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19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437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156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8874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593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312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030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7749" algn="l" defTabSz="2479437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8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>
        <p:scale>
          <a:sx n="33" d="100"/>
          <a:sy n="33" d="100"/>
        </p:scale>
        <p:origin x="38" y="19"/>
      </p:cViewPr>
      <p:guideLst>
        <p:guide orient="horz" pos="15568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5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9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0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9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7BD3-EA5D-459D-8AD5-4AD3FF279E3E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9380-C16A-4741-AC9F-3B906AD74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3703"/>
            <a:ext cx="21383627" cy="32852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5786" y="525420"/>
            <a:ext cx="12849651" cy="1594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Madden–Julian Oscillation(MJO)</a:t>
            </a:r>
            <a:r>
              <a:rPr lang="ko-KR" altLang="en-US" b="1" dirty="0">
                <a:solidFill>
                  <a:schemeClr val="bg1"/>
                </a:solidFill>
              </a:rPr>
              <a:t>와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서울 지표 오존 농도의 상관성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7243" y="2482353"/>
            <a:ext cx="95158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Tae-ye Kwack</a:t>
            </a:r>
            <a:r>
              <a:rPr lang="en-US" altLang="ko-KR" sz="32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1)</a:t>
            </a:r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Myung</a:t>
            </a:r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-Il </a:t>
            </a:r>
            <a:r>
              <a:rPr lang="en-US" altLang="ko-KR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Jung</a:t>
            </a:r>
            <a:r>
              <a:rPr lang="en-US" altLang="ko-KR" sz="32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3200" baseline="30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Seok</a:t>
            </a:r>
            <a:r>
              <a:rPr lang="en-US" altLang="ko-KR" sz="3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-Woo 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Son</a:t>
            </a:r>
            <a:r>
              <a:rPr lang="en-US" altLang="ko-KR" sz="2800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3200" baseline="30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lang="ko-KR" altLang="ko-KR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70899" y="2373931"/>
            <a:ext cx="100111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i="1" dirty="0">
                <a:solidFill>
                  <a:schemeClr val="bg1"/>
                </a:solidFill>
              </a:rPr>
              <a:t> </a:t>
            </a:r>
            <a:r>
              <a:rPr lang="en-US" altLang="ko-KR" sz="2300" i="1" baseline="30000" dirty="0">
                <a:solidFill>
                  <a:schemeClr val="bg1"/>
                </a:solidFill>
              </a:rPr>
              <a:t>1) </a:t>
            </a:r>
            <a:r>
              <a:rPr lang="en-US" altLang="ko-KR" sz="2300" i="1" dirty="0">
                <a:solidFill>
                  <a:schemeClr val="bg1"/>
                </a:solidFill>
              </a:rPr>
              <a:t>School of Earth and Environmental Sciences, Seoul National University, Seoul, South </a:t>
            </a:r>
            <a:r>
              <a:rPr lang="en-US" altLang="ko-KR" sz="2300" i="1" dirty="0" smtClean="0">
                <a:solidFill>
                  <a:schemeClr val="bg1"/>
                </a:solidFill>
              </a:rPr>
              <a:t>Korea</a:t>
            </a:r>
            <a:endParaRPr lang="ko-KR" altLang="ko-KR" sz="2300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User\Desktop\1371021654943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9" y="195524"/>
            <a:ext cx="1590318" cy="15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-2" y="3552832"/>
            <a:ext cx="10609329" cy="10371033"/>
            <a:chOff x="496224" y="4328938"/>
            <a:chExt cx="14175475" cy="11039552"/>
          </a:xfrm>
        </p:grpSpPr>
        <p:sp>
          <p:nvSpPr>
            <p:cNvPr id="13" name="직사각형 12"/>
            <p:cNvSpPr/>
            <p:nvPr/>
          </p:nvSpPr>
          <p:spPr>
            <a:xfrm>
              <a:off x="565588" y="4970740"/>
              <a:ext cx="14106111" cy="1039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224" y="4328938"/>
              <a:ext cx="14175475" cy="93964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lIns="360000" tIns="72000" rIns="360000" bIns="72000" rtlCol="0">
              <a:no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Introduction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075" y="4565031"/>
            <a:ext cx="10519030" cy="860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3000" dirty="0"/>
              <a:t>대기오염물질인 오존은 고농도 발생시 눈</a:t>
            </a:r>
            <a:r>
              <a:rPr lang="en-US" altLang="ko-KR" sz="3000" dirty="0"/>
              <a:t>, </a:t>
            </a:r>
            <a:r>
              <a:rPr lang="ko-KR" altLang="en-US" sz="3000" dirty="0"/>
              <a:t>코</a:t>
            </a:r>
            <a:r>
              <a:rPr lang="en-US" altLang="ko-KR" sz="3000" dirty="0"/>
              <a:t>, </a:t>
            </a:r>
            <a:r>
              <a:rPr lang="ko-KR" altLang="en-US" sz="3000" dirty="0"/>
              <a:t>호흡기 등을 자극하고 기능을 약화시키며</a:t>
            </a:r>
            <a:r>
              <a:rPr lang="en-US" altLang="ko-KR" sz="3000" dirty="0"/>
              <a:t>, </a:t>
            </a:r>
            <a:r>
              <a:rPr lang="ko-KR" altLang="en-US" sz="3000" dirty="0"/>
              <a:t>식물의 잎에 회백색 또는 갈색 반점을 만들며 고무</a:t>
            </a:r>
            <a:r>
              <a:rPr lang="en-US" altLang="ko-KR" sz="3000" dirty="0"/>
              <a:t>, </a:t>
            </a:r>
            <a:r>
              <a:rPr lang="ko-KR" altLang="en-US" sz="3000" dirty="0"/>
              <a:t>페인트 성능 저하를 일으킨다</a:t>
            </a:r>
            <a:r>
              <a:rPr lang="en-US" altLang="ko-KR" sz="3000" dirty="0"/>
              <a:t>. </a:t>
            </a:r>
            <a:r>
              <a:rPr lang="ko-KR" altLang="en-US" sz="3000" dirty="0"/>
              <a:t>한반도 오존 농도가 점점 증가하고 있어 오존 관리에 대한 필요성이 높아지고 있다</a:t>
            </a:r>
            <a:r>
              <a:rPr lang="en-US" altLang="ko-KR" sz="3000" dirty="0" smtClean="0"/>
              <a:t>.</a:t>
            </a:r>
            <a:endParaRPr lang="en-US" sz="3000" dirty="0" smtClean="0"/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3000" dirty="0"/>
              <a:t>고농도 오존은 일사량과 기온이 높고</a:t>
            </a:r>
            <a:r>
              <a:rPr lang="en-US" altLang="ko-KR" sz="3000" dirty="0"/>
              <a:t>, </a:t>
            </a:r>
            <a:r>
              <a:rPr lang="ko-KR" altLang="en-US" sz="3000" dirty="0"/>
              <a:t>습도와 풍속이 낮은 경우 </a:t>
            </a:r>
            <a:r>
              <a:rPr lang="ko-KR" altLang="en-US" sz="3000" dirty="0" smtClean="0"/>
              <a:t>발생하는데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오존 농도의 계절 내 변동성은 </a:t>
            </a:r>
            <a:r>
              <a:rPr lang="en-US" altLang="ko-KR" sz="3000" dirty="0" smtClean="0"/>
              <a:t>MJO</a:t>
            </a:r>
            <a:r>
              <a:rPr lang="ko-KR" altLang="en-US" sz="3000" dirty="0" smtClean="0"/>
              <a:t>의 영향을 받을 수 있다</a:t>
            </a:r>
            <a:r>
              <a:rPr lang="en-US" altLang="ko-KR" sz="3000" dirty="0" smtClean="0"/>
              <a:t>. 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000" dirty="0" smtClean="0"/>
              <a:t>Madden‐Julian </a:t>
            </a:r>
            <a:r>
              <a:rPr lang="en-US" sz="3000" dirty="0"/>
              <a:t>oscillation (MJO; Madden &amp; Julian, 1994)</a:t>
            </a:r>
            <a:r>
              <a:rPr lang="ko-KR" altLang="en-US" sz="3000" dirty="0"/>
              <a:t>는 적도 지역에서 </a:t>
            </a:r>
            <a:r>
              <a:rPr lang="en-US" altLang="ko-KR" sz="3000" dirty="0"/>
              <a:t>30-90</a:t>
            </a:r>
            <a:r>
              <a:rPr lang="ko-KR" altLang="en-US" sz="3000" dirty="0"/>
              <a:t>일 주기로 계절 내 진동을 갖고 일어나는 대기현상으로서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바람장</a:t>
            </a:r>
            <a:r>
              <a:rPr lang="en-US" altLang="ko-KR" sz="3000" dirty="0"/>
              <a:t>, </a:t>
            </a:r>
            <a:r>
              <a:rPr lang="ko-KR" altLang="en-US" sz="3000" dirty="0"/>
              <a:t>기압</a:t>
            </a:r>
            <a:r>
              <a:rPr lang="en-US" altLang="ko-KR" sz="3000" dirty="0"/>
              <a:t>, </a:t>
            </a:r>
            <a:r>
              <a:rPr lang="ko-KR" altLang="en-US" sz="3000" dirty="0"/>
              <a:t>강수 등의 변화가 적도를 따라 동쪽으로 이동하는 </a:t>
            </a:r>
            <a:r>
              <a:rPr lang="en-US" altLang="ko-KR" sz="3000" dirty="0"/>
              <a:t>mesoscale </a:t>
            </a:r>
            <a:r>
              <a:rPr lang="ko-KR" altLang="en-US" sz="3000" dirty="0"/>
              <a:t>대류의 집합이다</a:t>
            </a:r>
            <a:r>
              <a:rPr lang="en-US" altLang="ko-KR" sz="3000" dirty="0" smtClean="0"/>
              <a:t>. 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3000" dirty="0" smtClean="0"/>
              <a:t>MJO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대류 현상에 </a:t>
            </a:r>
            <a:r>
              <a:rPr lang="ko-KR" altLang="en-US" sz="3000" dirty="0"/>
              <a:t>의해 형성된 </a:t>
            </a:r>
            <a:r>
              <a:rPr lang="en-US" altLang="ko-KR" sz="3000" dirty="0" err="1"/>
              <a:t>Rossby</a:t>
            </a:r>
            <a:r>
              <a:rPr lang="en-US" altLang="ko-KR" sz="3000" dirty="0"/>
              <a:t> wave</a:t>
            </a:r>
            <a:r>
              <a:rPr lang="ko-KR" altLang="en-US" sz="3000" dirty="0"/>
              <a:t> </a:t>
            </a:r>
            <a:r>
              <a:rPr lang="en-US" altLang="ko-KR" sz="3000" dirty="0"/>
              <a:t>train</a:t>
            </a:r>
            <a:r>
              <a:rPr lang="ko-KR" altLang="en-US" sz="3000" dirty="0"/>
              <a:t>을 통해</a:t>
            </a:r>
            <a:r>
              <a:rPr lang="en-US" altLang="ko-KR" sz="3000" dirty="0"/>
              <a:t>, </a:t>
            </a:r>
            <a:r>
              <a:rPr lang="ko-KR" altLang="en-US" sz="3000" dirty="0"/>
              <a:t>동아시아</a:t>
            </a:r>
            <a:r>
              <a:rPr lang="en-US" altLang="ko-KR" sz="3000" dirty="0"/>
              <a:t>, </a:t>
            </a:r>
            <a:r>
              <a:rPr lang="ko-KR" altLang="en-US" sz="3000" dirty="0"/>
              <a:t>유럽</a:t>
            </a:r>
            <a:r>
              <a:rPr lang="en-US" altLang="ko-KR" sz="3000" dirty="0"/>
              <a:t>, </a:t>
            </a:r>
            <a:r>
              <a:rPr lang="ko-KR" altLang="en-US" sz="3000" dirty="0"/>
              <a:t>북아메리카</a:t>
            </a:r>
            <a:r>
              <a:rPr lang="en-US" altLang="ko-KR" sz="3000" dirty="0"/>
              <a:t>, </a:t>
            </a:r>
            <a:r>
              <a:rPr lang="ko-KR" altLang="en-US" sz="3000" dirty="0"/>
              <a:t>심지어 남극까지 영향을 미친다</a:t>
            </a:r>
            <a:r>
              <a:rPr lang="en-US" altLang="ko-KR" sz="3000" dirty="0"/>
              <a:t>. </a:t>
            </a:r>
            <a:r>
              <a:rPr lang="en-US" sz="3000" dirty="0" err="1"/>
              <a:t>Jeong</a:t>
            </a:r>
            <a:r>
              <a:rPr lang="en-US" sz="3000" dirty="0"/>
              <a:t> et al. (2008)</a:t>
            </a:r>
            <a:r>
              <a:rPr lang="ko-KR" altLang="en-US" sz="3000" dirty="0"/>
              <a:t>은 </a:t>
            </a:r>
            <a:r>
              <a:rPr lang="ko-KR" altLang="en-US" sz="3000" dirty="0" smtClean="0"/>
              <a:t>겨울철 </a:t>
            </a:r>
            <a:r>
              <a:rPr lang="en-US" altLang="ko-KR" sz="3000" dirty="0" smtClean="0"/>
              <a:t>MJO</a:t>
            </a:r>
            <a:r>
              <a:rPr lang="ko-KR" altLang="en-US" sz="3000" dirty="0"/>
              <a:t>의 위상에 따라 동아시아 강수량이 변화함을 보였다</a:t>
            </a:r>
            <a:r>
              <a:rPr lang="en-US" altLang="ko-KR" sz="3000" dirty="0"/>
              <a:t>.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3000" dirty="0" smtClean="0"/>
              <a:t>따라서 </a:t>
            </a:r>
            <a:r>
              <a:rPr lang="ko-KR" altLang="en-US" sz="3000" dirty="0"/>
              <a:t>본 연구는 </a:t>
            </a:r>
            <a:r>
              <a:rPr lang="en-US" altLang="ko-KR" sz="3000" dirty="0"/>
              <a:t>MJO</a:t>
            </a:r>
            <a:r>
              <a:rPr lang="ko-KR" altLang="en-US" sz="3000" dirty="0"/>
              <a:t>의 </a:t>
            </a:r>
            <a:r>
              <a:rPr lang="ko-KR" altLang="en-US" sz="3000" dirty="0" err="1"/>
              <a:t>위상별</a:t>
            </a:r>
            <a:r>
              <a:rPr lang="ko-KR" altLang="en-US" sz="3000" dirty="0"/>
              <a:t> 서울 지표 오존 농도를 구하고</a:t>
            </a:r>
            <a:r>
              <a:rPr lang="en-US" altLang="ko-KR" sz="3000" dirty="0"/>
              <a:t>, </a:t>
            </a:r>
            <a:r>
              <a:rPr lang="ko-KR" altLang="en-US" sz="3000" dirty="0"/>
              <a:t>강수량과 일사량과 </a:t>
            </a:r>
            <a:r>
              <a:rPr lang="en-US" altLang="ko-KR" sz="3000" dirty="0"/>
              <a:t>MJO</a:t>
            </a:r>
            <a:r>
              <a:rPr lang="ko-KR" altLang="en-US" sz="3000" dirty="0"/>
              <a:t>와의 관계를 통해 그 상관성을 분석하고자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19" name="직사각형 18"/>
          <p:cNvSpPr/>
          <p:nvPr/>
        </p:nvSpPr>
        <p:spPr>
          <a:xfrm>
            <a:off x="28276550" y="38667237"/>
            <a:ext cx="28819475" cy="4973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88000" rtlCol="0" anchor="ctr"/>
          <a:lstStyle/>
          <a:p>
            <a:pPr algn="r"/>
            <a:r>
              <a:rPr lang="en-US" altLang="ko-KR" sz="2400" dirty="0"/>
              <a:t>Acknowledgments : The work was supported by Korea Meteorological Administration Research and Development Program under Grant KMI2018-01112.</a:t>
            </a:r>
            <a:endParaRPr lang="ko-KR" altLang="en-US" sz="2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01885" y="13204519"/>
            <a:ext cx="10407442" cy="10424775"/>
            <a:chOff x="752889" y="3964357"/>
            <a:chExt cx="14121586" cy="18106046"/>
          </a:xfrm>
        </p:grpSpPr>
        <p:sp>
          <p:nvSpPr>
            <p:cNvPr id="21" name="직사각형 20"/>
            <p:cNvSpPr/>
            <p:nvPr/>
          </p:nvSpPr>
          <p:spPr>
            <a:xfrm>
              <a:off x="752889" y="3964357"/>
              <a:ext cx="14106111" cy="18106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8364" y="3974201"/>
              <a:ext cx="14106111" cy="127213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0" tIns="72000" rIns="360000" bIns="72000" rtlCol="0">
              <a:no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Data &amp; Methods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58644" y="21739787"/>
            <a:ext cx="10664285" cy="8341628"/>
            <a:chOff x="989387" y="-2290174"/>
            <a:chExt cx="16480097" cy="18462946"/>
          </a:xfrm>
        </p:grpSpPr>
        <p:sp>
          <p:nvSpPr>
            <p:cNvPr id="44" name="직사각형 43"/>
            <p:cNvSpPr/>
            <p:nvPr/>
          </p:nvSpPr>
          <p:spPr>
            <a:xfrm>
              <a:off x="1050170" y="-113735"/>
              <a:ext cx="16357686" cy="16286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9387" y="-2290174"/>
              <a:ext cx="16480097" cy="2085878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360000" tIns="72000" rIns="360000" bIns="72000" rtlCol="0">
              <a:no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Discussions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1039" y="14155175"/>
            <a:ext cx="10092972" cy="7470035"/>
            <a:chOff x="655327" y="11620103"/>
            <a:chExt cx="13029043" cy="15485429"/>
          </a:xfrm>
        </p:grpSpPr>
        <p:sp>
          <p:nvSpPr>
            <p:cNvPr id="33" name="TextBox 32"/>
            <p:cNvSpPr txBox="1"/>
            <p:nvPr/>
          </p:nvSpPr>
          <p:spPr>
            <a:xfrm>
              <a:off x="655327" y="11620103"/>
              <a:ext cx="586346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Wingdings" panose="05000000000000000000" pitchFamily="2" charset="2"/>
                <a:buChar char="v"/>
              </a:pPr>
              <a:r>
                <a:rPr lang="en-US" altLang="ko-KR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Observation</a:t>
              </a:r>
              <a:endPara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2239" y="13273199"/>
              <a:ext cx="12842131" cy="1383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2800" dirty="0">
                  <a:cs typeface="Calibri" panose="020F0502020204030204" pitchFamily="34" charset="0"/>
                </a:rPr>
                <a:t>기상청</a:t>
              </a:r>
              <a:r>
                <a:rPr lang="en-US" altLang="ko-KR" sz="2800" dirty="0">
                  <a:cs typeface="Calibri" panose="020F0502020204030204" pitchFamily="34" charset="0"/>
                </a:rPr>
                <a:t>(KMA) : </a:t>
              </a:r>
              <a:r>
                <a:rPr lang="ko-KR" altLang="en-US" sz="2800" dirty="0">
                  <a:cs typeface="Calibri" panose="020F0502020204030204" pitchFamily="34" charset="0"/>
                </a:rPr>
                <a:t>강수량</a:t>
              </a:r>
              <a:r>
                <a:rPr lang="en-US" altLang="ko-KR" sz="2800" dirty="0">
                  <a:cs typeface="Calibri" panose="020F0502020204030204" pitchFamily="34" charset="0"/>
                </a:rPr>
                <a:t>, </a:t>
              </a:r>
              <a:r>
                <a:rPr lang="ko-KR" altLang="en-US" sz="2800" dirty="0">
                  <a:cs typeface="Calibri" panose="020F0502020204030204" pitchFamily="34" charset="0"/>
                </a:rPr>
                <a:t>일사량</a:t>
              </a:r>
              <a:r>
                <a:rPr lang="en-US" altLang="ko-KR" sz="2800" dirty="0">
                  <a:cs typeface="Calibri" panose="020F0502020204030204" pitchFamily="34" charset="0"/>
                </a:rPr>
                <a:t>, </a:t>
              </a:r>
              <a:r>
                <a:rPr lang="ko-KR" altLang="en-US" sz="2800" dirty="0">
                  <a:cs typeface="Calibri" panose="020F0502020204030204" pitchFamily="34" charset="0"/>
                </a:rPr>
                <a:t>일조시간 </a:t>
              </a:r>
              <a:r>
                <a:rPr lang="en-US" altLang="ko-KR" sz="2800" dirty="0">
                  <a:cs typeface="Calibri" panose="020F0502020204030204" pitchFamily="34" charset="0"/>
                </a:rPr>
                <a:t>(1 station)</a:t>
              </a: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2800" dirty="0">
                  <a:cs typeface="Calibri" panose="020F0502020204030204" pitchFamily="34" charset="0"/>
                </a:rPr>
                <a:t>환경부</a:t>
              </a:r>
              <a:r>
                <a:rPr lang="en-US" altLang="ko-KR" sz="2800" dirty="0">
                  <a:cs typeface="Calibri" panose="020F0502020204030204" pitchFamily="34" charset="0"/>
                </a:rPr>
                <a:t>(MOE)</a:t>
              </a:r>
              <a:r>
                <a:rPr lang="ko-KR" altLang="en-US" sz="2800" dirty="0">
                  <a:cs typeface="Calibri" panose="020F0502020204030204" pitchFamily="34" charset="0"/>
                </a:rPr>
                <a:t> </a:t>
              </a:r>
              <a:r>
                <a:rPr lang="en-US" altLang="ko-KR" sz="2800" dirty="0">
                  <a:cs typeface="Calibri" panose="020F0502020204030204" pitchFamily="34" charset="0"/>
                </a:rPr>
                <a:t>: </a:t>
              </a:r>
              <a:r>
                <a:rPr lang="ko-KR" altLang="en-US" sz="2800" dirty="0">
                  <a:cs typeface="Calibri" panose="020F0502020204030204" pitchFamily="34" charset="0"/>
                </a:rPr>
                <a:t>지표 </a:t>
              </a:r>
              <a:r>
                <a:rPr lang="ko-KR" altLang="en-US" sz="2800" dirty="0" smtClean="0">
                  <a:cs typeface="Calibri" panose="020F0502020204030204" pitchFamily="34" charset="0"/>
                </a:rPr>
                <a:t>오존 농도 </a:t>
              </a:r>
              <a:r>
                <a:rPr lang="en-US" altLang="ko-KR" sz="2800" dirty="0">
                  <a:cs typeface="Calibri" panose="020F0502020204030204" pitchFamily="34" charset="0"/>
                </a:rPr>
                <a:t>(</a:t>
              </a:r>
              <a:r>
                <a:rPr lang="ko-KR" altLang="en-US" sz="2800" dirty="0">
                  <a:cs typeface="Calibri" panose="020F0502020204030204" pitchFamily="34" charset="0"/>
                </a:rPr>
                <a:t>서울의 </a:t>
              </a:r>
              <a:r>
                <a:rPr lang="en-US" altLang="ko-KR" sz="2800" dirty="0">
                  <a:cs typeface="Calibri" panose="020F0502020204030204" pitchFamily="34" charset="0"/>
                </a:rPr>
                <a:t>25 stations)</a:t>
              </a: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2800" dirty="0">
                  <a:cs typeface="Calibri" panose="020F0502020204030204" pitchFamily="34" charset="0"/>
                </a:rPr>
                <a:t>미국 해양 </a:t>
              </a:r>
              <a:r>
                <a:rPr lang="ko-KR" altLang="en-US" sz="2800" dirty="0" err="1">
                  <a:cs typeface="Calibri" panose="020F0502020204030204" pitchFamily="34" charset="0"/>
                </a:rPr>
                <a:t>대기청</a:t>
              </a:r>
              <a:r>
                <a:rPr lang="en-US" altLang="ko-KR" sz="2800" dirty="0">
                  <a:cs typeface="Calibri" panose="020F0502020204030204" pitchFamily="34" charset="0"/>
                </a:rPr>
                <a:t>(NOAA) : The OLR MJO Index (OMI) </a:t>
              </a:r>
              <a:endParaRPr lang="en-US" altLang="ko-KR" sz="2800" dirty="0" smtClean="0"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2800" dirty="0" smtClean="0"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ko-KR" sz="2800" dirty="0" smtClean="0"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2800" dirty="0" smtClean="0">
                  <a:cs typeface="Arial" panose="020B0604020202020204" pitchFamily="34" charset="0"/>
                </a:rPr>
                <a:t>서울 </a:t>
              </a:r>
              <a:r>
                <a:rPr lang="en-US" altLang="ko-KR" sz="2800" dirty="0" smtClean="0">
                  <a:cs typeface="Arial" panose="020B0604020202020204" pitchFamily="34" charset="0"/>
                </a:rPr>
                <a:t>25</a:t>
              </a:r>
              <a:r>
                <a:rPr lang="ko-KR" altLang="en-US" sz="2800" dirty="0" smtClean="0">
                  <a:cs typeface="Arial" panose="020B0604020202020204" pitchFamily="34" charset="0"/>
                </a:rPr>
                <a:t>개 관측소의 평균으로 오존의 </a:t>
              </a:r>
              <a:r>
                <a:rPr lang="en-US" altLang="ko-KR" sz="2800" dirty="0" smtClean="0">
                  <a:cs typeface="Arial" panose="020B0604020202020204" pitchFamily="34" charset="0"/>
                </a:rPr>
                <a:t>daily peak </a:t>
              </a:r>
              <a:r>
                <a:rPr lang="ko-KR" altLang="en-US" sz="2800" dirty="0" smtClean="0">
                  <a:cs typeface="Arial" panose="020B0604020202020204" pitchFamily="34" charset="0"/>
                </a:rPr>
                <a:t>농도를 구함</a:t>
              </a:r>
              <a:r>
                <a:rPr lang="en-US" altLang="ko-KR" sz="2800" dirty="0" smtClean="0">
                  <a:cs typeface="Arial" panose="020B0604020202020204" pitchFamily="34" charset="0"/>
                </a:rPr>
                <a:t>. (1</a:t>
              </a:r>
              <a:r>
                <a:rPr lang="ko-KR" altLang="en-US" sz="2800" dirty="0" smtClean="0">
                  <a:cs typeface="Arial" panose="020B0604020202020204" pitchFamily="34" charset="0"/>
                </a:rPr>
                <a:t>시</a:t>
              </a:r>
              <a:r>
                <a:rPr lang="en-US" altLang="ko-KR" sz="2800" dirty="0" smtClean="0">
                  <a:cs typeface="Arial" panose="020B0604020202020204" pitchFamily="34" charset="0"/>
                </a:rPr>
                <a:t>~4</a:t>
              </a:r>
              <a:r>
                <a:rPr lang="ko-KR" altLang="en-US" sz="2800" dirty="0" smtClean="0">
                  <a:cs typeface="Arial" panose="020B0604020202020204" pitchFamily="34" charset="0"/>
                </a:rPr>
                <a:t>시 평균</a:t>
              </a:r>
              <a:r>
                <a:rPr lang="en-US" altLang="ko-KR" sz="2800" dirty="0" smtClean="0">
                  <a:cs typeface="Arial" panose="020B0604020202020204" pitchFamily="34" charset="0"/>
                </a:rPr>
                <a:t>)</a:t>
              </a: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ko-KR" altLang="en-US" sz="2800" dirty="0" smtClean="0">
                  <a:cs typeface="Calibri" panose="020F0502020204030204" pitchFamily="34" charset="0"/>
                </a:rPr>
                <a:t>강수빈도 </a:t>
              </a:r>
              <a:r>
                <a:rPr lang="en-US" altLang="ko-KR" sz="2800" dirty="0" smtClean="0">
                  <a:cs typeface="Calibri" panose="020F0502020204030204" pitchFamily="34" charset="0"/>
                </a:rPr>
                <a:t>: </a:t>
              </a:r>
              <a:r>
                <a:rPr lang="en-US" altLang="ko-KR" sz="2800" dirty="0" err="1" smtClean="0">
                  <a:cs typeface="Calibri" panose="020F0502020204030204" pitchFamily="34" charset="0"/>
                </a:rPr>
                <a:t>Prcp</a:t>
              </a:r>
              <a:r>
                <a:rPr lang="en-US" altLang="ko-KR" sz="2800" dirty="0" smtClean="0">
                  <a:cs typeface="Calibri" panose="020F0502020204030204" pitchFamily="34" charset="0"/>
                </a:rPr>
                <a:t> </a:t>
              </a:r>
              <a:r>
                <a:rPr lang="en-US" altLang="ko-KR" sz="2800" dirty="0">
                  <a:cs typeface="Calibri" panose="020F0502020204030204" pitchFamily="34" charset="0"/>
                </a:rPr>
                <a:t>&gt;= 0.1 mm/day  ~ 1   /  </a:t>
              </a:r>
              <a:r>
                <a:rPr lang="en-US" altLang="ko-KR" sz="2800" dirty="0" err="1">
                  <a:cs typeface="Calibri" panose="020F0502020204030204" pitchFamily="34" charset="0"/>
                </a:rPr>
                <a:t>Prcp</a:t>
              </a:r>
              <a:r>
                <a:rPr lang="en-US" altLang="ko-KR" sz="2800" dirty="0">
                  <a:cs typeface="Calibri" panose="020F0502020204030204" pitchFamily="34" charset="0"/>
                </a:rPr>
                <a:t>. &lt; 0.1 mm/day ~ -</a:t>
              </a:r>
              <a:r>
                <a:rPr lang="en-US" altLang="ko-KR" sz="2800" dirty="0" smtClean="0">
                  <a:cs typeface="Calibri" panose="020F0502020204030204" pitchFamily="34" charset="0"/>
                </a:rPr>
                <a:t>1</a:t>
              </a:r>
              <a:endParaRPr lang="en-US" altLang="ko-KR" sz="2800" dirty="0" smtClean="0">
                <a:cs typeface="Arial" panose="020B0604020202020204" pitchFamily="34" charset="0"/>
              </a:endParaRP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cs typeface="Calibri" panose="020F0502020204030204" pitchFamily="34" charset="0"/>
                </a:rPr>
                <a:t>Period : 2001-2018 (DJFM), Used more than 75</a:t>
              </a:r>
              <a:r>
                <a:rPr lang="en-US" altLang="ko-KR" sz="2800" baseline="30000" dirty="0" smtClean="0">
                  <a:cs typeface="Calibri" panose="020F0502020204030204" pitchFamily="34" charset="0"/>
                </a:rPr>
                <a:t>th</a:t>
              </a:r>
              <a:r>
                <a:rPr lang="en-US" altLang="ko-KR" sz="2800" dirty="0" smtClean="0">
                  <a:cs typeface="Calibri" panose="020F0502020204030204" pitchFamily="34" charset="0"/>
                </a:rPr>
                <a:t> percent filled station data</a:t>
              </a:r>
              <a:endParaRPr lang="en-US" altLang="ko-KR" sz="2800" dirty="0" smtClean="0">
                <a:cs typeface="Arial" panose="020B0604020202020204" pitchFamily="34" charset="0"/>
              </a:endParaRP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cs typeface="Calibri" panose="020F0502020204030204" pitchFamily="34" charset="0"/>
                </a:rPr>
                <a:t>Anomaly : Raw daily data – daily climatology</a:t>
              </a: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cs typeface="Calibri" panose="020F0502020204030204" pitchFamily="34" charset="0"/>
                </a:rPr>
                <a:t>Filter : Low pass filter (Low cut : 10 days)</a:t>
              </a:r>
            </a:p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ko-KR" sz="2800" dirty="0" smtClean="0">
                  <a:cs typeface="Calibri" panose="020F0502020204030204" pitchFamily="34" charset="0"/>
                </a:rPr>
                <a:t>Lag : 5 days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647" y="17044802"/>
              <a:ext cx="586346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90000"/>
                </a:lnSpc>
                <a:spcAft>
                  <a:spcPts val="1200"/>
                </a:spcAft>
                <a:buFont typeface="Wingdings" panose="05000000000000000000" pitchFamily="2" charset="2"/>
                <a:buChar char="v"/>
              </a:pPr>
              <a:r>
                <a:rPr lang="en-US" altLang="ko-KR" sz="3600" b="1" dirty="0"/>
                <a:t>Method</a:t>
              </a:r>
              <a:endPara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0652568" y="4224108"/>
            <a:ext cx="10627476" cy="2585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546105" y="3551076"/>
            <a:ext cx="10799135" cy="864317"/>
          </a:xfrm>
          <a:prstGeom prst="rect">
            <a:avLst/>
          </a:prstGeom>
          <a:solidFill>
            <a:srgbClr val="002060"/>
          </a:solidFill>
        </p:spPr>
        <p:txBody>
          <a:bodyPr wrap="square" lIns="360000" tIns="72000" rIns="360000" bIns="72000" rtlCol="0">
            <a:no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Results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59960" y="14983120"/>
            <a:ext cx="10734287" cy="1152587"/>
          </a:xfrm>
          <a:prstGeom prst="rect">
            <a:avLst/>
          </a:prstGeom>
          <a:solidFill>
            <a:srgbClr val="ECF3F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en-US" altLang="ko-KR" sz="2800" b="1" dirty="0"/>
              <a:t>Figure </a:t>
            </a:r>
            <a:r>
              <a:rPr lang="en-US" altLang="ko-KR" sz="2800" b="1" dirty="0" smtClean="0"/>
              <a:t>1, 2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서울 </a:t>
            </a:r>
            <a:r>
              <a:rPr lang="en-US" altLang="ko-KR" sz="2800" dirty="0" smtClean="0"/>
              <a:t>25</a:t>
            </a:r>
            <a:r>
              <a:rPr lang="ko-KR" altLang="en-US" sz="2800" dirty="0" smtClean="0"/>
              <a:t>개 관측소의 </a:t>
            </a:r>
            <a:r>
              <a:rPr lang="en-US" altLang="ko-KR" sz="2800" dirty="0" smtClean="0"/>
              <a:t>MJO</a:t>
            </a:r>
            <a:r>
              <a:rPr lang="ko-KR" altLang="en-US" sz="2800" dirty="0" smtClean="0"/>
              <a:t>의 </a:t>
            </a:r>
            <a:r>
              <a:rPr lang="ko-KR" altLang="en-US" sz="2800" dirty="0" err="1" smtClean="0"/>
              <a:t>위상별</a:t>
            </a:r>
            <a:r>
              <a:rPr lang="ko-KR" altLang="en-US" sz="2800" dirty="0" smtClean="0"/>
              <a:t> 지표의 오존 피크 농도 </a:t>
            </a:r>
            <a:r>
              <a:rPr lang="ko-KR" altLang="en-US" sz="2800" dirty="0" err="1" smtClean="0"/>
              <a:t>아노말리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061818" y="36059212"/>
            <a:ext cx="1331306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3000" dirty="0" smtClean="0"/>
              <a:t>The diurnal cycles over the all stations and seasons show the similar patterns in the MERRA2-GMI and CAMSRA. 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3000" dirty="0" smtClean="0"/>
              <a:t>While the maximum of negative bias of MERRA2-GMI appears around 12LST in Chengdu, Shanghai, Shenyang, and Seoul, it is observed at midnight in winter of Beijing. </a:t>
            </a:r>
            <a:endParaRPr lang="en-US" altLang="ko-KR" sz="3000" dirty="0"/>
          </a:p>
        </p:txBody>
      </p:sp>
      <p:pic>
        <p:nvPicPr>
          <p:cNvPr id="1026" name="Picture 2" descr="서울대학교 지구환경과학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081" y="257290"/>
            <a:ext cx="4530760" cy="158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rcRect l="8972" t="22278" r="2309" b="16411"/>
          <a:stretch/>
        </p:blipFill>
        <p:spPr>
          <a:xfrm>
            <a:off x="10631684" y="4477317"/>
            <a:ext cx="10772913" cy="50506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640" y="9575143"/>
            <a:ext cx="10585532" cy="5084690"/>
          </a:xfrm>
          <a:prstGeom prst="rect">
            <a:avLst/>
          </a:prstGeom>
        </p:spPr>
      </p:pic>
      <p:sp>
        <p:nvSpPr>
          <p:cNvPr id="73" name="AutoShape 18" descr="clip_html.files/clip_html_image1.png"/>
          <p:cNvSpPr>
            <a:spLocks noChangeAspect="1" noChangeArrowheads="1"/>
          </p:cNvSpPr>
          <p:nvPr/>
        </p:nvSpPr>
        <p:spPr bwMode="auto">
          <a:xfrm>
            <a:off x="3477177" y="2809259"/>
            <a:ext cx="22832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9" descr="clip_html.files/clip_html_image2.png"/>
          <p:cNvSpPr>
            <a:spLocks noChangeAspect="1" noChangeArrowheads="1"/>
          </p:cNvSpPr>
          <p:nvPr/>
        </p:nvSpPr>
        <p:spPr bwMode="auto">
          <a:xfrm>
            <a:off x="3607352" y="2809259"/>
            <a:ext cx="22832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AutoShape 20" descr="clip_html.files/clip_html_image3.png"/>
          <p:cNvSpPr>
            <a:spLocks noChangeAspect="1" noChangeArrowheads="1"/>
          </p:cNvSpPr>
          <p:nvPr/>
        </p:nvSpPr>
        <p:spPr bwMode="auto">
          <a:xfrm>
            <a:off x="3451777" y="3266459"/>
            <a:ext cx="228322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AutoShape 21" descr="clip_html.files/clip_html_image4.png"/>
          <p:cNvSpPr>
            <a:spLocks noChangeAspect="1" noChangeArrowheads="1"/>
          </p:cNvSpPr>
          <p:nvPr/>
        </p:nvSpPr>
        <p:spPr bwMode="auto">
          <a:xfrm>
            <a:off x="3562902" y="3266459"/>
            <a:ext cx="228322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AutoShape 22" descr="clip_html.files/clip_html_image5.png"/>
          <p:cNvSpPr>
            <a:spLocks noChangeAspect="1" noChangeArrowheads="1"/>
          </p:cNvSpPr>
          <p:nvPr/>
        </p:nvSpPr>
        <p:spPr bwMode="auto">
          <a:xfrm>
            <a:off x="3451777" y="3723660"/>
            <a:ext cx="22832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AutoShape 23" descr="clip_html.files/clip_html_image6.png"/>
          <p:cNvSpPr>
            <a:spLocks noChangeAspect="1" noChangeArrowheads="1"/>
          </p:cNvSpPr>
          <p:nvPr/>
        </p:nvSpPr>
        <p:spPr bwMode="auto">
          <a:xfrm>
            <a:off x="3562902" y="3723660"/>
            <a:ext cx="22832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12483" y="22847328"/>
            <a:ext cx="10234973" cy="466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cs typeface="Calibri" panose="020F0502020204030204" pitchFamily="34" charset="0"/>
              </a:rPr>
              <a:t>Figure 1, 2</a:t>
            </a:r>
            <a:r>
              <a:rPr lang="ko-KR" altLang="en-US" sz="2800" dirty="0" smtClean="0">
                <a:cs typeface="Calibri" panose="020F0502020204030204" pitchFamily="34" charset="0"/>
              </a:rPr>
              <a:t>에서 알 수 있듯</a:t>
            </a:r>
            <a:r>
              <a:rPr lang="en-US" altLang="ko-KR" sz="2800" dirty="0" smtClean="0">
                <a:cs typeface="Calibri" panose="020F0502020204030204" pitchFamily="34" charset="0"/>
              </a:rPr>
              <a:t>, </a:t>
            </a:r>
            <a:r>
              <a:rPr lang="ko-KR" altLang="en-US" sz="2800" dirty="0" smtClean="0">
                <a:cs typeface="Calibri" panose="020F0502020204030204" pitchFamily="34" charset="0"/>
              </a:rPr>
              <a:t>오존 피크 농도는 </a:t>
            </a:r>
            <a:r>
              <a:rPr lang="en-US" altLang="ko-KR" sz="2800" dirty="0" smtClean="0">
                <a:cs typeface="Calibri" panose="020F0502020204030204" pitchFamily="34" charset="0"/>
              </a:rPr>
              <a:t>MJO </a:t>
            </a:r>
            <a:r>
              <a:rPr lang="ko-KR" altLang="en-US" sz="2800" dirty="0" smtClean="0">
                <a:cs typeface="Calibri" panose="020F0502020204030204" pitchFamily="34" charset="0"/>
              </a:rPr>
              <a:t>위상 </a:t>
            </a:r>
            <a:r>
              <a:rPr lang="en-US" altLang="ko-KR" sz="2800" dirty="0" smtClean="0">
                <a:cs typeface="Calibri" panose="020F0502020204030204" pitchFamily="34" charset="0"/>
              </a:rPr>
              <a:t>2, 3</a:t>
            </a:r>
            <a:r>
              <a:rPr lang="ko-KR" altLang="en-US" sz="2800" dirty="0" smtClean="0">
                <a:cs typeface="Calibri" panose="020F0502020204030204" pitchFamily="34" charset="0"/>
              </a:rPr>
              <a:t>일 때 대체로 높고</a:t>
            </a:r>
            <a:r>
              <a:rPr lang="en-US" altLang="ko-KR" sz="2800" dirty="0" smtClean="0">
                <a:cs typeface="Calibri" panose="020F0502020204030204" pitchFamily="34" charset="0"/>
              </a:rPr>
              <a:t>, </a:t>
            </a:r>
            <a:r>
              <a:rPr lang="ko-KR" altLang="en-US" sz="2800" dirty="0" smtClean="0">
                <a:cs typeface="Calibri" panose="020F0502020204030204" pitchFamily="34" charset="0"/>
              </a:rPr>
              <a:t>위상 </a:t>
            </a:r>
            <a:r>
              <a:rPr lang="en-US" altLang="ko-KR" sz="2800" dirty="0" smtClean="0">
                <a:cs typeface="Calibri" panose="020F0502020204030204" pitchFamily="34" charset="0"/>
              </a:rPr>
              <a:t>6, 7</a:t>
            </a:r>
            <a:r>
              <a:rPr lang="ko-KR" altLang="en-US" sz="2800" dirty="0" smtClean="0">
                <a:cs typeface="Calibri" panose="020F0502020204030204" pitchFamily="34" charset="0"/>
              </a:rPr>
              <a:t>에서 낮은 </a:t>
            </a:r>
            <a:r>
              <a:rPr lang="ko-KR" altLang="en-US" sz="2800" dirty="0" err="1" smtClean="0">
                <a:cs typeface="Calibri" panose="020F0502020204030204" pitchFamily="34" charset="0"/>
              </a:rPr>
              <a:t>아노말리를</a:t>
            </a:r>
            <a:r>
              <a:rPr lang="ko-KR" altLang="en-US" sz="2800" dirty="0" smtClean="0">
                <a:cs typeface="Calibri" panose="020F0502020204030204" pitchFamily="34" charset="0"/>
              </a:rPr>
              <a:t> 보인다</a:t>
            </a:r>
            <a:r>
              <a:rPr lang="en-US" altLang="ko-KR" sz="2800" dirty="0" smtClean="0">
                <a:cs typeface="Calibri" panose="020F0502020204030204" pitchFamily="34" charset="0"/>
              </a:rPr>
              <a:t>. </a:t>
            </a:r>
            <a:r>
              <a:rPr lang="ko-KR" altLang="en-US" sz="2800" dirty="0" smtClean="0">
                <a:cs typeface="Calibri" panose="020F0502020204030204" pitchFamily="34" charset="0"/>
              </a:rPr>
              <a:t>이러한 경향은 특정한 지점이 아닌 서울 </a:t>
            </a:r>
            <a:r>
              <a:rPr lang="en-US" altLang="ko-KR" sz="2800" dirty="0" smtClean="0">
                <a:cs typeface="Calibri" panose="020F0502020204030204" pitchFamily="34" charset="0"/>
              </a:rPr>
              <a:t>25</a:t>
            </a:r>
            <a:r>
              <a:rPr lang="ko-KR" altLang="en-US" sz="2800" dirty="0" smtClean="0">
                <a:cs typeface="Calibri" panose="020F0502020204030204" pitchFamily="34" charset="0"/>
              </a:rPr>
              <a:t>개 관측소에서 유사하게 나타나는 것으로 보인다</a:t>
            </a:r>
            <a:r>
              <a:rPr lang="en-US" altLang="ko-KR" sz="2800" dirty="0" smtClean="0">
                <a:cs typeface="Calibri" panose="020F0502020204030204" pitchFamily="34" charset="0"/>
              </a:rPr>
              <a:t>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cs typeface="Calibri" panose="020F0502020204030204" pitchFamily="34" charset="0"/>
              </a:rPr>
              <a:t>Figure 3</a:t>
            </a:r>
            <a:r>
              <a:rPr lang="ko-KR" altLang="en-US" sz="2800" dirty="0" smtClean="0">
                <a:cs typeface="Calibri" panose="020F0502020204030204" pitchFamily="34" charset="0"/>
              </a:rPr>
              <a:t>를 보면 오존 피크 농도와 강수량</a:t>
            </a:r>
            <a:r>
              <a:rPr lang="en-US" altLang="ko-KR" sz="2800" dirty="0" smtClean="0">
                <a:cs typeface="Calibri" panose="020F0502020204030204" pitchFamily="34" charset="0"/>
              </a:rPr>
              <a:t>, </a:t>
            </a:r>
            <a:r>
              <a:rPr lang="ko-KR" altLang="en-US" sz="2800" dirty="0" smtClean="0">
                <a:cs typeface="Calibri" panose="020F0502020204030204" pitchFamily="34" charset="0"/>
              </a:rPr>
              <a:t>강수 빈도 사이에는 어느 정도 반비례하는 상관관계가 보인다</a:t>
            </a:r>
            <a:r>
              <a:rPr lang="en-US" altLang="ko-KR" sz="2800" dirty="0" smtClean="0">
                <a:cs typeface="Calibri" panose="020F0502020204030204" pitchFamily="34" charset="0"/>
              </a:rPr>
              <a:t>. </a:t>
            </a:r>
            <a:r>
              <a:rPr lang="ko-KR" altLang="en-US" sz="2800" dirty="0" smtClean="0">
                <a:cs typeface="Calibri" panose="020F0502020204030204" pitchFamily="34" charset="0"/>
              </a:rPr>
              <a:t>그러나 일사량과 일조시간과는 특별한 상관관계를 보이지 않는다</a:t>
            </a:r>
            <a:r>
              <a:rPr lang="en-US" altLang="ko-KR" sz="2800" dirty="0" smtClean="0">
                <a:cs typeface="Calibri" panose="020F0502020204030204" pitchFamily="34" charset="0"/>
              </a:rPr>
              <a:t>. MJO</a:t>
            </a:r>
            <a:r>
              <a:rPr lang="ko-KR" altLang="en-US" sz="2800" dirty="0" smtClean="0">
                <a:cs typeface="Calibri" panose="020F0502020204030204" pitchFamily="34" charset="0"/>
              </a:rPr>
              <a:t>의 위상 변화에 대한 오존 농도의 변화를 살펴봤을 때</a:t>
            </a:r>
            <a:r>
              <a:rPr lang="en-US" altLang="ko-KR" sz="2800" dirty="0" smtClean="0">
                <a:cs typeface="Calibri" panose="020F0502020204030204" pitchFamily="34" charset="0"/>
              </a:rPr>
              <a:t>, </a:t>
            </a:r>
            <a:r>
              <a:rPr lang="ko-KR" altLang="en-US" sz="2800" dirty="0" smtClean="0">
                <a:cs typeface="Calibri" panose="020F0502020204030204" pitchFamily="34" charset="0"/>
              </a:rPr>
              <a:t>일사량보다 강수량에 더 민감하게 반응하는 것으로 보인다</a:t>
            </a:r>
            <a:r>
              <a:rPr lang="en-US" altLang="ko-KR" sz="2800" dirty="0" smtClean="0">
                <a:cs typeface="Calibri" panose="020F0502020204030204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800" dirty="0" smtClean="0">
              <a:cs typeface="Calibri" panose="020F0502020204030204" pitchFamily="34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87243" y="26990529"/>
            <a:ext cx="2037262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Garfinkel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 et al., 2012</a:t>
            </a:r>
            <a:r>
              <a:rPr lang="ko-KR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의 방법에 따라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MJO </a:t>
            </a:r>
            <a:r>
              <a:rPr lang="ko-KR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위상의 </a:t>
            </a:r>
            <a:r>
              <a:rPr lang="ko-KR" alt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자유도를</a:t>
            </a:r>
            <a:r>
              <a:rPr lang="ko-KR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 구하고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오존 피크 농도를 검증해본 결과 위상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3</a:t>
            </a:r>
            <a:r>
              <a:rPr lang="ko-KR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일 때만 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95% </a:t>
            </a:r>
            <a:r>
              <a:rPr lang="ko-KR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신뢰구간에서 유의하였다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</a:rPr>
              <a:t>. </a:t>
            </a:r>
            <a:r>
              <a:rPr lang="en-US" altLang="ko-KR" sz="2800" dirty="0">
                <a:cs typeface="Calibri" panose="020F0502020204030204" pitchFamily="34" charset="0"/>
              </a:rPr>
              <a:t>MJO </a:t>
            </a:r>
            <a:r>
              <a:rPr lang="ko-KR" altLang="en-US" sz="2800" dirty="0">
                <a:cs typeface="Calibri" panose="020F0502020204030204" pitchFamily="34" charset="0"/>
              </a:rPr>
              <a:t>위상</a:t>
            </a:r>
            <a:r>
              <a:rPr lang="en-US" altLang="ko-KR" sz="2800" dirty="0">
                <a:cs typeface="Calibri" panose="020F0502020204030204" pitchFamily="34" charset="0"/>
              </a:rPr>
              <a:t> 3</a:t>
            </a:r>
            <a:r>
              <a:rPr lang="ko-KR" altLang="en-US" sz="2800" dirty="0">
                <a:cs typeface="Calibri" panose="020F0502020204030204" pitchFamily="34" charset="0"/>
              </a:rPr>
              <a:t>일 때</a:t>
            </a:r>
            <a:r>
              <a:rPr lang="en-US" altLang="ko-KR" sz="2800" dirty="0"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cs typeface="Calibri" panose="020F0502020204030204" pitchFamily="34" charset="0"/>
              </a:rPr>
              <a:t>오존 피크 농도는 가장 높고</a:t>
            </a:r>
            <a:r>
              <a:rPr lang="en-US" altLang="ko-KR" sz="2800" dirty="0"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cs typeface="Calibri" panose="020F0502020204030204" pitchFamily="34" charset="0"/>
              </a:rPr>
              <a:t>강수량은 가장 낮으며</a:t>
            </a:r>
            <a:r>
              <a:rPr lang="en-US" altLang="ko-KR" sz="2800" dirty="0"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cs typeface="Calibri" panose="020F0502020204030204" pitchFamily="34" charset="0"/>
              </a:rPr>
              <a:t>일사량은 평균보다 조금 높다</a:t>
            </a:r>
            <a:r>
              <a:rPr lang="en-US" altLang="ko-KR" sz="2800" dirty="0">
                <a:cs typeface="Calibri" panose="020F0502020204030204" pitchFamily="34" charset="0"/>
              </a:rPr>
              <a:t>. </a:t>
            </a:r>
            <a:r>
              <a:rPr lang="ko-KR" altLang="en-US" sz="2800" dirty="0">
                <a:cs typeface="Calibri" panose="020F0502020204030204" pitchFamily="34" charset="0"/>
              </a:rPr>
              <a:t>즉 비가 오지 않고 어느 정도의 햇빛이 있었기 때문에 오존 농도가 가장 높았던 것으로 추정된다</a:t>
            </a:r>
            <a:r>
              <a:rPr lang="en-US" altLang="ko-KR" sz="2800" dirty="0">
                <a:cs typeface="Calibri" panose="020F0502020204030204" pitchFamily="34" charset="0"/>
              </a:rPr>
              <a:t>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800" dirty="0">
                <a:cs typeface="Calibri" panose="020F0502020204030204" pitchFamily="34" charset="0"/>
              </a:rPr>
              <a:t>그 외 위상에서는 </a:t>
            </a:r>
            <a:r>
              <a:rPr lang="en-US" altLang="ko-KR" sz="2800" dirty="0">
                <a:cs typeface="Calibri" panose="020F0502020204030204" pitchFamily="34" charset="0"/>
              </a:rPr>
              <a:t>MJO</a:t>
            </a:r>
            <a:r>
              <a:rPr lang="ko-KR" altLang="en-US" sz="2800" dirty="0">
                <a:cs typeface="Calibri" panose="020F0502020204030204" pitchFamily="34" charset="0"/>
              </a:rPr>
              <a:t>가 한반도 오존에 영향을 미친다는 유의한 결과를 얻지 못하였다</a:t>
            </a:r>
            <a:r>
              <a:rPr lang="en-US" altLang="ko-KR" sz="2800" dirty="0">
                <a:cs typeface="Calibri" panose="020F0502020204030204" pitchFamily="34" charset="0"/>
              </a:rPr>
              <a:t>. MJO</a:t>
            </a:r>
            <a:r>
              <a:rPr lang="ko-KR" altLang="en-US" sz="2800" dirty="0">
                <a:cs typeface="Calibri" panose="020F0502020204030204" pitchFamily="34" charset="0"/>
              </a:rPr>
              <a:t>가 강수량에 영향을 미친다는 기존의 연구가 있으나</a:t>
            </a:r>
            <a:r>
              <a:rPr lang="en-US" altLang="ko-KR" sz="2800" dirty="0"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cs typeface="Calibri" panose="020F0502020204030204" pitchFamily="34" charset="0"/>
              </a:rPr>
              <a:t>오존 농도는 강수량 뿐만 아니라 일사량</a:t>
            </a:r>
            <a:r>
              <a:rPr lang="en-US" altLang="ko-KR" sz="2800" dirty="0">
                <a:cs typeface="Calibri" panose="020F0502020204030204" pitchFamily="34" charset="0"/>
              </a:rPr>
              <a:t>, </a:t>
            </a:r>
            <a:r>
              <a:rPr lang="ko-KR" altLang="en-US" sz="2800" dirty="0" err="1">
                <a:cs typeface="Calibri" panose="020F0502020204030204" pitchFamily="34" charset="0"/>
              </a:rPr>
              <a:t>전조물질</a:t>
            </a:r>
            <a:r>
              <a:rPr lang="en-US" altLang="ko-KR" sz="2800" dirty="0"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cs typeface="Calibri" panose="020F0502020204030204" pitchFamily="34" charset="0"/>
              </a:rPr>
              <a:t>바람</a:t>
            </a:r>
            <a:r>
              <a:rPr lang="en-US" altLang="ko-KR" sz="2800" dirty="0">
                <a:cs typeface="Calibri" panose="020F0502020204030204" pitchFamily="34" charset="0"/>
              </a:rPr>
              <a:t>, </a:t>
            </a:r>
            <a:r>
              <a:rPr lang="ko-KR" altLang="en-US" sz="2800" dirty="0" err="1">
                <a:cs typeface="Calibri" panose="020F0502020204030204" pitchFamily="34" charset="0"/>
              </a:rPr>
              <a:t>대기안정성</a:t>
            </a:r>
            <a:r>
              <a:rPr lang="ko-KR" altLang="en-US" sz="2800" dirty="0">
                <a:cs typeface="Calibri" panose="020F0502020204030204" pitchFamily="34" charset="0"/>
              </a:rPr>
              <a:t> 등 다양한 요소에 의해 영향을 받기 때문에 </a:t>
            </a:r>
            <a:r>
              <a:rPr lang="en-US" altLang="ko-KR" sz="2800" dirty="0">
                <a:cs typeface="Calibri" panose="020F0502020204030204" pitchFamily="34" charset="0"/>
              </a:rPr>
              <a:t>MJO </a:t>
            </a:r>
            <a:r>
              <a:rPr lang="ko-KR" altLang="en-US" sz="2800" dirty="0">
                <a:cs typeface="Calibri" panose="020F0502020204030204" pitchFamily="34" charset="0"/>
              </a:rPr>
              <a:t>위상에 따른 오존 농도를 예측하기 위해선 조금 더 복합적인 요인을 고려해야 한다</a:t>
            </a:r>
            <a:r>
              <a:rPr lang="en-US" altLang="ko-KR" sz="2800" dirty="0">
                <a:cs typeface="Calibri" panose="020F0502020204030204" pitchFamily="34" charset="0"/>
              </a:rPr>
              <a:t>.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589787" y="16458994"/>
            <a:ext cx="10803799" cy="8470547"/>
            <a:chOff x="10660300" y="17424077"/>
            <a:chExt cx="10803799" cy="8470547"/>
          </a:xfrm>
        </p:grpSpPr>
        <p:sp>
          <p:nvSpPr>
            <p:cNvPr id="62" name="TextBox 61"/>
            <p:cNvSpPr txBox="1"/>
            <p:nvPr/>
          </p:nvSpPr>
          <p:spPr>
            <a:xfrm>
              <a:off x="10843738" y="24803592"/>
              <a:ext cx="10620361" cy="1091032"/>
            </a:xfrm>
            <a:prstGeom prst="rect">
              <a:avLst/>
            </a:prstGeom>
            <a:solidFill>
              <a:srgbClr val="ECF3FA"/>
            </a:solidFill>
          </p:spPr>
          <p:txBody>
            <a:bodyPr wrap="square" lIns="144000" tIns="144000" rIns="144000" bIns="144000" rtlCol="0">
              <a:spAutoFit/>
            </a:bodyPr>
            <a:lstStyle/>
            <a:p>
              <a:r>
                <a:rPr lang="en-US" altLang="ko-KR" sz="2600" b="1" dirty="0"/>
                <a:t>Figure </a:t>
              </a:r>
              <a:r>
                <a:rPr lang="en-US" altLang="ko-KR" sz="2600" b="1" dirty="0" smtClean="0"/>
                <a:t>3. </a:t>
              </a:r>
              <a:r>
                <a:rPr lang="ko-KR" altLang="en-US" sz="2600" dirty="0" smtClean="0"/>
                <a:t>오존 피크 농도</a:t>
              </a:r>
              <a:r>
                <a:rPr lang="en-US" altLang="ko-KR" sz="2600" dirty="0" smtClean="0"/>
                <a:t>(</a:t>
              </a:r>
              <a:r>
                <a:rPr lang="ko-KR" altLang="en-US" sz="2600" dirty="0" smtClean="0"/>
                <a:t>붉은 색 그래프</a:t>
              </a:r>
              <a:r>
                <a:rPr lang="en-US" altLang="ko-KR" sz="2600" dirty="0" smtClean="0"/>
                <a:t>)</a:t>
              </a:r>
              <a:r>
                <a:rPr lang="ko-KR" altLang="en-US" sz="2600" dirty="0" smtClean="0"/>
                <a:t>와 </a:t>
              </a:r>
              <a:r>
                <a:rPr lang="en-US" altLang="ko-KR" sz="2600" dirty="0" smtClean="0"/>
                <a:t>(a) </a:t>
              </a:r>
              <a:r>
                <a:rPr lang="ko-KR" altLang="en-US" sz="2600" dirty="0" smtClean="0"/>
                <a:t>강수 빈도</a:t>
              </a:r>
              <a:r>
                <a:rPr lang="en-US" altLang="ko-KR" sz="2600" dirty="0" smtClean="0"/>
                <a:t>, (b) </a:t>
              </a:r>
              <a:r>
                <a:rPr lang="ko-KR" altLang="en-US" sz="2600" dirty="0" smtClean="0"/>
                <a:t>강수량</a:t>
              </a:r>
              <a:r>
                <a:rPr lang="en-US" altLang="ko-KR" sz="2600" dirty="0" smtClean="0"/>
                <a:t>, (c) </a:t>
              </a:r>
              <a:r>
                <a:rPr lang="ko-KR" altLang="en-US" sz="2600" dirty="0" smtClean="0"/>
                <a:t>일사량</a:t>
              </a:r>
              <a:r>
                <a:rPr lang="en-US" altLang="ko-KR" sz="2600" dirty="0"/>
                <a:t> </a:t>
              </a:r>
              <a:r>
                <a:rPr lang="en-US" altLang="ko-KR" sz="2600" dirty="0" smtClean="0"/>
                <a:t>(d) </a:t>
              </a:r>
              <a:r>
                <a:rPr lang="ko-KR" altLang="en-US" sz="2600" dirty="0" smtClean="0"/>
                <a:t>일조시간 </a:t>
              </a:r>
              <a:r>
                <a:rPr lang="en-US" altLang="ko-KR" sz="2600" dirty="0" smtClean="0"/>
                <a:t>(</a:t>
              </a:r>
              <a:r>
                <a:rPr lang="ko-KR" altLang="en-US" sz="2600" dirty="0" smtClean="0"/>
                <a:t>파란 색 그래프</a:t>
              </a:r>
              <a:r>
                <a:rPr lang="en-US" altLang="ko-KR" sz="2600" dirty="0" smtClean="0"/>
                <a:t>)</a:t>
              </a:r>
              <a:endParaRPr lang="en-US" altLang="ko-KR" sz="2600" dirty="0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7"/>
            <a:srcRect l="5383" t="9514" r="28848" b="13905"/>
            <a:stretch/>
          </p:blipFill>
          <p:spPr>
            <a:xfrm>
              <a:off x="15981595" y="17431561"/>
              <a:ext cx="5390103" cy="353036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8"/>
            <a:srcRect l="5253" t="9970" r="28849" b="10941"/>
            <a:stretch/>
          </p:blipFill>
          <p:spPr>
            <a:xfrm>
              <a:off x="10660300" y="17424077"/>
              <a:ext cx="5416179" cy="3656448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9"/>
            <a:srcRect l="5203" t="9662" r="28714" b="12560"/>
            <a:stretch/>
          </p:blipFill>
          <p:spPr>
            <a:xfrm>
              <a:off x="10699382" y="21116207"/>
              <a:ext cx="5377097" cy="3559869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10"/>
            <a:srcRect l="5703" t="9958" r="29380" b="11969"/>
            <a:stretch/>
          </p:blipFill>
          <p:spPr>
            <a:xfrm>
              <a:off x="16125191" y="21080525"/>
              <a:ext cx="5153455" cy="3486355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12384911" y="17517188"/>
              <a:ext cx="370390" cy="3812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17715539" y="17517187"/>
              <a:ext cx="370390" cy="3812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7791259" y="21133350"/>
              <a:ext cx="370390" cy="3812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2443731" y="21208361"/>
              <a:ext cx="370390" cy="3812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3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540</Words>
  <Application>Microsoft Office PowerPoint</Application>
  <PresentationFormat>사용자 지정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Marry</dc:creator>
  <cp:lastModifiedBy>곽 태예</cp:lastModifiedBy>
  <cp:revision>72</cp:revision>
  <dcterms:created xsi:type="dcterms:W3CDTF">2019-08-01T00:46:39Z</dcterms:created>
  <dcterms:modified xsi:type="dcterms:W3CDTF">2020-06-15T08:17:55Z</dcterms:modified>
</cp:coreProperties>
</file>