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2"/>
  </p:notesMasterIdLst>
  <p:sldIdLst>
    <p:sldId id="257" r:id="rId2"/>
    <p:sldId id="260" r:id="rId3"/>
    <p:sldId id="261" r:id="rId4"/>
    <p:sldId id="258" r:id="rId5"/>
    <p:sldId id="263" r:id="rId6"/>
    <p:sldId id="264" r:id="rId7"/>
    <p:sldId id="265" r:id="rId8"/>
    <p:sldId id="266" r:id="rId9"/>
    <p:sldId id="270" r:id="rId10"/>
    <p:sldId id="271" r:id="rId11"/>
    <p:sldId id="294" r:id="rId12"/>
    <p:sldId id="281" r:id="rId13"/>
    <p:sldId id="276" r:id="rId14"/>
    <p:sldId id="267" r:id="rId15"/>
    <p:sldId id="277" r:id="rId16"/>
    <p:sldId id="268" r:id="rId17"/>
    <p:sldId id="278" r:id="rId18"/>
    <p:sldId id="279" r:id="rId19"/>
    <p:sldId id="273" r:id="rId20"/>
    <p:sldId id="282" r:id="rId21"/>
    <p:sldId id="292" r:id="rId22"/>
    <p:sldId id="293" r:id="rId23"/>
    <p:sldId id="280" r:id="rId24"/>
    <p:sldId id="288" r:id="rId25"/>
    <p:sldId id="275" r:id="rId26"/>
    <p:sldId id="289" r:id="rId27"/>
    <p:sldId id="287" r:id="rId28"/>
    <p:sldId id="291" r:id="rId29"/>
    <p:sldId id="290" r:id="rId30"/>
    <p:sldId id="269" r:id="rId31"/>
  </p:sldIdLst>
  <p:sldSz cx="12192000" cy="6858000"/>
  <p:notesSz cx="6858000" cy="9144000"/>
  <p:embeddedFontLst>
    <p:embeddedFont>
      <p:font typeface="HyhwpEQ" panose="02030600000101010101" pitchFamily="18" charset="-127"/>
      <p:regular r:id="rId33"/>
    </p:embeddedFont>
    <p:embeddedFont>
      <p:font typeface="나눔스퀘어 Bold" panose="020B0600000101010101" pitchFamily="34" charset="-127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맑은 고딕" panose="020B0503020000020004" pitchFamily="34" charset="-127"/>
      <p:regular r:id="rId39"/>
      <p:bold r:id="rId40"/>
    </p:embeddedFont>
    <p:embeddedFont>
      <p:font typeface="HCR Dotum" panose="020B0604000101010101" pitchFamily="34" charset="-128"/>
      <p:regular r:id="rId41"/>
      <p:bold r:id="rId42"/>
    </p:embeddedFont>
    <p:embeddedFont>
      <p:font typeface="Batang" panose="02030600000101010101" pitchFamily="18" charset="-127"/>
      <p:regular r:id="rId43"/>
    </p:embeddedFont>
    <p:embeddedFont>
      <p:font typeface="Bahnschrift Light Condensed" panose="020B0502040204020203" pitchFamily="34" charset="0"/>
      <p:regular r:id="rId44"/>
    </p:embeddedFont>
    <p:embeddedFont>
      <p:font typeface="나눔스퀘어 ExtraBold" panose="020B0600000101010101" pitchFamily="34" charset="-127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87685" autoAdjust="0"/>
  </p:normalViewPr>
  <p:slideViewPr>
    <p:cSldViewPr snapToGrid="0">
      <p:cViewPr varScale="1">
        <p:scale>
          <a:sx n="77" d="100"/>
          <a:sy n="77" d="100"/>
        </p:scale>
        <p:origin x="1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19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스파이크 모델로 했을 때</a:t>
            </a:r>
            <a:r>
              <a:rPr lang="en-US" altLang="ko-KR" dirty="0" smtClean="0"/>
              <a:t>, WTP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천원 가량 나왔음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이때 </a:t>
            </a:r>
            <a:r>
              <a:rPr lang="ko-KR" altLang="en-US" dirty="0" err="1" smtClean="0"/>
              <a:t>제시금액에</a:t>
            </a:r>
            <a:r>
              <a:rPr lang="ko-KR" altLang="en-US" dirty="0" smtClean="0"/>
              <a:t> 따라 </a:t>
            </a:r>
            <a:r>
              <a:rPr lang="en-US" altLang="ko-KR" dirty="0" smtClean="0"/>
              <a:t>WTP</a:t>
            </a:r>
            <a:r>
              <a:rPr lang="ko-KR" altLang="en-US" dirty="0" smtClean="0"/>
              <a:t>가 높게 나와서 신뢰할 수 있는 값인지 잘 모르겠음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4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제시금액만</a:t>
            </a:r>
            <a:r>
              <a:rPr lang="ko-KR" altLang="en-US" dirty="0" smtClean="0"/>
              <a:t> 고려했을 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제시금액이</a:t>
            </a:r>
            <a:r>
              <a:rPr lang="ko-KR" altLang="en-US" baseline="0" dirty="0" smtClean="0"/>
              <a:t> 높아질수록 </a:t>
            </a:r>
            <a:r>
              <a:rPr lang="en-US" altLang="ko-KR" baseline="0" dirty="0" smtClean="0"/>
              <a:t>WTP</a:t>
            </a:r>
            <a:r>
              <a:rPr lang="ko-KR" altLang="en-US" baseline="0" dirty="0" smtClean="0"/>
              <a:t>는 낮아졌고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평균값을 구했을 </a:t>
            </a:r>
            <a:r>
              <a:rPr lang="ko-KR" altLang="en-US" baseline="0" dirty="0" err="1" smtClean="0"/>
              <a:t>떄</a:t>
            </a:r>
            <a:r>
              <a:rPr lang="ko-KR" altLang="en-US" baseline="0" dirty="0" smtClean="0"/>
              <a:t> 대략 </a:t>
            </a:r>
            <a:r>
              <a:rPr lang="en-US" altLang="ko-KR" baseline="0" dirty="0" smtClean="0"/>
              <a:t>12000</a:t>
            </a:r>
            <a:r>
              <a:rPr lang="ko-KR" altLang="en-US" baseline="0" dirty="0" smtClean="0"/>
              <a:t>원 정도 나왔음</a:t>
            </a:r>
            <a:r>
              <a:rPr lang="en-US" altLang="ko-KR" baseline="0" dirty="0" smtClean="0"/>
              <a:t>. 10000</a:t>
            </a:r>
            <a:r>
              <a:rPr lang="ko-KR" altLang="en-US" baseline="0" dirty="0" smtClean="0"/>
              <a:t>원이 </a:t>
            </a:r>
            <a:r>
              <a:rPr lang="ko-KR" altLang="en-US" baseline="0" dirty="0" err="1" smtClean="0"/>
              <a:t>상한치인</a:t>
            </a:r>
            <a:r>
              <a:rPr lang="ko-KR" altLang="en-US" baseline="0" dirty="0" smtClean="0"/>
              <a:t> 것을 고려하면 높은 값인데</a:t>
            </a:r>
            <a:r>
              <a:rPr lang="en-US" altLang="ko-KR" baseline="0" dirty="0" smtClean="0"/>
              <a:t>..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 변수를 이용했을 때도 여전히 </a:t>
            </a:r>
            <a:r>
              <a:rPr lang="ko-KR" altLang="en-US" dirty="0" err="1" smtClean="0"/>
              <a:t>제시금액에</a:t>
            </a:r>
            <a:r>
              <a:rPr lang="ko-KR" altLang="en-US" dirty="0" smtClean="0"/>
              <a:t> 따라 </a:t>
            </a:r>
            <a:r>
              <a:rPr lang="en-US" altLang="ko-KR" dirty="0" smtClean="0"/>
              <a:t>WTP</a:t>
            </a:r>
            <a:r>
              <a:rPr lang="ko-KR" altLang="en-US" dirty="0" smtClean="0"/>
              <a:t>가 증가함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연령대가 낮을 때 </a:t>
            </a:r>
            <a:r>
              <a:rPr lang="en-US" altLang="ko-KR" dirty="0" smtClean="0"/>
              <a:t>WTP</a:t>
            </a:r>
            <a:r>
              <a:rPr lang="ko-KR" altLang="en-US" dirty="0" smtClean="0"/>
              <a:t>가 증가함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이때 </a:t>
            </a:r>
            <a:r>
              <a:rPr lang="en-US" altLang="ko-KR" baseline="0" dirty="0" smtClean="0"/>
              <a:t>WTP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16000</a:t>
            </a:r>
            <a:r>
              <a:rPr lang="ko-KR" altLang="en-US" baseline="0" dirty="0" smtClean="0"/>
              <a:t>원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로짓</a:t>
            </a:r>
            <a:r>
              <a:rPr lang="ko-KR" altLang="en-US" baseline="0" dirty="0" smtClean="0"/>
              <a:t> 모델보다 조금 작은 값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같은 변수로 </a:t>
            </a:r>
            <a:r>
              <a:rPr lang="ko-KR" altLang="en-US" dirty="0" err="1" smtClean="0"/>
              <a:t>로짓</a:t>
            </a:r>
            <a:r>
              <a:rPr lang="ko-KR" altLang="en-US" dirty="0" smtClean="0"/>
              <a:t> 모델을 했을 때 </a:t>
            </a:r>
            <a:r>
              <a:rPr lang="en-US" altLang="ko-KR" dirty="0" smtClean="0"/>
              <a:t>27000</a:t>
            </a:r>
            <a:r>
              <a:rPr lang="ko-KR" altLang="en-US" dirty="0" smtClean="0"/>
              <a:t>원 가량 나옴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모형을 비교해봤을 때 </a:t>
            </a:r>
            <a:r>
              <a:rPr lang="ko-KR" altLang="en-US" dirty="0" err="1" smtClean="0"/>
              <a:t>로짓</a:t>
            </a:r>
            <a:r>
              <a:rPr lang="ko-KR" altLang="en-US" dirty="0" smtClean="0"/>
              <a:t> 모델이 좀 더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29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제시금액에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4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ko-KR" altLang="en-US" dirty="0" smtClean="0"/>
              <a:t>분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10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효용격차모형은 다음과 같은 절차를 따르고 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우선 제시된 금액에 대해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지불의사가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있는지 여부를 묻는 질문에 대한 응답을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모형화한다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예” 또는 “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아니오”의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이산응답을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모형화한 후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최우추정법을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통해 관련된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모수들을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추정한다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 단계로 분포의 성격과 평균값 또는 중앙값의 정의를 이용하여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WTP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평균값 또는 중앙값을 계산한다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효용의 격차가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오차항의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격차보다 클 때의 확률과 똑같고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이는 효용 격차의 누적분포함수와 같습니다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00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2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1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예라고 응답한 비율이 높았음</a:t>
            </a:r>
            <a:r>
              <a:rPr lang="en-US" altLang="ko-KR" dirty="0" smtClean="0"/>
              <a:t>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3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934" y="2033087"/>
            <a:ext cx="98652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 항공사의 자발적 탄소 상쇄 제도 </a:t>
            </a:r>
            <a:endParaRPr lang="en-US" altLang="ko-KR" sz="5400" spc="-30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4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도입에 대한 </a:t>
            </a:r>
            <a:r>
              <a:rPr lang="ko-KR" altLang="en-US" sz="5400" spc="-3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지불의사</a:t>
            </a:r>
            <a:r>
              <a:rPr lang="ko-KR" altLang="en-US" sz="54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추정</a:t>
            </a:r>
            <a:endParaRPr lang="ko-KR" altLang="en-US" sz="5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10865" y="3982720"/>
            <a:ext cx="4179337" cy="497840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지구환경과학부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2014-11063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곽태예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1108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설문조사 설계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330" y="1257390"/>
            <a:ext cx="10978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3) </a:t>
            </a:r>
            <a:r>
              <a:rPr lang="ko-KR" altLang="en-US" dirty="0" err="1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지불의사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유도 방법</a:t>
            </a:r>
            <a:endParaRPr lang="en-US" altLang="ko-KR" dirty="0" smtClean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: 1.5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경계 모형</a:t>
            </a:r>
            <a:endParaRPr lang="en-US" altLang="ko-KR" dirty="0" smtClean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08746" y="2360402"/>
            <a:ext cx="5155551" cy="3996992"/>
            <a:chOff x="639658" y="2119252"/>
            <a:chExt cx="5589047" cy="4427392"/>
          </a:xfrm>
        </p:grpSpPr>
        <p:sp>
          <p:nvSpPr>
            <p:cNvPr id="31" name="직사각형 30"/>
            <p:cNvSpPr/>
            <p:nvPr/>
          </p:nvSpPr>
          <p:spPr>
            <a:xfrm>
              <a:off x="5314305" y="563224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지불 여부</a:t>
              </a:r>
              <a:endParaRPr lang="en-US" dirty="0"/>
            </a:p>
          </p:txBody>
        </p:sp>
        <p:cxnSp>
          <p:nvCxnSpPr>
            <p:cNvPr id="32" name="직선 화살표 연결선 31"/>
            <p:cNvCxnSpPr>
              <a:stCxn id="26" idx="3"/>
              <a:endCxn id="31" idx="1"/>
            </p:cNvCxnSpPr>
            <p:nvPr/>
          </p:nvCxnSpPr>
          <p:spPr>
            <a:xfrm>
              <a:off x="4295000" y="6089444"/>
              <a:ext cx="1019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370401" y="6066883"/>
              <a:ext cx="1074652" cy="40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아니오</a:t>
              </a:r>
              <a:endParaRPr lang="en-US" dirty="0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639658" y="2119252"/>
              <a:ext cx="3655342" cy="4427392"/>
              <a:chOff x="639658" y="2119252"/>
              <a:chExt cx="3655342" cy="442739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316147" y="2498383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Q1</a:t>
                </a:r>
                <a:endParaRPr 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380600" y="211925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Q2</a:t>
                </a:r>
                <a:endParaRPr 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380600" y="329316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지불 여부</a:t>
                </a:r>
                <a:endParaRPr lang="en-US" dirty="0"/>
              </a:p>
            </p:txBody>
          </p:sp>
          <p:cxnSp>
            <p:nvCxnSpPr>
              <p:cNvPr id="6" name="직선 화살표 연결선 5"/>
              <p:cNvCxnSpPr>
                <a:stCxn id="3" idx="3"/>
                <a:endCxn id="13" idx="1"/>
              </p:cNvCxnSpPr>
              <p:nvPr/>
            </p:nvCxnSpPr>
            <p:spPr>
              <a:xfrm flipV="1">
                <a:off x="2230547" y="2576452"/>
                <a:ext cx="1150053" cy="3791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>
                <a:stCxn id="3" idx="3"/>
                <a:endCxn id="21" idx="1"/>
              </p:cNvCxnSpPr>
              <p:nvPr/>
            </p:nvCxnSpPr>
            <p:spPr>
              <a:xfrm>
                <a:off x="2230547" y="2955583"/>
                <a:ext cx="1150053" cy="7947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554575" y="241594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예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23742" y="354314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아니오</a:t>
                </a:r>
                <a:endParaRPr 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316147" y="483745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Q2</a:t>
                </a:r>
                <a:endParaRPr 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380600" y="445832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끝</a:t>
                </a:r>
                <a:endParaRPr 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80600" y="563224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Q1</a:t>
                </a:r>
                <a:endParaRPr lang="en-US" dirty="0"/>
              </a:p>
            </p:txBody>
          </p:sp>
          <p:cxnSp>
            <p:nvCxnSpPr>
              <p:cNvPr id="27" name="직선 화살표 연결선 26"/>
              <p:cNvCxnSpPr>
                <a:stCxn id="24" idx="3"/>
                <a:endCxn id="25" idx="1"/>
              </p:cNvCxnSpPr>
              <p:nvPr/>
            </p:nvCxnSpPr>
            <p:spPr>
              <a:xfrm flipV="1">
                <a:off x="2230547" y="4915528"/>
                <a:ext cx="1150053" cy="3791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>
                <a:stCxn id="24" idx="3"/>
                <a:endCxn id="26" idx="1"/>
              </p:cNvCxnSpPr>
              <p:nvPr/>
            </p:nvCxnSpPr>
            <p:spPr>
              <a:xfrm>
                <a:off x="2230547" y="5294659"/>
                <a:ext cx="1150053" cy="7947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554575" y="475501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예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23742" y="588221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아니오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9658" y="2785274"/>
                <a:ext cx="56778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/>
                  <a:t>A</a:t>
                </a:r>
                <a:r>
                  <a:rPr lang="ko-KR" altLang="en-US" dirty="0" smtClean="0"/>
                  <a:t>형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45827" y="5099249"/>
                <a:ext cx="550151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형</a:t>
                </a:r>
                <a:endParaRPr lang="en-US" dirty="0"/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414" y="1402079"/>
            <a:ext cx="5665952" cy="5134997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8208"/>
              </p:ext>
            </p:extLst>
          </p:nvPr>
        </p:nvGraphicFramePr>
        <p:xfrm>
          <a:off x="4171442" y="2378768"/>
          <a:ext cx="17229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93">
                  <a:extLst>
                    <a:ext uri="{9D8B030D-6E8A-4147-A177-3AD203B41FA5}">
                      <a16:colId xmlns:a16="http://schemas.microsoft.com/office/drawing/2014/main" val="453239306"/>
                    </a:ext>
                  </a:extLst>
                </a:gridCol>
                <a:gridCol w="861493">
                  <a:extLst>
                    <a:ext uri="{9D8B030D-6E8A-4147-A177-3AD203B41FA5}">
                      <a16:colId xmlns:a16="http://schemas.microsoft.com/office/drawing/2014/main" val="3023808775"/>
                    </a:ext>
                  </a:extLst>
                </a:gridCol>
              </a:tblGrid>
              <a:tr h="27553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Q2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07797"/>
                  </a:ext>
                </a:extLst>
              </a:tr>
              <a:tr h="27553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84462"/>
                  </a:ext>
                </a:extLst>
              </a:tr>
              <a:tr h="27553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55803"/>
                  </a:ext>
                </a:extLst>
              </a:tr>
              <a:tr h="27553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60356"/>
                  </a:ext>
                </a:extLst>
              </a:tr>
              <a:tr h="27553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249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7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1108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설문조사 설계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2" y="1083722"/>
            <a:ext cx="7793946" cy="58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1108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설문조사 설계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330" y="1099212"/>
            <a:ext cx="109786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4) 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제도 관련 질문</a:t>
            </a:r>
            <a:endParaRPr lang="en-US" altLang="ko-KR" dirty="0" smtClean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2" y="1914882"/>
            <a:ext cx="8268417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1108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설문조사 설계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5532" y="729779"/>
            <a:ext cx="964683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5) 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표본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설계와 설문조사 방법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: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원래는 김포 공항에서 무작위로 설문을 진행하려 했으나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코로나로 인하여 온라인 설문조사로 변경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0571" t="9407" r="11785"/>
          <a:stretch/>
        </p:blipFill>
        <p:spPr>
          <a:xfrm>
            <a:off x="455532" y="2360993"/>
            <a:ext cx="7625993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추정 모형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9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추정모형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8357" y="1281745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효용격차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모형</a:t>
            </a:r>
            <a:endParaRPr lang="en-US" altLang="ko-KR" sz="24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93068" y="1227267"/>
            <a:ext cx="78929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imesNewRomanPSMT"/>
              </a:rPr>
              <a:t>“</a:t>
            </a:r>
            <a:r>
              <a:rPr lang="ko-KR" altLang="en-US" dirty="0">
                <a:latin typeface="+mj-lt"/>
              </a:rPr>
              <a:t>당신은 비시장재화의 이용을 위해 또는 </a:t>
            </a:r>
            <a:r>
              <a:rPr lang="ko-KR" altLang="en-US" dirty="0" smtClean="0">
                <a:latin typeface="+mj-lt"/>
              </a:rPr>
              <a:t>비시장재화를 </a:t>
            </a:r>
            <a:r>
              <a:rPr lang="ko-KR" altLang="en-US" dirty="0">
                <a:latin typeface="+mj-lt"/>
              </a:rPr>
              <a:t>공급받기 위해 </a:t>
            </a:r>
            <a:r>
              <a:rPr lang="ko-KR" altLang="en-US" sz="2400" dirty="0">
                <a:latin typeface="+mj-lt"/>
                <a:ea typeface="HyhwpEQ" panose="02030600000101010101" pitchFamily="18" charset="-127"/>
              </a:rPr>
              <a:t> </a:t>
            </a:r>
            <a:r>
              <a:rPr lang="ko-KR" altLang="en-US" dirty="0">
                <a:latin typeface="+mj-lt"/>
                <a:ea typeface="HyhwpEQ" panose="02030600000101010101" pitchFamily="18" charset="-127"/>
              </a:rPr>
              <a:t>원을 지불할 의사가 있습니까</a:t>
            </a:r>
            <a:r>
              <a:rPr lang="en-US" altLang="ko-KR" dirty="0">
                <a:latin typeface="+mj-lt"/>
                <a:ea typeface="HyhwpEQ" panose="02030600000101010101" pitchFamily="18" charset="-127"/>
              </a:rPr>
              <a:t>?”</a:t>
            </a:r>
            <a:endParaRPr lang="en-US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21" y="2231369"/>
            <a:ext cx="4457700" cy="61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21" y="2850494"/>
            <a:ext cx="5943600" cy="76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667" y="3628348"/>
            <a:ext cx="6029325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667" y="4231619"/>
            <a:ext cx="5419725" cy="638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8489" y="3818032"/>
            <a:ext cx="3379970" cy="732674"/>
          </a:xfrm>
          <a:prstGeom prst="rect">
            <a:avLst/>
          </a:prstGeom>
        </p:spPr>
      </p:pic>
      <p:cxnSp>
        <p:nvCxnSpPr>
          <p:cNvPr id="11" name="꺾인 연결선 10"/>
          <p:cNvCxnSpPr>
            <a:endCxn id="9" idx="1"/>
          </p:cNvCxnSpPr>
          <p:nvPr/>
        </p:nvCxnSpPr>
        <p:spPr>
          <a:xfrm>
            <a:off x="6736080" y="3818032"/>
            <a:ext cx="742409" cy="366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8" idx="3"/>
            <a:endCxn id="9" idx="1"/>
          </p:cNvCxnSpPr>
          <p:nvPr/>
        </p:nvCxnSpPr>
        <p:spPr>
          <a:xfrm flipV="1">
            <a:off x="6182392" y="4184369"/>
            <a:ext cx="1296097" cy="366338"/>
          </a:xfrm>
          <a:prstGeom prst="bentConnector3">
            <a:avLst>
              <a:gd name="adj1" fmla="val 71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921" y="4928276"/>
            <a:ext cx="6534150" cy="9239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446266" y="2174418"/>
            <a:ext cx="583976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atin typeface="Bahnschrift Light Condensed" panose="020B0502040204020203" pitchFamily="34" charset="0"/>
                <a:ea typeface="HyhwpEQ" panose="02030600000101010101" pitchFamily="18" charset="-127"/>
              </a:rPr>
              <a:t>주어진 </a:t>
            </a:r>
            <a:r>
              <a:rPr lang="ko-KR" altLang="en-US" dirty="0" err="1">
                <a:latin typeface="Bahnschrift Light Condensed" panose="020B0502040204020203" pitchFamily="34" charset="0"/>
                <a:ea typeface="HyhwpEQ" panose="02030600000101010101" pitchFamily="18" charset="-127"/>
              </a:rPr>
              <a:t>화폐소득</a:t>
            </a:r>
            <a:r>
              <a:rPr lang="en-US" altLang="ko-KR" dirty="0" smtClean="0">
                <a:latin typeface="Bahnschrift Light Condensed" panose="020B0502040204020203" pitchFamily="34" charset="0"/>
              </a:rPr>
              <a:t>(</a:t>
            </a:r>
            <a:r>
              <a:rPr lang="ko-KR" altLang="en-US" sz="2400" dirty="0">
                <a:latin typeface="Bahnschrift Light Condensed" panose="020B0502040204020203" pitchFamily="34" charset="0"/>
                <a:ea typeface="HyhwpEQ" panose="02030600000101010101" pitchFamily="18" charset="-127"/>
              </a:rPr>
              <a:t></a:t>
            </a:r>
            <a:r>
              <a:rPr lang="en-US" altLang="ko-KR" dirty="0">
                <a:latin typeface="Bahnschrift Light Condensed" panose="020B0502040204020203" pitchFamily="34" charset="0"/>
                <a:ea typeface="HyhwpEQ" panose="02030600000101010101" pitchFamily="18" charset="-127"/>
              </a:rPr>
              <a:t>)</a:t>
            </a:r>
            <a:r>
              <a:rPr lang="ko-KR" altLang="en-US" dirty="0">
                <a:latin typeface="Bahnschrift Light Condensed" panose="020B0502040204020203" pitchFamily="34" charset="0"/>
                <a:ea typeface="HyhwpEQ" panose="02030600000101010101" pitchFamily="18" charset="-127"/>
              </a:rPr>
              <a:t>과 </a:t>
            </a:r>
            <a:r>
              <a:rPr lang="ko-KR" altLang="en-US" dirty="0" smtClean="0">
                <a:latin typeface="Bahnschrift Light Condensed" panose="020B0502040204020203" pitchFamily="34" charset="0"/>
                <a:ea typeface="HyhwpEQ" panose="02030600000101010101" pitchFamily="18" charset="-127"/>
              </a:rPr>
              <a:t>개인의 </a:t>
            </a:r>
            <a:r>
              <a:rPr lang="ko-KR" altLang="en-US" dirty="0" err="1" smtClean="0">
                <a:latin typeface="Bahnschrift Light Condensed" panose="020B0502040204020203" pitchFamily="34" charset="0"/>
                <a:ea typeface="HyhwpEQ" panose="02030600000101010101" pitchFamily="18" charset="-127"/>
              </a:rPr>
              <a:t>특성벡터</a:t>
            </a:r>
            <a:r>
              <a:rPr lang="en-US" altLang="ko-KR" dirty="0" smtClean="0">
                <a:latin typeface="Bahnschrift Light Condensed" panose="020B0502040204020203" pitchFamily="34" charset="0"/>
              </a:rPr>
              <a:t>(</a:t>
            </a:r>
            <a:r>
              <a:rPr lang="ko-KR" altLang="en-US" sz="2400" dirty="0">
                <a:latin typeface="Bahnschrift Light Condensed" panose="020B0502040204020203" pitchFamily="34" charset="0"/>
                <a:ea typeface="HyhwpEQ" panose="02030600000101010101" pitchFamily="18" charset="-127"/>
              </a:rPr>
              <a:t> </a:t>
            </a:r>
            <a:r>
              <a:rPr lang="en-US" altLang="ko-KR" dirty="0">
                <a:latin typeface="Bahnschrift Light Condensed" panose="020B0502040204020203" pitchFamily="34" charset="0"/>
                <a:ea typeface="HyhwpEQ" panose="02030600000101010101" pitchFamily="18" charset="-127"/>
              </a:rPr>
              <a:t>)</a:t>
            </a:r>
            <a:r>
              <a:rPr lang="ko-KR" altLang="en-US" dirty="0">
                <a:latin typeface="Bahnschrift Light Condensed" panose="020B0502040204020203" pitchFamily="34" charset="0"/>
                <a:ea typeface="HyhwpEQ" panose="02030600000101010101" pitchFamily="18" charset="-127"/>
              </a:rPr>
              <a:t>에 </a:t>
            </a:r>
            <a:r>
              <a:rPr lang="ko-KR" altLang="en-US" dirty="0" smtClean="0">
                <a:latin typeface="Bahnschrift Light Condensed" panose="020B0502040204020203" pitchFamily="34" charset="0"/>
                <a:ea typeface="HyhwpEQ" panose="02030600000101010101" pitchFamily="18" charset="-127"/>
              </a:rPr>
              <a:t>근거한 </a:t>
            </a:r>
            <a:r>
              <a:rPr lang="ko-KR" altLang="en-US" dirty="0">
                <a:latin typeface="Bahnschrift Light Condensed" panose="020B0502040204020203" pitchFamily="34" charset="0"/>
                <a:ea typeface="HyhwpEQ" panose="02030600000101010101" pitchFamily="18" charset="-127"/>
              </a:rPr>
              <a:t>비시장재화의 상태</a:t>
            </a:r>
            <a:r>
              <a:rPr lang="en-US" altLang="ko-KR" dirty="0">
                <a:latin typeface="Bahnschrift Light Condensed" panose="020B0502040204020203" pitchFamily="34" charset="0"/>
                <a:ea typeface="HyhwpEQ" panose="02030600000101010101" pitchFamily="18" charset="-127"/>
              </a:rPr>
              <a:t>(</a:t>
            </a:r>
            <a:r>
              <a:rPr lang="ko-KR" altLang="en-US" sz="2400" dirty="0">
                <a:latin typeface="Bahnschrift Light Condensed" panose="020B0502040204020203" pitchFamily="34" charset="0"/>
                <a:ea typeface="HyhwpEQ" panose="02030600000101010101" pitchFamily="18" charset="-127"/>
              </a:rPr>
              <a:t></a:t>
            </a:r>
            <a:r>
              <a:rPr lang="en-US" altLang="ko-KR" dirty="0">
                <a:latin typeface="Bahnschrift Light Condensed" panose="020B0502040204020203" pitchFamily="34" charset="0"/>
                <a:ea typeface="HyhwpEQ" panose="02030600000101010101" pitchFamily="18" charset="-127"/>
              </a:rPr>
              <a:t>)</a:t>
            </a:r>
            <a:r>
              <a:rPr lang="ko-KR" altLang="en-US" dirty="0">
                <a:latin typeface="Bahnschrift Light Condensed" panose="020B0502040204020203" pitchFamily="34" charset="0"/>
                <a:ea typeface="HyhwpEQ" panose="02030600000101010101" pitchFamily="18" charset="-127"/>
              </a:rPr>
              <a:t>에 대해 느끼는 </a:t>
            </a:r>
            <a:r>
              <a:rPr lang="ko-KR" altLang="en-US" dirty="0" smtClean="0">
                <a:latin typeface="Bahnschrift Light Condensed" panose="020B0502040204020203" pitchFamily="34" charset="0"/>
                <a:ea typeface="HyhwpEQ" panose="02030600000101010101" pitchFamily="18" charset="-127"/>
              </a:rPr>
              <a:t>효용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7284" y="3062213"/>
            <a:ext cx="30348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latin typeface="HyhwpEQ" panose="02030600000101010101" pitchFamily="18" charset="-127"/>
                <a:ea typeface="HyhwpEQ" panose="02030600000101010101" pitchFamily="18" charset="-127"/>
              </a:rPr>
              <a:t> </a:t>
            </a:r>
            <a:r>
              <a:rPr lang="ko-KR" altLang="en-US" sz="800" dirty="0">
                <a:latin typeface="HyhwpEQ" panose="02030600000101010101" pitchFamily="18" charset="-127"/>
                <a:ea typeface="HyhwpEQ" panose="02030600000101010101" pitchFamily="18" charset="-127"/>
              </a:rPr>
              <a:t> </a:t>
            </a:r>
            <a:r>
              <a:rPr lang="ko-KR" altLang="en-US" dirty="0">
                <a:latin typeface="HyhwpEQ" panose="02030600000101010101" pitchFamily="18" charset="-127"/>
                <a:ea typeface="HyhwpEQ" panose="02030600000101010101" pitchFamily="18" charset="-127"/>
              </a:rPr>
              <a:t>⋅</a:t>
            </a:r>
            <a:r>
              <a:rPr lang="ko-KR" altLang="en-US" dirty="0">
                <a:latin typeface="*ｽﾅｸ・ｽﾅｸ暿ｶ-Identity-H"/>
                <a:ea typeface="HyhwpEQ" panose="02030600000101010101" pitchFamily="18" charset="-127"/>
              </a:rPr>
              <a:t>는 </a:t>
            </a:r>
            <a:r>
              <a:rPr lang="ko-KR" altLang="en-US" sz="2400" dirty="0">
                <a:latin typeface="HyhwpEQ" panose="02030600000101010101" pitchFamily="18" charset="-127"/>
                <a:ea typeface="HyhwpEQ" panose="02030600000101010101" pitchFamily="18" charset="-127"/>
              </a:rPr>
              <a:t></a:t>
            </a:r>
            <a:r>
              <a:rPr lang="ko-KR" altLang="en-US" dirty="0">
                <a:latin typeface="*ｽﾅｸ・ｽﾅｸ暿ｶ-Identity-H"/>
                <a:ea typeface="HyhwpEQ" panose="02030600000101010101" pitchFamily="18" charset="-127"/>
              </a:rPr>
              <a:t>의 누적분포함수</a:t>
            </a:r>
            <a:endParaRPr 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345824" y="4525584"/>
            <a:ext cx="425629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 </a:t>
            </a:r>
            <a:r>
              <a:rPr lang="en-US" altLang="ko-KR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: WTP, </a:t>
            </a:r>
            <a:r>
              <a:rPr lang="ko-KR" altLang="en-US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</a:t>
            </a:r>
            <a:r>
              <a:rPr lang="en-US" altLang="ko-KR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c</a:t>
            </a:r>
            <a:r>
              <a:rPr lang="ko-KR" altLang="en-US" sz="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ko-KR" altLang="en-US" dirty="0">
                <a:latin typeface="HyhwpEQ" panose="02030600000101010101" pitchFamily="18" charset="-127"/>
                <a:ea typeface="HyhwpEQ" panose="02030600000101010101" pitchFamily="18" charset="-127"/>
              </a:rPr>
              <a:t> </a:t>
            </a:r>
            <a:r>
              <a:rPr lang="ko-KR" altLang="en-US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는 </a:t>
            </a:r>
            <a:r>
              <a:rPr lang="en-US" altLang="ko-KR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C</a:t>
            </a:r>
            <a:r>
              <a:rPr lang="ko-KR" altLang="en-US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의 누적분포함수</a:t>
            </a:r>
            <a:endParaRPr 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609603" y="5258258"/>
            <a:ext cx="16979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</a:t>
            </a:r>
            <a:r>
              <a:rPr lang="en-US" altLang="ko-KR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+</a:t>
            </a:r>
            <a:r>
              <a:rPr lang="en-US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: C</a:t>
            </a:r>
            <a:r>
              <a:rPr lang="ko-KR" altLang="en-US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의 평균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9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추정모형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127" y="1281534"/>
            <a:ext cx="2037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1.5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경계 모형</a:t>
            </a:r>
            <a:endParaRPr lang="en-US" altLang="ko-KR" sz="24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753546" y="2185525"/>
            <a:ext cx="11320046" cy="4000169"/>
            <a:chOff x="753546" y="2185525"/>
            <a:chExt cx="11320046" cy="400016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6092" y="2435501"/>
              <a:ext cx="6667500" cy="2895600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1439156" y="256465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Q1</a:t>
              </a:r>
              <a:endParaRPr 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503609" y="218552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Q2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4115" y="22743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예</a:t>
              </a:r>
              <a:endParaRPr 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439156" y="44765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Q2</a:t>
              </a:r>
              <a:endParaRPr 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03609" y="527129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Q1</a:t>
              </a:r>
              <a:endParaRPr lang="en-US" dirty="0"/>
            </a:p>
          </p:txBody>
        </p:sp>
        <p:cxnSp>
          <p:nvCxnSpPr>
            <p:cNvPr id="38" name="직선 화살표 연결선 37"/>
            <p:cNvCxnSpPr>
              <a:stCxn id="34" idx="3"/>
              <a:endCxn id="36" idx="1"/>
            </p:cNvCxnSpPr>
            <p:nvPr/>
          </p:nvCxnSpPr>
          <p:spPr>
            <a:xfrm>
              <a:off x="2353556" y="4933709"/>
              <a:ext cx="1150053" cy="794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677584" y="43940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예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46751" y="55212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아니오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3546" y="2851547"/>
              <a:ext cx="567784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A</a:t>
              </a:r>
              <a:r>
                <a:rPr lang="ko-KR" altLang="en-US" dirty="0" smtClean="0"/>
                <a:t>형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8836" y="4738299"/>
              <a:ext cx="550151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r>
                <a:rPr lang="ko-KR" altLang="en-US" dirty="0" smtClean="0"/>
                <a:t>형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55131" y="24190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예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29557" y="289940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아니오</a:t>
              </a:r>
              <a:endParaRPr lang="en-US" dirty="0"/>
            </a:p>
          </p:txBody>
        </p:sp>
        <p:cxnSp>
          <p:nvCxnSpPr>
            <p:cNvPr id="62" name="꺾인 연결선 61"/>
            <p:cNvCxnSpPr>
              <a:stCxn id="28" idx="3"/>
            </p:cNvCxnSpPr>
            <p:nvPr/>
          </p:nvCxnSpPr>
          <p:spPr>
            <a:xfrm>
              <a:off x="4418009" y="2642725"/>
              <a:ext cx="1088711" cy="2088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꺾인 연결선 63"/>
            <p:cNvCxnSpPr>
              <a:stCxn id="28" idx="3"/>
            </p:cNvCxnSpPr>
            <p:nvPr/>
          </p:nvCxnSpPr>
          <p:spPr>
            <a:xfrm>
              <a:off x="4418009" y="2642725"/>
              <a:ext cx="1150053" cy="627509"/>
            </a:xfrm>
            <a:prstGeom prst="bentConnector3">
              <a:avLst>
                <a:gd name="adj1" fmla="val 14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꺾인 연결선 67"/>
            <p:cNvCxnSpPr>
              <a:stCxn id="27" idx="3"/>
            </p:cNvCxnSpPr>
            <p:nvPr/>
          </p:nvCxnSpPr>
          <p:spPr>
            <a:xfrm>
              <a:off x="2353556" y="3021856"/>
              <a:ext cx="3214506" cy="666224"/>
            </a:xfrm>
            <a:prstGeom prst="bentConnector3">
              <a:avLst>
                <a:gd name="adj1" fmla="val 196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441242" y="331164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아니오</a:t>
              </a:r>
              <a:endParaRPr lang="en-US" dirty="0"/>
            </a:p>
          </p:txBody>
        </p:sp>
        <p:cxnSp>
          <p:nvCxnSpPr>
            <p:cNvPr id="72" name="꺾인 연결선 71"/>
            <p:cNvCxnSpPr>
              <a:stCxn id="27" idx="3"/>
              <a:endCxn id="28" idx="1"/>
            </p:cNvCxnSpPr>
            <p:nvPr/>
          </p:nvCxnSpPr>
          <p:spPr>
            <a:xfrm flipV="1">
              <a:off x="2353556" y="2642725"/>
              <a:ext cx="1150053" cy="379131"/>
            </a:xfrm>
            <a:prstGeom prst="bentConnector3">
              <a:avLst>
                <a:gd name="adj1" fmla="val 535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꺾인 연결선 74"/>
            <p:cNvCxnSpPr>
              <a:stCxn id="34" idx="3"/>
            </p:cNvCxnSpPr>
            <p:nvPr/>
          </p:nvCxnSpPr>
          <p:spPr>
            <a:xfrm flipV="1">
              <a:off x="2353556" y="4226560"/>
              <a:ext cx="3153164" cy="7071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꺾인 연결선 76"/>
            <p:cNvCxnSpPr>
              <a:stCxn id="36" idx="3"/>
            </p:cNvCxnSpPr>
            <p:nvPr/>
          </p:nvCxnSpPr>
          <p:spPr>
            <a:xfrm flipV="1">
              <a:off x="4418009" y="4738299"/>
              <a:ext cx="1088711" cy="990195"/>
            </a:xfrm>
            <a:prstGeom prst="bentConnector3">
              <a:avLst>
                <a:gd name="adj1" fmla="val 201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 78"/>
            <p:cNvCxnSpPr>
              <a:stCxn id="36" idx="3"/>
            </p:cNvCxnSpPr>
            <p:nvPr/>
          </p:nvCxnSpPr>
          <p:spPr>
            <a:xfrm flipV="1">
              <a:off x="4418009" y="5129783"/>
              <a:ext cx="1150053" cy="598711"/>
            </a:xfrm>
            <a:prstGeom prst="bentConnector3">
              <a:avLst>
                <a:gd name="adj1" fmla="val 190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241880" y="44879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예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51390" y="514643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아니오</a:t>
              </a:r>
              <a:endParaRPr lang="en-US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731018" y="2149618"/>
            <a:ext cx="5237461" cy="3062709"/>
            <a:chOff x="7470545" y="2087535"/>
            <a:chExt cx="5029200" cy="3062709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0545" y="2435619"/>
              <a:ext cx="5029200" cy="2714625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7470545" y="208753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로그우도함수</a:t>
              </a:r>
              <a:endParaRPr 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490865" y="1338852"/>
            <a:ext cx="921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err="1" smtClean="0"/>
              <a:t>이중경계</a:t>
            </a:r>
            <a:r>
              <a:rPr lang="ko-KR" altLang="en-US" dirty="0" smtClean="0"/>
              <a:t> 양분선택형에 비해 편의를 줄이며 </a:t>
            </a:r>
            <a:r>
              <a:rPr lang="ko-KR" altLang="en-US" dirty="0" err="1" smtClean="0"/>
              <a:t>단일경계</a:t>
            </a:r>
            <a:r>
              <a:rPr lang="ko-KR" altLang="en-US" dirty="0" smtClean="0"/>
              <a:t> 양분선택형에 비해 효율성 제고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9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추정모형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4274" y="1373868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스파이크 모형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5532" y="1925623"/>
            <a:ext cx="11857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WTP</a:t>
            </a:r>
            <a:r>
              <a:rPr lang="ko-KR" altLang="en-US" dirty="0" smtClean="0"/>
              <a:t>를 모서리화하여 도출하는 방식 </a:t>
            </a:r>
            <a:r>
              <a:rPr lang="en-US" altLang="ko-KR" dirty="0" smtClean="0"/>
              <a:t>(</a:t>
            </a:r>
            <a:r>
              <a:rPr lang="en-US" dirty="0" err="1"/>
              <a:t>Kriström</a:t>
            </a:r>
            <a:r>
              <a:rPr lang="en-US" dirty="0"/>
              <a:t>(1997</a:t>
            </a:r>
            <a:r>
              <a:rPr lang="en-US" dirty="0" smtClean="0"/>
              <a:t>)</a:t>
            </a:r>
            <a:r>
              <a:rPr lang="en-US" altLang="ko-KR" dirty="0" smtClean="0"/>
              <a:t>). </a:t>
            </a:r>
            <a:r>
              <a:rPr lang="ko-KR" altLang="en-US" dirty="0" smtClean="0"/>
              <a:t>기부금의 경우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나올 확률이 높아 스파이크 모형을 </a:t>
            </a:r>
            <a:endParaRPr lang="en-US" altLang="ko-KR" dirty="0" smtClean="0"/>
          </a:p>
          <a:p>
            <a:r>
              <a:rPr lang="ko-KR" altLang="en-US" dirty="0" smtClean="0"/>
              <a:t>선택하는 것이 적절함</a:t>
            </a:r>
            <a:r>
              <a:rPr lang="en-US" altLang="ko-KR" dirty="0" smtClean="0"/>
              <a:t>. </a:t>
            </a:r>
            <a:r>
              <a:rPr lang="en-US" altLang="ko-KR" dirty="0" err="1"/>
              <a:t>Jou</a:t>
            </a:r>
            <a:r>
              <a:rPr lang="en-US" altLang="ko-KR" dirty="0"/>
              <a:t> &amp; Chen(2015)</a:t>
            </a:r>
            <a:r>
              <a:rPr lang="ko-KR" altLang="en-US" dirty="0"/>
              <a:t>의 논문에서는 </a:t>
            </a:r>
            <a:r>
              <a:rPr lang="en-US" altLang="ko-KR" dirty="0"/>
              <a:t>20%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의 </a:t>
            </a:r>
            <a:r>
              <a:rPr lang="en-US" altLang="ko-KR" dirty="0"/>
              <a:t>WTP</a:t>
            </a:r>
            <a:r>
              <a:rPr lang="ko-KR" altLang="en-US" dirty="0"/>
              <a:t>를 택함</a:t>
            </a:r>
            <a:r>
              <a:rPr lang="en-US" altLang="ko-KR" dirty="0"/>
              <a:t>.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619646" y="2910535"/>
            <a:ext cx="10870170" cy="2808272"/>
            <a:chOff x="619646" y="3616214"/>
            <a:chExt cx="10870170" cy="280827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4666" y="3958291"/>
              <a:ext cx="6915150" cy="2009775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619646" y="3616214"/>
              <a:ext cx="3814431" cy="2808272"/>
              <a:chOff x="639658" y="2119252"/>
              <a:chExt cx="5589047" cy="442739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314305" y="563224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지불여부</a:t>
                </a:r>
                <a:endParaRPr lang="en-US" sz="1600" dirty="0"/>
              </a:p>
            </p:txBody>
          </p:sp>
          <p:cxnSp>
            <p:nvCxnSpPr>
              <p:cNvPr id="24" name="직선 화살표 연결선 23"/>
              <p:cNvCxnSpPr>
                <a:stCxn id="36" idx="3"/>
                <a:endCxn id="23" idx="1"/>
              </p:cNvCxnSpPr>
              <p:nvPr/>
            </p:nvCxnSpPr>
            <p:spPr>
              <a:xfrm>
                <a:off x="4295000" y="6089444"/>
                <a:ext cx="10193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248554" y="6051882"/>
                <a:ext cx="1074652" cy="485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아니오</a:t>
                </a:r>
                <a:endParaRPr lang="en-US" dirty="0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639658" y="2119252"/>
                <a:ext cx="3655342" cy="4427392"/>
                <a:chOff x="639658" y="2119252"/>
                <a:chExt cx="3655342" cy="4427392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316147" y="2498383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Q1</a:t>
                  </a:r>
                  <a:endParaRPr lang="en-US" dirty="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3380600" y="211925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Q2</a:t>
                  </a:r>
                  <a:endParaRPr lang="en-US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3380600" y="32931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smtClean="0"/>
                    <a:t>지불 여부</a:t>
                  </a:r>
                  <a:endParaRPr lang="en-US" sz="1600" dirty="0"/>
                </a:p>
              </p:txBody>
            </p:sp>
            <p:cxnSp>
              <p:nvCxnSpPr>
                <p:cNvPr id="30" name="직선 화살표 연결선 29"/>
                <p:cNvCxnSpPr>
                  <a:stCxn id="27" idx="3"/>
                  <a:endCxn id="28" idx="1"/>
                </p:cNvCxnSpPr>
                <p:nvPr/>
              </p:nvCxnSpPr>
              <p:spPr>
                <a:xfrm flipV="1">
                  <a:off x="2230547" y="2576452"/>
                  <a:ext cx="1150053" cy="3791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/>
                <p:cNvCxnSpPr>
                  <a:stCxn id="27" idx="3"/>
                  <a:endCxn id="29" idx="1"/>
                </p:cNvCxnSpPr>
                <p:nvPr/>
              </p:nvCxnSpPr>
              <p:spPr>
                <a:xfrm>
                  <a:off x="2230547" y="2955583"/>
                  <a:ext cx="1150053" cy="7947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2554575" y="2415942"/>
                  <a:ext cx="533642" cy="4852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/>
                    <a:t>예</a:t>
                  </a:r>
                  <a:endParaRPr lang="en-US" sz="14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323742" y="3543140"/>
                  <a:ext cx="1059769" cy="4852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/>
                    <a:t>아니오</a:t>
                  </a:r>
                  <a:endParaRPr lang="en-US" sz="1400" dirty="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1316147" y="4837459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Q2</a:t>
                  </a:r>
                  <a:endParaRPr lang="en-US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3380600" y="445832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끝</a:t>
                  </a:r>
                  <a:endParaRPr lang="en-US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380600" y="563224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Q1</a:t>
                  </a:r>
                  <a:endParaRPr lang="en-US" dirty="0"/>
                </a:p>
              </p:txBody>
            </p:sp>
            <p:cxnSp>
              <p:nvCxnSpPr>
                <p:cNvPr id="37" name="직선 화살표 연결선 36"/>
                <p:cNvCxnSpPr>
                  <a:stCxn id="34" idx="3"/>
                  <a:endCxn id="35" idx="1"/>
                </p:cNvCxnSpPr>
                <p:nvPr/>
              </p:nvCxnSpPr>
              <p:spPr>
                <a:xfrm flipV="1">
                  <a:off x="2230547" y="4915528"/>
                  <a:ext cx="1150053" cy="3791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/>
                <p:cNvCxnSpPr>
                  <a:stCxn id="34" idx="3"/>
                  <a:endCxn id="36" idx="1"/>
                </p:cNvCxnSpPr>
                <p:nvPr/>
              </p:nvCxnSpPr>
              <p:spPr>
                <a:xfrm>
                  <a:off x="2230547" y="5294659"/>
                  <a:ext cx="1150053" cy="7947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2554575" y="4755018"/>
                  <a:ext cx="533642" cy="4852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/>
                    <a:t>예</a:t>
                  </a:r>
                  <a:endParaRPr lang="en-US" sz="14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323742" y="5882216"/>
                  <a:ext cx="1059769" cy="4852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/>
                    <a:t>아니오</a:t>
                  </a:r>
                  <a:endParaRPr lang="en-US" sz="1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39658" y="2785273"/>
                  <a:ext cx="613501" cy="412442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A</a:t>
                  </a:r>
                  <a:r>
                    <a:rPr lang="ko-KR" altLang="en-US" sz="1100" dirty="0" smtClean="0"/>
                    <a:t>형</a:t>
                  </a:r>
                  <a:endParaRPr lang="en-US" sz="11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45827" y="5099249"/>
                  <a:ext cx="597061" cy="412442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B</a:t>
                  </a:r>
                  <a:r>
                    <a:rPr lang="ko-KR" altLang="en-US" sz="1100" dirty="0" smtClean="0"/>
                    <a:t>형</a:t>
                  </a:r>
                  <a:endParaRPr lang="en-US" sz="1100" dirty="0"/>
                </a:p>
              </p:txBody>
            </p:sp>
          </p:grpSp>
        </p:grpSp>
        <p:cxnSp>
          <p:nvCxnSpPr>
            <p:cNvPr id="11" name="꺾인 연결선 10"/>
            <p:cNvCxnSpPr>
              <a:stCxn id="29" idx="3"/>
            </p:cNvCxnSpPr>
            <p:nvPr/>
          </p:nvCxnSpPr>
          <p:spPr>
            <a:xfrm flipV="1">
              <a:off x="3114356" y="4196213"/>
              <a:ext cx="1685481" cy="4546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29" idx="3"/>
            </p:cNvCxnSpPr>
            <p:nvPr/>
          </p:nvCxnSpPr>
          <p:spPr>
            <a:xfrm flipV="1">
              <a:off x="3114356" y="4650822"/>
              <a:ext cx="1685481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23" idx="0"/>
            </p:cNvCxnSpPr>
            <p:nvPr/>
          </p:nvCxnSpPr>
          <p:spPr>
            <a:xfrm rot="5400000" flipH="1" flipV="1">
              <a:off x="4138763" y="5271350"/>
              <a:ext cx="556420" cy="589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47"/>
            <p:cNvCxnSpPr>
              <a:stCxn id="23" idx="0"/>
            </p:cNvCxnSpPr>
            <p:nvPr/>
          </p:nvCxnSpPr>
          <p:spPr>
            <a:xfrm rot="5400000" flipH="1" flipV="1">
              <a:off x="4309909" y="5442496"/>
              <a:ext cx="214129" cy="589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251975" y="50172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예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72439" y="533975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/>
                <a:t>아니오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0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9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추정모형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128" y="1373868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스파이크 모형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9" y="2187233"/>
            <a:ext cx="5657850" cy="13335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61611" y="2484651"/>
            <a:ext cx="369844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>
                <a:latin typeface="HyhwpEQ" panose="02030600000101010101" pitchFamily="18" charset="-127"/>
                <a:ea typeface="HyhwpEQ" panose="02030600000101010101" pitchFamily="18" charset="-127"/>
              </a:rPr>
              <a:t></a:t>
            </a:r>
            <a:r>
              <a:rPr lang="ko-KR" altLang="en-US" sz="800" smtClean="0">
                <a:latin typeface="HyhwpEQ" panose="02030600000101010101" pitchFamily="18" charset="-127"/>
                <a:ea typeface="HyhwpEQ" panose="02030600000101010101" pitchFamily="18" charset="-127"/>
              </a:rPr>
              <a:t> </a:t>
            </a:r>
            <a:r>
              <a:rPr lang="ko-KR" altLang="en-US" smtClean="0">
                <a:latin typeface="HyhwpEQ" panose="02030600000101010101" pitchFamily="18" charset="-127"/>
                <a:ea typeface="HyhwpEQ" panose="02030600000101010101" pitchFamily="18" charset="-127"/>
              </a:rPr>
              <a:t>⋅  </a:t>
            </a:r>
            <a:r>
              <a:rPr lang="ko-KR" altLang="en-US" smtClean="0">
                <a:latin typeface="*ｽﾅｸ・ｽﾅｸ暿ｶ-Identity-H"/>
                <a:ea typeface="HyhwpEQ" panose="02030600000101010101" pitchFamily="18" charset="-127"/>
              </a:rPr>
              <a:t>는 </a:t>
            </a:r>
            <a:r>
              <a:rPr lang="en-US" altLang="ko-KR" smtClean="0">
                <a:latin typeface="*ｽﾅｸ・ｽﾅｸ暿ｶ-Identity-H"/>
                <a:ea typeface="HyhwpEQ" panose="02030600000101010101" pitchFamily="18" charset="-127"/>
              </a:rPr>
              <a:t>WTP</a:t>
            </a:r>
            <a:r>
              <a:rPr lang="ko-KR" altLang="en-US" smtClean="0">
                <a:latin typeface="*ｽﾅｸ・ｽﾅｸ暿ｶ-Identity-H"/>
                <a:ea typeface="HyhwpEQ" panose="02030600000101010101" pitchFamily="18" charset="-127"/>
              </a:rPr>
              <a:t>의 누적분포함수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67" y="3602013"/>
            <a:ext cx="7658100" cy="17335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31487" y="4284122"/>
            <a:ext cx="394210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*ｽﾅｸ・ｽﾅｸ暿ｶ-Identity-H"/>
              </a:rPr>
              <a:t>로그우도함수</a:t>
            </a:r>
            <a:r>
              <a:rPr lang="en-US" altLang="ko-KR" dirty="0">
                <a:latin typeface="TimesNewRomanPSMT"/>
              </a:rPr>
              <a:t>(</a:t>
            </a:r>
            <a:r>
              <a:rPr lang="en-US" dirty="0">
                <a:latin typeface="TimesNewRomanPSMT"/>
              </a:rPr>
              <a:t>log-likelihood function)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49" y="5653825"/>
            <a:ext cx="3295650" cy="504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02437" y="5721571"/>
            <a:ext cx="1438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평균값 </a:t>
            </a:r>
            <a:r>
              <a:rPr lang="en-US" altLang="ko-KR" dirty="0" smtClean="0"/>
              <a:t>WTP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결과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1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49404" y="62789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89413" y="1704675"/>
            <a:ext cx="87953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배경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 연구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설문조사 설계</a:t>
            </a:r>
            <a:endParaRPr lang="en-US" altLang="ko-KR" sz="280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 모형</a:t>
            </a:r>
            <a:endParaRPr lang="en-US" altLang="ko-KR" sz="280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</a:t>
            </a:r>
            <a:r>
              <a:rPr lang="ko-KR" altLang="en-US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토의 및 결론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9597" y="1389257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응답자 분포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연령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…)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9493" t="21260" r="36166" b="39333"/>
          <a:stretch/>
        </p:blipFill>
        <p:spPr>
          <a:xfrm>
            <a:off x="189597" y="1188720"/>
            <a:ext cx="8109042" cy="40538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9167" t="20074" r="19583" b="33407"/>
          <a:stretch/>
        </p:blipFill>
        <p:spPr>
          <a:xfrm>
            <a:off x="402308" y="1758589"/>
            <a:ext cx="11201400" cy="47853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19999" t="28518" r="33334" b="30593"/>
          <a:stretch/>
        </p:blipFill>
        <p:spPr>
          <a:xfrm>
            <a:off x="573441" y="2337709"/>
            <a:ext cx="8534400" cy="4206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l="19917" t="18000" r="32334" b="40814"/>
          <a:stretch/>
        </p:blipFill>
        <p:spPr>
          <a:xfrm>
            <a:off x="573441" y="2337709"/>
            <a:ext cx="873252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9597" y="1389257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응답자 분포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연령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…)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3" y="1311987"/>
            <a:ext cx="7801874" cy="39557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88" y="1686225"/>
            <a:ext cx="8066991" cy="3932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050" y="2044708"/>
            <a:ext cx="8753006" cy="40281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2584" y="2389833"/>
            <a:ext cx="8523990" cy="428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3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330" y="1099212"/>
            <a:ext cx="10978696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분석 변수</a:t>
            </a:r>
            <a:endParaRPr lang="en-US" altLang="ko-KR" dirty="0" smtClean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61248"/>
              </p:ext>
            </p:extLst>
          </p:nvPr>
        </p:nvGraphicFramePr>
        <p:xfrm>
          <a:off x="487330" y="1677161"/>
          <a:ext cx="1146083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416">
                  <a:extLst>
                    <a:ext uri="{9D8B030D-6E8A-4147-A177-3AD203B41FA5}">
                      <a16:colId xmlns:a16="http://schemas.microsoft.com/office/drawing/2014/main" val="3667662521"/>
                    </a:ext>
                  </a:extLst>
                </a:gridCol>
                <a:gridCol w="4662452">
                  <a:extLst>
                    <a:ext uri="{9D8B030D-6E8A-4147-A177-3AD203B41FA5}">
                      <a16:colId xmlns:a16="http://schemas.microsoft.com/office/drawing/2014/main" val="3205774879"/>
                    </a:ext>
                  </a:extLst>
                </a:gridCol>
                <a:gridCol w="1573457">
                  <a:extLst>
                    <a:ext uri="{9D8B030D-6E8A-4147-A177-3AD203B41FA5}">
                      <a16:colId xmlns:a16="http://schemas.microsoft.com/office/drawing/2014/main" val="1619684932"/>
                    </a:ext>
                  </a:extLst>
                </a:gridCol>
                <a:gridCol w="2147506">
                  <a:extLst>
                    <a:ext uri="{9D8B030D-6E8A-4147-A177-3AD203B41FA5}">
                      <a16:colId xmlns:a16="http://schemas.microsoft.com/office/drawing/2014/main" val="3111236804"/>
                    </a:ext>
                  </a:extLst>
                </a:gridCol>
              </a:tblGrid>
              <a:tr h="33050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변수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분류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예상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신호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변수 종류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63139"/>
                  </a:ext>
                </a:extLst>
              </a:tr>
              <a:tr h="33050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여성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여성</a:t>
                      </a:r>
                      <a:r>
                        <a:rPr lang="en-US" altLang="ko-KR" dirty="0" smtClean="0"/>
                        <a:t>(1), </a:t>
                      </a:r>
                      <a:r>
                        <a:rPr lang="ko-KR" altLang="en-US" dirty="0" smtClean="0"/>
                        <a:t>남성</a:t>
                      </a:r>
                      <a:r>
                        <a:rPr lang="en-US" altLang="ko-KR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이항 변수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297928"/>
                  </a:ext>
                </a:extLst>
              </a:tr>
              <a:tr h="33050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연령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ko-KR" altLang="en-US" baseline="0" dirty="0" smtClean="0"/>
                        <a:t>대 이하</a:t>
                      </a:r>
                      <a:r>
                        <a:rPr lang="en-US" altLang="ko-KR" baseline="0" dirty="0" smtClean="0"/>
                        <a:t>(1), 30</a:t>
                      </a:r>
                      <a:r>
                        <a:rPr lang="ko-KR" altLang="en-US" baseline="0" dirty="0" smtClean="0"/>
                        <a:t>대 이상</a:t>
                      </a:r>
                      <a:r>
                        <a:rPr lang="en-US" altLang="ko-KR" baseline="0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+/-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연속형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범주형*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19268"/>
                  </a:ext>
                </a:extLst>
              </a:tr>
              <a:tr h="578375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학력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고졸</a:t>
                      </a:r>
                      <a:r>
                        <a:rPr lang="en-US" altLang="ko-KR" dirty="0" smtClean="0"/>
                        <a:t>(1), </a:t>
                      </a:r>
                      <a:r>
                        <a:rPr lang="ko-KR" altLang="en-US" dirty="0" smtClean="0"/>
                        <a:t>대학 진학 이상</a:t>
                      </a:r>
                      <a:r>
                        <a:rPr lang="en-US" altLang="ko-KR" dirty="0" smtClean="0"/>
                        <a:t>(2), </a:t>
                      </a:r>
                      <a:r>
                        <a:rPr lang="ko-KR" altLang="en-US" dirty="0" smtClean="0"/>
                        <a:t>대학원 진학 이상</a:t>
                      </a:r>
                      <a:r>
                        <a:rPr lang="en-US" altLang="ko-KR" dirty="0" smtClean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범주형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72147"/>
                  </a:ext>
                </a:extLst>
              </a:tr>
              <a:tr h="578375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평균 월 수입</a:t>
                      </a:r>
                      <a:r>
                        <a:rPr lang="en-US" altLang="ko-KR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~100</a:t>
                      </a:r>
                      <a:r>
                        <a:rPr lang="ko-KR" altLang="en-US" dirty="0" smtClean="0"/>
                        <a:t>만원</a:t>
                      </a:r>
                      <a:r>
                        <a:rPr lang="en-US" dirty="0" smtClean="0"/>
                        <a:t>(1), 100~300(2), 300~500(3), 500~700(4), 700</a:t>
                      </a:r>
                      <a:r>
                        <a:rPr lang="ko-KR" altLang="en-US" dirty="0" smtClean="0"/>
                        <a:t>만원</a:t>
                      </a:r>
                      <a:r>
                        <a:rPr lang="en-US" dirty="0" smtClean="0"/>
                        <a:t>~(5)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범주형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63851"/>
                  </a:ext>
                </a:extLst>
              </a:tr>
              <a:tr h="33050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비행기 연 평균 이용횟수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연속형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05156"/>
                  </a:ext>
                </a:extLst>
              </a:tr>
              <a:tr h="36067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비행 목적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여행</a:t>
                      </a:r>
                      <a:r>
                        <a:rPr lang="en-US" altLang="ko-KR" dirty="0" smtClean="0"/>
                        <a:t>(1), </a:t>
                      </a:r>
                      <a:r>
                        <a:rPr lang="ko-KR" altLang="en-US" dirty="0" smtClean="0"/>
                        <a:t>여행 이외</a:t>
                      </a:r>
                      <a:r>
                        <a:rPr lang="en-US" altLang="ko-KR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+/-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범주형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83556"/>
                  </a:ext>
                </a:extLst>
              </a:tr>
              <a:tr h="33050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제도 사전</a:t>
                      </a:r>
                      <a:r>
                        <a:rPr lang="ko-KR" altLang="en-US" baseline="0" dirty="0" smtClean="0"/>
                        <a:t> 인지 유무</a:t>
                      </a:r>
                      <a:r>
                        <a:rPr lang="en-US" altLang="ko-KR" baseline="0" dirty="0" smtClean="0"/>
                        <a:t>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있다</a:t>
                      </a:r>
                      <a:r>
                        <a:rPr lang="en-US" altLang="ko-KR" dirty="0" smtClean="0"/>
                        <a:t>(1), </a:t>
                      </a:r>
                      <a:r>
                        <a:rPr lang="ko-KR" altLang="en-US" dirty="0" smtClean="0"/>
                        <a:t>없다</a:t>
                      </a:r>
                      <a:r>
                        <a:rPr lang="en-US" altLang="ko-KR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이항</a:t>
                      </a:r>
                      <a:r>
                        <a:rPr lang="ko-KR" altLang="en-US" baseline="0" dirty="0" smtClean="0"/>
                        <a:t> 변수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162183"/>
                  </a:ext>
                </a:extLst>
              </a:tr>
              <a:tr h="36067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제도 참여의사</a:t>
                      </a:r>
                      <a:r>
                        <a:rPr lang="en-US" altLang="ko-KR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전혀 없다</a:t>
                      </a:r>
                      <a:r>
                        <a:rPr lang="en-US" altLang="ko-KR" dirty="0" smtClean="0"/>
                        <a:t>(1), </a:t>
                      </a:r>
                      <a:r>
                        <a:rPr lang="ko-KR" altLang="en-US" dirty="0" smtClean="0"/>
                        <a:t>없다</a:t>
                      </a:r>
                      <a:r>
                        <a:rPr lang="en-US" altLang="ko-KR" dirty="0" smtClean="0"/>
                        <a:t>(2),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있다</a:t>
                      </a:r>
                      <a:r>
                        <a:rPr lang="en-US" altLang="ko-KR" baseline="0" dirty="0" smtClean="0"/>
                        <a:t>(3), </a:t>
                      </a:r>
                      <a:r>
                        <a:rPr lang="ko-KR" altLang="en-US" baseline="0" dirty="0" smtClean="0"/>
                        <a:t>매우 있다</a:t>
                      </a:r>
                      <a:r>
                        <a:rPr lang="en-US" altLang="ko-KR" baseline="0" dirty="0" smtClean="0"/>
                        <a:t>(4).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범주형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85501"/>
                  </a:ext>
                </a:extLst>
              </a:tr>
              <a:tr h="578375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온실가스 감축에</a:t>
                      </a:r>
                      <a:r>
                        <a:rPr lang="ko-KR" altLang="en-US" baseline="0" dirty="0" smtClean="0"/>
                        <a:t> 대한</a:t>
                      </a:r>
                      <a:r>
                        <a:rPr lang="ko-KR" altLang="en-US" dirty="0" smtClean="0"/>
                        <a:t> 제도의 효용성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전혀 없다</a:t>
                      </a:r>
                      <a:r>
                        <a:rPr lang="en-US" altLang="ko-KR" dirty="0" smtClean="0"/>
                        <a:t>(1), </a:t>
                      </a:r>
                      <a:r>
                        <a:rPr lang="ko-KR" altLang="en-US" dirty="0" smtClean="0"/>
                        <a:t>없다</a:t>
                      </a:r>
                      <a:r>
                        <a:rPr lang="en-US" altLang="ko-KR" dirty="0" smtClean="0"/>
                        <a:t>(2),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있다</a:t>
                      </a:r>
                      <a:r>
                        <a:rPr lang="en-US" altLang="ko-KR" baseline="0" dirty="0" smtClean="0"/>
                        <a:t>(3), </a:t>
                      </a:r>
                      <a:r>
                        <a:rPr lang="ko-KR" altLang="en-US" baseline="0" dirty="0" smtClean="0"/>
                        <a:t>매우 있다</a:t>
                      </a:r>
                      <a:r>
                        <a:rPr lang="en-US" altLang="ko-KR" baseline="0" dirty="0" smtClean="0"/>
                        <a:t>(4).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범주형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27403"/>
                  </a:ext>
                </a:extLst>
              </a:tr>
              <a:tr h="36067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기후변화 관심 정도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전혀 없다</a:t>
                      </a:r>
                      <a:r>
                        <a:rPr lang="en-US" altLang="ko-KR" dirty="0" smtClean="0"/>
                        <a:t>(1), </a:t>
                      </a:r>
                      <a:r>
                        <a:rPr lang="ko-KR" altLang="en-US" dirty="0" smtClean="0"/>
                        <a:t>없다</a:t>
                      </a:r>
                      <a:r>
                        <a:rPr lang="en-US" altLang="ko-KR" dirty="0" smtClean="0"/>
                        <a:t>(2),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있다</a:t>
                      </a:r>
                      <a:r>
                        <a:rPr lang="en-US" altLang="ko-KR" baseline="0" dirty="0" smtClean="0"/>
                        <a:t>(3), </a:t>
                      </a:r>
                      <a:r>
                        <a:rPr lang="ko-KR" altLang="en-US" baseline="0" dirty="0" smtClean="0"/>
                        <a:t>매우 있다</a:t>
                      </a:r>
                      <a:r>
                        <a:rPr lang="en-US" altLang="ko-KR" baseline="0" dirty="0" smtClean="0"/>
                        <a:t>(4).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범주형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08724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226887" y="560603"/>
            <a:ext cx="49651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*</a:t>
            </a:r>
            <a:r>
              <a:rPr lang="ko-KR" altLang="en-US" sz="1600" dirty="0" err="1" smtClean="0"/>
              <a:t>연속형으로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설문조사 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범주형으로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분석함</a:t>
            </a:r>
            <a:endParaRPr lang="en-US" altLang="ko-KR" sz="1600" dirty="0" smtClean="0"/>
          </a:p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월 수입은 연령과 상관관계가 높고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참여의사 또한 효용성과 상관관계가 높아 이후 모형에서 제외함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***</a:t>
            </a:r>
            <a:r>
              <a:rPr lang="ko-KR" altLang="en-US" sz="1600" dirty="0"/>
              <a:t>사전에 인지한 사람이 적어 변수에서 </a:t>
            </a:r>
            <a:r>
              <a:rPr lang="ko-KR" altLang="en-US" sz="1600" dirty="0" smtClean="0"/>
              <a:t>제외함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38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8901" y="138925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WTP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응답 분포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4798"/>
              </p:ext>
            </p:extLst>
          </p:nvPr>
        </p:nvGraphicFramePr>
        <p:xfrm>
          <a:off x="455532" y="1932330"/>
          <a:ext cx="1103337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034">
                  <a:extLst>
                    <a:ext uri="{9D8B030D-6E8A-4147-A177-3AD203B41FA5}">
                      <a16:colId xmlns:a16="http://schemas.microsoft.com/office/drawing/2014/main" val="1102037847"/>
                    </a:ext>
                  </a:extLst>
                </a:gridCol>
                <a:gridCol w="1003034">
                  <a:extLst>
                    <a:ext uri="{9D8B030D-6E8A-4147-A177-3AD203B41FA5}">
                      <a16:colId xmlns:a16="http://schemas.microsoft.com/office/drawing/2014/main" val="3134537572"/>
                    </a:ext>
                  </a:extLst>
                </a:gridCol>
                <a:gridCol w="1003034">
                  <a:extLst>
                    <a:ext uri="{9D8B030D-6E8A-4147-A177-3AD203B41FA5}">
                      <a16:colId xmlns:a16="http://schemas.microsoft.com/office/drawing/2014/main" val="3819085547"/>
                    </a:ext>
                  </a:extLst>
                </a:gridCol>
                <a:gridCol w="1003034">
                  <a:extLst>
                    <a:ext uri="{9D8B030D-6E8A-4147-A177-3AD203B41FA5}">
                      <a16:colId xmlns:a16="http://schemas.microsoft.com/office/drawing/2014/main" val="2513613350"/>
                    </a:ext>
                  </a:extLst>
                </a:gridCol>
                <a:gridCol w="1003034">
                  <a:extLst>
                    <a:ext uri="{9D8B030D-6E8A-4147-A177-3AD203B41FA5}">
                      <a16:colId xmlns:a16="http://schemas.microsoft.com/office/drawing/2014/main" val="1589142380"/>
                    </a:ext>
                  </a:extLst>
                </a:gridCol>
                <a:gridCol w="1003034">
                  <a:extLst>
                    <a:ext uri="{9D8B030D-6E8A-4147-A177-3AD203B41FA5}">
                      <a16:colId xmlns:a16="http://schemas.microsoft.com/office/drawing/2014/main" val="122883764"/>
                    </a:ext>
                  </a:extLst>
                </a:gridCol>
                <a:gridCol w="1003034">
                  <a:extLst>
                    <a:ext uri="{9D8B030D-6E8A-4147-A177-3AD203B41FA5}">
                      <a16:colId xmlns:a16="http://schemas.microsoft.com/office/drawing/2014/main" val="2904858357"/>
                    </a:ext>
                  </a:extLst>
                </a:gridCol>
                <a:gridCol w="1003034">
                  <a:extLst>
                    <a:ext uri="{9D8B030D-6E8A-4147-A177-3AD203B41FA5}">
                      <a16:colId xmlns:a16="http://schemas.microsoft.com/office/drawing/2014/main" val="1131495069"/>
                    </a:ext>
                  </a:extLst>
                </a:gridCol>
                <a:gridCol w="1003034">
                  <a:extLst>
                    <a:ext uri="{9D8B030D-6E8A-4147-A177-3AD203B41FA5}">
                      <a16:colId xmlns:a16="http://schemas.microsoft.com/office/drawing/2014/main" val="319128506"/>
                    </a:ext>
                  </a:extLst>
                </a:gridCol>
                <a:gridCol w="1003034">
                  <a:extLst>
                    <a:ext uri="{9D8B030D-6E8A-4147-A177-3AD203B41FA5}">
                      <a16:colId xmlns:a16="http://schemas.microsoft.com/office/drawing/2014/main" val="1941450893"/>
                    </a:ext>
                  </a:extLst>
                </a:gridCol>
                <a:gridCol w="1003034">
                  <a:extLst>
                    <a:ext uri="{9D8B030D-6E8A-4147-A177-3AD203B41FA5}">
                      <a16:colId xmlns:a16="http://schemas.microsoft.com/office/drawing/2014/main" val="3951713568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/>
                        <a:t>제시금액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표본크기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첫 번째 질문에서 </a:t>
                      </a:r>
                      <a:r>
                        <a:rPr lang="en-US" altLang="ko-KR" dirty="0" smtClean="0"/>
                        <a:t>Q1</a:t>
                      </a:r>
                      <a:r>
                        <a:rPr lang="ko-KR" altLang="en-US" dirty="0" smtClean="0"/>
                        <a:t>을 제시한 경우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첫 번째 질문에서 </a:t>
                      </a:r>
                      <a:r>
                        <a:rPr lang="en-US" altLang="ko-KR" dirty="0" smtClean="0"/>
                        <a:t>Q2</a:t>
                      </a:r>
                      <a:r>
                        <a:rPr lang="ko-KR" altLang="en-US" dirty="0" smtClean="0"/>
                        <a:t>을 제시한 경우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621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예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예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예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아니요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아니오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예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아니오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아니오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예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아니오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예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아니오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아니오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예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아니오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아니오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아니오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5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31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06822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89453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합계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51526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비율 </a:t>
                      </a:r>
                      <a:r>
                        <a:rPr lang="en-US" altLang="ko-KR" dirty="0" smtClean="0"/>
                        <a:t>(%)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25.33333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14.66667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9.333333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23.33333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12.66667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4.666667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3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3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288" y="132770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스파이크 모델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제시금액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1" r="50356"/>
          <a:stretch/>
        </p:blipFill>
        <p:spPr bwMode="auto">
          <a:xfrm>
            <a:off x="762666" y="1697033"/>
            <a:ext cx="9366853" cy="50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/>
          <p:nvPr/>
        </p:nvSpPr>
        <p:spPr>
          <a:xfrm>
            <a:off x="2560320" y="6299200"/>
            <a:ext cx="1351280" cy="284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510882" y="3464560"/>
            <a:ext cx="1351280" cy="284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38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7045" y="134416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로짓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모델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제시금액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31096"/>
              </p:ext>
            </p:extLst>
          </p:nvPr>
        </p:nvGraphicFramePr>
        <p:xfrm>
          <a:off x="837045" y="4892883"/>
          <a:ext cx="2866204" cy="1261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3102">
                  <a:extLst>
                    <a:ext uri="{9D8B030D-6E8A-4147-A177-3AD203B41FA5}">
                      <a16:colId xmlns:a16="http://schemas.microsoft.com/office/drawing/2014/main" val="4148424660"/>
                    </a:ext>
                  </a:extLst>
                </a:gridCol>
                <a:gridCol w="1433102">
                  <a:extLst>
                    <a:ext uri="{9D8B030D-6E8A-4147-A177-3AD203B41FA5}">
                      <a16:colId xmlns:a16="http://schemas.microsoft.com/office/drawing/2014/main" val="2299502454"/>
                    </a:ext>
                  </a:extLst>
                </a:gridCol>
              </a:tblGrid>
              <a:tr h="1743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WTP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7648747"/>
                  </a:ext>
                </a:extLst>
              </a:tr>
              <a:tr h="1743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평균값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11759.78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0322227"/>
                  </a:ext>
                </a:extLst>
              </a:tr>
              <a:tr h="3487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중앙값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8664.745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078277"/>
                  </a:ext>
                </a:extLst>
              </a:tr>
              <a:tr h="3487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절단면평균값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5949.606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0654670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8" r="50537"/>
          <a:stretch/>
        </p:blipFill>
        <p:spPr bwMode="auto">
          <a:xfrm>
            <a:off x="837045" y="2035503"/>
            <a:ext cx="10178532" cy="265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/>
          <p:cNvSpPr/>
          <p:nvPr/>
        </p:nvSpPr>
        <p:spPr>
          <a:xfrm>
            <a:off x="2764882" y="3911600"/>
            <a:ext cx="1351280" cy="284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301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288" y="1327701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스파이크 모델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 고려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3" r="51067"/>
          <a:stretch/>
        </p:blipFill>
        <p:spPr bwMode="auto">
          <a:xfrm>
            <a:off x="772827" y="1697033"/>
            <a:ext cx="7541796" cy="49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560320" y="6299200"/>
            <a:ext cx="741680" cy="19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357120" y="3139440"/>
            <a:ext cx="829402" cy="196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57120" y="3508772"/>
            <a:ext cx="829402" cy="19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069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54661"/>
              </p:ext>
            </p:extLst>
          </p:nvPr>
        </p:nvGraphicFramePr>
        <p:xfrm>
          <a:off x="762667" y="5478330"/>
          <a:ext cx="2866204" cy="1261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3102">
                  <a:extLst>
                    <a:ext uri="{9D8B030D-6E8A-4147-A177-3AD203B41FA5}">
                      <a16:colId xmlns:a16="http://schemas.microsoft.com/office/drawing/2014/main" val="4148424660"/>
                    </a:ext>
                  </a:extLst>
                </a:gridCol>
                <a:gridCol w="1433102">
                  <a:extLst>
                    <a:ext uri="{9D8B030D-6E8A-4147-A177-3AD203B41FA5}">
                      <a16:colId xmlns:a16="http://schemas.microsoft.com/office/drawing/2014/main" val="2299502454"/>
                    </a:ext>
                  </a:extLst>
                </a:gridCol>
              </a:tblGrid>
              <a:tr h="1743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WTP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7648747"/>
                  </a:ext>
                </a:extLst>
              </a:tr>
              <a:tr h="1743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평균값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27437.52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0322227"/>
                  </a:ext>
                </a:extLst>
              </a:tr>
              <a:tr h="3487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중앙값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27310.79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078277"/>
                  </a:ext>
                </a:extLst>
              </a:tr>
              <a:tr h="3487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절단면평균값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9597.959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065467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646288" y="1327701"/>
            <a:ext cx="10212171" cy="4192755"/>
            <a:chOff x="646288" y="1327701"/>
            <a:chExt cx="10212171" cy="4192755"/>
          </a:xfrm>
        </p:grpSpPr>
        <p:sp>
          <p:nvSpPr>
            <p:cNvPr id="21" name="TextBox 20"/>
            <p:cNvSpPr txBox="1"/>
            <p:nvPr/>
          </p:nvSpPr>
          <p:spPr>
            <a:xfrm>
              <a:off x="646288" y="1327701"/>
              <a:ext cx="2824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en-US" altLang="ko-KR" spc="-15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 </a:t>
              </a:r>
              <a:r>
                <a:rPr lang="ko-KR" altLang="en-US" spc="-150" dirty="0" err="1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로짓</a:t>
              </a:r>
              <a:r>
                <a:rPr lang="ko-KR" altLang="en-US" spc="-15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모델 결과 </a:t>
              </a:r>
              <a:r>
                <a:rPr lang="en-US" altLang="ko-KR" spc="-15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다</a:t>
              </a:r>
              <a:r>
                <a:rPr lang="ko-KR" altLang="en-US" spc="-15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변수 고려</a:t>
              </a:r>
              <a:r>
                <a:rPr lang="en-US" altLang="ko-KR" spc="-15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3" name="그림 2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57" r="50534"/>
            <a:stretch/>
          </p:blipFill>
          <p:spPr bwMode="auto">
            <a:xfrm>
              <a:off x="737589" y="1773251"/>
              <a:ext cx="10120870" cy="3747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/>
            <p:cNvSpPr/>
            <p:nvPr/>
          </p:nvSpPr>
          <p:spPr>
            <a:xfrm>
              <a:off x="2689529" y="3646852"/>
              <a:ext cx="1345758" cy="21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689529" y="4334972"/>
              <a:ext cx="1345758" cy="21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2689529" y="4562591"/>
              <a:ext cx="1345758" cy="21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659712" y="4782060"/>
              <a:ext cx="1345758" cy="21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2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토의 및 결론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2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6562" y="43739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토의 및 결론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86459"/>
              </p:ext>
            </p:extLst>
          </p:nvPr>
        </p:nvGraphicFramePr>
        <p:xfrm>
          <a:off x="715138" y="1723517"/>
          <a:ext cx="604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217">
                  <a:extLst>
                    <a:ext uri="{9D8B030D-6E8A-4147-A177-3AD203B41FA5}">
                      <a16:colId xmlns:a16="http://schemas.microsoft.com/office/drawing/2014/main" val="3228658495"/>
                    </a:ext>
                  </a:extLst>
                </a:gridCol>
                <a:gridCol w="2564297">
                  <a:extLst>
                    <a:ext uri="{9D8B030D-6E8A-4147-A177-3AD203B41FA5}">
                      <a16:colId xmlns:a16="http://schemas.microsoft.com/office/drawing/2014/main" val="78285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모델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WTP </a:t>
                      </a:r>
                      <a:r>
                        <a:rPr lang="ko-KR" altLang="en-US" dirty="0" smtClean="0"/>
                        <a:t>평균값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0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스파이크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제시금액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5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로지스틱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제시금액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6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스파이크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다 변수 고려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3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로지스틱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다 변수 고려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27438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2063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089744" y="1396845"/>
            <a:ext cx="3582950" cy="2507544"/>
            <a:chOff x="7027942" y="2645823"/>
            <a:chExt cx="3582950" cy="2507544"/>
          </a:xfrm>
        </p:grpSpPr>
        <p:pic>
          <p:nvPicPr>
            <p:cNvPr id="29" name="그림 2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070" r="82488"/>
            <a:stretch/>
          </p:blipFill>
          <p:spPr bwMode="auto">
            <a:xfrm>
              <a:off x="7027942" y="2645823"/>
              <a:ext cx="3582950" cy="250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타원 29"/>
            <p:cNvSpPr/>
            <p:nvPr/>
          </p:nvSpPr>
          <p:spPr>
            <a:xfrm>
              <a:off x="8979882" y="3279763"/>
              <a:ext cx="1345758" cy="21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979882" y="3967883"/>
              <a:ext cx="1345758" cy="21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8979882" y="4195502"/>
              <a:ext cx="1345758" cy="21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8950065" y="4414971"/>
              <a:ext cx="1345758" cy="21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pic>
        <p:nvPicPr>
          <p:cNvPr id="36" name="그림 3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0" t="54892" r="65922"/>
          <a:stretch/>
        </p:blipFill>
        <p:spPr bwMode="auto">
          <a:xfrm>
            <a:off x="10672694" y="1386906"/>
            <a:ext cx="1040898" cy="251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137" y="4114800"/>
            <a:ext cx="1079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다 변수를 고려한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모형이 가장 현실을 잘 모의한 것으로 추정됨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WTP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27438</a:t>
            </a:r>
            <a:r>
              <a:rPr lang="ko-KR" altLang="en-US" dirty="0" smtClean="0"/>
              <a:t>원인데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제시금액의</a:t>
            </a:r>
            <a:r>
              <a:rPr lang="ko-KR" altLang="en-US" dirty="0" smtClean="0"/>
              <a:t> 최대값이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원인 것을 고려하면 상당히 큰 </a:t>
            </a:r>
            <a:r>
              <a:rPr lang="ko-KR" altLang="en-US" dirty="0" err="1" smtClean="0"/>
              <a:t>금액임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</a:t>
            </a:r>
            <a:r>
              <a:rPr lang="ko-KR" altLang="en-US" dirty="0" err="1" smtClean="0"/>
              <a:t>제시금액이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WTP</a:t>
            </a:r>
            <a:r>
              <a:rPr lang="ko-KR" altLang="en-US" dirty="0" smtClean="0"/>
              <a:t>에 비해 너무 낮았던 것이 원인으로 추정됨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나이가 유의미한 변화를 가져오지 못함</a:t>
            </a:r>
            <a:r>
              <a:rPr lang="en-US" altLang="ko-KR" dirty="0" smtClean="0"/>
              <a:t>. 20</a:t>
            </a:r>
            <a:r>
              <a:rPr lang="ko-KR" altLang="en-US" dirty="0" smtClean="0"/>
              <a:t>대가 </a:t>
            </a:r>
            <a:r>
              <a:rPr lang="en-US" altLang="ko-KR" dirty="0" smtClean="0"/>
              <a:t>80% </a:t>
            </a:r>
            <a:r>
              <a:rPr lang="ko-KR" altLang="en-US" dirty="0" smtClean="0"/>
              <a:t>가량 차지하는데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기후변화에 관심이 있는 사람이 </a:t>
            </a:r>
            <a:r>
              <a:rPr lang="en-US" altLang="ko-KR" dirty="0" smtClean="0"/>
              <a:t>75%, </a:t>
            </a:r>
            <a:r>
              <a:rPr lang="ko-KR" altLang="en-US" dirty="0" smtClean="0"/>
              <a:t>제도 참여의사 </a:t>
            </a:r>
            <a:r>
              <a:rPr lang="en-US" altLang="ko-KR" dirty="0" smtClean="0"/>
              <a:t>77%, </a:t>
            </a:r>
            <a:r>
              <a:rPr lang="ko-KR" altLang="en-US" dirty="0" smtClean="0"/>
              <a:t>제도 효용성 </a:t>
            </a:r>
            <a:r>
              <a:rPr lang="en-US" altLang="ko-KR" dirty="0" smtClean="0"/>
              <a:t>80% </a:t>
            </a:r>
            <a:r>
              <a:rPr lang="ko-KR" altLang="en-US" dirty="0" smtClean="0"/>
              <a:t>정도로 높은 비율을 보임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이것이 높은 </a:t>
            </a:r>
            <a:r>
              <a:rPr lang="en-US" altLang="ko-KR" dirty="0" smtClean="0"/>
              <a:t>WTP</a:t>
            </a:r>
            <a:r>
              <a:rPr lang="ko-KR" altLang="en-US" dirty="0" smtClean="0"/>
              <a:t>에 영향을 미친 것으로 보임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제시금액만</a:t>
            </a:r>
            <a:r>
              <a:rPr lang="ko-KR" altLang="en-US" dirty="0" smtClean="0"/>
              <a:t> 고려했을 때보다 여러 변수를 고려했을 때 </a:t>
            </a:r>
            <a:r>
              <a:rPr lang="en-US" altLang="ko-KR" dirty="0" smtClean="0"/>
              <a:t>WTP</a:t>
            </a:r>
            <a:r>
              <a:rPr lang="ko-KR" altLang="en-US" dirty="0" smtClean="0"/>
              <a:t>가 크게 추정됨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제시금액이</a:t>
            </a:r>
            <a:r>
              <a:rPr lang="ko-KR" altLang="en-US" dirty="0" smtClean="0"/>
              <a:t> 높을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학업 수준이 높을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제도의 효용성이 크다고 느낄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기후변화에 관심이 많을 때 </a:t>
            </a:r>
            <a:r>
              <a:rPr lang="en-US" dirty="0" smtClean="0"/>
              <a:t>WTP</a:t>
            </a:r>
            <a:r>
              <a:rPr lang="ko-KR" altLang="en-US" dirty="0" smtClean="0"/>
              <a:t>가 높은 결과가 나왔음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99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배경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곽태예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배경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11788" y="1512367"/>
            <a:ext cx="1108420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- 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항공 분야에서 배출되는 온실가스는 전체의 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2% 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가량을 차지하며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 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앞으로 국제 항공 수송량이 늘어남에 따라 기후변화에 미치는 영향이 더욱 커질 것으로 예상됨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 </a:t>
            </a:r>
            <a:endParaRPr lang="ko-KR" altLang="en-US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- 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국제민간항공기구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(IATA)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는 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2021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년부터 </a:t>
            </a:r>
            <a:r>
              <a:rPr lang="ko-KR" altLang="en-US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국제항공탄소상쇄제도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(CORSIA)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를 적용하여 항공 산업에서 배출되는 탄소 배출량을 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2020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 수준으로 동결하기로 결의함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 </a:t>
            </a:r>
            <a:endParaRPr lang="ko-KR" altLang="en-US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- 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국내 항공사들은 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2010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년부터 온실가스 자발적 감축 협약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 2015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년부터 국내 온실가스 배출권거래제에 이행하여 온실가스를 감축하고 있음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 </a:t>
            </a:r>
            <a:endParaRPr lang="ko-KR" altLang="en-US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- 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외국 항공사의 경우 비행 중 발생한 온실가스만큼 상쇄할 수 있는 프로젝트에 승객이 기부하는 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자발적 </a:t>
            </a:r>
            <a:r>
              <a:rPr lang="ko-KR" altLang="en-US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탄소상쇄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 제도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'(Voluntary Carbon Offset, VCO)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를 통해 탄소 상쇄를 이뤄내고 있으나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 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국내 </a:t>
            </a:r>
            <a:r>
              <a:rPr lang="ko-KR" altLang="en-US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항공사엔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 도입되지 않은 상황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 (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독일의 경우 상위 항공사의 절반 이상이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VCO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에 참여하고 있음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 (Anna &amp; Ulrike, 2016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))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- 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본 연구는 자발적 </a:t>
            </a:r>
            <a:r>
              <a:rPr lang="ko-KR" altLang="en-US" dirty="0" err="1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탄소상쇄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제도를 도입할 때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승객들의 </a:t>
            </a:r>
            <a:r>
              <a:rPr lang="ko-KR" altLang="en-US" dirty="0" err="1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지불의사를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구해봄으로써 국내 항공사들의 제도 도입에 기반이 되는 정보를 제공하려 한다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</a:t>
            </a:r>
            <a:endParaRPr lang="ko-KR" altLang="en-US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선행 연구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 연구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9407" y="1521159"/>
            <a:ext cx="109786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사람들의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온실가스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톤당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WTP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는 타이완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영국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네덜란드 승객의 경우 각각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$20~$28 (Lu and Shon, 2012), €26.60 (</a:t>
            </a:r>
            <a:r>
              <a:rPr lang="en-US" altLang="ko-KR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Brouwer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Brander and Van </a:t>
            </a:r>
            <a:r>
              <a:rPr lang="en-US" altLang="ko-KR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Beaukering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2008), £13.2 (</a:t>
            </a:r>
            <a:r>
              <a:rPr lang="en-US" altLang="ko-KR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MacKerron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et al., 2009)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정도였음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기후변화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채식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스포츠 등에 관심있는 사람들이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VCO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에 참여하는 비중이 높았음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 (Anna &amp; Ulrike, 2016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제도에 대해 신뢰하고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참여의사가 높으며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비행기 타는 횟수가 많을수록 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VCO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에 대한 </a:t>
            </a:r>
            <a:r>
              <a:rPr lang="ko-KR" altLang="en-US" dirty="0" err="1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지불의사가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높았음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 (</a:t>
            </a:r>
            <a:r>
              <a:rPr lang="en-US" altLang="ko-KR" dirty="0" err="1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Jou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&amp; Chen, 2015)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6" y="3680803"/>
            <a:ext cx="5378965" cy="30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설문조사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1108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설문조사 설계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330" y="1257390"/>
            <a:ext cx="10978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조건부 </a:t>
            </a:r>
            <a:r>
              <a:rPr lang="ko-KR" altLang="en-US" dirty="0" err="1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가치측정법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(CVM) 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설문조사 설계</a:t>
            </a:r>
            <a:endParaRPr lang="en-US" altLang="ko-KR" dirty="0" smtClean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1) VCO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와 그 의미에 대한 설명 제시</a:t>
            </a:r>
            <a:endParaRPr lang="en-US" altLang="ko-KR" dirty="0" smtClean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7214" y="2365142"/>
            <a:ext cx="11229346" cy="3464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※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자발적 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탄소상쇄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제도란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?</a:t>
            </a:r>
            <a:endParaRPr lang="ko-KR" altLang="en-US" sz="2400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15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매년 배출되는 전체 온실가스의 약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2%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가 비행으로부터 배출되고 있습니다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기후 변화에 관한 정부 간 패널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(IPCC)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의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2019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년 특별보고서에 따르면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산업화 이전과 비교한 지구 온도를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66%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확률로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1.5℃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이내로 억제하기 위해서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2030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년까지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2010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년보다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45%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를 감축하고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 2050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년엔 탄소 중립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온실가스 배출량과 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제거량이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상쇄돼 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순배출량이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 되는 상태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에 도달해야 합니다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15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이처럼 기후변화에 대한 대응이 중요해지면서 항공사들은 친환경 고효율 항공기 도입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전략적 기재 운용 등의 방법을 통하여 온실가스 배출량을 감축하고 있습니다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15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자발적 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탄소상쇄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제도는 승객들이 자발적으로 비행 중 발생한 온실가스를 상쇄할 수 있도록 기부하는 제도입니다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항공사들은 승객들의 기부금을 공인된 기관의 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탄소상쇄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프로젝트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에너지 효율 개선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재생에너지 발전 확대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산림 보호 및 복원 등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에 기부함으로써 비행 중 배출된 온실가스만큼 감축할 수 있도록 하는 것입니다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15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 제도가 도입된다면 승객들은 예매 과정 중 비행기 요금에 더하여 특정 기부금액을 기부할지 말지를 선택할 수 있습니다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본 연구는 귀하께서 이 제도에 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참여하실지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여부와 참여하시고자 한다면 얼마나 지불하실지를 여쭙고자 합니다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2400" b="0" i="0" u="none" strike="noStrike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1108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설문조사 설계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330" y="1050704"/>
            <a:ext cx="109786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조건부 </a:t>
            </a:r>
            <a:r>
              <a:rPr lang="ko-KR" altLang="en-US" dirty="0" err="1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가치측정법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(CVM) </a:t>
            </a:r>
            <a:r>
              <a:rPr lang="ko-KR" altLang="en-US" dirty="0" err="1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설문설계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2) 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김포 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– 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제주 왕복 노선 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(900km, </a:t>
            </a:r>
            <a:r>
              <a:rPr lang="ko-KR" altLang="en-US" dirty="0" err="1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이코노미석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) </a:t>
            </a:r>
            <a:r>
              <a:rPr lang="ko-KR" altLang="en-US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설정</a:t>
            </a:r>
            <a:r>
              <a:rPr lang="en-US" altLang="ko-KR" dirty="0" smtClean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 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8572" y="2003131"/>
            <a:ext cx="10957454" cy="12249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CR Dotum" panose="020B0604000101010101" pitchFamily="34" charset="-128"/>
                <a:ea typeface="HCR Dotum" panose="020B0604000101010101" pitchFamily="34" charset="-128"/>
              </a:rPr>
              <a:t>※</a:t>
            </a:r>
            <a:r>
              <a:rPr lang="ko-KR" altLang="en-US" sz="1600" dirty="0">
                <a:solidFill>
                  <a:srgbClr val="000000"/>
                </a:solidFill>
                <a:latin typeface="HCR Dotum" panose="020B0604000101010101" pitchFamily="34" charset="-128"/>
                <a:ea typeface="Batang" panose="02030600000101010101" pitchFamily="18" charset="-127"/>
              </a:rPr>
              <a:t> </a:t>
            </a:r>
            <a:r>
              <a:rPr lang="ko-KR" altLang="en-US" sz="16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귀하는 김포공항에서 제주공항으로의 왕복 여행</a:t>
            </a:r>
            <a:r>
              <a:rPr lang="en-US" altLang="ko-KR" sz="1600" dirty="0">
                <a:solidFill>
                  <a:srgbClr val="000000"/>
                </a:solidFill>
                <a:latin typeface="HCR Dotum" panose="020B0604000101010101" pitchFamily="34" charset="-128"/>
                <a:ea typeface="HCR Dotum" panose="020B0604000101010101" pitchFamily="34" charset="-128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HCR Dotum" panose="020B0604000101010101" pitchFamily="34" charset="-128"/>
                <a:ea typeface="HCR Dotum" panose="020B0604000101010101" pitchFamily="34" charset="-128"/>
              </a:rPr>
              <a:t>이동거리 </a:t>
            </a:r>
            <a:r>
              <a:rPr lang="en-US" altLang="ko-KR" sz="1600" dirty="0">
                <a:solidFill>
                  <a:srgbClr val="000000"/>
                </a:solidFill>
                <a:latin typeface="HCR Dotum" panose="020B0604000101010101" pitchFamily="34" charset="-128"/>
                <a:ea typeface="HCR Dotum" panose="020B0604000101010101" pitchFamily="34" charset="-128"/>
              </a:rPr>
              <a:t>900km)</a:t>
            </a:r>
            <a:r>
              <a:rPr lang="ko-KR" altLang="en-US" sz="16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을 계획하고 있습니다</a:t>
            </a:r>
            <a:r>
              <a:rPr lang="en-US" altLang="ko-KR" sz="16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ko-KR" altLang="en-US" sz="1600" dirty="0">
                <a:solidFill>
                  <a:srgbClr val="000000"/>
                </a:solidFill>
                <a:latin typeface="HCR Dotum" panose="020B0604000101010101" pitchFamily="34" charset="-128"/>
                <a:ea typeface="Batang" panose="02030600000101010101" pitchFamily="18" charset="-127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HCR Dotum" panose="020B0604000101010101" pitchFamily="34" charset="-128"/>
                <a:ea typeface="Batang" panose="02030600000101010101" pitchFamily="18" charset="-127"/>
              </a:rPr>
              <a:t>(</a:t>
            </a:r>
            <a:r>
              <a:rPr lang="ko-KR" altLang="en-US" sz="1600" dirty="0" err="1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이코노미석</a:t>
            </a:r>
            <a:r>
              <a:rPr lang="en-US" altLang="ko-KR" sz="16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 </a:t>
            </a:r>
            <a:endParaRPr lang="ko-KR" altLang="en-US" sz="2400" dirty="0">
              <a:solidFill>
                <a:srgbClr val="000000"/>
              </a:solidFill>
              <a:latin typeface="HCR Dotum" panose="020B0604000101010101" pitchFamily="34" charset="-128"/>
              <a:ea typeface="HCR Dotum" panose="020B0604000101010101" pitchFamily="34" charset="-128"/>
            </a:endParaRPr>
          </a:p>
          <a:p>
            <a:pPr fontAlgn="base">
              <a:lnSpc>
                <a:spcPct val="115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00</a:t>
            </a:r>
            <a:r>
              <a:rPr lang="ko-KR" altLang="en-US" sz="16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항공은 아래의 전문 업체 중 한 곳과 협력하여 비행으로부터 배출되는 온실가스를 상쇄하려고 계획하고 </a:t>
            </a:r>
            <a:r>
              <a:rPr lang="ko-KR" altLang="en-US" sz="1600" dirty="0" smtClean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있습니다</a:t>
            </a:r>
            <a:r>
              <a:rPr lang="en-US" altLang="ko-KR" sz="1600" dirty="0" smtClean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HCR Dotum" panose="020B0604000101010101" pitchFamily="34" charset="-128"/>
              <a:ea typeface="HCR Dotum" panose="020B0604000101010101" pitchFamily="34" charset="-128"/>
            </a:endParaRPr>
          </a:p>
          <a:p>
            <a:pPr fontAlgn="base">
              <a:lnSpc>
                <a:spcPct val="115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각 업체별로 김포에서 제주로의 비행 동안의 </a:t>
            </a:r>
            <a:r>
              <a:rPr lang="en-US" altLang="ko-KR" sz="16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인당 온실가스 배출량을 계산한 값과 이를 상쇄하기 위한 금액은 다음과 같습니다</a:t>
            </a:r>
            <a:r>
              <a:rPr lang="en-US" altLang="ko-KR" sz="16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ko-KR" altLang="en-US" sz="1600" dirty="0">
                <a:solidFill>
                  <a:srgbClr val="000000"/>
                </a:solidFill>
                <a:latin typeface="HCR Dotum" panose="020B0604000101010101" pitchFamily="34" charset="-128"/>
                <a:ea typeface="Batang" panose="02030600000101010101" pitchFamily="18" charset="-127"/>
              </a:rPr>
              <a:t> </a:t>
            </a:r>
            <a:endParaRPr lang="ko-KR" altLang="en-US" sz="2400" b="0" i="0" u="none" strike="noStrike" dirty="0">
              <a:solidFill>
                <a:srgbClr val="000000"/>
              </a:solidFill>
              <a:effectLst/>
              <a:latin typeface="HCR Dotum" panose="020B0604000101010101" pitchFamily="34" charset="-128"/>
              <a:ea typeface="HCR Dotum" panose="020B0604000101010101" pitchFamily="34" charset="-128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37259"/>
              </p:ext>
            </p:extLst>
          </p:nvPr>
        </p:nvGraphicFramePr>
        <p:xfrm>
          <a:off x="496601" y="3417210"/>
          <a:ext cx="10969424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356">
                  <a:extLst>
                    <a:ext uri="{9D8B030D-6E8A-4147-A177-3AD203B41FA5}">
                      <a16:colId xmlns:a16="http://schemas.microsoft.com/office/drawing/2014/main" val="2904477135"/>
                    </a:ext>
                  </a:extLst>
                </a:gridCol>
                <a:gridCol w="2742356">
                  <a:extLst>
                    <a:ext uri="{9D8B030D-6E8A-4147-A177-3AD203B41FA5}">
                      <a16:colId xmlns:a16="http://schemas.microsoft.com/office/drawing/2014/main" val="4252908934"/>
                    </a:ext>
                  </a:extLst>
                </a:gridCol>
                <a:gridCol w="2742356">
                  <a:extLst>
                    <a:ext uri="{9D8B030D-6E8A-4147-A177-3AD203B41FA5}">
                      <a16:colId xmlns:a16="http://schemas.microsoft.com/office/drawing/2014/main" val="3538023212"/>
                    </a:ext>
                  </a:extLst>
                </a:gridCol>
                <a:gridCol w="2742356">
                  <a:extLst>
                    <a:ext uri="{9D8B030D-6E8A-4147-A177-3AD203B41FA5}">
                      <a16:colId xmlns:a16="http://schemas.microsoft.com/office/drawing/2014/main" val="394078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협력업체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온실가스 배출량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상쇄 금액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웹 사이트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99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Myclimate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0.282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10000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https://co2.myclimate.org/en/flight_calculators/new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86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Gold 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0.171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5100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원 혹은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4300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https://www.less.ca/en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ca/flights.cfm?auid=ac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26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CO2 logic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0.28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4200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원 혹은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4600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https://www.co2logic.com/en/services/co2-calculator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58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Climatecare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0.14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1600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https://climatecare.org/calculator/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5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Carbonfund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0.112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1400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https://carbonfund.org/partners/jetblue/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43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1289</Words>
  <Application>Microsoft Office PowerPoint</Application>
  <PresentationFormat>와이드스크린</PresentationFormat>
  <Paragraphs>370</Paragraphs>
  <Slides>30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TimesNewRomanPSMT</vt:lpstr>
      <vt:lpstr>HyhwpEQ</vt:lpstr>
      <vt:lpstr>나눔스퀘어 Bold</vt:lpstr>
      <vt:lpstr>Calibri</vt:lpstr>
      <vt:lpstr>맑은 고딕</vt:lpstr>
      <vt:lpstr>HCR Dotum</vt:lpstr>
      <vt:lpstr>Batang</vt:lpstr>
      <vt:lpstr>Arial</vt:lpstr>
      <vt:lpstr>*ｽﾅｸ・ｽﾅｸ暿ｶ-Identity-H</vt:lpstr>
      <vt:lpstr>Bahnschrift Light Condensed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곽 태예</cp:lastModifiedBy>
  <cp:revision>53</cp:revision>
  <dcterms:created xsi:type="dcterms:W3CDTF">2017-05-29T09:12:16Z</dcterms:created>
  <dcterms:modified xsi:type="dcterms:W3CDTF">2020-06-23T17:18:13Z</dcterms:modified>
</cp:coreProperties>
</file>