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1"/>
  </p:handoutMasterIdLst>
  <p:sldIdLst>
    <p:sldId id="261" r:id="rId2"/>
    <p:sldId id="262" r:id="rId3"/>
    <p:sldId id="263" r:id="rId4"/>
    <p:sldId id="264" r:id="rId5"/>
    <p:sldId id="260" r:id="rId6"/>
    <p:sldId id="259" r:id="rId7"/>
    <p:sldId id="265" r:id="rId8"/>
    <p:sldId id="266" r:id="rId9"/>
    <p:sldId id="26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95A2B1"/>
    <a:srgbClr val="817669"/>
    <a:srgbClr val="C8C2B6"/>
    <a:srgbClr val="434B56"/>
    <a:srgbClr val="E0E0D8"/>
    <a:srgbClr val="FCFBFA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03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2023-10-03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503401"/>
            <a:ext cx="4470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48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</a:t>
            </a:r>
          </a:p>
          <a:p>
            <a:pPr algn="r"/>
            <a:r>
              <a:rPr lang="ko-KR" altLang="en-US" sz="16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917" y="2716619"/>
            <a:ext cx="2531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endParaRPr lang="ko-KR" altLang="en-US" sz="6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A8B-7EB1-5341-9666-818DA85ACD79}"/>
              </a:ext>
            </a:extLst>
          </p:cNvPr>
          <p:cNvSpPr txBox="1"/>
          <p:nvPr/>
        </p:nvSpPr>
        <p:spPr>
          <a:xfrm>
            <a:off x="6384851" y="5156791"/>
            <a:ext cx="24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발표일자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2023.10.03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발표자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박태영</a:t>
            </a: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2AE45-5A3D-E1CD-6855-13E5309050FD}"/>
              </a:ext>
            </a:extLst>
          </p:cNvPr>
          <p:cNvSpPr/>
          <p:nvPr/>
        </p:nvSpPr>
        <p:spPr>
          <a:xfrm>
            <a:off x="727460" y="186069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F0507-1DE5-6A75-BE37-0A2135B603EC}"/>
              </a:ext>
            </a:extLst>
          </p:cNvPr>
          <p:cNvSpPr/>
          <p:nvPr/>
        </p:nvSpPr>
        <p:spPr>
          <a:xfrm>
            <a:off x="1444255" y="186069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434B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</a:t>
            </a:r>
            <a:r>
              <a:rPr lang="en-US" altLang="ko-KR" sz="4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/CD</a:t>
            </a:r>
            <a:endParaRPr lang="ko-KR" altLang="en-US" sz="4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F85998-6C50-6D2A-25F8-CEF0F70CCD11}"/>
              </a:ext>
            </a:extLst>
          </p:cNvPr>
          <p:cNvSpPr/>
          <p:nvPr/>
        </p:nvSpPr>
        <p:spPr>
          <a:xfrm>
            <a:off x="727460" y="2991510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85F9C-9BD3-4F01-CBDD-0BEF6160D88A}"/>
              </a:ext>
            </a:extLst>
          </p:cNvPr>
          <p:cNvSpPr/>
          <p:nvPr/>
        </p:nvSpPr>
        <p:spPr>
          <a:xfrm>
            <a:off x="1444255" y="2991510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8176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4000" dirty="0">
              <a:solidFill>
                <a:srgbClr val="8176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6E7E4-F3F9-A679-128E-5BDC205754F5}"/>
              </a:ext>
            </a:extLst>
          </p:cNvPr>
          <p:cNvSpPr/>
          <p:nvPr/>
        </p:nvSpPr>
        <p:spPr>
          <a:xfrm>
            <a:off x="727460" y="404907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5F91B-4C36-40E2-6F7F-5055D280EB71}"/>
              </a:ext>
            </a:extLst>
          </p:cNvPr>
          <p:cNvSpPr/>
          <p:nvPr/>
        </p:nvSpPr>
        <p:spPr>
          <a:xfrm>
            <a:off x="1444255" y="404907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rgbClr val="95A2B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CI/CD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400" y="2448017"/>
            <a:ext cx="374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1 </a:t>
            </a:r>
          </a:p>
        </p:txBody>
      </p:sp>
    </p:spTree>
    <p:extLst>
      <p:ext uri="{BB962C8B-B14F-4D97-AF65-F5344CB8AC3E}">
        <p14:creationId xmlns:p14="http://schemas.microsoft.com/office/powerpoint/2010/main" val="34594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웹 어플리케이션 개발 절차</a:t>
            </a:r>
          </a:p>
        </p:txBody>
      </p:sp>
      <p:pic>
        <p:nvPicPr>
          <p:cNvPr id="9" name="그림 8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0D33C91-176C-2724-A8A9-0BFD41946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6227" r="14127" b="16005"/>
          <a:stretch/>
        </p:blipFill>
        <p:spPr>
          <a:xfrm>
            <a:off x="2275000" y="1895698"/>
            <a:ext cx="4593999" cy="2317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DA95C-D92A-C5C9-A627-EF0C01FA9A38}"/>
              </a:ext>
            </a:extLst>
          </p:cNvPr>
          <p:cNvSpPr txBox="1"/>
          <p:nvPr/>
        </p:nvSpPr>
        <p:spPr>
          <a:xfrm>
            <a:off x="385208" y="4556051"/>
            <a:ext cx="86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작성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출시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4C663755-D9DE-8E51-E6F4-426DEE363AE2}"/>
              </a:ext>
            </a:extLst>
          </p:cNvPr>
          <p:cNvSpPr/>
          <p:nvPr/>
        </p:nvSpPr>
        <p:spPr>
          <a:xfrm flipH="1">
            <a:off x="611372" y="4925383"/>
            <a:ext cx="7798980" cy="665792"/>
          </a:xfrm>
          <a:prstGeom prst="curvedUpArrow">
            <a:avLst>
              <a:gd name="adj1" fmla="val 17125"/>
              <a:gd name="adj2" fmla="val 56439"/>
              <a:gd name="adj3" fmla="val 234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65F37B-734E-D594-8F06-60E627B19393}"/>
              </a:ext>
            </a:extLst>
          </p:cNvPr>
          <p:cNvSpPr/>
          <p:nvPr/>
        </p:nvSpPr>
        <p:spPr>
          <a:xfrm>
            <a:off x="2982433" y="2695353"/>
            <a:ext cx="781493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660A6-CB90-1351-3B47-FD306665CBDD}"/>
              </a:ext>
            </a:extLst>
          </p:cNvPr>
          <p:cNvSpPr/>
          <p:nvPr/>
        </p:nvSpPr>
        <p:spPr>
          <a:xfrm>
            <a:off x="5305279" y="2687823"/>
            <a:ext cx="856288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D84C4-4A7B-F79C-3689-D5648FA531F0}"/>
              </a:ext>
            </a:extLst>
          </p:cNvPr>
          <p:cNvSpPr txBox="1"/>
          <p:nvPr/>
        </p:nvSpPr>
        <p:spPr>
          <a:xfrm>
            <a:off x="3660145" y="5591175"/>
            <a:ext cx="21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반복작업</a:t>
            </a:r>
          </a:p>
        </p:txBody>
      </p:sp>
    </p:spTree>
    <p:extLst>
      <p:ext uri="{BB962C8B-B14F-4D97-AF65-F5344CB8AC3E}">
        <p14:creationId xmlns:p14="http://schemas.microsoft.com/office/powerpoint/2010/main" val="22489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351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9D12F349-3E40-B060-089E-4736507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8"/>
          <a:stretch/>
        </p:blipFill>
        <p:spPr>
          <a:xfrm>
            <a:off x="800100" y="1492039"/>
            <a:ext cx="7543800" cy="16224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1FF8A1-2763-7C42-D4BC-06134468ED18}"/>
              </a:ext>
            </a:extLst>
          </p:cNvPr>
          <p:cNvSpPr txBox="1"/>
          <p:nvPr/>
        </p:nvSpPr>
        <p:spPr>
          <a:xfrm>
            <a:off x="800100" y="3556591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통합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Integration)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7C0DF-F5E8-9998-EE27-149C5FAF9909}"/>
              </a:ext>
            </a:extLst>
          </p:cNvPr>
          <p:cNvSpPr txBox="1"/>
          <p:nvPr/>
        </p:nvSpPr>
        <p:spPr>
          <a:xfrm>
            <a:off x="800098" y="463402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Delivery)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C30B7D-3DDB-9EDF-582B-77178290C938}"/>
              </a:ext>
            </a:extLst>
          </p:cNvPr>
          <p:cNvSpPr txBox="1"/>
          <p:nvPr/>
        </p:nvSpPr>
        <p:spPr>
          <a:xfrm>
            <a:off x="800098" y="5711457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Deployment)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E683D-0199-90D3-D6E6-6D3A3D933F0C}"/>
              </a:ext>
            </a:extLst>
          </p:cNvPr>
          <p:cNvSpPr txBox="1"/>
          <p:nvPr/>
        </p:nvSpPr>
        <p:spPr>
          <a:xfrm>
            <a:off x="800098" y="3941527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빌드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테스트하여 이상이 없는 경우 소스코드를 공유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레파지토리에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병합하는 과정을 자동화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4A958-9D46-706E-F67E-9D54A9D43924}"/>
              </a:ext>
            </a:extLst>
          </p:cNvPr>
          <p:cNvSpPr txBox="1"/>
          <p:nvPr/>
        </p:nvSpPr>
        <p:spPr>
          <a:xfrm>
            <a:off x="800098" y="5006400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유효한 코드를 운영서버에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릴리즈하는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과정을 자동화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배포할 준비가 되어있는 코드베이스 확보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FD7D3-EFBD-D813-836F-89F8AF0055B5}"/>
              </a:ext>
            </a:extLst>
          </p:cNvPr>
          <p:cNvSpPr txBox="1"/>
          <p:nvPr/>
        </p:nvSpPr>
        <p:spPr>
          <a:xfrm>
            <a:off x="800098" y="6071273"/>
            <a:ext cx="7727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제공을 확장한 형태로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실행하는 과정을 자동화</a:t>
            </a: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ADCFF-6174-A256-06E2-2D73C98E21D9}"/>
              </a:ext>
            </a:extLst>
          </p:cNvPr>
          <p:cNvSpPr txBox="1"/>
          <p:nvPr/>
        </p:nvSpPr>
        <p:spPr>
          <a:xfrm>
            <a:off x="757570" y="2164319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업무에 집중할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F31A4-CC6D-1908-EA54-A6DC86D01FAD}"/>
              </a:ext>
            </a:extLst>
          </p:cNvPr>
          <p:cNvSpPr txBox="1"/>
          <p:nvPr/>
        </p:nvSpPr>
        <p:spPr>
          <a:xfrm>
            <a:off x="757569" y="2837715"/>
            <a:ext cx="69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실수로 누락되는 것을 방지하고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작업에서 벗어날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5601-B521-EB10-D59C-0AA8AB6D3C41}"/>
              </a:ext>
            </a:extLst>
          </p:cNvPr>
          <p:cNvSpPr txBox="1"/>
          <p:nvPr/>
        </p:nvSpPr>
        <p:spPr>
          <a:xfrm>
            <a:off x="757569" y="3508415"/>
            <a:ext cx="762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배포주기로 시장 출시 기간 단축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 빠른 피드백이 가능하다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2350-5068-853C-A39B-7AA780FA38C6}"/>
              </a:ext>
            </a:extLst>
          </p:cNvPr>
          <p:cNvSpPr txBox="1"/>
          <p:nvPr/>
        </p:nvSpPr>
        <p:spPr>
          <a:xfrm>
            <a:off x="757570" y="445611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업무의 신뢰를 높여준다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399" y="2448017"/>
            <a:ext cx="3912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2 </a:t>
            </a:r>
          </a:p>
        </p:txBody>
      </p:sp>
    </p:spTree>
    <p:extLst>
      <p:ext uri="{BB962C8B-B14F-4D97-AF65-F5344CB8AC3E}">
        <p14:creationId xmlns:p14="http://schemas.microsoft.com/office/powerpoint/2010/main" val="31463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유형별로 나눈 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85EA58-D976-E5EA-1824-395A8DE1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75742"/>
              </p:ext>
            </p:extLst>
          </p:nvPr>
        </p:nvGraphicFramePr>
        <p:xfrm>
          <a:off x="385653" y="1686810"/>
          <a:ext cx="8630757" cy="4379060"/>
        </p:xfrm>
        <a:graphic>
          <a:graphicData uri="http://schemas.openxmlformats.org/drawingml/2006/table">
            <a:tbl>
              <a:tblPr/>
              <a:tblGrid>
                <a:gridCol w="938100">
                  <a:extLst>
                    <a:ext uri="{9D8B030D-6E8A-4147-A177-3AD203B41FA5}">
                      <a16:colId xmlns:a16="http://schemas.microsoft.com/office/drawing/2014/main" val="1679242786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368300014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1883875058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51039891"/>
                    </a:ext>
                  </a:extLst>
                </a:gridCol>
              </a:tblGrid>
              <a:tr h="635763">
                <a:tc>
                  <a:txBody>
                    <a:bodyPr/>
                    <a:lstStyle/>
                    <a:p>
                      <a:pPr algn="ctr"/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64" marR="5364" marT="2682" marB="2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56897048"/>
                  </a:ext>
                </a:extLst>
              </a:tr>
              <a:tr h="572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오픈소스로 설치필요</a:t>
                      </a: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클라우드로 동작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설치형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0035"/>
                  </a:ext>
                </a:extLst>
              </a:tr>
              <a:tr h="189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 자체 라이선스는 무료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서버를 유지하는 비용 소모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Repository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한달에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500MB,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까지 무료로 사용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초과되는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마다 추가 비용 지불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지원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이용하기 위해선 유료 라이선스 결제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46463"/>
                  </a:ext>
                </a:extLst>
              </a:tr>
              <a:tr h="31990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2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호환 가능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859026"/>
                  </a:ext>
                </a:extLst>
              </a:tr>
              <a:tr h="9516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세계 많은 사람들이 이용하기 때문에 문서가 다양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9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테스트에 사용한 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</p:txBody>
      </p:sp>
      <p:pic>
        <p:nvPicPr>
          <p:cNvPr id="4" name="그림 3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3F1F2700-1991-8121-34DB-8406F439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4" y="1304926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266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Calibri Light</vt:lpstr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taeyoung park</cp:lastModifiedBy>
  <cp:revision>24</cp:revision>
  <dcterms:created xsi:type="dcterms:W3CDTF">2015-01-21T11:35:38Z</dcterms:created>
  <dcterms:modified xsi:type="dcterms:W3CDTF">2023-10-03T14:42:20Z</dcterms:modified>
</cp:coreProperties>
</file>