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gJUudWc5oJTBQx8+Zj1una7dM4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A person shaking hands with a person&#10;&#10;Description automatically generated" id="84" name="Google Shape;84;p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A blue letter d on a black background&#10;&#10;Description automatically generated with low confidence" id="85" name="Google Shape;85;p1"/>
          <p:cNvPicPr preferRelativeResize="0"/>
          <p:nvPr/>
        </p:nvPicPr>
        <p:blipFill rotWithShape="1">
          <a:blip r:embed="rId4">
            <a:alphaModFix/>
          </a:blip>
          <a:srcRect b="0" l="0" r="0" t="0"/>
          <a:stretch/>
        </p:blipFill>
        <p:spPr>
          <a:xfrm>
            <a:off x="72196" y="26983"/>
            <a:ext cx="2582514" cy="466577"/>
          </a:xfrm>
          <a:prstGeom prst="rect">
            <a:avLst/>
          </a:prstGeom>
          <a:noFill/>
          <a:ln>
            <a:noFill/>
          </a:ln>
        </p:spPr>
      </p:pic>
      <p:sp>
        <p:nvSpPr>
          <p:cNvPr id="86" name="Google Shape;86;p1"/>
          <p:cNvSpPr/>
          <p:nvPr/>
        </p:nvSpPr>
        <p:spPr>
          <a:xfrm>
            <a:off x="219310" y="4417984"/>
            <a:ext cx="11376923" cy="857267"/>
          </a:xfrm>
          <a:prstGeom prst="rect">
            <a:avLst/>
          </a:prstGeom>
          <a:solidFill>
            <a:srgbClr val="595959">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txBox="1"/>
          <p:nvPr/>
        </p:nvSpPr>
        <p:spPr>
          <a:xfrm>
            <a:off x="182400" y="4432924"/>
            <a:ext cx="114315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chemeClr val="lt1"/>
                </a:solidFill>
                <a:latin typeface="Georgia"/>
                <a:ea typeface="Georgia"/>
                <a:cs typeface="Georgia"/>
                <a:sym typeface="Georgia"/>
              </a:rPr>
              <a:t>HR Compensation Analysis: Analyzing Pay Equity and Salary Structures of Cavier Co. Employees</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GB" sz="1200" u="none" cap="none" strike="noStrike">
                <a:solidFill>
                  <a:schemeClr val="lt1"/>
                </a:solidFill>
                <a:latin typeface="Georgia"/>
                <a:ea typeface="Georgia"/>
                <a:cs typeface="Georgia"/>
                <a:sym typeface="Georgia"/>
              </a:rPr>
              <a:t> </a:t>
            </a:r>
            <a:r>
              <a:rPr b="1" i="0" lang="en-GB" sz="1400" u="none" cap="none" strike="noStrike">
                <a:solidFill>
                  <a:schemeClr val="lt1"/>
                </a:solidFill>
                <a:latin typeface="Georgia"/>
                <a:ea typeface="Georgia"/>
                <a:cs typeface="Georgia"/>
                <a:sym typeface="Georgia"/>
              </a:rPr>
              <a:t>Data Analytics Project(</a:t>
            </a:r>
            <a:r>
              <a:rPr b="1" lang="en-GB">
                <a:solidFill>
                  <a:schemeClr val="lt1"/>
                </a:solidFill>
                <a:latin typeface="Georgia"/>
                <a:ea typeface="Georgia"/>
                <a:cs typeface="Georgia"/>
                <a:sym typeface="Georgia"/>
              </a:rPr>
              <a:t>Intermediate</a:t>
            </a:r>
            <a:r>
              <a:rPr b="1" i="0" lang="en-GB" sz="1400" u="none" cap="none" strike="noStrike">
                <a:solidFill>
                  <a:schemeClr val="lt1"/>
                </a:solidFill>
                <a:latin typeface="Georgia"/>
                <a:ea typeface="Georgia"/>
                <a:cs typeface="Georgia"/>
                <a:sym typeface="Georgia"/>
              </a:rPr>
              <a:t> Level)</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219310" y="5314893"/>
            <a:ext cx="6573727" cy="1447371"/>
          </a:xfrm>
          <a:prstGeom prst="rect">
            <a:avLst/>
          </a:prstGeom>
          <a:solidFill>
            <a:srgbClr val="8DA9DB">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6856375" y="5324583"/>
            <a:ext cx="4739858" cy="1447371"/>
          </a:xfrm>
          <a:prstGeom prst="rect">
            <a:avLst/>
          </a:prstGeom>
          <a:solidFill>
            <a:srgbClr val="8DA9DB">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a:off x="256149" y="3975809"/>
            <a:ext cx="4394507" cy="392843"/>
          </a:xfrm>
          <a:prstGeom prst="rect">
            <a:avLst/>
          </a:prstGeom>
          <a:solidFill>
            <a:srgbClr val="8DA9DB">
              <a:alpha val="7137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a:off x="4709652" y="3969707"/>
            <a:ext cx="3559837" cy="392843"/>
          </a:xfrm>
          <a:prstGeom prst="rect">
            <a:avLst/>
          </a:prstGeom>
          <a:solidFill>
            <a:srgbClr val="8DA9DB">
              <a:alpha val="7137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GB" sz="1400" u="none" cap="none" strike="noStrike">
                <a:solidFill>
                  <a:schemeClr val="lt1"/>
                </a:solidFill>
                <a:latin typeface="Georgia"/>
                <a:ea typeface="Georgia"/>
                <a:cs typeface="Georgia"/>
                <a:sym typeface="Georgia"/>
              </a:rPr>
              <a:t>Business Focus: General</a:t>
            </a:r>
            <a:endParaRPr/>
          </a:p>
        </p:txBody>
      </p:sp>
      <p:sp>
        <p:nvSpPr>
          <p:cNvPr id="92" name="Google Shape;92;p1"/>
          <p:cNvSpPr/>
          <p:nvPr/>
        </p:nvSpPr>
        <p:spPr>
          <a:xfrm>
            <a:off x="8287238" y="3975809"/>
            <a:ext cx="3308995" cy="392843"/>
          </a:xfrm>
          <a:prstGeom prst="rect">
            <a:avLst/>
          </a:prstGeom>
          <a:solidFill>
            <a:srgbClr val="8DA9DB">
              <a:alpha val="71372"/>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GB" sz="1400" u="none" cap="none" strike="noStrike">
                <a:solidFill>
                  <a:schemeClr val="lt1"/>
                </a:solidFill>
                <a:latin typeface="Georgia"/>
                <a:ea typeface="Georgia"/>
                <a:cs typeface="Georgia"/>
                <a:sym typeface="Georgia"/>
              </a:rPr>
              <a:t>Tools: Looker Studio</a:t>
            </a:r>
            <a:endParaRPr/>
          </a:p>
        </p:txBody>
      </p:sp>
      <p:sp>
        <p:nvSpPr>
          <p:cNvPr id="93" name="Google Shape;93;p1"/>
          <p:cNvSpPr txBox="1"/>
          <p:nvPr/>
        </p:nvSpPr>
        <p:spPr>
          <a:xfrm>
            <a:off x="206989" y="3992251"/>
            <a:ext cx="439450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chemeClr val="lt1"/>
                </a:solidFill>
                <a:latin typeface="Georgia"/>
                <a:ea typeface="Georgia"/>
                <a:cs typeface="Georgia"/>
                <a:sym typeface="Georgia"/>
              </a:rPr>
              <a:t>Specialization: HR Compensation Analytics</a:t>
            </a:r>
            <a:endParaRPr/>
          </a:p>
        </p:txBody>
      </p:sp>
      <p:sp>
        <p:nvSpPr>
          <p:cNvPr id="94" name="Google Shape;94;p1"/>
          <p:cNvSpPr txBox="1"/>
          <p:nvPr/>
        </p:nvSpPr>
        <p:spPr>
          <a:xfrm>
            <a:off x="182400" y="5275250"/>
            <a:ext cx="65634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Georgia"/>
                <a:ea typeface="Georgia"/>
                <a:cs typeface="Georgia"/>
                <a:sym typeface="Georgia"/>
              </a:rPr>
              <a:t>Project Learning Focus</a:t>
            </a:r>
            <a:endParaRPr/>
          </a:p>
          <a:p>
            <a:pPr indent="0" lvl="0" marL="0" marR="0" rtl="0" algn="l">
              <a:lnSpc>
                <a:spcPct val="100000"/>
              </a:lnSpc>
              <a:spcBef>
                <a:spcPts val="0"/>
              </a:spcBef>
              <a:spcAft>
                <a:spcPts val="0"/>
              </a:spcAft>
              <a:buNone/>
            </a:pPr>
            <a:r>
              <a:t/>
            </a:r>
            <a:endParaRPr b="1" i="0" sz="1600" u="none" cap="none" strike="noStrike">
              <a:solidFill>
                <a:schemeClr val="lt1"/>
              </a:solidFill>
              <a:latin typeface="Georgia"/>
              <a:ea typeface="Georgia"/>
              <a:cs typeface="Georgia"/>
              <a:sym typeface="Georgia"/>
            </a:endParaRPr>
          </a:p>
          <a:p>
            <a:pPr indent="0" lvl="0" marL="0" marR="0" rtl="0" algn="l">
              <a:lnSpc>
                <a:spcPct val="100000"/>
              </a:lnSpc>
              <a:spcBef>
                <a:spcPts val="0"/>
              </a:spcBef>
              <a:spcAft>
                <a:spcPts val="0"/>
              </a:spcAft>
              <a:buNone/>
            </a:pPr>
            <a:r>
              <a:rPr b="0" i="0" lang="en-GB" sz="1200" u="none" cap="none" strike="noStrike">
                <a:solidFill>
                  <a:schemeClr val="lt1"/>
                </a:solidFill>
                <a:latin typeface="Georgia"/>
                <a:ea typeface="Georgia"/>
                <a:cs typeface="Georgia"/>
                <a:sym typeface="Georgia"/>
              </a:rPr>
              <a:t>This presents an exceptional opportunity to test the waters in the realms of data-driven decision-making and the  intersection of HR and business strategy. This project offers a rich learning experience in data cleaning, descriptive analysis, and the application of Looker tools. Through meticulous data manipulation and visualization, you will uncover hidden insights in compensation data that can drive profound changes within an organization.</a:t>
            </a:r>
            <a:endParaRPr/>
          </a:p>
        </p:txBody>
      </p:sp>
      <p:sp>
        <p:nvSpPr>
          <p:cNvPr id="95" name="Google Shape;95;p1"/>
          <p:cNvSpPr txBox="1"/>
          <p:nvPr/>
        </p:nvSpPr>
        <p:spPr>
          <a:xfrm>
            <a:off x="6975775" y="5401764"/>
            <a:ext cx="3619800" cy="129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600" u="none" cap="none" strike="noStrike">
                <a:solidFill>
                  <a:schemeClr val="lt1"/>
                </a:solidFill>
                <a:latin typeface="Georgia"/>
                <a:ea typeface="Georgia"/>
                <a:cs typeface="Georgia"/>
                <a:sym typeface="Georgia"/>
              </a:rPr>
              <a:t>Learning Skills</a:t>
            </a:r>
            <a:endParaRPr/>
          </a:p>
          <a:p>
            <a:pPr indent="0" lvl="0" marL="0" marR="0" rtl="0" algn="l">
              <a:lnSpc>
                <a:spcPct val="100000"/>
              </a:lnSpc>
              <a:spcBef>
                <a:spcPts val="0"/>
              </a:spcBef>
              <a:spcAft>
                <a:spcPts val="0"/>
              </a:spcAft>
              <a:buNone/>
            </a:pPr>
            <a:r>
              <a:t/>
            </a:r>
            <a:endParaRPr/>
          </a:p>
          <a:p>
            <a:pPr indent="-285750" lvl="0" marL="285750" marR="0" rtl="0" algn="l">
              <a:lnSpc>
                <a:spcPct val="100000"/>
              </a:lnSpc>
              <a:spcBef>
                <a:spcPts val="0"/>
              </a:spcBef>
              <a:spcAft>
                <a:spcPts val="0"/>
              </a:spcAft>
              <a:buClr>
                <a:schemeClr val="lt1"/>
              </a:buClr>
              <a:buSzPts val="1200"/>
              <a:buFont typeface="Arial"/>
              <a:buChar char="•"/>
            </a:pPr>
            <a:r>
              <a:rPr b="0" i="0" lang="en-GB" sz="1200" u="none" cap="none" strike="noStrike">
                <a:solidFill>
                  <a:schemeClr val="lt1"/>
                </a:solidFill>
                <a:latin typeface="Georgia"/>
                <a:ea typeface="Georgia"/>
                <a:cs typeface="Georgia"/>
                <a:sym typeface="Georgia"/>
              </a:rPr>
              <a:t>Data Cleaning and Transformation</a:t>
            </a:r>
            <a:endParaRPr/>
          </a:p>
          <a:p>
            <a:pPr indent="-285750" lvl="0" marL="285750" marR="0" rtl="0" algn="l">
              <a:lnSpc>
                <a:spcPct val="100000"/>
              </a:lnSpc>
              <a:spcBef>
                <a:spcPts val="0"/>
              </a:spcBef>
              <a:spcAft>
                <a:spcPts val="0"/>
              </a:spcAft>
              <a:buClr>
                <a:schemeClr val="lt1"/>
              </a:buClr>
              <a:buSzPts val="1200"/>
              <a:buFont typeface="Arial"/>
              <a:buChar char="•"/>
            </a:pPr>
            <a:r>
              <a:rPr b="0" i="0" lang="en-GB" sz="1200" u="none" cap="none" strike="noStrike">
                <a:solidFill>
                  <a:schemeClr val="lt1"/>
                </a:solidFill>
                <a:latin typeface="Georgia"/>
                <a:ea typeface="Georgia"/>
                <a:cs typeface="Georgia"/>
                <a:sym typeface="Georgia"/>
              </a:rPr>
              <a:t>Visualization in Looker </a:t>
            </a:r>
            <a:endParaRPr/>
          </a:p>
          <a:p>
            <a:pPr indent="-285750" lvl="0" marL="285750" marR="0" rtl="0" algn="l">
              <a:lnSpc>
                <a:spcPct val="100000"/>
              </a:lnSpc>
              <a:spcBef>
                <a:spcPts val="0"/>
              </a:spcBef>
              <a:spcAft>
                <a:spcPts val="0"/>
              </a:spcAft>
              <a:buClr>
                <a:schemeClr val="lt1"/>
              </a:buClr>
              <a:buSzPts val="1200"/>
              <a:buFont typeface="Arial"/>
              <a:buChar char="•"/>
            </a:pPr>
            <a:r>
              <a:rPr b="0" i="0" lang="en-GB" sz="1200" u="none" cap="none" strike="noStrike">
                <a:solidFill>
                  <a:schemeClr val="lt1"/>
                </a:solidFill>
                <a:latin typeface="Georgia"/>
                <a:ea typeface="Georgia"/>
                <a:cs typeface="Georgia"/>
                <a:sym typeface="Georgia"/>
              </a:rPr>
              <a:t>Compensation Analytics</a:t>
            </a:r>
            <a:endParaRPr/>
          </a:p>
          <a:p>
            <a:pPr indent="-285750" lvl="0" marL="285750" marR="0" rtl="0" algn="l">
              <a:lnSpc>
                <a:spcPct val="100000"/>
              </a:lnSpc>
              <a:spcBef>
                <a:spcPts val="0"/>
              </a:spcBef>
              <a:spcAft>
                <a:spcPts val="0"/>
              </a:spcAft>
              <a:buClr>
                <a:schemeClr val="lt1"/>
              </a:buClr>
              <a:buSzPts val="1200"/>
              <a:buFont typeface="Arial"/>
              <a:buChar char="•"/>
            </a:pPr>
            <a:r>
              <a:rPr lang="en-GB" sz="1200">
                <a:solidFill>
                  <a:schemeClr val="lt1"/>
                </a:solidFill>
                <a:latin typeface="Georgia"/>
                <a:ea typeface="Georgia"/>
                <a:cs typeface="Georgia"/>
                <a:sym typeface="Georgia"/>
              </a:rPr>
              <a:t>Create Interactive Dashboard in Looker Studio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11208470" y="0"/>
            <a:ext cx="386499" cy="6858000"/>
          </a:xfrm>
          <a:prstGeom prst="rect">
            <a:avLst/>
          </a:prstGeom>
          <a:solidFill>
            <a:srgbClr val="8DA9DB">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blue letter d on a black background&#10;&#10;Description automatically generated with low confidence" id="101" name="Google Shape;101;p2"/>
          <p:cNvPicPr preferRelativeResize="0"/>
          <p:nvPr/>
        </p:nvPicPr>
        <p:blipFill rotWithShape="1">
          <a:blip r:embed="rId3">
            <a:alphaModFix/>
          </a:blip>
          <a:srcRect b="0" l="0" r="0" t="0"/>
          <a:stretch/>
        </p:blipFill>
        <p:spPr>
          <a:xfrm>
            <a:off x="8254743" y="6471500"/>
            <a:ext cx="2347274" cy="386500"/>
          </a:xfrm>
          <a:prstGeom prst="rect">
            <a:avLst/>
          </a:prstGeom>
          <a:noFill/>
          <a:ln>
            <a:noFill/>
          </a:ln>
        </p:spPr>
      </p:pic>
      <p:sp>
        <p:nvSpPr>
          <p:cNvPr id="102" name="Google Shape;102;p2"/>
          <p:cNvSpPr txBox="1"/>
          <p:nvPr/>
        </p:nvSpPr>
        <p:spPr>
          <a:xfrm>
            <a:off x="233288" y="490074"/>
            <a:ext cx="10245417" cy="538604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Georgia"/>
                <a:ea typeface="Georgia"/>
                <a:cs typeface="Georgia"/>
                <a:sym typeface="Georgia"/>
              </a:rPr>
              <a:t>Business Introduction</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Company Name: Cavier Co.</a:t>
            </a:r>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Industry: Technology</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Cavier Co. has firmly established itself as a trailblazer with cutting-edge products and solutions in the technology industry . Founded on the principle that true success is not solely measured in profits but also in the well-being and satisfaction of its employees, Cavier Co. has cultivated a work culture where ingenuity, diversity, and inclusivity flourish. Employees are not just assets but the very heart and soul of the company, driving its rise to prominence.</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At Cavier Co., employees are more than just professionals; they are the architects of the company's vision. The leadership at Cavier Co. understands that a company is only as strong as its people. Each employee brings a unique set of skills, experiences, and perspectives that collectively fuel the company's innovation engine. They are the lifeblood of the organization, the embodiment of its values, and the driving force behind its relentless pursuit of excellence.</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Employee compensation at Cavier Co. is viewed not as a transaction but as a covenant of trust and fairness. It is a promise that each employee's dedication, hard work, and contributions will be rewarded equitably. Pay equity, in the eyes of the company embodies the belief that every employee, regardless of gender, race, or any other characteristic, should receive a just and equal reward for their efforts. </a:t>
            </a:r>
            <a:endParaRPr/>
          </a:p>
        </p:txBody>
      </p:sp>
      <p:sp>
        <p:nvSpPr>
          <p:cNvPr id="103" name="Google Shape;103;p2"/>
          <p:cNvSpPr/>
          <p:nvPr/>
        </p:nvSpPr>
        <p:spPr>
          <a:xfrm>
            <a:off x="10711994" y="0"/>
            <a:ext cx="386499" cy="6863096"/>
          </a:xfrm>
          <a:prstGeom prst="rect">
            <a:avLst/>
          </a:prstGeom>
          <a:solidFill>
            <a:srgbClr val="595959">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2"/>
          <p:cNvSpPr/>
          <p:nvPr/>
        </p:nvSpPr>
        <p:spPr>
          <a:xfrm rot="-5400000">
            <a:off x="5902751" y="147501"/>
            <a:ext cx="386500" cy="12192002"/>
          </a:xfrm>
          <a:prstGeom prst="rect">
            <a:avLst/>
          </a:prstGeom>
          <a:solidFill>
            <a:srgbClr val="8DA9DB">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Skyscrapers shown from view looking up" id="109" name="Google Shape;109;p21"/>
          <p:cNvPicPr preferRelativeResize="0"/>
          <p:nvPr/>
        </p:nvPicPr>
        <p:blipFill rotWithShape="1">
          <a:blip r:embed="rId3">
            <a:alphaModFix/>
          </a:blip>
          <a:srcRect b="0" l="0" r="0" t="0"/>
          <a:stretch/>
        </p:blipFill>
        <p:spPr>
          <a:xfrm>
            <a:off x="7443018" y="0"/>
            <a:ext cx="4748981" cy="6858000"/>
          </a:xfrm>
          <a:prstGeom prst="rect">
            <a:avLst/>
          </a:prstGeom>
          <a:noFill/>
          <a:ln>
            <a:noFill/>
          </a:ln>
        </p:spPr>
      </p:pic>
      <p:sp>
        <p:nvSpPr>
          <p:cNvPr id="110" name="Google Shape;110;p21"/>
          <p:cNvSpPr txBox="1"/>
          <p:nvPr/>
        </p:nvSpPr>
        <p:spPr>
          <a:xfrm>
            <a:off x="608348" y="812658"/>
            <a:ext cx="7364400" cy="4894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Georgia"/>
                <a:ea typeface="Georgia"/>
                <a:cs typeface="Georgia"/>
                <a:sym typeface="Georgia"/>
              </a:rPr>
              <a:t>Business Problem</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Despite Cavier Co.'s commitment to its employees, the organization faces complex challenges in its compensation practices. As the company has grown exponentially, the way it pays its employees has become complicated and might not match what other companies are paying for similar jobs. This complexity has raised concerns about the existence of pay disparities among employees with similar qualifications, experience, and job roles. Such disparities not only undermine employee morale but also jeopardize Cavier Co.'s reputation, and ethical standing.</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The company also seeks to address the pressing matter of pay equity. The company has a genuine concern for ensuring that its compensation structure is free from gender, race, or any other form of discrimination. A thorough examination is required to determine whether employees of different genders or backgrounds receive fair compensation for identical work. Beyond compliance with legal requirements, Cavier Co. is driven by a profound commitment to social responsibility and inclusivity.</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p:txBody>
      </p:sp>
      <p:pic>
        <p:nvPicPr>
          <p:cNvPr descr="A blue letter d on a black background&#10;&#10;Description automatically generated with low confidence" id="111" name="Google Shape;111;p21"/>
          <p:cNvPicPr preferRelativeResize="0"/>
          <p:nvPr/>
        </p:nvPicPr>
        <p:blipFill rotWithShape="1">
          <a:blip r:embed="rId4">
            <a:alphaModFix/>
          </a:blip>
          <a:srcRect b="0" l="0" r="0" t="0"/>
          <a:stretch/>
        </p:blipFill>
        <p:spPr>
          <a:xfrm>
            <a:off x="84842" y="-12490"/>
            <a:ext cx="1894787" cy="3424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p:nvPr/>
        </p:nvSpPr>
        <p:spPr>
          <a:xfrm>
            <a:off x="1126503" y="0"/>
            <a:ext cx="386499" cy="6858000"/>
          </a:xfrm>
          <a:prstGeom prst="rect">
            <a:avLst/>
          </a:prstGeom>
          <a:solidFill>
            <a:srgbClr val="8DA9DB">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blue letter d on a black background&#10;&#10;Description automatically generated with low confidence" id="117" name="Google Shape;117;p22"/>
          <p:cNvPicPr preferRelativeResize="0"/>
          <p:nvPr/>
        </p:nvPicPr>
        <p:blipFill rotWithShape="1">
          <a:blip r:embed="rId3">
            <a:alphaModFix/>
          </a:blip>
          <a:srcRect b="0" l="0" r="0" t="0"/>
          <a:stretch/>
        </p:blipFill>
        <p:spPr>
          <a:xfrm>
            <a:off x="9879290" y="6411848"/>
            <a:ext cx="1979630" cy="274466"/>
          </a:xfrm>
          <a:prstGeom prst="rect">
            <a:avLst/>
          </a:prstGeom>
          <a:noFill/>
          <a:ln>
            <a:noFill/>
          </a:ln>
        </p:spPr>
      </p:pic>
      <p:sp>
        <p:nvSpPr>
          <p:cNvPr id="118" name="Google Shape;118;p22"/>
          <p:cNvSpPr txBox="1"/>
          <p:nvPr/>
        </p:nvSpPr>
        <p:spPr>
          <a:xfrm>
            <a:off x="1663831" y="246221"/>
            <a:ext cx="10195089" cy="563227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Georgia"/>
                <a:ea typeface="Georgia"/>
                <a:cs typeface="Georgia"/>
                <a:sym typeface="Georgia"/>
              </a:rPr>
              <a:t>Why HR Compensation Analytics</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HR Compensation Analysis is the evaluation of an organization's compensation practices and structures to ensure fairness, competitiveness, and alignment with its strategic goals. For Cavier Co., HR Compensation Analytics holds immense significance due to several compelling reasons.</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First and foremost, HR Compensation Analytics provides a data-driven approach to dissect and understand the intricacies of employee compensation. In an era where data is pivotal, Cavier Co. recognizes that relying solely on intuition or historical practices is insufficient. Analytics offers the means to extract actionable insights from vast volumes of compensation data, shedding light on patterns and disparities that might otherwise remain hidden. It empowers the organization to make informed decisions about pay structures, bonuses, and incentives, ultimately promoting fairness.</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Secondly, the commitment to pay equity, which is at the core of Cavier Co.'s values, necessitates HR Compensation Analytics. Analytics tools enable the organization to scrutinize compensation data with a fine-tooth comb, unveiling any subtle biases or discrepancies that may exist based on gender, race, or other factors. By identifying these issues, Cavier Co. can take targeted corrective measures to ensure that every employee is rewarded fairly for their contributions. </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HR Compensation Analytics is a catalyst for maintaining and enhancing Cavier Co.'s competitiveness in the talent market. By benchmarking compensation packages against industry standards and market trends, the organization can fine-tune its offerings to attract and retain top-tier talent. </a:t>
            </a:r>
            <a:endParaRPr b="0" i="0" sz="1600" u="none" cap="none" strike="noStrike">
              <a:solidFill>
                <a:schemeClr val="dk1"/>
              </a:solidFill>
              <a:latin typeface="Georgia"/>
              <a:ea typeface="Georgia"/>
              <a:cs typeface="Georgia"/>
              <a:sym typeface="Georgia"/>
            </a:endParaRPr>
          </a:p>
        </p:txBody>
      </p:sp>
      <p:sp>
        <p:nvSpPr>
          <p:cNvPr id="119" name="Google Shape;119;p22"/>
          <p:cNvSpPr/>
          <p:nvPr/>
        </p:nvSpPr>
        <p:spPr>
          <a:xfrm>
            <a:off x="622169" y="-5096"/>
            <a:ext cx="386499" cy="6863096"/>
          </a:xfrm>
          <a:prstGeom prst="rect">
            <a:avLst/>
          </a:prstGeom>
          <a:solidFill>
            <a:srgbClr val="595959">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22"/>
          <p:cNvSpPr/>
          <p:nvPr/>
        </p:nvSpPr>
        <p:spPr>
          <a:xfrm rot="-5400000">
            <a:off x="5902752" y="-24259"/>
            <a:ext cx="386499" cy="12192002"/>
          </a:xfrm>
          <a:prstGeom prst="rect">
            <a:avLst/>
          </a:prstGeom>
          <a:solidFill>
            <a:srgbClr val="8DA9DB">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A blue letter d on a black background&#10;&#10;Description automatically generated with low confidence" id="125" name="Google Shape;125;p23"/>
          <p:cNvPicPr preferRelativeResize="0"/>
          <p:nvPr/>
        </p:nvPicPr>
        <p:blipFill rotWithShape="1">
          <a:blip r:embed="rId3">
            <a:alphaModFix/>
          </a:blip>
          <a:srcRect b="0" l="0" r="0" t="0"/>
          <a:stretch/>
        </p:blipFill>
        <p:spPr>
          <a:xfrm>
            <a:off x="10146891" y="6426779"/>
            <a:ext cx="1917289" cy="431221"/>
          </a:xfrm>
          <a:prstGeom prst="rect">
            <a:avLst/>
          </a:prstGeom>
          <a:noFill/>
          <a:ln>
            <a:noFill/>
          </a:ln>
        </p:spPr>
      </p:pic>
      <p:sp>
        <p:nvSpPr>
          <p:cNvPr id="126" name="Google Shape;126;p23"/>
          <p:cNvSpPr txBox="1"/>
          <p:nvPr/>
        </p:nvSpPr>
        <p:spPr>
          <a:xfrm>
            <a:off x="5469067" y="771010"/>
            <a:ext cx="6346975" cy="513982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Georgia"/>
                <a:ea typeface="Georgia"/>
                <a:cs typeface="Georgia"/>
                <a:sym typeface="Georgia"/>
              </a:rPr>
              <a:t>Aim of Project</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The aim of the HR Compensation Analysis project at Cavier Co. is to transform the company's compensation practices into a model of fairness, transparency, and competitiveness. This includes:</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Achieving Pay Equity: One of the primary aims of the project is to ensure that every employee, regardless of their gender, race, or any other characteristic, receives compensation that reflects their skills, experience, and contributions. </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Enhancing Transparency: By providing clear, understandable information about the company's compensation structure, employees can gain insights into how their pay is determined. This transparency fosters trust and empowers employees to make informed decisions about their careers within the organization</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Optimizing Market Competitiveness: Cavier Co. understands the importance of remaining competitive in the talent market. To attract and retain top-tier talent, the project aims to benchmark the company's compensation packages against industry standards and market trends. </a:t>
            </a:r>
            <a:endParaRPr/>
          </a:p>
        </p:txBody>
      </p:sp>
      <p:pic>
        <p:nvPicPr>
          <p:cNvPr descr="An arrow hitting a bull's eye target" id="127" name="Google Shape;127;p23"/>
          <p:cNvPicPr preferRelativeResize="0"/>
          <p:nvPr/>
        </p:nvPicPr>
        <p:blipFill rotWithShape="1">
          <a:blip r:embed="rId4">
            <a:alphaModFix/>
          </a:blip>
          <a:srcRect b="0" l="0" r="0" t="0"/>
          <a:stretch/>
        </p:blipFill>
        <p:spPr>
          <a:xfrm>
            <a:off x="0" y="0"/>
            <a:ext cx="5152103"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p:nvPr/>
        </p:nvSpPr>
        <p:spPr>
          <a:xfrm>
            <a:off x="1126503" y="0"/>
            <a:ext cx="386499" cy="6858000"/>
          </a:xfrm>
          <a:prstGeom prst="rect">
            <a:avLst/>
          </a:prstGeom>
          <a:solidFill>
            <a:srgbClr val="595959">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blue letter d on a black background&#10;&#10;Description automatically generated with low confidence" id="133" name="Google Shape;133;p24"/>
          <p:cNvPicPr preferRelativeResize="0"/>
          <p:nvPr/>
        </p:nvPicPr>
        <p:blipFill rotWithShape="1">
          <a:blip r:embed="rId3">
            <a:alphaModFix/>
          </a:blip>
          <a:srcRect b="0" l="0" r="0" t="0"/>
          <a:stretch/>
        </p:blipFill>
        <p:spPr>
          <a:xfrm>
            <a:off x="9879290" y="6411848"/>
            <a:ext cx="1979630" cy="274466"/>
          </a:xfrm>
          <a:prstGeom prst="rect">
            <a:avLst/>
          </a:prstGeom>
          <a:noFill/>
          <a:ln>
            <a:noFill/>
          </a:ln>
        </p:spPr>
      </p:pic>
      <p:sp>
        <p:nvSpPr>
          <p:cNvPr id="134" name="Google Shape;134;p24"/>
          <p:cNvSpPr txBox="1"/>
          <p:nvPr/>
        </p:nvSpPr>
        <p:spPr>
          <a:xfrm>
            <a:off x="1969416" y="187068"/>
            <a:ext cx="9766170" cy="560149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Georgia"/>
                <a:ea typeface="Georgia"/>
                <a:cs typeface="Georgia"/>
                <a:sym typeface="Georgia"/>
              </a:rPr>
              <a:t>Data Description</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Cavier Co. has a database with 1000 rows of hr compensation information for analysis, with the following attributes:</a:t>
            </a:r>
            <a:endParaRPr/>
          </a:p>
          <a:p>
            <a:pPr indent="0" lvl="0" marL="0" marR="0" rtl="0" algn="just">
              <a:lnSpc>
                <a:spcPct val="100000"/>
              </a:lnSpc>
              <a:spcBef>
                <a:spcPts val="0"/>
              </a:spcBef>
              <a:spcAft>
                <a:spcPts val="0"/>
              </a:spcAft>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None/>
            </a:pPr>
            <a:r>
              <a:t/>
            </a:r>
            <a:endParaRPr b="1" i="0" sz="1400" u="none" cap="none" strike="noStrike">
              <a:solidFill>
                <a:schemeClr val="dk1"/>
              </a:solidFill>
              <a:latin typeface="Georgia"/>
              <a:ea typeface="Georgia"/>
              <a:cs typeface="Georgia"/>
              <a:sym typeface="Georgia"/>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Employee ID: A unique identifier assigned to each employee for tracking and reference purposes.</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Employee Name: The full name of the employee.</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Job Title: The job position or role held by the employee within the company.</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Department: The department or division within the company where the employee works.</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Years of Experience: The number of years of professional experience the employee has.</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Gender: The gender of the employee.</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Race/Ethnicity: The racial or ethnic background of the employee.</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Education Level: The highest level of education achieved by the employee.</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Base Salary: The fixed salary amount that the employee earns as part of their compensation.</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Bonuses: Additional monetary rewards or bonuses received by the employee.</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Hire Date: The date on which the employee was hired by the company.</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Employee Status: The employment status of the employee (e.g., Full-time, Part-time, or Contract).</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Performance Metrics: Numeric values representing the employee's performance ratings or metrics.</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Total Compensation: The total compensation amount received by the employee, including base salary and bonuses.</a:t>
            </a:r>
            <a:endParaRPr/>
          </a:p>
          <a:p>
            <a:pPr indent="-285750" lvl="0" marL="285750" marR="0" rtl="0" algn="just">
              <a:lnSpc>
                <a:spcPct val="100000"/>
              </a:lnSpc>
              <a:spcBef>
                <a:spcPts val="0"/>
              </a:spcBef>
              <a:spcAft>
                <a:spcPts val="0"/>
              </a:spcAft>
              <a:buClr>
                <a:srgbClr val="000000"/>
              </a:buClr>
              <a:buSzPts val="1600"/>
              <a:buFont typeface="Arial"/>
              <a:buChar char="•"/>
            </a:pPr>
            <a:r>
              <a:rPr b="0" i="0" lang="en-GB" sz="1600" u="none" cap="none" strike="noStrike">
                <a:solidFill>
                  <a:schemeClr val="dk1"/>
                </a:solidFill>
                <a:latin typeface="Georgia"/>
                <a:ea typeface="Georgia"/>
                <a:cs typeface="Georgia"/>
                <a:sym typeface="Georgia"/>
              </a:rPr>
              <a:t>Overtime Pay: Additional pay that the employee receives for working overtime hours.</a:t>
            </a:r>
            <a:endParaRPr/>
          </a:p>
        </p:txBody>
      </p:sp>
      <p:sp>
        <p:nvSpPr>
          <p:cNvPr id="135" name="Google Shape;135;p24"/>
          <p:cNvSpPr/>
          <p:nvPr/>
        </p:nvSpPr>
        <p:spPr>
          <a:xfrm>
            <a:off x="622169" y="-5096"/>
            <a:ext cx="386499" cy="6863096"/>
          </a:xfrm>
          <a:prstGeom prst="rect">
            <a:avLst/>
          </a:prstGeom>
          <a:solidFill>
            <a:srgbClr val="8DA9DB">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24"/>
          <p:cNvSpPr/>
          <p:nvPr/>
        </p:nvSpPr>
        <p:spPr>
          <a:xfrm rot="-5400000">
            <a:off x="5902749" y="-49089"/>
            <a:ext cx="386499" cy="12192002"/>
          </a:xfrm>
          <a:prstGeom prst="rect">
            <a:avLst/>
          </a:prstGeom>
          <a:solidFill>
            <a:srgbClr val="8DA9DB">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People sitting on blue chairs" id="141" name="Google Shape;141;p25"/>
          <p:cNvPicPr preferRelativeResize="0"/>
          <p:nvPr/>
        </p:nvPicPr>
        <p:blipFill rotWithShape="1">
          <a:blip r:embed="rId3">
            <a:alphaModFix/>
          </a:blip>
          <a:srcRect b="0" l="0" r="0" t="0"/>
          <a:stretch/>
        </p:blipFill>
        <p:spPr>
          <a:xfrm>
            <a:off x="1" y="0"/>
            <a:ext cx="5486399" cy="6858000"/>
          </a:xfrm>
          <a:prstGeom prst="rect">
            <a:avLst/>
          </a:prstGeom>
          <a:noFill/>
          <a:ln>
            <a:noFill/>
          </a:ln>
        </p:spPr>
      </p:pic>
      <p:pic>
        <p:nvPicPr>
          <p:cNvPr descr="A blue letter d on a black background&#10;&#10;Description automatically generated with low confidence" id="142" name="Google Shape;142;p25"/>
          <p:cNvPicPr preferRelativeResize="0"/>
          <p:nvPr/>
        </p:nvPicPr>
        <p:blipFill rotWithShape="1">
          <a:blip r:embed="rId4">
            <a:alphaModFix/>
          </a:blip>
          <a:srcRect b="0" l="0" r="0" t="0"/>
          <a:stretch/>
        </p:blipFill>
        <p:spPr>
          <a:xfrm>
            <a:off x="141605" y="74681"/>
            <a:ext cx="2168976" cy="475925"/>
          </a:xfrm>
          <a:prstGeom prst="rect">
            <a:avLst/>
          </a:prstGeom>
          <a:noFill/>
          <a:ln>
            <a:noFill/>
          </a:ln>
        </p:spPr>
      </p:pic>
      <p:sp>
        <p:nvSpPr>
          <p:cNvPr id="143" name="Google Shape;143;p25"/>
          <p:cNvSpPr txBox="1"/>
          <p:nvPr/>
        </p:nvSpPr>
        <p:spPr>
          <a:xfrm>
            <a:off x="5938683" y="1228418"/>
            <a:ext cx="6057900" cy="4125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Georgia"/>
                <a:ea typeface="Georgia"/>
                <a:cs typeface="Georgia"/>
                <a:sym typeface="Georgia"/>
              </a:rPr>
              <a:t>Tech Stack</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Georgia"/>
                <a:ea typeface="Georgia"/>
                <a:cs typeface="Georgia"/>
                <a:sym typeface="Georgia"/>
              </a:rPr>
              <a:t>The data analysis for this project will be carried out </a:t>
            </a:r>
            <a:r>
              <a:rPr lang="en-GB" sz="1600">
                <a:solidFill>
                  <a:schemeClr val="dk1"/>
                </a:solidFill>
                <a:latin typeface="Georgia"/>
                <a:ea typeface="Georgia"/>
                <a:cs typeface="Georgia"/>
                <a:sym typeface="Georgia"/>
              </a:rPr>
              <a:t>in </a:t>
            </a:r>
            <a:r>
              <a:rPr b="0" i="0" lang="en-GB" sz="1600" u="none" cap="none" strike="noStrike">
                <a:solidFill>
                  <a:schemeClr val="dk1"/>
                </a:solidFill>
                <a:latin typeface="Georgia"/>
                <a:ea typeface="Georgia"/>
                <a:cs typeface="Georgia"/>
                <a:sym typeface="Georgia"/>
              </a:rPr>
              <a:t>Looker Studio. </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457200" marR="0" rtl="0" algn="just">
              <a:lnSpc>
                <a:spcPct val="100000"/>
              </a:lnSpc>
              <a:spcBef>
                <a:spcPts val="0"/>
              </a:spcBef>
              <a:spcAft>
                <a:spcPts val="0"/>
              </a:spcAft>
              <a:buNone/>
            </a:pPr>
            <a:r>
              <a:t/>
            </a:r>
            <a:endParaRPr/>
          </a:p>
          <a:p>
            <a:pPr indent="-285750" lvl="0" marL="285750" marR="0" rtl="0" algn="just">
              <a:lnSpc>
                <a:spcPct val="100000"/>
              </a:lnSpc>
              <a:spcBef>
                <a:spcPts val="0"/>
              </a:spcBef>
              <a:spcAft>
                <a:spcPts val="0"/>
              </a:spcAft>
              <a:buClr>
                <a:srgbClr val="000000"/>
              </a:buClr>
              <a:buSzPts val="1600"/>
              <a:buFont typeface="Noto Sans Symbols"/>
              <a:buChar char="⮚"/>
            </a:pPr>
            <a:r>
              <a:rPr b="0" i="0" lang="en-GB" sz="1600" u="none" cap="none" strike="noStrike">
                <a:solidFill>
                  <a:schemeClr val="dk1"/>
                </a:solidFill>
                <a:latin typeface="Georgia"/>
                <a:ea typeface="Georgia"/>
                <a:cs typeface="Georgia"/>
                <a:sym typeface="Georgia"/>
              </a:rPr>
              <a:t>Looker – This will be use for analysis and data visualization</a:t>
            </a:r>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Georgia"/>
              <a:ea typeface="Georgia"/>
              <a:cs typeface="Georgia"/>
              <a:sym typeface="Georgia"/>
            </a:endParaRPr>
          </a:p>
        </p:txBody>
      </p:sp>
      <p:pic>
        <p:nvPicPr>
          <p:cNvPr descr="A logo with a circle and a circle&#10;&#10;Description automatically generated" id="144" name="Google Shape;144;p25"/>
          <p:cNvPicPr preferRelativeResize="0"/>
          <p:nvPr/>
        </p:nvPicPr>
        <p:blipFill rotWithShape="1">
          <a:blip r:embed="rId5">
            <a:alphaModFix/>
          </a:blip>
          <a:srcRect b="0" l="0" r="0" t="0"/>
          <a:stretch/>
        </p:blipFill>
        <p:spPr>
          <a:xfrm>
            <a:off x="8851856" y="3859310"/>
            <a:ext cx="2758142" cy="26649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p:nvPr/>
        </p:nvSpPr>
        <p:spPr>
          <a:xfrm>
            <a:off x="11284670" y="0"/>
            <a:ext cx="386400" cy="6858000"/>
          </a:xfrm>
          <a:prstGeom prst="rect">
            <a:avLst/>
          </a:prstGeom>
          <a:solidFill>
            <a:srgbClr val="595959">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blue letter d on a black background&#10;&#10;Description automatically generated with low confidence" id="150" name="Google Shape;150;p26"/>
          <p:cNvPicPr preferRelativeResize="0"/>
          <p:nvPr/>
        </p:nvPicPr>
        <p:blipFill rotWithShape="1">
          <a:blip r:embed="rId3">
            <a:alphaModFix/>
          </a:blip>
          <a:srcRect b="0" l="0" r="0" t="0"/>
          <a:stretch/>
        </p:blipFill>
        <p:spPr>
          <a:xfrm>
            <a:off x="8163614" y="6334429"/>
            <a:ext cx="2347274" cy="386500"/>
          </a:xfrm>
          <a:prstGeom prst="rect">
            <a:avLst/>
          </a:prstGeom>
          <a:noFill/>
          <a:ln>
            <a:noFill/>
          </a:ln>
        </p:spPr>
      </p:pic>
      <p:sp>
        <p:nvSpPr>
          <p:cNvPr id="151" name="Google Shape;151;p26"/>
          <p:cNvSpPr txBox="1"/>
          <p:nvPr/>
        </p:nvSpPr>
        <p:spPr>
          <a:xfrm>
            <a:off x="1105684" y="96520"/>
            <a:ext cx="9012025"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Georgia"/>
                <a:ea typeface="Georgia"/>
                <a:cs typeface="Georgia"/>
                <a:sym typeface="Georgia"/>
              </a:rPr>
              <a:t>Data Analytics Project Scope</a:t>
            </a:r>
            <a:endParaRPr b="0" i="0" sz="1600" u="none" cap="none" strike="noStrike">
              <a:solidFill>
                <a:schemeClr val="dk1"/>
              </a:solidFill>
              <a:latin typeface="Georgia"/>
              <a:ea typeface="Georgia"/>
              <a:cs typeface="Georgia"/>
              <a:sym typeface="Georgia"/>
            </a:endParaRPr>
          </a:p>
        </p:txBody>
      </p:sp>
      <p:sp>
        <p:nvSpPr>
          <p:cNvPr id="152" name="Google Shape;152;p26"/>
          <p:cNvSpPr/>
          <p:nvPr/>
        </p:nvSpPr>
        <p:spPr>
          <a:xfrm rot="-5400000">
            <a:off x="5941635" y="-22842"/>
            <a:ext cx="386499" cy="12192002"/>
          </a:xfrm>
          <a:prstGeom prst="rect">
            <a:avLst/>
          </a:prstGeom>
          <a:solidFill>
            <a:srgbClr val="8DA9DB">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26"/>
          <p:cNvSpPr/>
          <p:nvPr/>
        </p:nvSpPr>
        <p:spPr>
          <a:xfrm>
            <a:off x="10742629" y="-5096"/>
            <a:ext cx="386400" cy="6863100"/>
          </a:xfrm>
          <a:prstGeom prst="rect">
            <a:avLst/>
          </a:prstGeom>
          <a:solidFill>
            <a:srgbClr val="595959">
              <a:alpha val="8039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26"/>
          <p:cNvSpPr txBox="1"/>
          <p:nvPr/>
        </p:nvSpPr>
        <p:spPr>
          <a:xfrm>
            <a:off x="118425" y="784850"/>
            <a:ext cx="5236800" cy="1015800"/>
          </a:xfrm>
          <a:prstGeom prst="rect">
            <a:avLst/>
          </a:prstGeom>
          <a:noFill/>
          <a:ln cap="flat" cmpd="sng" w="9525">
            <a:solidFill>
              <a:srgbClr val="59595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Georgia"/>
                <a:ea typeface="Georgia"/>
                <a:cs typeface="Georgia"/>
                <a:sym typeface="Georgia"/>
              </a:rPr>
              <a:t>Data Importation &amp; Cleansing</a:t>
            </a:r>
            <a:endParaRPr b="1" i="0" sz="1600" u="none" cap="none" strike="noStrike">
              <a:solidFill>
                <a:schemeClr val="dk1"/>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Georgia"/>
                <a:ea typeface="Georgia"/>
                <a:cs typeface="Georgia"/>
                <a:sym typeface="Georgia"/>
              </a:rPr>
              <a:t>Import data </a:t>
            </a:r>
            <a:r>
              <a:rPr lang="en-GB">
                <a:solidFill>
                  <a:schemeClr val="dk1"/>
                </a:solidFill>
                <a:latin typeface="Georgia"/>
                <a:ea typeface="Georgia"/>
                <a:cs typeface="Georgia"/>
                <a:sym typeface="Georgia"/>
              </a:rPr>
              <a:t>and cl</a:t>
            </a:r>
            <a:r>
              <a:rPr b="0" i="0" lang="en-GB" sz="1400" u="none" cap="none" strike="noStrike">
                <a:solidFill>
                  <a:schemeClr val="dk1"/>
                </a:solidFill>
                <a:latin typeface="Georgia"/>
                <a:ea typeface="Georgia"/>
                <a:cs typeface="Georgia"/>
                <a:sym typeface="Georgia"/>
              </a:rPr>
              <a:t>eanse it by identifying and rectifying errors, missing values, and inconsistencies in the data to ensure its accuracy and reliability.</a:t>
            </a:r>
            <a:endParaRPr/>
          </a:p>
        </p:txBody>
      </p:sp>
      <p:sp>
        <p:nvSpPr>
          <p:cNvPr id="155" name="Google Shape;155;p26"/>
          <p:cNvSpPr txBox="1"/>
          <p:nvPr/>
        </p:nvSpPr>
        <p:spPr>
          <a:xfrm>
            <a:off x="6134885" y="740921"/>
            <a:ext cx="4453773" cy="830956"/>
          </a:xfrm>
          <a:prstGeom prst="rect">
            <a:avLst/>
          </a:prstGeom>
          <a:noFill/>
          <a:ln cap="flat" cmpd="sng" w="9525">
            <a:solidFill>
              <a:srgbClr val="59595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Georgia"/>
                <a:ea typeface="Georgia"/>
                <a:cs typeface="Georgia"/>
                <a:sym typeface="Georgia"/>
              </a:rPr>
              <a:t>Exploratory Data Analysis</a:t>
            </a:r>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Georgia"/>
                <a:ea typeface="Georgia"/>
                <a:cs typeface="Georgia"/>
                <a:sym typeface="Georgia"/>
              </a:rPr>
              <a:t>We will investigate if there are any gender or race-based disparities in compensation.</a:t>
            </a:r>
            <a:endParaRPr/>
          </a:p>
        </p:txBody>
      </p:sp>
      <p:sp>
        <p:nvSpPr>
          <p:cNvPr id="156" name="Google Shape;156;p26"/>
          <p:cNvSpPr txBox="1"/>
          <p:nvPr/>
        </p:nvSpPr>
        <p:spPr>
          <a:xfrm>
            <a:off x="6157664" y="2422434"/>
            <a:ext cx="4453800" cy="1539300"/>
          </a:xfrm>
          <a:prstGeom prst="rect">
            <a:avLst/>
          </a:prstGeom>
          <a:noFill/>
          <a:ln cap="flat" cmpd="sng" w="9525">
            <a:solidFill>
              <a:srgbClr val="59595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Georgia"/>
                <a:ea typeface="Georgia"/>
                <a:cs typeface="Georgia"/>
                <a:sym typeface="Georgia"/>
              </a:rPr>
              <a:t>Data Visualization</a:t>
            </a:r>
            <a:endParaRPr b="0" i="0" sz="1800" u="none" cap="none" strike="noStrike">
              <a:solidFill>
                <a:schemeClr val="dk1"/>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400"/>
              <a:buFont typeface="Arial"/>
              <a:buNone/>
            </a:pPr>
            <a:r>
              <a:rPr lang="en-GB">
                <a:solidFill>
                  <a:schemeClr val="dk1"/>
                </a:solidFill>
                <a:latin typeface="Georgia"/>
                <a:ea typeface="Georgia"/>
                <a:cs typeface="Georgia"/>
                <a:sym typeface="Georgia"/>
              </a:rPr>
              <a:t>Looker Studio </a:t>
            </a:r>
            <a:r>
              <a:rPr b="0" i="0" lang="en-GB" sz="1400" u="none" cap="none" strike="noStrike">
                <a:solidFill>
                  <a:schemeClr val="dk1"/>
                </a:solidFill>
                <a:latin typeface="Georgia"/>
                <a:ea typeface="Georgia"/>
                <a:cs typeface="Georgia"/>
                <a:sym typeface="Georgia"/>
              </a:rPr>
              <a:t>will be used to create interactive dashboards and visualizations that provide a clear view of compensation structures, disparities, and market competitiveness.</a:t>
            </a:r>
            <a:endParaRPr/>
          </a:p>
        </p:txBody>
      </p:sp>
      <p:sp>
        <p:nvSpPr>
          <p:cNvPr id="157" name="Google Shape;157;p26"/>
          <p:cNvSpPr txBox="1"/>
          <p:nvPr/>
        </p:nvSpPr>
        <p:spPr>
          <a:xfrm>
            <a:off x="106834" y="4261725"/>
            <a:ext cx="5380534" cy="1077178"/>
          </a:xfrm>
          <a:prstGeom prst="rect">
            <a:avLst/>
          </a:prstGeom>
          <a:noFill/>
          <a:ln cap="flat" cmpd="sng" w="9525">
            <a:solidFill>
              <a:srgbClr val="59595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Georgia"/>
                <a:ea typeface="Georgia"/>
                <a:cs typeface="Georgia"/>
                <a:sym typeface="Georgia"/>
              </a:rPr>
              <a:t>Reporting &amp; Recommendation</a:t>
            </a:r>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Georgia"/>
                <a:ea typeface="Georgia"/>
                <a:cs typeface="Georgia"/>
                <a:sym typeface="Georgia"/>
              </a:rPr>
              <a:t>Based on the analysis, we will make recommendations to optimize compensation structures, ensuring fairness and competitiveness.</a:t>
            </a:r>
            <a:endParaRPr/>
          </a:p>
        </p:txBody>
      </p:sp>
      <p:sp>
        <p:nvSpPr>
          <p:cNvPr id="158" name="Google Shape;158;p26"/>
          <p:cNvSpPr/>
          <p:nvPr/>
        </p:nvSpPr>
        <p:spPr>
          <a:xfrm rot="-5400000">
            <a:off x="5607684" y="1033022"/>
            <a:ext cx="379597" cy="519261"/>
          </a:xfrm>
          <a:prstGeom prst="down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26"/>
          <p:cNvSpPr/>
          <p:nvPr/>
        </p:nvSpPr>
        <p:spPr>
          <a:xfrm>
            <a:off x="8194751" y="1926074"/>
            <a:ext cx="379597" cy="446398"/>
          </a:xfrm>
          <a:prstGeom prst="downArrow">
            <a:avLst>
              <a:gd fmla="val 50000" name="adj1"/>
              <a:gd fmla="val 69867" name="adj2"/>
            </a:avLst>
          </a:pr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26"/>
          <p:cNvSpPr/>
          <p:nvPr/>
        </p:nvSpPr>
        <p:spPr>
          <a:xfrm rot="3441203">
            <a:off x="5691834" y="3863778"/>
            <a:ext cx="379597" cy="519261"/>
          </a:xfrm>
          <a:prstGeom prst="down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2023-06-26T18:00:34Z</dcterms:created>
  <dc:creator>Efemena Ikpro</dc:creator>
</cp:coreProperties>
</file>