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1" r:id="rId6"/>
    <p:sldId id="262" r:id="rId7"/>
    <p:sldId id="266" r:id="rId8"/>
    <p:sldId id="265" r:id="rId9"/>
    <p:sldId id="264" r:id="rId10"/>
    <p:sldId id="263" r:id="rId11"/>
    <p:sldId id="267"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4747"/>
    <a:srgbClr val="5EEC3C"/>
    <a:srgbClr val="34164A"/>
    <a:srgbClr val="FA8F00"/>
    <a:srgbClr val="5DF0FF"/>
    <a:srgbClr val="A2023F"/>
    <a:srgbClr val="C23E47"/>
    <a:srgbClr val="5B4101"/>
    <a:srgbClr val="956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36" y="7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Attrition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99048556430452E-2"/>
          <c:y val="0.23593430118110237"/>
          <c:w val="0.88986761811023618"/>
          <c:h val="0.68998203740157482"/>
        </c:manualLayout>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strRef>
              <c:f>Sheet1!$A$2</c:f>
              <c:strCache>
                <c:ptCount val="1"/>
                <c:pt idx="0">
                  <c:v>Attrition</c:v>
                </c:pt>
              </c:strCache>
            </c:strRef>
          </c:cat>
          <c:val>
            <c:numRef>
              <c:f>Sheet1!$B$2</c:f>
              <c:numCache>
                <c:formatCode>General</c:formatCode>
                <c:ptCount val="1"/>
                <c:pt idx="0">
                  <c:v>237</c:v>
                </c:pt>
              </c:numCache>
            </c:numRef>
          </c:val>
          <c:extLst>
            <c:ext xmlns:c16="http://schemas.microsoft.com/office/drawing/2014/chart" uri="{C3380CC4-5D6E-409C-BE32-E72D297353CC}">
              <c16:uniqueId val="{00000000-D988-4C13-ACEA-383FF8999AFE}"/>
            </c:ext>
          </c:extLst>
        </c:ser>
        <c:ser>
          <c:idx val="1"/>
          <c:order val="1"/>
          <c:tx>
            <c:strRef>
              <c:f>Sheet1!$C$1</c:f>
              <c:strCache>
                <c:ptCount val="1"/>
                <c:pt idx="0">
                  <c:v>No</c:v>
                </c:pt>
              </c:strCache>
            </c:strRef>
          </c:tx>
          <c:spPr>
            <a:solidFill>
              <a:schemeClr val="accent2"/>
            </a:solidFill>
            <a:ln>
              <a:noFill/>
            </a:ln>
            <a:effectLst/>
          </c:spPr>
          <c:invertIfNegative val="0"/>
          <c:cat>
            <c:strRef>
              <c:f>Sheet1!$A$2</c:f>
              <c:strCache>
                <c:ptCount val="1"/>
                <c:pt idx="0">
                  <c:v>Attrition</c:v>
                </c:pt>
              </c:strCache>
            </c:strRef>
          </c:cat>
          <c:val>
            <c:numRef>
              <c:f>Sheet1!$C$2</c:f>
              <c:numCache>
                <c:formatCode>General</c:formatCode>
                <c:ptCount val="1"/>
                <c:pt idx="0">
                  <c:v>1233</c:v>
                </c:pt>
              </c:numCache>
            </c:numRef>
          </c:val>
          <c:extLst>
            <c:ext xmlns:c16="http://schemas.microsoft.com/office/drawing/2014/chart" uri="{C3380CC4-5D6E-409C-BE32-E72D297353CC}">
              <c16:uniqueId val="{00000001-D988-4C13-ACEA-383FF8999AFE}"/>
            </c:ext>
          </c:extLst>
        </c:ser>
        <c:dLbls>
          <c:showLegendKey val="0"/>
          <c:showVal val="0"/>
          <c:showCatName val="0"/>
          <c:showSerName val="0"/>
          <c:showPercent val="0"/>
          <c:showBubbleSize val="0"/>
        </c:dLbls>
        <c:gapWidth val="219"/>
        <c:overlap val="-27"/>
        <c:axId val="1023574767"/>
        <c:axId val="1023579343"/>
      </c:barChart>
      <c:catAx>
        <c:axId val="1023574767"/>
        <c:scaling>
          <c:orientation val="minMax"/>
        </c:scaling>
        <c:delete val="1"/>
        <c:axPos val="b"/>
        <c:numFmt formatCode="General" sourceLinked="1"/>
        <c:majorTickMark val="none"/>
        <c:minorTickMark val="none"/>
        <c:tickLblPos val="nextTo"/>
        <c:crossAx val="1023579343"/>
        <c:crosses val="autoZero"/>
        <c:auto val="1"/>
        <c:lblAlgn val="ctr"/>
        <c:lblOffset val="100"/>
        <c:noMultiLvlLbl val="0"/>
      </c:catAx>
      <c:valAx>
        <c:axId val="102357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23574767"/>
        <c:crosses val="autoZero"/>
        <c:crossBetween val="between"/>
      </c:valAx>
      <c:spPr>
        <a:noFill/>
        <a:ln>
          <a:noFill/>
        </a:ln>
        <a:effectLst/>
      </c:spPr>
    </c:plotArea>
    <c:legend>
      <c:legendPos val="b"/>
      <c:layout>
        <c:manualLayout>
          <c:xMode val="edge"/>
          <c:yMode val="edge"/>
          <c:x val="0.1254649487574081"/>
          <c:y val="0.29890988970388915"/>
          <c:w val="0.2362073387686498"/>
          <c:h val="0.1043694769117088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8/19/2023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p:spPr>
        <p:txBody>
          <a:bodyPr>
            <a:normAutofit/>
          </a:bodyPr>
          <a:lstStyle/>
          <a:p>
            <a:r>
              <a:rPr lang="en-US" dirty="0"/>
              <a:t>Employee Attrition </a:t>
            </a:r>
          </a:p>
        </p:txBody>
      </p:sp>
      <p:sp>
        <p:nvSpPr>
          <p:cNvPr id="3" name="Subtitle 2"/>
          <p:cNvSpPr>
            <a:spLocks noGrp="1"/>
          </p:cNvSpPr>
          <p:nvPr>
            <p:ph type="subTitle" idx="1"/>
          </p:nvPr>
        </p:nvSpPr>
        <p:spPr>
          <a:xfrm>
            <a:off x="448965" y="2877160"/>
            <a:ext cx="8398775" cy="610820"/>
          </a:xfrm>
        </p:spPr>
        <p:txBody>
          <a:bodyPr>
            <a:normAutofit fontScale="62500" lnSpcReduction="20000"/>
          </a:bodyPr>
          <a:lstStyle/>
          <a:p>
            <a:r>
              <a:rPr lang="en-US" dirty="0"/>
              <a:t>Taffazani </a:t>
            </a:r>
          </a:p>
          <a:p>
            <a:r>
              <a:rPr lang="en-US" dirty="0"/>
              <a:t>19 August 2023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ROC</a:t>
            </a:r>
          </a:p>
        </p:txBody>
      </p:sp>
      <p:sp>
        <p:nvSpPr>
          <p:cNvPr id="16" name="Content Placeholder 4">
            <a:extLst>
              <a:ext uri="{FF2B5EF4-FFF2-40B4-BE49-F238E27FC236}">
                <a16:creationId xmlns:a16="http://schemas.microsoft.com/office/drawing/2014/main" id="{4A91F415-D758-4F5A-A429-C5278CEFC765}"/>
              </a:ext>
            </a:extLst>
          </p:cNvPr>
          <p:cNvSpPr txBox="1">
            <a:spLocks/>
          </p:cNvSpPr>
          <p:nvPr/>
        </p:nvSpPr>
        <p:spPr>
          <a:xfrm>
            <a:off x="343183" y="4251505"/>
            <a:ext cx="7832474" cy="839877"/>
          </a:xfrm>
          <a:prstGeom prst="rect">
            <a:avLst/>
          </a:prstGeom>
        </p:spPr>
        <p:txBody>
          <a:bodyPr vert="horz" lIns="91440" tIns="45720" rIns="91440" bIns="45720" rtlCol="0" anchor="b">
            <a:normAutofit fontScale="47500" lnSpcReduction="20000"/>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Area under ROC = 0.217</a:t>
            </a:r>
          </a:p>
          <a:p>
            <a:pPr marL="342900" indent="-342900" algn="l">
              <a:buFont typeface="Arial" panose="020B0604020202020204" pitchFamily="34" charset="0"/>
              <a:buChar char="•"/>
            </a:pPr>
            <a:r>
              <a:rPr lang="en-US" sz="2000" dirty="0"/>
              <a:t>ROC </a:t>
            </a:r>
            <a:r>
              <a:rPr lang="en-US" sz="2000" b="0" dirty="0"/>
              <a:t>score ranges from 0 to 1 with 0.5 the midline distinguishing the good and the bad predictions compared to random chances</a:t>
            </a:r>
          </a:p>
          <a:p>
            <a:pPr marL="342900" indent="-342900" algn="l">
              <a:buFont typeface="Arial" panose="020B0604020202020204" pitchFamily="34" charset="0"/>
              <a:buChar char="•"/>
            </a:pPr>
            <a:r>
              <a:rPr lang="en-US" sz="2000" b="0" dirty="0"/>
              <a:t>0.2187 means that the model is having a hard time distinguishing  negative classes and it might be making overlapping distributions.</a:t>
            </a:r>
          </a:p>
          <a:p>
            <a:pPr marL="342900" indent="-342900" algn="l">
              <a:buFont typeface="Arial" panose="020B0604020202020204" pitchFamily="34" charset="0"/>
              <a:buChar char="•"/>
            </a:pPr>
            <a:r>
              <a:rPr lang="en-US" sz="2000" dirty="0"/>
              <a:t>Meanwhile </a:t>
            </a:r>
            <a:r>
              <a:rPr lang="en-US" sz="2000" b="0" dirty="0"/>
              <a:t>it has a 0.783 on true positive rate score which means that this model can explain the true positive better.</a:t>
            </a:r>
            <a:endParaRPr lang="en-US" sz="2000" dirty="0"/>
          </a:p>
        </p:txBody>
      </p:sp>
      <p:pic>
        <p:nvPicPr>
          <p:cNvPr id="6" name="Picture 5">
            <a:extLst>
              <a:ext uri="{FF2B5EF4-FFF2-40B4-BE49-F238E27FC236}">
                <a16:creationId xmlns:a16="http://schemas.microsoft.com/office/drawing/2014/main" id="{6567D63D-B43E-47CE-B200-90B9B43F7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390735"/>
            <a:ext cx="3545135" cy="2860770"/>
          </a:xfrm>
          <a:prstGeom prst="rect">
            <a:avLst/>
          </a:prstGeom>
        </p:spPr>
      </p:pic>
      <p:pic>
        <p:nvPicPr>
          <p:cNvPr id="3" name="Picture 2">
            <a:extLst>
              <a:ext uri="{FF2B5EF4-FFF2-40B4-BE49-F238E27FC236}">
                <a16:creationId xmlns:a16="http://schemas.microsoft.com/office/drawing/2014/main" id="{80A7107C-173E-4E83-91EB-C1D0E53AF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468" y="1390736"/>
            <a:ext cx="3545134" cy="2860769"/>
          </a:xfrm>
          <a:prstGeom prst="rect">
            <a:avLst/>
          </a:prstGeom>
        </p:spPr>
      </p:pic>
    </p:spTree>
    <p:extLst>
      <p:ext uri="{BB962C8B-B14F-4D97-AF65-F5344CB8AC3E}">
        <p14:creationId xmlns:p14="http://schemas.microsoft.com/office/powerpoint/2010/main" val="203001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HR Insight</a:t>
            </a:r>
          </a:p>
        </p:txBody>
      </p:sp>
      <p:sp>
        <p:nvSpPr>
          <p:cNvPr id="3" name="TextBox 2">
            <a:extLst>
              <a:ext uri="{FF2B5EF4-FFF2-40B4-BE49-F238E27FC236}">
                <a16:creationId xmlns:a16="http://schemas.microsoft.com/office/drawing/2014/main" id="{CFEBE8ED-403E-4C20-BD0D-AC7187A14781}"/>
              </a:ext>
            </a:extLst>
          </p:cNvPr>
          <p:cNvSpPr txBox="1"/>
          <p:nvPr/>
        </p:nvSpPr>
        <p:spPr>
          <a:xfrm>
            <a:off x="2586833" y="1055792"/>
            <a:ext cx="6413612" cy="3600986"/>
          </a:xfrm>
          <a:prstGeom prst="rect">
            <a:avLst/>
          </a:prstGeom>
          <a:noFill/>
        </p:spPr>
        <p:txBody>
          <a:bodyPr wrap="square" rtlCol="0">
            <a:spAutoFit/>
          </a:bodyPr>
          <a:lstStyle/>
          <a:p>
            <a:r>
              <a:rPr lang="en-US" sz="1200" b="1" dirty="0">
                <a:solidFill>
                  <a:schemeClr val="bg1"/>
                </a:solidFill>
              </a:rPr>
              <a:t>F-Score for Attrition (YES) = 0.21</a:t>
            </a:r>
          </a:p>
          <a:p>
            <a:r>
              <a:rPr lang="en-US" sz="1200" dirty="0">
                <a:solidFill>
                  <a:schemeClr val="bg1"/>
                </a:solidFill>
              </a:rPr>
              <a:t>The model predicts employee that will undergo attrition is only correct </a:t>
            </a:r>
            <a:r>
              <a:rPr lang="en-US" sz="1200" b="1" dirty="0">
                <a:solidFill>
                  <a:schemeClr val="bg1"/>
                </a:solidFill>
              </a:rPr>
              <a:t>21% </a:t>
            </a:r>
            <a:r>
              <a:rPr lang="en-US" sz="1200" dirty="0">
                <a:solidFill>
                  <a:schemeClr val="bg1"/>
                </a:solidFill>
              </a:rPr>
              <a:t>of the time. This means that there are many false positives, the employee that will undergo attrition actually didn’t and the company still retain the talent.</a:t>
            </a:r>
          </a:p>
          <a:p>
            <a:endParaRPr lang="en-US" sz="1200" dirty="0">
              <a:solidFill>
                <a:schemeClr val="bg1"/>
              </a:solidFill>
            </a:endParaRPr>
          </a:p>
          <a:p>
            <a:r>
              <a:rPr lang="en-US" sz="1200" b="1" dirty="0">
                <a:solidFill>
                  <a:schemeClr val="bg1"/>
                </a:solidFill>
              </a:rPr>
              <a:t>Precision for Attrition (NO) = 0.86</a:t>
            </a:r>
            <a:endParaRPr lang="en-US" sz="1200" dirty="0">
              <a:solidFill>
                <a:schemeClr val="bg1"/>
              </a:solidFill>
            </a:endParaRPr>
          </a:p>
          <a:p>
            <a:r>
              <a:rPr lang="en-US" sz="1200" dirty="0">
                <a:solidFill>
                  <a:schemeClr val="bg1"/>
                </a:solidFill>
              </a:rPr>
              <a:t>When the model predicts for people to stay in the company is 86% correct of the time. This is relatively </a:t>
            </a:r>
            <a:r>
              <a:rPr lang="en-US" sz="1200" b="1" dirty="0">
                <a:solidFill>
                  <a:schemeClr val="bg1"/>
                </a:solidFill>
              </a:rPr>
              <a:t>high precision. </a:t>
            </a:r>
            <a:r>
              <a:rPr lang="en-US" sz="1200" dirty="0">
                <a:solidFill>
                  <a:schemeClr val="bg1"/>
                </a:solidFill>
              </a:rPr>
              <a:t>HR should take note on the things that makes people loyal towards the company</a:t>
            </a:r>
          </a:p>
          <a:p>
            <a:endParaRPr lang="en-US" sz="1200" dirty="0">
              <a:solidFill>
                <a:schemeClr val="bg1"/>
              </a:solidFill>
            </a:endParaRPr>
          </a:p>
          <a:p>
            <a:r>
              <a:rPr lang="en-US" sz="1200" b="1" dirty="0">
                <a:solidFill>
                  <a:schemeClr val="bg1"/>
                </a:solidFill>
              </a:rPr>
              <a:t>Recall for Attrition (YES) = 0.13</a:t>
            </a:r>
          </a:p>
          <a:p>
            <a:r>
              <a:rPr lang="en-US" sz="1200" dirty="0">
                <a:solidFill>
                  <a:schemeClr val="bg1"/>
                </a:solidFill>
              </a:rPr>
              <a:t>The model correctly identified </a:t>
            </a:r>
            <a:r>
              <a:rPr lang="en-US" sz="1200" b="1" dirty="0">
                <a:solidFill>
                  <a:schemeClr val="bg1"/>
                </a:solidFill>
              </a:rPr>
              <a:t>13%</a:t>
            </a:r>
            <a:r>
              <a:rPr lang="en-US" sz="1200" dirty="0">
                <a:solidFill>
                  <a:schemeClr val="bg1"/>
                </a:solidFill>
              </a:rPr>
              <a:t> of the employee who actually undergo Attrition. This is a low recall rate which means that employees are leaving the company without the company know the actual reason</a:t>
            </a:r>
          </a:p>
          <a:p>
            <a:endParaRPr lang="en-US" sz="1200" dirty="0">
              <a:solidFill>
                <a:schemeClr val="bg1"/>
              </a:solidFill>
            </a:endParaRPr>
          </a:p>
          <a:p>
            <a:r>
              <a:rPr lang="en-US" sz="1200" b="1" dirty="0">
                <a:solidFill>
                  <a:schemeClr val="bg1"/>
                </a:solidFill>
              </a:rPr>
              <a:t>Precision for Attrition (NO) = 0.99</a:t>
            </a:r>
            <a:endParaRPr lang="en-US" sz="1200" dirty="0">
              <a:solidFill>
                <a:schemeClr val="bg1"/>
              </a:solidFill>
            </a:endParaRPr>
          </a:p>
          <a:p>
            <a:r>
              <a:rPr lang="en-US" sz="1200" dirty="0">
                <a:solidFill>
                  <a:schemeClr val="bg1"/>
                </a:solidFill>
              </a:rPr>
              <a:t>The model correctly identified </a:t>
            </a:r>
            <a:r>
              <a:rPr lang="en-US" sz="1200" b="1" dirty="0">
                <a:solidFill>
                  <a:schemeClr val="bg1"/>
                </a:solidFill>
              </a:rPr>
              <a:t>99%</a:t>
            </a:r>
            <a:r>
              <a:rPr lang="en-US" sz="1200" dirty="0">
                <a:solidFill>
                  <a:schemeClr val="bg1"/>
                </a:solidFill>
              </a:rPr>
              <a:t> of the employee that stayed with the company. There are few false negatives (employee that stayed with the company but identified as leavers). This shows that what the benefits that the employee are having is making them stay with the company.</a:t>
            </a:r>
          </a:p>
        </p:txBody>
      </p:sp>
    </p:spTree>
    <p:extLst>
      <p:ext uri="{BB962C8B-B14F-4D97-AF65-F5344CB8AC3E}">
        <p14:creationId xmlns:p14="http://schemas.microsoft.com/office/powerpoint/2010/main" val="4499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8099-0E18-4E36-A1F3-990B2CE05E33}"/>
              </a:ext>
            </a:extLst>
          </p:cNvPr>
          <p:cNvSpPr txBox="1"/>
          <p:nvPr/>
        </p:nvSpPr>
        <p:spPr>
          <a:xfrm>
            <a:off x="7015280" y="739290"/>
            <a:ext cx="2290575" cy="523220"/>
          </a:xfrm>
          <a:prstGeom prst="rect">
            <a:avLst/>
          </a:prstGeom>
          <a:noFill/>
        </p:spPr>
        <p:txBody>
          <a:bodyPr wrap="square" rtlCol="0">
            <a:spAutoFit/>
          </a:bodyPr>
          <a:lstStyle/>
          <a:p>
            <a:r>
              <a:rPr lang="en-US" sz="2800" b="1" dirty="0">
                <a:solidFill>
                  <a:schemeClr val="bg1"/>
                </a:solidFill>
              </a:rPr>
              <a:t>CONCLUSION</a:t>
            </a:r>
          </a:p>
        </p:txBody>
      </p:sp>
      <p:sp>
        <p:nvSpPr>
          <p:cNvPr id="4" name="TextBox 3">
            <a:extLst>
              <a:ext uri="{FF2B5EF4-FFF2-40B4-BE49-F238E27FC236}">
                <a16:creationId xmlns:a16="http://schemas.microsoft.com/office/drawing/2014/main" id="{A4A6BF3A-EF1D-4AB9-999B-03DDC37936A2}"/>
              </a:ext>
            </a:extLst>
          </p:cNvPr>
          <p:cNvSpPr txBox="1"/>
          <p:nvPr/>
        </p:nvSpPr>
        <p:spPr>
          <a:xfrm>
            <a:off x="448965" y="1655520"/>
            <a:ext cx="7482545" cy="2800767"/>
          </a:xfrm>
          <a:prstGeom prst="rect">
            <a:avLst/>
          </a:prstGeom>
          <a:noFill/>
        </p:spPr>
        <p:txBody>
          <a:bodyPr wrap="square" rtlCol="0">
            <a:spAutoFit/>
          </a:bodyPr>
          <a:lstStyle/>
          <a:p>
            <a:pPr marL="342900" indent="-342900">
              <a:buFont typeface="+mj-lt"/>
              <a:buAutoNum type="arabicPeriod"/>
            </a:pPr>
            <a:r>
              <a:rPr lang="en-US" sz="1600" dirty="0">
                <a:solidFill>
                  <a:schemeClr val="bg1"/>
                </a:solidFill>
              </a:rPr>
              <a:t>It is impossible to have a model that can perform better at predicting both classes</a:t>
            </a:r>
          </a:p>
          <a:p>
            <a:pPr marL="342900" indent="-342900">
              <a:buFont typeface="+mj-lt"/>
              <a:buAutoNum type="arabicPeriod"/>
            </a:pPr>
            <a:r>
              <a:rPr lang="en-US" sz="1600" dirty="0">
                <a:solidFill>
                  <a:schemeClr val="bg1"/>
                </a:solidFill>
              </a:rPr>
              <a:t>Imbalance target proportion might cause bias when training the algorithm</a:t>
            </a:r>
          </a:p>
          <a:p>
            <a:pPr marL="342900" indent="-342900">
              <a:buFont typeface="+mj-lt"/>
              <a:buAutoNum type="arabicPeriod"/>
            </a:pPr>
            <a:r>
              <a:rPr lang="en-US" sz="1600" dirty="0">
                <a:solidFill>
                  <a:schemeClr val="bg1"/>
                </a:solidFill>
              </a:rPr>
              <a:t>Model predict better with higher proportion</a:t>
            </a:r>
          </a:p>
          <a:p>
            <a:pPr marL="342900" indent="-342900">
              <a:buFont typeface="+mj-lt"/>
              <a:buAutoNum type="arabicPeriod"/>
            </a:pPr>
            <a:r>
              <a:rPr lang="en-US" sz="1600" dirty="0">
                <a:solidFill>
                  <a:schemeClr val="bg1"/>
                </a:solidFill>
              </a:rPr>
              <a:t>Model is excellent on predicting employees who stays with the company with 86% precision. A performance above 79% is acceptable.</a:t>
            </a:r>
          </a:p>
          <a:p>
            <a:pPr marL="342900" indent="-342900">
              <a:buFont typeface="+mj-lt"/>
              <a:buAutoNum type="arabicPeriod"/>
            </a:pPr>
            <a:r>
              <a:rPr lang="en-US" sz="1600" dirty="0">
                <a:solidFill>
                  <a:schemeClr val="bg1"/>
                </a:solidFill>
              </a:rPr>
              <a:t>Only 67% chance of employees who are actually leaving the company when predicted as undergoing Attrition.</a:t>
            </a:r>
          </a:p>
          <a:p>
            <a:pPr marL="342900" indent="-342900">
              <a:buFont typeface="+mj-lt"/>
              <a:buAutoNum type="arabicPeriod"/>
            </a:pPr>
            <a:r>
              <a:rPr lang="en-US" sz="1600" dirty="0">
                <a:solidFill>
                  <a:schemeClr val="bg1"/>
                </a:solidFill>
              </a:rPr>
              <a:t>These can be the factors affecting the employees loyalty 'Age', '</a:t>
            </a:r>
            <a:r>
              <a:rPr lang="en-US" sz="1600" dirty="0" err="1">
                <a:solidFill>
                  <a:schemeClr val="bg1"/>
                </a:solidFill>
              </a:rPr>
              <a:t>BusinessTravel</a:t>
            </a:r>
            <a:r>
              <a:rPr lang="en-US" sz="1600" dirty="0">
                <a:solidFill>
                  <a:schemeClr val="bg1"/>
                </a:solidFill>
              </a:rPr>
              <a:t>', '</a:t>
            </a:r>
            <a:r>
              <a:rPr lang="en-US" sz="1600" dirty="0" err="1">
                <a:solidFill>
                  <a:schemeClr val="bg1"/>
                </a:solidFill>
              </a:rPr>
              <a:t>MonthlyIncome</a:t>
            </a:r>
            <a:r>
              <a:rPr lang="en-US" sz="1600" dirty="0">
                <a:solidFill>
                  <a:schemeClr val="bg1"/>
                </a:solidFill>
              </a:rPr>
              <a:t>', '</a:t>
            </a:r>
            <a:r>
              <a:rPr lang="en-US" sz="1600" dirty="0" err="1">
                <a:solidFill>
                  <a:schemeClr val="bg1"/>
                </a:solidFill>
              </a:rPr>
              <a:t>JobSatisfaction</a:t>
            </a:r>
            <a:r>
              <a:rPr lang="en-US" sz="1600" dirty="0">
                <a:solidFill>
                  <a:schemeClr val="bg1"/>
                </a:solidFill>
              </a:rPr>
              <a:t>', 'Bonus', 'Department', '</a:t>
            </a:r>
            <a:r>
              <a:rPr lang="en-US" sz="1600" dirty="0" err="1">
                <a:solidFill>
                  <a:schemeClr val="bg1"/>
                </a:solidFill>
              </a:rPr>
              <a:t>DistanceFromHome</a:t>
            </a:r>
            <a:r>
              <a:rPr lang="en-US" sz="1600" dirty="0">
                <a:solidFill>
                  <a:schemeClr val="bg1"/>
                </a:solidFill>
              </a:rPr>
              <a:t>', '</a:t>
            </a:r>
            <a:r>
              <a:rPr lang="en-US" sz="1600" dirty="0" err="1">
                <a:solidFill>
                  <a:schemeClr val="bg1"/>
                </a:solidFill>
              </a:rPr>
              <a:t>EducationField</a:t>
            </a:r>
            <a:r>
              <a:rPr lang="en-US" sz="1600" dirty="0">
                <a:solidFill>
                  <a:schemeClr val="bg1"/>
                </a:solidFill>
              </a:rPr>
              <a:t>', '</a:t>
            </a:r>
            <a:r>
              <a:rPr lang="en-US" sz="1600" dirty="0" err="1">
                <a:solidFill>
                  <a:schemeClr val="bg1"/>
                </a:solidFill>
              </a:rPr>
              <a:t>EnvSatisfaction</a:t>
            </a:r>
            <a:r>
              <a:rPr lang="en-US" sz="1600" dirty="0">
                <a:solidFill>
                  <a:schemeClr val="bg1"/>
                </a:solidFill>
              </a:rPr>
              <a:t>', '</a:t>
            </a:r>
            <a:r>
              <a:rPr lang="en-US" sz="1600" dirty="0" err="1">
                <a:solidFill>
                  <a:schemeClr val="bg1"/>
                </a:solidFill>
              </a:rPr>
              <a:t>JobRole</a:t>
            </a:r>
            <a:r>
              <a:rPr lang="en-US" sz="1600" dirty="0">
                <a:solidFill>
                  <a:schemeClr val="bg1"/>
                </a:solidFill>
              </a:rPr>
              <a:t>', '</a:t>
            </a:r>
            <a:r>
              <a:rPr lang="en-US" sz="1600" dirty="0" err="1">
                <a:solidFill>
                  <a:schemeClr val="bg1"/>
                </a:solidFill>
              </a:rPr>
              <a:t>MaritalStatus</a:t>
            </a:r>
            <a:r>
              <a:rPr lang="en-US" sz="1600" dirty="0">
                <a:solidFill>
                  <a:schemeClr val="bg1"/>
                </a:solidFill>
              </a:rPr>
              <a:t>', '</a:t>
            </a:r>
            <a:r>
              <a:rPr lang="en-US" sz="1600" dirty="0" err="1">
                <a:solidFill>
                  <a:schemeClr val="bg1"/>
                </a:solidFill>
              </a:rPr>
              <a:t>TrainingTimesLastYear</a:t>
            </a:r>
            <a:r>
              <a:rPr lang="en-US" sz="1600" dirty="0">
                <a:solidFill>
                  <a:schemeClr val="bg1"/>
                </a:solidFill>
              </a:rPr>
              <a:t>', '</a:t>
            </a:r>
            <a:r>
              <a:rPr lang="en-US" sz="1600" dirty="0" err="1">
                <a:solidFill>
                  <a:schemeClr val="bg1"/>
                </a:solidFill>
              </a:rPr>
              <a:t>YearsAtCompany</a:t>
            </a:r>
            <a:r>
              <a:rPr lang="en-US" sz="1600" dirty="0">
                <a:solidFill>
                  <a:schemeClr val="bg1"/>
                </a:solidFill>
              </a:rPr>
              <a:t>', '</a:t>
            </a:r>
            <a:r>
              <a:rPr lang="en-US" sz="1600" dirty="0" err="1">
                <a:solidFill>
                  <a:schemeClr val="bg1"/>
                </a:solidFill>
              </a:rPr>
              <a:t>OverTime</a:t>
            </a:r>
            <a:r>
              <a:rPr lang="en-US" sz="1600" dirty="0">
                <a:solidFill>
                  <a:schemeClr val="bg1"/>
                </a:solidFill>
              </a:rPr>
              <a:t>’</a:t>
            </a:r>
          </a:p>
        </p:txBody>
      </p:sp>
    </p:spTree>
    <p:extLst>
      <p:ext uri="{BB962C8B-B14F-4D97-AF65-F5344CB8AC3E}">
        <p14:creationId xmlns:p14="http://schemas.microsoft.com/office/powerpoint/2010/main" val="375105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A169F-C159-489E-BB83-576E3B0A7149}"/>
              </a:ext>
            </a:extLst>
          </p:cNvPr>
          <p:cNvPicPr>
            <a:picLocks noChangeAspect="1"/>
          </p:cNvPicPr>
          <p:nvPr/>
        </p:nvPicPr>
        <p:blipFill>
          <a:blip r:embed="rId2"/>
          <a:stretch>
            <a:fillRect/>
          </a:stretch>
        </p:blipFill>
        <p:spPr>
          <a:xfrm>
            <a:off x="5335525" y="1350110"/>
            <a:ext cx="3664920" cy="3698237"/>
          </a:xfrm>
          <a:prstGeom prst="rect">
            <a:avLst/>
          </a:prstGeom>
          <a:ln w="28575">
            <a:solidFill>
              <a:schemeClr val="tx1"/>
            </a:solidFill>
          </a:ln>
        </p:spPr>
      </p:pic>
      <p:sp>
        <p:nvSpPr>
          <p:cNvPr id="2" name="Title 1"/>
          <p:cNvSpPr>
            <a:spLocks noGrp="1"/>
          </p:cNvSpPr>
          <p:nvPr>
            <p:ph type="title"/>
          </p:nvPr>
        </p:nvSpPr>
        <p:spPr>
          <a:xfrm>
            <a:off x="525317" y="433880"/>
            <a:ext cx="8093366" cy="916230"/>
          </a:xfrm>
        </p:spPr>
        <p:txBody>
          <a:bodyPr>
            <a:normAutofit/>
          </a:bodyPr>
          <a:lstStyle/>
          <a:p>
            <a:r>
              <a:rPr lang="en-US" dirty="0"/>
              <a:t>Dataset</a:t>
            </a:r>
          </a:p>
        </p:txBody>
      </p:sp>
      <p:sp>
        <p:nvSpPr>
          <p:cNvPr id="3" name="Content Placeholder 2"/>
          <p:cNvSpPr>
            <a:spLocks noGrp="1"/>
          </p:cNvSpPr>
          <p:nvPr>
            <p:ph idx="1"/>
          </p:nvPr>
        </p:nvSpPr>
        <p:spPr>
          <a:xfrm>
            <a:off x="448965" y="1502815"/>
            <a:ext cx="4733855" cy="3359510"/>
          </a:xfrm>
        </p:spPr>
        <p:txBody>
          <a:bodyPr/>
          <a:lstStyle/>
          <a:p>
            <a:r>
              <a:rPr lang="en-US" sz="2000" dirty="0"/>
              <a:t>There are 1470 observations with 18  characteristics of employees and 1 Dependent Variable</a:t>
            </a:r>
          </a:p>
          <a:p>
            <a:endParaRPr lang="en-US" dirty="0"/>
          </a:p>
          <a:p>
            <a:endParaRPr lang="en-US" dirty="0"/>
          </a:p>
        </p:txBody>
      </p:sp>
      <p:graphicFrame>
        <p:nvGraphicFramePr>
          <p:cNvPr id="10" name="Chart 9">
            <a:extLst>
              <a:ext uri="{FF2B5EF4-FFF2-40B4-BE49-F238E27FC236}">
                <a16:creationId xmlns:a16="http://schemas.microsoft.com/office/drawing/2014/main" id="{E60E4573-70BE-4EB5-984C-9A59728CF43C}"/>
              </a:ext>
            </a:extLst>
          </p:cNvPr>
          <p:cNvGraphicFramePr/>
          <p:nvPr>
            <p:extLst>
              <p:ext uri="{D42A27DB-BD31-4B8C-83A1-F6EECF244321}">
                <p14:modId xmlns:p14="http://schemas.microsoft.com/office/powerpoint/2010/main" val="3751010894"/>
              </p:ext>
            </p:extLst>
          </p:nvPr>
        </p:nvGraphicFramePr>
        <p:xfrm>
          <a:off x="917398" y="2524915"/>
          <a:ext cx="3664920" cy="24901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Exploratory Data Analysis (EDA)</a:t>
            </a:r>
          </a:p>
        </p:txBody>
      </p:sp>
      <p:sp>
        <p:nvSpPr>
          <p:cNvPr id="5" name="Content Placeholder 4"/>
          <p:cNvSpPr>
            <a:spLocks noGrp="1"/>
          </p:cNvSpPr>
          <p:nvPr>
            <p:ph idx="1"/>
          </p:nvPr>
        </p:nvSpPr>
        <p:spPr>
          <a:xfrm>
            <a:off x="2128720" y="1655520"/>
            <a:ext cx="2901395" cy="2366927"/>
          </a:xfrm>
        </p:spPr>
        <p:txBody>
          <a:bodyPr>
            <a:normAutofit/>
          </a:bodyPr>
          <a:lstStyle/>
          <a:p>
            <a:r>
              <a:rPr lang="en-US" sz="2000" dirty="0"/>
              <a:t>Correlation between Numerical Variables</a:t>
            </a:r>
          </a:p>
          <a:p>
            <a:r>
              <a:rPr lang="en-US" sz="2000" dirty="0"/>
              <a:t>The highest correlation is between Bonus and Monthly Income (0.98)</a:t>
            </a:r>
          </a:p>
        </p:txBody>
      </p:sp>
      <p:pic>
        <p:nvPicPr>
          <p:cNvPr id="3" name="Picture 2">
            <a:extLst>
              <a:ext uri="{FF2B5EF4-FFF2-40B4-BE49-F238E27FC236}">
                <a16:creationId xmlns:a16="http://schemas.microsoft.com/office/drawing/2014/main" id="{CED80E19-F0A1-41FD-8298-6DD6CFCAD3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5525" y="1104713"/>
            <a:ext cx="3589418" cy="3757612"/>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EDA</a:t>
            </a:r>
          </a:p>
        </p:txBody>
      </p:sp>
      <p:graphicFrame>
        <p:nvGraphicFramePr>
          <p:cNvPr id="2" name="Table 1">
            <a:extLst>
              <a:ext uri="{FF2B5EF4-FFF2-40B4-BE49-F238E27FC236}">
                <a16:creationId xmlns:a16="http://schemas.microsoft.com/office/drawing/2014/main" id="{3440638B-C8C0-48F8-BD6F-4E35203B20F5}"/>
              </a:ext>
            </a:extLst>
          </p:cNvPr>
          <p:cNvGraphicFramePr>
            <a:graphicFrameLocks noGrp="1"/>
          </p:cNvGraphicFramePr>
          <p:nvPr>
            <p:extLst>
              <p:ext uri="{D42A27DB-BD31-4B8C-83A1-F6EECF244321}">
                <p14:modId xmlns:p14="http://schemas.microsoft.com/office/powerpoint/2010/main" val="2128775105"/>
              </p:ext>
            </p:extLst>
          </p:nvPr>
        </p:nvGraphicFramePr>
        <p:xfrm>
          <a:off x="655763" y="1350110"/>
          <a:ext cx="7832474" cy="2630553"/>
        </p:xfrm>
        <a:graphic>
          <a:graphicData uri="http://schemas.openxmlformats.org/drawingml/2006/table">
            <a:tbl>
              <a:tblPr/>
              <a:tblGrid>
                <a:gridCol w="602498">
                  <a:extLst>
                    <a:ext uri="{9D8B030D-6E8A-4147-A177-3AD203B41FA5}">
                      <a16:colId xmlns:a16="http://schemas.microsoft.com/office/drawing/2014/main" val="468229883"/>
                    </a:ext>
                  </a:extLst>
                </a:gridCol>
                <a:gridCol w="602498">
                  <a:extLst>
                    <a:ext uri="{9D8B030D-6E8A-4147-A177-3AD203B41FA5}">
                      <a16:colId xmlns:a16="http://schemas.microsoft.com/office/drawing/2014/main" val="1835837437"/>
                    </a:ext>
                  </a:extLst>
                </a:gridCol>
                <a:gridCol w="602498">
                  <a:extLst>
                    <a:ext uri="{9D8B030D-6E8A-4147-A177-3AD203B41FA5}">
                      <a16:colId xmlns:a16="http://schemas.microsoft.com/office/drawing/2014/main" val="3359674848"/>
                    </a:ext>
                  </a:extLst>
                </a:gridCol>
                <a:gridCol w="602498">
                  <a:extLst>
                    <a:ext uri="{9D8B030D-6E8A-4147-A177-3AD203B41FA5}">
                      <a16:colId xmlns:a16="http://schemas.microsoft.com/office/drawing/2014/main" val="3524912597"/>
                    </a:ext>
                  </a:extLst>
                </a:gridCol>
                <a:gridCol w="602498">
                  <a:extLst>
                    <a:ext uri="{9D8B030D-6E8A-4147-A177-3AD203B41FA5}">
                      <a16:colId xmlns:a16="http://schemas.microsoft.com/office/drawing/2014/main" val="3503798955"/>
                    </a:ext>
                  </a:extLst>
                </a:gridCol>
                <a:gridCol w="602498">
                  <a:extLst>
                    <a:ext uri="{9D8B030D-6E8A-4147-A177-3AD203B41FA5}">
                      <a16:colId xmlns:a16="http://schemas.microsoft.com/office/drawing/2014/main" val="461695461"/>
                    </a:ext>
                  </a:extLst>
                </a:gridCol>
                <a:gridCol w="606660">
                  <a:extLst>
                    <a:ext uri="{9D8B030D-6E8A-4147-A177-3AD203B41FA5}">
                      <a16:colId xmlns:a16="http://schemas.microsoft.com/office/drawing/2014/main" val="3238743817"/>
                    </a:ext>
                  </a:extLst>
                </a:gridCol>
                <a:gridCol w="598336">
                  <a:extLst>
                    <a:ext uri="{9D8B030D-6E8A-4147-A177-3AD203B41FA5}">
                      <a16:colId xmlns:a16="http://schemas.microsoft.com/office/drawing/2014/main" val="3501718520"/>
                    </a:ext>
                  </a:extLst>
                </a:gridCol>
                <a:gridCol w="602498">
                  <a:extLst>
                    <a:ext uri="{9D8B030D-6E8A-4147-A177-3AD203B41FA5}">
                      <a16:colId xmlns:a16="http://schemas.microsoft.com/office/drawing/2014/main" val="719510746"/>
                    </a:ext>
                  </a:extLst>
                </a:gridCol>
                <a:gridCol w="602498">
                  <a:extLst>
                    <a:ext uri="{9D8B030D-6E8A-4147-A177-3AD203B41FA5}">
                      <a16:colId xmlns:a16="http://schemas.microsoft.com/office/drawing/2014/main" val="1623256168"/>
                    </a:ext>
                  </a:extLst>
                </a:gridCol>
                <a:gridCol w="602498">
                  <a:extLst>
                    <a:ext uri="{9D8B030D-6E8A-4147-A177-3AD203B41FA5}">
                      <a16:colId xmlns:a16="http://schemas.microsoft.com/office/drawing/2014/main" val="1537682012"/>
                    </a:ext>
                  </a:extLst>
                </a:gridCol>
                <a:gridCol w="602498">
                  <a:extLst>
                    <a:ext uri="{9D8B030D-6E8A-4147-A177-3AD203B41FA5}">
                      <a16:colId xmlns:a16="http://schemas.microsoft.com/office/drawing/2014/main" val="1687350632"/>
                    </a:ext>
                  </a:extLst>
                </a:gridCol>
                <a:gridCol w="602498">
                  <a:extLst>
                    <a:ext uri="{9D8B030D-6E8A-4147-A177-3AD203B41FA5}">
                      <a16:colId xmlns:a16="http://schemas.microsoft.com/office/drawing/2014/main" val="4175637862"/>
                    </a:ext>
                  </a:extLst>
                </a:gridCol>
              </a:tblGrid>
              <a:tr h="1281551">
                <a:tc>
                  <a:txBody>
                    <a:bodyPr/>
                    <a:lstStyle/>
                    <a:p>
                      <a:pPr algn="l"/>
                      <a:r>
                        <a:rPr lang="en-US" sz="1050" b="1" dirty="0">
                          <a:solidFill>
                            <a:schemeClr val="bg1"/>
                          </a:solidFill>
                        </a:rPr>
                        <a:t>No</a:t>
                      </a: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Attrition</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Age</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Monthly Income</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Job Satisfaction</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Bonus</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Distance From Home</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Education</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Env Satisfaction</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Performance Rating</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Training Times Last Year</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Years At Company</a:t>
                      </a:r>
                    </a:p>
                    <a:p>
                      <a:endParaRPr lang="en-US" sz="1050" b="1" dirty="0">
                        <a:solidFill>
                          <a:schemeClr val="bg1"/>
                        </a:solidFill>
                      </a:endParaRPr>
                    </a:p>
                  </a:txBody>
                  <a:tcPr marL="87028" marR="87028" marT="43514" marB="4351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solidFill>
                            <a:schemeClr val="bg1"/>
                          </a:solidFill>
                        </a:rPr>
                        <a:t>Years Since Last Promotion</a:t>
                      </a:r>
                    </a:p>
                  </a:txBody>
                  <a:tcPr marL="87028" marR="87028" marT="43514" marB="43514"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847137"/>
                  </a:ext>
                </a:extLst>
              </a:tr>
              <a:tr h="674501">
                <a:tc>
                  <a:txBody>
                    <a:bodyPr/>
                    <a:lstStyle/>
                    <a:p>
                      <a:pPr algn="ctr"/>
                      <a:r>
                        <a:rPr lang="en-US" sz="1050" b="1" dirty="0">
                          <a:solidFill>
                            <a:schemeClr val="bg1"/>
                          </a:solidFill>
                        </a:rPr>
                        <a:t>0</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No</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37.56</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6832.74</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2.78</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21543.95</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8.92</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2.93</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2.77</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3.15</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2.83</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7.37</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2.23</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752676"/>
                  </a:ext>
                </a:extLst>
              </a:tr>
              <a:tr h="674501">
                <a:tc>
                  <a:txBody>
                    <a:bodyPr/>
                    <a:lstStyle/>
                    <a:p>
                      <a:pPr algn="ctr"/>
                      <a:r>
                        <a:rPr lang="en-US" sz="1050" b="1">
                          <a:solidFill>
                            <a:schemeClr val="bg1"/>
                          </a:solidFill>
                        </a:rPr>
                        <a:t>1</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a:solidFill>
                            <a:schemeClr val="bg1"/>
                          </a:solidFill>
                        </a:rPr>
                        <a:t>Yes</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a:solidFill>
                            <a:schemeClr val="bg1"/>
                          </a:solidFill>
                        </a:rPr>
                        <a:t>33.61</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a:solidFill>
                            <a:schemeClr val="bg1"/>
                          </a:solidFill>
                        </a:rPr>
                        <a:t>4787.09</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2.47</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14941.67</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10.63</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2.84</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2.46</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3.16</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2.62</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5.13</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dirty="0">
                          <a:solidFill>
                            <a:schemeClr val="bg1"/>
                          </a:solidFill>
                        </a:rPr>
                        <a:t>1.95</a:t>
                      </a:r>
                    </a:p>
                  </a:txBody>
                  <a:tcPr marL="87028" marR="87028" marT="43514" marB="43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2731464"/>
                  </a:ext>
                </a:extLst>
              </a:tr>
            </a:tbl>
          </a:graphicData>
        </a:graphic>
      </p:graphicFrame>
      <p:sp>
        <p:nvSpPr>
          <p:cNvPr id="16" name="Content Placeholder 4">
            <a:extLst>
              <a:ext uri="{FF2B5EF4-FFF2-40B4-BE49-F238E27FC236}">
                <a16:creationId xmlns:a16="http://schemas.microsoft.com/office/drawing/2014/main" id="{4A91F415-D758-4F5A-A429-C5278CEFC765}"/>
              </a:ext>
            </a:extLst>
          </p:cNvPr>
          <p:cNvSpPr txBox="1">
            <a:spLocks/>
          </p:cNvSpPr>
          <p:nvPr/>
        </p:nvSpPr>
        <p:spPr>
          <a:xfrm>
            <a:off x="655764" y="4098800"/>
            <a:ext cx="7832474" cy="839877"/>
          </a:xfrm>
          <a:prstGeom prst="rect">
            <a:avLst/>
          </a:prstGeom>
        </p:spPr>
        <p:txBody>
          <a:bodyPr vert="horz" lIns="91440" tIns="45720" rIns="91440" bIns="45720" rtlCol="0" anchor="b">
            <a:normAutofit fontScale="85000" lnSpcReduction="20000"/>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These are the means from the people who stays and left the company</a:t>
            </a:r>
          </a:p>
          <a:p>
            <a:pPr marL="342900" indent="-342900" algn="l">
              <a:buFont typeface="Arial" panose="020B0604020202020204" pitchFamily="34" charset="0"/>
              <a:buChar char="•"/>
            </a:pPr>
            <a:r>
              <a:rPr lang="en-US" sz="2000" dirty="0"/>
              <a:t>From this we can see that there is only a significance difference in mean of Monthly Income</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EDA</a:t>
            </a:r>
          </a:p>
        </p:txBody>
      </p:sp>
      <p:sp>
        <p:nvSpPr>
          <p:cNvPr id="16" name="Content Placeholder 4">
            <a:extLst>
              <a:ext uri="{FF2B5EF4-FFF2-40B4-BE49-F238E27FC236}">
                <a16:creationId xmlns:a16="http://schemas.microsoft.com/office/drawing/2014/main" id="{4A91F415-D758-4F5A-A429-C5278CEFC765}"/>
              </a:ext>
            </a:extLst>
          </p:cNvPr>
          <p:cNvSpPr txBox="1">
            <a:spLocks/>
          </p:cNvSpPr>
          <p:nvPr/>
        </p:nvSpPr>
        <p:spPr>
          <a:xfrm>
            <a:off x="343183" y="4251505"/>
            <a:ext cx="7832474" cy="839877"/>
          </a:xfrm>
          <a:prstGeom prst="rect">
            <a:avLst/>
          </a:prstGeom>
        </p:spPr>
        <p:txBody>
          <a:bodyPr vert="horz" lIns="91440" tIns="45720" rIns="91440" bIns="45720" rtlCol="0" anchor="b">
            <a:normAutofit fontScale="47500" lnSpcReduction="20000"/>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Confidence Interval = 0.05</a:t>
            </a:r>
          </a:p>
          <a:p>
            <a:pPr marL="342900" indent="-342900" algn="l">
              <a:buFont typeface="Arial" panose="020B0604020202020204" pitchFamily="34" charset="0"/>
              <a:buChar char="•"/>
            </a:pPr>
            <a:r>
              <a:rPr lang="en-US" sz="2000" dirty="0"/>
              <a:t>H</a:t>
            </a:r>
            <a:r>
              <a:rPr lang="en-US" sz="2000" baseline="-25000" dirty="0"/>
              <a:t>0 </a:t>
            </a:r>
            <a:r>
              <a:rPr lang="en-US" sz="2000" dirty="0"/>
              <a:t>= There is no significant correlation between variables</a:t>
            </a:r>
          </a:p>
          <a:p>
            <a:pPr marL="342900" indent="-342900" algn="l">
              <a:buFont typeface="Arial" panose="020B0604020202020204" pitchFamily="34" charset="0"/>
              <a:buChar char="•"/>
            </a:pPr>
            <a:r>
              <a:rPr lang="en-US" sz="2000" dirty="0"/>
              <a:t>H</a:t>
            </a:r>
            <a:r>
              <a:rPr lang="en-US" sz="2000" baseline="-25000" dirty="0"/>
              <a:t>1 </a:t>
            </a:r>
            <a:r>
              <a:rPr lang="en-US" sz="2000" dirty="0"/>
              <a:t>= There is a significant correlation between variables</a:t>
            </a:r>
          </a:p>
          <a:p>
            <a:pPr marL="342900" indent="-342900" algn="l">
              <a:buFont typeface="Arial" panose="020B0604020202020204" pitchFamily="34" charset="0"/>
              <a:buChar char="•"/>
            </a:pPr>
            <a:r>
              <a:rPr lang="en-US" sz="2000" dirty="0"/>
              <a:t>From EDA we found that 4 variable that have no significant correlation with the </a:t>
            </a:r>
            <a:r>
              <a:rPr lang="en-US" sz="2000" dirty="0" err="1"/>
              <a:t>dependant</a:t>
            </a:r>
            <a:r>
              <a:rPr lang="en-US" sz="2000" dirty="0"/>
              <a:t> variable thus being excluded from the model</a:t>
            </a:r>
          </a:p>
        </p:txBody>
      </p:sp>
      <p:pic>
        <p:nvPicPr>
          <p:cNvPr id="5" name="Picture 4">
            <a:extLst>
              <a:ext uri="{FF2B5EF4-FFF2-40B4-BE49-F238E27FC236}">
                <a16:creationId xmlns:a16="http://schemas.microsoft.com/office/drawing/2014/main" id="{971ECF18-5A6E-4DF0-BFA2-5612917C7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55" y="2903167"/>
            <a:ext cx="2119747"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9B882C6-C033-43F1-B7FD-999D5650C2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937" y="2910507"/>
            <a:ext cx="2119747"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7F9B1BB-1D7E-4D90-B66C-71C9657AB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3445" y="2910507"/>
            <a:ext cx="2107276"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EF7C135-02FF-437A-9854-27F9B1EB08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1206" y="2906837"/>
            <a:ext cx="2129722"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Callout: Down Arrow 1">
            <a:extLst>
              <a:ext uri="{FF2B5EF4-FFF2-40B4-BE49-F238E27FC236}">
                <a16:creationId xmlns:a16="http://schemas.microsoft.com/office/drawing/2014/main" id="{4AD482A6-1FAB-4413-8730-823C9579A62C}"/>
              </a:ext>
            </a:extLst>
          </p:cNvPr>
          <p:cNvSpPr/>
          <p:nvPr/>
        </p:nvSpPr>
        <p:spPr>
          <a:xfrm>
            <a:off x="2440841" y="1409692"/>
            <a:ext cx="2058828" cy="1463039"/>
          </a:xfrm>
          <a:prstGeom prst="down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Performance Rating</a:t>
            </a:r>
          </a:p>
          <a:p>
            <a:pPr marL="285750" indent="-285750">
              <a:buFont typeface="Arial" panose="020B0604020202020204" pitchFamily="34" charset="0"/>
              <a:buChar char="•"/>
            </a:pPr>
            <a:r>
              <a:rPr lang="en-US" sz="1400" dirty="0"/>
              <a:t>Correlation: 0.00289</a:t>
            </a:r>
          </a:p>
          <a:p>
            <a:pPr marL="285750" indent="-285750">
              <a:buFont typeface="Arial" panose="020B0604020202020204" pitchFamily="34" charset="0"/>
              <a:buChar char="•"/>
            </a:pPr>
            <a:r>
              <a:rPr lang="en-US" sz="1400" dirty="0"/>
              <a:t>P-Value: 0.9119</a:t>
            </a:r>
          </a:p>
        </p:txBody>
      </p:sp>
      <p:sp>
        <p:nvSpPr>
          <p:cNvPr id="10" name="Callout: Down Arrow 9">
            <a:extLst>
              <a:ext uri="{FF2B5EF4-FFF2-40B4-BE49-F238E27FC236}">
                <a16:creationId xmlns:a16="http://schemas.microsoft.com/office/drawing/2014/main" id="{D220C5C1-CE3D-4F2F-9CFA-E162A07DFC77}"/>
              </a:ext>
            </a:extLst>
          </p:cNvPr>
          <p:cNvSpPr/>
          <p:nvPr/>
        </p:nvSpPr>
        <p:spPr>
          <a:xfrm>
            <a:off x="6966653" y="1409691"/>
            <a:ext cx="2058828" cy="1463039"/>
          </a:xfrm>
          <a:prstGeom prst="down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Gender</a:t>
            </a:r>
          </a:p>
          <a:p>
            <a:r>
              <a:rPr lang="en-US" sz="1400" dirty="0"/>
              <a:t>Chi</a:t>
            </a:r>
            <a:r>
              <a:rPr lang="en-US" sz="1400" baseline="30000" dirty="0"/>
              <a:t>2</a:t>
            </a:r>
            <a:r>
              <a:rPr lang="en-US" sz="1400" dirty="0"/>
              <a:t>- Test: 0.9119</a:t>
            </a:r>
          </a:p>
        </p:txBody>
      </p:sp>
      <p:sp>
        <p:nvSpPr>
          <p:cNvPr id="14" name="Callout: Down Arrow 13">
            <a:extLst>
              <a:ext uri="{FF2B5EF4-FFF2-40B4-BE49-F238E27FC236}">
                <a16:creationId xmlns:a16="http://schemas.microsoft.com/office/drawing/2014/main" id="{F2FEDD6E-E74E-4BC2-BE50-53E8BCD56FCE}"/>
              </a:ext>
            </a:extLst>
          </p:cNvPr>
          <p:cNvSpPr/>
          <p:nvPr/>
        </p:nvSpPr>
        <p:spPr>
          <a:xfrm>
            <a:off x="4707669" y="1423340"/>
            <a:ext cx="2058828" cy="1463039"/>
          </a:xfrm>
          <a:prstGeom prst="down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Years Of Last Promotion</a:t>
            </a:r>
          </a:p>
          <a:p>
            <a:pPr marL="285750" indent="-285750">
              <a:buFont typeface="Arial" panose="020B0604020202020204" pitchFamily="34" charset="0"/>
              <a:buChar char="•"/>
            </a:pPr>
            <a:r>
              <a:rPr lang="en-US" sz="1400" dirty="0"/>
              <a:t>Correlation: -0.033</a:t>
            </a:r>
          </a:p>
          <a:p>
            <a:pPr marL="285750" indent="-285750">
              <a:buFont typeface="Arial" panose="020B0604020202020204" pitchFamily="34" charset="0"/>
              <a:buChar char="•"/>
            </a:pPr>
            <a:r>
              <a:rPr lang="en-US" sz="1400" dirty="0"/>
              <a:t>P-Value: 0.2058</a:t>
            </a:r>
          </a:p>
        </p:txBody>
      </p:sp>
      <p:sp>
        <p:nvSpPr>
          <p:cNvPr id="15" name="Callout: Down Arrow 14">
            <a:extLst>
              <a:ext uri="{FF2B5EF4-FFF2-40B4-BE49-F238E27FC236}">
                <a16:creationId xmlns:a16="http://schemas.microsoft.com/office/drawing/2014/main" id="{8946FEB9-CDD9-493F-9D46-C37BB5AF5220}"/>
              </a:ext>
            </a:extLst>
          </p:cNvPr>
          <p:cNvSpPr/>
          <p:nvPr/>
        </p:nvSpPr>
        <p:spPr>
          <a:xfrm>
            <a:off x="174014" y="1382778"/>
            <a:ext cx="2058828" cy="1463039"/>
          </a:xfrm>
          <a:prstGeom prst="down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Education</a:t>
            </a:r>
          </a:p>
          <a:p>
            <a:pPr marL="285750" indent="-285750">
              <a:buFont typeface="Arial" panose="020B0604020202020204" pitchFamily="34" charset="0"/>
              <a:buChar char="•"/>
            </a:pPr>
            <a:r>
              <a:rPr lang="en-US" sz="1400" dirty="0"/>
              <a:t>Correlation: -0.0314</a:t>
            </a:r>
          </a:p>
          <a:p>
            <a:pPr marL="285750" indent="-285750">
              <a:buFont typeface="Arial" panose="020B0604020202020204" pitchFamily="34" charset="0"/>
              <a:buChar char="•"/>
            </a:pPr>
            <a:r>
              <a:rPr lang="en-US" sz="1400" dirty="0"/>
              <a:t>P-Value: 0.2293</a:t>
            </a:r>
          </a:p>
        </p:txBody>
      </p:sp>
    </p:spTree>
    <p:extLst>
      <p:ext uri="{BB962C8B-B14F-4D97-AF65-F5344CB8AC3E}">
        <p14:creationId xmlns:p14="http://schemas.microsoft.com/office/powerpoint/2010/main" val="7111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Baseline Model Performance</a:t>
            </a:r>
          </a:p>
        </p:txBody>
      </p:sp>
      <p:sp>
        <p:nvSpPr>
          <p:cNvPr id="2" name="TextBox 1">
            <a:extLst>
              <a:ext uri="{FF2B5EF4-FFF2-40B4-BE49-F238E27FC236}">
                <a16:creationId xmlns:a16="http://schemas.microsoft.com/office/drawing/2014/main" id="{7D7E7327-F1ED-449F-AC85-E12549D16487}"/>
              </a:ext>
            </a:extLst>
          </p:cNvPr>
          <p:cNvSpPr txBox="1"/>
          <p:nvPr/>
        </p:nvSpPr>
        <p:spPr>
          <a:xfrm>
            <a:off x="2586832" y="1021732"/>
            <a:ext cx="5955497"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95000"/>
                  </a:schemeClr>
                </a:solidFill>
              </a:rPr>
              <a:t>The performance metrics used in the evaluation of the model are as follows:</a:t>
            </a:r>
          </a:p>
          <a:p>
            <a:pPr marL="742950" lvl="1" indent="-285750">
              <a:buFont typeface="Arial" panose="020B0604020202020204" pitchFamily="34" charset="0"/>
              <a:buChar char="•"/>
            </a:pPr>
            <a:r>
              <a:rPr lang="en-US" dirty="0">
                <a:solidFill>
                  <a:schemeClr val="bg1">
                    <a:lumMod val="95000"/>
                  </a:schemeClr>
                </a:solidFill>
              </a:rPr>
              <a:t>Accuracy Score</a:t>
            </a:r>
            <a:r>
              <a:rPr lang="en-US" b="1" dirty="0">
                <a:solidFill>
                  <a:schemeClr val="bg1">
                    <a:lumMod val="95000"/>
                  </a:schemeClr>
                </a:solidFill>
              </a:rPr>
              <a:t>: proportion </a:t>
            </a:r>
            <a:r>
              <a:rPr lang="en-US" dirty="0">
                <a:solidFill>
                  <a:schemeClr val="bg1">
                    <a:lumMod val="95000"/>
                  </a:schemeClr>
                </a:solidFill>
              </a:rPr>
              <a:t>of </a:t>
            </a:r>
            <a:r>
              <a:rPr lang="en-US" b="1" dirty="0">
                <a:solidFill>
                  <a:schemeClr val="bg1">
                    <a:lumMod val="95000"/>
                  </a:schemeClr>
                </a:solidFill>
              </a:rPr>
              <a:t>correct predictions</a:t>
            </a:r>
            <a:r>
              <a:rPr lang="en-US" dirty="0">
                <a:solidFill>
                  <a:schemeClr val="bg1">
                    <a:lumMod val="95000"/>
                  </a:schemeClr>
                </a:solidFill>
              </a:rPr>
              <a:t> out of the whole dataset</a:t>
            </a:r>
          </a:p>
          <a:p>
            <a:pPr marL="742950" lvl="1" indent="-285750">
              <a:buFont typeface="Arial" panose="020B0604020202020204" pitchFamily="34" charset="0"/>
              <a:buChar char="•"/>
            </a:pPr>
            <a:r>
              <a:rPr lang="en-US" dirty="0">
                <a:solidFill>
                  <a:schemeClr val="bg1">
                    <a:lumMod val="95000"/>
                  </a:schemeClr>
                </a:solidFill>
              </a:rPr>
              <a:t>Precision Score: proportion of </a:t>
            </a:r>
            <a:r>
              <a:rPr lang="en-US" b="1" dirty="0">
                <a:solidFill>
                  <a:schemeClr val="bg1">
                    <a:lumMod val="95000"/>
                  </a:schemeClr>
                </a:solidFill>
              </a:rPr>
              <a:t>correct predictions</a:t>
            </a:r>
            <a:r>
              <a:rPr lang="en-US" dirty="0">
                <a:solidFill>
                  <a:schemeClr val="bg1">
                    <a:lumMod val="95000"/>
                  </a:schemeClr>
                </a:solidFill>
              </a:rPr>
              <a:t> out of all </a:t>
            </a:r>
            <a:r>
              <a:rPr lang="en-US" b="1" dirty="0">
                <a:solidFill>
                  <a:schemeClr val="bg1">
                    <a:lumMod val="95000"/>
                  </a:schemeClr>
                </a:solidFill>
              </a:rPr>
              <a:t>predicted attrition </a:t>
            </a:r>
            <a:r>
              <a:rPr lang="en-US" dirty="0">
                <a:solidFill>
                  <a:schemeClr val="bg1">
                    <a:lumMod val="95000"/>
                  </a:schemeClr>
                </a:solidFill>
              </a:rPr>
              <a:t>cases</a:t>
            </a:r>
          </a:p>
          <a:p>
            <a:pPr marL="742950" lvl="1" indent="-285750">
              <a:buFont typeface="Arial" panose="020B0604020202020204" pitchFamily="34" charset="0"/>
              <a:buChar char="•"/>
            </a:pPr>
            <a:r>
              <a:rPr lang="en-US" dirty="0">
                <a:solidFill>
                  <a:schemeClr val="bg1">
                    <a:lumMod val="95000"/>
                  </a:schemeClr>
                </a:solidFill>
              </a:rPr>
              <a:t>Recall Score: proportion of </a:t>
            </a:r>
            <a:r>
              <a:rPr lang="en-US" b="1" dirty="0">
                <a:solidFill>
                  <a:schemeClr val="bg1">
                    <a:lumMod val="95000"/>
                  </a:schemeClr>
                </a:solidFill>
              </a:rPr>
              <a:t>correct predictions </a:t>
            </a:r>
            <a:r>
              <a:rPr lang="en-US" dirty="0">
                <a:solidFill>
                  <a:schemeClr val="bg1">
                    <a:lumMod val="95000"/>
                  </a:schemeClr>
                </a:solidFill>
              </a:rPr>
              <a:t>out of all </a:t>
            </a:r>
            <a:r>
              <a:rPr lang="en-US" b="1" dirty="0">
                <a:solidFill>
                  <a:schemeClr val="bg1">
                    <a:lumMod val="95000"/>
                  </a:schemeClr>
                </a:solidFill>
              </a:rPr>
              <a:t>actual </a:t>
            </a:r>
            <a:r>
              <a:rPr lang="en-US" dirty="0">
                <a:solidFill>
                  <a:schemeClr val="bg1">
                    <a:lumMod val="95000"/>
                  </a:schemeClr>
                </a:solidFill>
              </a:rPr>
              <a:t>attrition cases</a:t>
            </a:r>
          </a:p>
          <a:p>
            <a:pPr marL="742950" lvl="1" indent="-285750">
              <a:buFont typeface="Arial" panose="020B0604020202020204" pitchFamily="34" charset="0"/>
              <a:buChar char="•"/>
            </a:pPr>
            <a:r>
              <a:rPr lang="en-US" dirty="0">
                <a:solidFill>
                  <a:schemeClr val="bg1">
                    <a:lumMod val="95000"/>
                  </a:schemeClr>
                </a:solidFill>
              </a:rPr>
              <a:t>F1 Score: optimized balance between precision and recall for the selected relevant target</a:t>
            </a:r>
          </a:p>
          <a:p>
            <a:pPr marL="742950" lvl="1" indent="-285750">
              <a:buFont typeface="Arial" panose="020B0604020202020204" pitchFamily="34" charset="0"/>
              <a:buChar char="•"/>
            </a:pPr>
            <a:r>
              <a:rPr lang="en-US" dirty="0">
                <a:solidFill>
                  <a:schemeClr val="bg1">
                    <a:lumMod val="95000"/>
                  </a:schemeClr>
                </a:solidFill>
              </a:rPr>
              <a:t>Area Under ROC Curve: prediction scores from area under Receiver Operating Characteristics (ROC) curve, which is the relationship between True Positive Rate and False Positive Rate</a:t>
            </a:r>
          </a:p>
          <a:p>
            <a:pPr marL="742950" lvl="1" indent="-285750">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56792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Logistic Algorithm Training</a:t>
            </a:r>
          </a:p>
        </p:txBody>
      </p:sp>
      <p:sp>
        <p:nvSpPr>
          <p:cNvPr id="14" name="Rectangle 13">
            <a:extLst>
              <a:ext uri="{FF2B5EF4-FFF2-40B4-BE49-F238E27FC236}">
                <a16:creationId xmlns:a16="http://schemas.microsoft.com/office/drawing/2014/main" id="{0FE3B333-DA95-4506-9D76-46358E74043C}"/>
              </a:ext>
            </a:extLst>
          </p:cNvPr>
          <p:cNvSpPr/>
          <p:nvPr/>
        </p:nvSpPr>
        <p:spPr>
          <a:xfrm>
            <a:off x="2128720" y="2800808"/>
            <a:ext cx="1221640" cy="305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Train Set Data</a:t>
            </a:r>
          </a:p>
        </p:txBody>
      </p:sp>
      <p:sp>
        <p:nvSpPr>
          <p:cNvPr id="16" name="Rectangle 15">
            <a:extLst>
              <a:ext uri="{FF2B5EF4-FFF2-40B4-BE49-F238E27FC236}">
                <a16:creationId xmlns:a16="http://schemas.microsoft.com/office/drawing/2014/main" id="{274783D6-BAB5-4F08-A2C5-41D4D8AB5D4D}"/>
              </a:ext>
            </a:extLst>
          </p:cNvPr>
          <p:cNvSpPr/>
          <p:nvPr/>
        </p:nvSpPr>
        <p:spPr>
          <a:xfrm>
            <a:off x="3976895" y="2724455"/>
            <a:ext cx="2137871" cy="458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Algorithm</a:t>
            </a:r>
          </a:p>
          <a:p>
            <a:pPr algn="ctr"/>
            <a:r>
              <a:rPr lang="en-US" sz="1400" dirty="0"/>
              <a:t>Logistic Regression()</a:t>
            </a:r>
          </a:p>
        </p:txBody>
      </p:sp>
      <p:cxnSp>
        <p:nvCxnSpPr>
          <p:cNvPr id="18" name="Straight Arrow Connector 17">
            <a:extLst>
              <a:ext uri="{FF2B5EF4-FFF2-40B4-BE49-F238E27FC236}">
                <a16:creationId xmlns:a16="http://schemas.microsoft.com/office/drawing/2014/main" id="{9128FE2B-BEF3-4A22-975F-32ADA13556C3}"/>
              </a:ext>
            </a:extLst>
          </p:cNvPr>
          <p:cNvCxnSpPr>
            <a:cxnSpLocks/>
            <a:stCxn id="14" idx="3"/>
          </p:cNvCxnSpPr>
          <p:nvPr/>
        </p:nvCxnSpPr>
        <p:spPr>
          <a:xfrm>
            <a:off x="3350360" y="2953513"/>
            <a:ext cx="0" cy="152705"/>
          </a:xfrm>
          <a:prstGeom prst="straightConnector1">
            <a:avLst/>
          </a:prstGeom>
          <a:ln>
            <a:tailEnd type="triangle"/>
          </a:ln>
        </p:spPr>
        <p:style>
          <a:lnRef idx="1">
            <a:schemeClr val="accent4"/>
          </a:lnRef>
          <a:fillRef idx="2">
            <a:schemeClr val="accent4"/>
          </a:fillRef>
          <a:effectRef idx="1">
            <a:schemeClr val="accent4"/>
          </a:effectRef>
          <a:fontRef idx="minor">
            <a:schemeClr val="dk1"/>
          </a:fontRef>
        </p:style>
      </p:cxnSp>
      <p:cxnSp>
        <p:nvCxnSpPr>
          <p:cNvPr id="21" name="Straight Arrow Connector 20">
            <a:extLst>
              <a:ext uri="{FF2B5EF4-FFF2-40B4-BE49-F238E27FC236}">
                <a16:creationId xmlns:a16="http://schemas.microsoft.com/office/drawing/2014/main" id="{8B2C75FA-4D51-4C89-A8CB-4E780D586391}"/>
              </a:ext>
            </a:extLst>
          </p:cNvPr>
          <p:cNvCxnSpPr>
            <a:cxnSpLocks/>
            <a:stCxn id="14" idx="3"/>
            <a:endCxn id="16" idx="1"/>
          </p:cNvCxnSpPr>
          <p:nvPr/>
        </p:nvCxnSpPr>
        <p:spPr>
          <a:xfrm>
            <a:off x="3350360" y="2953513"/>
            <a:ext cx="62653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31261C58-7B83-4817-AC34-3790AB483DD2}"/>
              </a:ext>
            </a:extLst>
          </p:cNvPr>
          <p:cNvSpPr/>
          <p:nvPr/>
        </p:nvSpPr>
        <p:spPr>
          <a:xfrm>
            <a:off x="6741300" y="2724454"/>
            <a:ext cx="2137871" cy="458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Model</a:t>
            </a:r>
            <a:endParaRPr lang="en-US" dirty="0"/>
          </a:p>
        </p:txBody>
      </p:sp>
      <p:cxnSp>
        <p:nvCxnSpPr>
          <p:cNvPr id="34" name="Straight Arrow Connector 33">
            <a:extLst>
              <a:ext uri="{FF2B5EF4-FFF2-40B4-BE49-F238E27FC236}">
                <a16:creationId xmlns:a16="http://schemas.microsoft.com/office/drawing/2014/main" id="{630E2B7B-52C8-40FF-980C-B52A8FE85F28}"/>
              </a:ext>
            </a:extLst>
          </p:cNvPr>
          <p:cNvCxnSpPr>
            <a:cxnSpLocks/>
            <a:stCxn id="16" idx="3"/>
            <a:endCxn id="33" idx="1"/>
          </p:cNvCxnSpPr>
          <p:nvPr/>
        </p:nvCxnSpPr>
        <p:spPr>
          <a:xfrm flipV="1">
            <a:off x="6114766" y="2953512"/>
            <a:ext cx="62653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Callout: Down Arrow 37">
            <a:extLst>
              <a:ext uri="{FF2B5EF4-FFF2-40B4-BE49-F238E27FC236}">
                <a16:creationId xmlns:a16="http://schemas.microsoft.com/office/drawing/2014/main" id="{E8A01AD3-6236-4DB4-B625-87CFD5B21161}"/>
              </a:ext>
            </a:extLst>
          </p:cNvPr>
          <p:cNvSpPr/>
          <p:nvPr/>
        </p:nvSpPr>
        <p:spPr>
          <a:xfrm>
            <a:off x="3251546" y="2043961"/>
            <a:ext cx="763525" cy="763523"/>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Train</a:t>
            </a:r>
          </a:p>
        </p:txBody>
      </p:sp>
      <p:sp>
        <p:nvSpPr>
          <p:cNvPr id="41" name="Callout: Down Arrow 40">
            <a:extLst>
              <a:ext uri="{FF2B5EF4-FFF2-40B4-BE49-F238E27FC236}">
                <a16:creationId xmlns:a16="http://schemas.microsoft.com/office/drawing/2014/main" id="{06E78492-A6D1-41CD-8C6A-5D53619F09C1}"/>
              </a:ext>
            </a:extLst>
          </p:cNvPr>
          <p:cNvSpPr/>
          <p:nvPr/>
        </p:nvSpPr>
        <p:spPr>
          <a:xfrm>
            <a:off x="6022696" y="2043961"/>
            <a:ext cx="763525" cy="763523"/>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Generate</a:t>
            </a:r>
          </a:p>
        </p:txBody>
      </p:sp>
    </p:spTree>
    <p:extLst>
      <p:ext uri="{BB962C8B-B14F-4D97-AF65-F5344CB8AC3E}">
        <p14:creationId xmlns:p14="http://schemas.microsoft.com/office/powerpoint/2010/main" val="251531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Applying Model</a:t>
            </a:r>
          </a:p>
        </p:txBody>
      </p:sp>
      <p:sp>
        <p:nvSpPr>
          <p:cNvPr id="14" name="Rectangle 13">
            <a:extLst>
              <a:ext uri="{FF2B5EF4-FFF2-40B4-BE49-F238E27FC236}">
                <a16:creationId xmlns:a16="http://schemas.microsoft.com/office/drawing/2014/main" id="{0FE3B333-DA95-4506-9D76-46358E74043C}"/>
              </a:ext>
            </a:extLst>
          </p:cNvPr>
          <p:cNvSpPr/>
          <p:nvPr/>
        </p:nvSpPr>
        <p:spPr>
          <a:xfrm>
            <a:off x="1976015" y="2632271"/>
            <a:ext cx="1221640" cy="64248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Unscaled Input from Test Set</a:t>
            </a:r>
          </a:p>
        </p:txBody>
      </p:sp>
      <p:sp>
        <p:nvSpPr>
          <p:cNvPr id="16" name="Rectangle 15">
            <a:extLst>
              <a:ext uri="{FF2B5EF4-FFF2-40B4-BE49-F238E27FC236}">
                <a16:creationId xmlns:a16="http://schemas.microsoft.com/office/drawing/2014/main" id="{274783D6-BAB5-4F08-A2C5-41D4D8AB5D4D}"/>
              </a:ext>
            </a:extLst>
          </p:cNvPr>
          <p:cNvSpPr/>
          <p:nvPr/>
        </p:nvSpPr>
        <p:spPr>
          <a:xfrm>
            <a:off x="3824189" y="2724455"/>
            <a:ext cx="2137871" cy="458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Test Set </a:t>
            </a:r>
            <a:r>
              <a:rPr lang="en-US" sz="1400"/>
              <a:t>scaled input</a:t>
            </a:r>
            <a:endParaRPr lang="en-US" sz="1400" dirty="0"/>
          </a:p>
        </p:txBody>
      </p:sp>
      <p:cxnSp>
        <p:nvCxnSpPr>
          <p:cNvPr id="18" name="Straight Arrow Connector 17">
            <a:extLst>
              <a:ext uri="{FF2B5EF4-FFF2-40B4-BE49-F238E27FC236}">
                <a16:creationId xmlns:a16="http://schemas.microsoft.com/office/drawing/2014/main" id="{9128FE2B-BEF3-4A22-975F-32ADA13556C3}"/>
              </a:ext>
            </a:extLst>
          </p:cNvPr>
          <p:cNvCxnSpPr>
            <a:cxnSpLocks/>
            <a:stCxn id="14" idx="3"/>
          </p:cNvCxnSpPr>
          <p:nvPr/>
        </p:nvCxnSpPr>
        <p:spPr>
          <a:xfrm flipV="1">
            <a:off x="3197655" y="2937683"/>
            <a:ext cx="0" cy="15830"/>
          </a:xfrm>
          <a:prstGeom prst="straightConnector1">
            <a:avLst/>
          </a:prstGeom>
          <a:ln>
            <a:tailEnd type="triangle"/>
          </a:ln>
        </p:spPr>
        <p:style>
          <a:lnRef idx="1">
            <a:schemeClr val="accent4"/>
          </a:lnRef>
          <a:fillRef idx="2">
            <a:schemeClr val="accent4"/>
          </a:fillRef>
          <a:effectRef idx="1">
            <a:schemeClr val="accent4"/>
          </a:effectRef>
          <a:fontRef idx="minor">
            <a:schemeClr val="dk1"/>
          </a:fontRef>
        </p:style>
      </p:cxnSp>
      <p:cxnSp>
        <p:nvCxnSpPr>
          <p:cNvPr id="21" name="Straight Arrow Connector 20">
            <a:extLst>
              <a:ext uri="{FF2B5EF4-FFF2-40B4-BE49-F238E27FC236}">
                <a16:creationId xmlns:a16="http://schemas.microsoft.com/office/drawing/2014/main" id="{8B2C75FA-4D51-4C89-A8CB-4E780D586391}"/>
              </a:ext>
            </a:extLst>
          </p:cNvPr>
          <p:cNvCxnSpPr>
            <a:cxnSpLocks/>
            <a:stCxn id="14" idx="3"/>
            <a:endCxn id="16" idx="1"/>
          </p:cNvCxnSpPr>
          <p:nvPr/>
        </p:nvCxnSpPr>
        <p:spPr>
          <a:xfrm>
            <a:off x="3197655" y="2953513"/>
            <a:ext cx="6265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31261C58-7B83-4817-AC34-3790AB483DD2}"/>
              </a:ext>
            </a:extLst>
          </p:cNvPr>
          <p:cNvSpPr/>
          <p:nvPr/>
        </p:nvSpPr>
        <p:spPr>
          <a:xfrm>
            <a:off x="6588595" y="2724454"/>
            <a:ext cx="884800" cy="458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Model</a:t>
            </a:r>
            <a:endParaRPr lang="en-US" dirty="0"/>
          </a:p>
        </p:txBody>
      </p:sp>
      <p:cxnSp>
        <p:nvCxnSpPr>
          <p:cNvPr id="34" name="Straight Arrow Connector 33">
            <a:extLst>
              <a:ext uri="{FF2B5EF4-FFF2-40B4-BE49-F238E27FC236}">
                <a16:creationId xmlns:a16="http://schemas.microsoft.com/office/drawing/2014/main" id="{630E2B7B-52C8-40FF-980C-B52A8FE85F28}"/>
              </a:ext>
            </a:extLst>
          </p:cNvPr>
          <p:cNvCxnSpPr>
            <a:cxnSpLocks/>
            <a:stCxn id="16" idx="3"/>
            <a:endCxn id="33" idx="1"/>
          </p:cNvCxnSpPr>
          <p:nvPr/>
        </p:nvCxnSpPr>
        <p:spPr>
          <a:xfrm flipV="1">
            <a:off x="5962060" y="2953512"/>
            <a:ext cx="62653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Callout: Down Arrow 37">
            <a:extLst>
              <a:ext uri="{FF2B5EF4-FFF2-40B4-BE49-F238E27FC236}">
                <a16:creationId xmlns:a16="http://schemas.microsoft.com/office/drawing/2014/main" id="{E8A01AD3-6236-4DB4-B625-87CFD5B21161}"/>
              </a:ext>
            </a:extLst>
          </p:cNvPr>
          <p:cNvSpPr/>
          <p:nvPr/>
        </p:nvSpPr>
        <p:spPr>
          <a:xfrm>
            <a:off x="2438616" y="2066143"/>
            <a:ext cx="2144612" cy="642484"/>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Scaler.transform(x_test)</a:t>
            </a:r>
          </a:p>
        </p:txBody>
      </p:sp>
      <p:sp>
        <p:nvSpPr>
          <p:cNvPr id="41" name="Callout: Down Arrow 40">
            <a:extLst>
              <a:ext uri="{FF2B5EF4-FFF2-40B4-BE49-F238E27FC236}">
                <a16:creationId xmlns:a16="http://schemas.microsoft.com/office/drawing/2014/main" id="{06E78492-A6D1-41CD-8C6A-5D53619F09C1}"/>
              </a:ext>
            </a:extLst>
          </p:cNvPr>
          <p:cNvSpPr/>
          <p:nvPr/>
        </p:nvSpPr>
        <p:spPr>
          <a:xfrm>
            <a:off x="5893564" y="2066143"/>
            <a:ext cx="763525" cy="642484"/>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Apply</a:t>
            </a:r>
          </a:p>
        </p:txBody>
      </p:sp>
      <p:sp>
        <p:nvSpPr>
          <p:cNvPr id="12" name="Rectangle 11">
            <a:extLst>
              <a:ext uri="{FF2B5EF4-FFF2-40B4-BE49-F238E27FC236}">
                <a16:creationId xmlns:a16="http://schemas.microsoft.com/office/drawing/2014/main" id="{B1CE3BE9-1DF0-43BE-881D-AD899617AAB7}"/>
              </a:ext>
            </a:extLst>
          </p:cNvPr>
          <p:cNvSpPr/>
          <p:nvPr/>
        </p:nvSpPr>
        <p:spPr>
          <a:xfrm>
            <a:off x="8099929" y="2724454"/>
            <a:ext cx="884799" cy="458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Response</a:t>
            </a:r>
          </a:p>
          <a:p>
            <a:pPr algn="ctr"/>
            <a:r>
              <a:rPr lang="en-US" sz="1400" dirty="0"/>
              <a:t>y_pred</a:t>
            </a:r>
            <a:endParaRPr lang="en-US" dirty="0"/>
          </a:p>
        </p:txBody>
      </p:sp>
      <p:cxnSp>
        <p:nvCxnSpPr>
          <p:cNvPr id="13" name="Straight Arrow Connector 12">
            <a:extLst>
              <a:ext uri="{FF2B5EF4-FFF2-40B4-BE49-F238E27FC236}">
                <a16:creationId xmlns:a16="http://schemas.microsoft.com/office/drawing/2014/main" id="{23654FDD-9D5D-48AF-A25D-88084815A134}"/>
              </a:ext>
            </a:extLst>
          </p:cNvPr>
          <p:cNvCxnSpPr>
            <a:cxnSpLocks/>
            <a:stCxn id="33" idx="3"/>
            <a:endCxn id="12" idx="1"/>
          </p:cNvCxnSpPr>
          <p:nvPr/>
        </p:nvCxnSpPr>
        <p:spPr>
          <a:xfrm>
            <a:off x="7473395" y="2953512"/>
            <a:ext cx="6265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Callout: Down Arrow 16">
            <a:extLst>
              <a:ext uri="{FF2B5EF4-FFF2-40B4-BE49-F238E27FC236}">
                <a16:creationId xmlns:a16="http://schemas.microsoft.com/office/drawing/2014/main" id="{30BD343E-D90D-4BE0-A810-404D57AF512C}"/>
              </a:ext>
            </a:extLst>
          </p:cNvPr>
          <p:cNvSpPr/>
          <p:nvPr/>
        </p:nvSpPr>
        <p:spPr>
          <a:xfrm>
            <a:off x="7404899" y="2066143"/>
            <a:ext cx="763525" cy="642484"/>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Predict</a:t>
            </a:r>
          </a:p>
        </p:txBody>
      </p:sp>
    </p:spTree>
    <p:extLst>
      <p:ext uri="{BB962C8B-B14F-4D97-AF65-F5344CB8AC3E}">
        <p14:creationId xmlns:p14="http://schemas.microsoft.com/office/powerpoint/2010/main" val="63082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Performance Validation</a:t>
            </a:r>
          </a:p>
        </p:txBody>
      </p:sp>
      <p:pic>
        <p:nvPicPr>
          <p:cNvPr id="10" name="Picture 9">
            <a:extLst>
              <a:ext uri="{FF2B5EF4-FFF2-40B4-BE49-F238E27FC236}">
                <a16:creationId xmlns:a16="http://schemas.microsoft.com/office/drawing/2014/main" id="{978BFA2E-97F3-42B6-AE0E-AB536AE8CC8D}"/>
              </a:ext>
            </a:extLst>
          </p:cNvPr>
          <p:cNvPicPr>
            <a:picLocks noChangeAspect="1"/>
          </p:cNvPicPr>
          <p:nvPr/>
        </p:nvPicPr>
        <p:blipFill>
          <a:blip r:embed="rId2"/>
          <a:stretch>
            <a:fillRect/>
          </a:stretch>
        </p:blipFill>
        <p:spPr>
          <a:xfrm>
            <a:off x="2586833" y="3403405"/>
            <a:ext cx="4555189" cy="1458920"/>
          </a:xfrm>
          <a:prstGeom prst="rect">
            <a:avLst/>
          </a:prstGeom>
        </p:spPr>
      </p:pic>
      <p:graphicFrame>
        <p:nvGraphicFramePr>
          <p:cNvPr id="2" name="Table 2">
            <a:extLst>
              <a:ext uri="{FF2B5EF4-FFF2-40B4-BE49-F238E27FC236}">
                <a16:creationId xmlns:a16="http://schemas.microsoft.com/office/drawing/2014/main" id="{59414A3A-FCDB-405F-9E89-4EFDBCCD410E}"/>
              </a:ext>
            </a:extLst>
          </p:cNvPr>
          <p:cNvGraphicFramePr>
            <a:graphicFrameLocks noGrp="1"/>
          </p:cNvGraphicFramePr>
          <p:nvPr>
            <p:extLst>
              <p:ext uri="{D42A27DB-BD31-4B8C-83A1-F6EECF244321}">
                <p14:modId xmlns:p14="http://schemas.microsoft.com/office/powerpoint/2010/main" val="672878825"/>
              </p:ext>
            </p:extLst>
          </p:nvPr>
        </p:nvGraphicFramePr>
        <p:xfrm>
          <a:off x="2586833" y="1111728"/>
          <a:ext cx="2748689" cy="1960836"/>
        </p:xfrm>
        <a:graphic>
          <a:graphicData uri="http://schemas.openxmlformats.org/drawingml/2006/table">
            <a:tbl>
              <a:tblPr firstRow="1" bandRow="1">
                <a:tableStyleId>{5C22544A-7EE6-4342-B048-85BDC9FD1C3A}</a:tableStyleId>
              </a:tblPr>
              <a:tblGrid>
                <a:gridCol w="965888">
                  <a:extLst>
                    <a:ext uri="{9D8B030D-6E8A-4147-A177-3AD203B41FA5}">
                      <a16:colId xmlns:a16="http://schemas.microsoft.com/office/drawing/2014/main" val="1045746730"/>
                    </a:ext>
                  </a:extLst>
                </a:gridCol>
                <a:gridCol w="594267">
                  <a:extLst>
                    <a:ext uri="{9D8B030D-6E8A-4147-A177-3AD203B41FA5}">
                      <a16:colId xmlns:a16="http://schemas.microsoft.com/office/drawing/2014/main" val="2089362879"/>
                    </a:ext>
                  </a:extLst>
                </a:gridCol>
                <a:gridCol w="594267">
                  <a:extLst>
                    <a:ext uri="{9D8B030D-6E8A-4147-A177-3AD203B41FA5}">
                      <a16:colId xmlns:a16="http://schemas.microsoft.com/office/drawing/2014/main" val="3532493923"/>
                    </a:ext>
                  </a:extLst>
                </a:gridCol>
                <a:gridCol w="594267">
                  <a:extLst>
                    <a:ext uri="{9D8B030D-6E8A-4147-A177-3AD203B41FA5}">
                      <a16:colId xmlns:a16="http://schemas.microsoft.com/office/drawing/2014/main" val="939248820"/>
                    </a:ext>
                  </a:extLst>
                </a:gridCol>
              </a:tblGrid>
              <a:tr h="313734">
                <a:tc>
                  <a:txBody>
                    <a:bodyPr/>
                    <a:lstStyle/>
                    <a:p>
                      <a:r>
                        <a:rPr lang="en-US" sz="1400" dirty="0"/>
                        <a:t>Attrition</a:t>
                      </a:r>
                    </a:p>
                  </a:txBody>
                  <a:tcPr>
                    <a:solidFill>
                      <a:srgbClr val="4F81BD"/>
                    </a:solidFill>
                  </a:tcPr>
                </a:tc>
                <a:tc gridSpan="3">
                  <a:txBody>
                    <a:bodyPr/>
                    <a:lstStyle/>
                    <a:p>
                      <a:r>
                        <a:rPr lang="en-US" sz="1400" dirty="0"/>
                        <a:t>ACTUAL</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0857167"/>
                  </a:ext>
                </a:extLst>
              </a:tr>
              <a:tr h="549034">
                <a:tc rowSpan="3">
                  <a:txBody>
                    <a:bodyPr/>
                    <a:lstStyle/>
                    <a:p>
                      <a:pPr algn="ctr"/>
                      <a:r>
                        <a:rPr lang="en-US" sz="1400" b="1" dirty="0">
                          <a:solidFill>
                            <a:schemeClr val="bg1"/>
                          </a:solidFill>
                        </a:rPr>
                        <a:t>PREDICTED</a:t>
                      </a:r>
                    </a:p>
                  </a:txBody>
                  <a:tcPr vert="vert270" anchor="ctr">
                    <a:solidFill>
                      <a:srgbClr val="4F81BD"/>
                    </a:solidFill>
                  </a:tcPr>
                </a:tc>
                <a:tc>
                  <a:txBody>
                    <a:bodyPr/>
                    <a:lstStyle/>
                    <a:p>
                      <a:endParaRPr lang="en-US" sz="1400" b="1" dirty="0"/>
                    </a:p>
                  </a:txBody>
                  <a:tcPr/>
                </a:tc>
                <a:tc>
                  <a:txBody>
                    <a:bodyPr/>
                    <a:lstStyle/>
                    <a:p>
                      <a:r>
                        <a:rPr lang="en-US" sz="1400" b="1" dirty="0"/>
                        <a:t>No</a:t>
                      </a:r>
                    </a:p>
                  </a:txBody>
                  <a:tcPr/>
                </a:tc>
                <a:tc>
                  <a:txBody>
                    <a:bodyPr/>
                    <a:lstStyle/>
                    <a:p>
                      <a:r>
                        <a:rPr lang="en-US" sz="1400" b="1" dirty="0"/>
                        <a:t>Yes</a:t>
                      </a:r>
                    </a:p>
                  </a:txBody>
                  <a:tcPr/>
                </a:tc>
                <a:extLst>
                  <a:ext uri="{0D108BD9-81ED-4DB2-BD59-A6C34878D82A}">
                    <a16:rowId xmlns:a16="http://schemas.microsoft.com/office/drawing/2014/main" val="3104200074"/>
                  </a:ext>
                </a:extLst>
              </a:tr>
              <a:tr h="549034">
                <a:tc vMerge="1">
                  <a:txBody>
                    <a:bodyPr/>
                    <a:lstStyle/>
                    <a:p>
                      <a:endParaRPr lang="en-US" dirty="0"/>
                    </a:p>
                  </a:txBody>
                  <a:tcPr/>
                </a:tc>
                <a:tc>
                  <a:txBody>
                    <a:bodyPr/>
                    <a:lstStyle/>
                    <a:p>
                      <a:r>
                        <a:rPr lang="en-US" sz="1400" b="1" dirty="0"/>
                        <a:t>No</a:t>
                      </a:r>
                    </a:p>
                  </a:txBody>
                  <a:tcPr/>
                </a:tc>
                <a:tc>
                  <a:txBody>
                    <a:bodyPr/>
                    <a:lstStyle/>
                    <a:p>
                      <a:pPr algn="ctr"/>
                      <a:r>
                        <a:rPr lang="en-US" sz="1400" b="1" dirty="0"/>
                        <a:t>TP</a:t>
                      </a:r>
                    </a:p>
                    <a:p>
                      <a:pPr algn="ctr"/>
                      <a:r>
                        <a:rPr lang="en-US" sz="1400" b="1" dirty="0"/>
                        <a:t>244</a:t>
                      </a:r>
                    </a:p>
                  </a:txBody>
                  <a:tcPr anchor="ctr"/>
                </a:tc>
                <a:tc>
                  <a:txBody>
                    <a:bodyPr/>
                    <a:lstStyle/>
                    <a:p>
                      <a:pPr algn="ctr"/>
                      <a:r>
                        <a:rPr lang="en-US" sz="1400" b="1" dirty="0"/>
                        <a:t>FP</a:t>
                      </a:r>
                    </a:p>
                    <a:p>
                      <a:pPr algn="ctr"/>
                      <a:r>
                        <a:rPr lang="en-US" sz="1400" b="1" dirty="0"/>
                        <a:t>41</a:t>
                      </a:r>
                    </a:p>
                  </a:txBody>
                  <a:tcPr anchor="ctr"/>
                </a:tc>
                <a:extLst>
                  <a:ext uri="{0D108BD9-81ED-4DB2-BD59-A6C34878D82A}">
                    <a16:rowId xmlns:a16="http://schemas.microsoft.com/office/drawing/2014/main" val="2993516137"/>
                  </a:ext>
                </a:extLst>
              </a:tr>
              <a:tr h="549034">
                <a:tc vMerge="1">
                  <a:txBody>
                    <a:bodyPr/>
                    <a:lstStyle/>
                    <a:p>
                      <a:endParaRPr lang="en-US" dirty="0"/>
                    </a:p>
                  </a:txBody>
                  <a:tcPr/>
                </a:tc>
                <a:tc>
                  <a:txBody>
                    <a:bodyPr/>
                    <a:lstStyle/>
                    <a:p>
                      <a:r>
                        <a:rPr lang="en-US" sz="1400" b="1" dirty="0"/>
                        <a:t>Yes</a:t>
                      </a:r>
                    </a:p>
                  </a:txBody>
                  <a:tcPr/>
                </a:tc>
                <a:tc>
                  <a:txBody>
                    <a:bodyPr/>
                    <a:lstStyle/>
                    <a:p>
                      <a:pPr algn="ctr"/>
                      <a:r>
                        <a:rPr lang="en-US" sz="1400" b="1" dirty="0"/>
                        <a:t>FN</a:t>
                      </a:r>
                    </a:p>
                    <a:p>
                      <a:pPr algn="ctr"/>
                      <a:r>
                        <a:rPr lang="en-US" sz="1400" b="1" dirty="0"/>
                        <a:t>3</a:t>
                      </a:r>
                    </a:p>
                  </a:txBody>
                  <a:tcPr anchor="ctr"/>
                </a:tc>
                <a:tc>
                  <a:txBody>
                    <a:bodyPr/>
                    <a:lstStyle/>
                    <a:p>
                      <a:pPr algn="ctr"/>
                      <a:r>
                        <a:rPr lang="en-US" sz="1400" b="1" dirty="0"/>
                        <a:t>TN</a:t>
                      </a:r>
                    </a:p>
                    <a:p>
                      <a:pPr algn="ctr"/>
                      <a:r>
                        <a:rPr lang="en-US" sz="1400" b="1" dirty="0"/>
                        <a:t>6</a:t>
                      </a:r>
                    </a:p>
                  </a:txBody>
                  <a:tcPr anchor="ctr"/>
                </a:tc>
                <a:extLst>
                  <a:ext uri="{0D108BD9-81ED-4DB2-BD59-A6C34878D82A}">
                    <a16:rowId xmlns:a16="http://schemas.microsoft.com/office/drawing/2014/main" val="4193667948"/>
                  </a:ext>
                </a:extLst>
              </a:tr>
            </a:tbl>
          </a:graphicData>
        </a:graphic>
      </p:graphicFrame>
    </p:spTree>
    <p:extLst>
      <p:ext uri="{BB962C8B-B14F-4D97-AF65-F5344CB8AC3E}">
        <p14:creationId xmlns:p14="http://schemas.microsoft.com/office/powerpoint/2010/main" val="2952083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743</Words>
  <Application>Microsoft Office PowerPoint</Application>
  <PresentationFormat>On-screen Show (16:9)</PresentationFormat>
  <Paragraphs>131</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Employee Attrition </vt:lpstr>
      <vt:lpstr>Dataset</vt:lpstr>
      <vt:lpstr>Exploratory Data Analysis (EDA)</vt:lpstr>
      <vt:lpstr>EDA</vt:lpstr>
      <vt:lpstr>EDA</vt:lpstr>
      <vt:lpstr>Baseline Model Performance</vt:lpstr>
      <vt:lpstr>Logistic Algorithm Training</vt:lpstr>
      <vt:lpstr>Applying Model</vt:lpstr>
      <vt:lpstr>Performance Validation</vt:lpstr>
      <vt:lpstr>ROC</vt:lpstr>
      <vt:lpstr>HR Insight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Muhammad Taffazani Mohd Jusan</cp:lastModifiedBy>
  <cp:revision>179</cp:revision>
  <dcterms:created xsi:type="dcterms:W3CDTF">2013-08-21T19:17:07Z</dcterms:created>
  <dcterms:modified xsi:type="dcterms:W3CDTF">2023-08-19T02:22:55Z</dcterms:modified>
</cp:coreProperties>
</file>