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3" r:id="rId7"/>
    <p:sldId id="262" r:id="rId8"/>
    <p:sldId id="261"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3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F04734-4D94-468B-BD89-0EF719305C02}" type="doc">
      <dgm:prSet loTypeId="urn:microsoft.com/office/officeart/2005/8/layout/default" loCatId="list" qsTypeId="urn:microsoft.com/office/officeart/2005/8/quickstyle/simple2" qsCatId="simple" csTypeId="urn:microsoft.com/office/officeart/2005/8/colors/colorful1" csCatId="colorful" phldr="1"/>
      <dgm:spPr/>
      <dgm:t>
        <a:bodyPr/>
        <a:lstStyle/>
        <a:p>
          <a:endParaRPr lang="en-US"/>
        </a:p>
      </dgm:t>
    </dgm:pt>
    <dgm:pt modelId="{54BB15E8-2690-41A4-8804-55F3A4313F84}">
      <dgm:prSet phldrT="[Text]" custT="1"/>
      <dgm:spPr/>
      <dgm:t>
        <a:bodyPr/>
        <a:lstStyle/>
        <a:p>
          <a:r>
            <a:rPr lang="en-US" sz="1800" dirty="0"/>
            <a:t>Features:</a:t>
          </a:r>
        </a:p>
        <a:p>
          <a:r>
            <a:rPr lang="en-US" sz="1800" dirty="0"/>
            <a:t>1. Multiple scope handling </a:t>
          </a:r>
        </a:p>
        <a:p>
          <a:r>
            <a:rPr lang="en-US" sz="1800" dirty="0"/>
            <a:t>2. Three electronic voting means </a:t>
          </a:r>
        </a:p>
        <a:p>
          <a:r>
            <a:rPr lang="en-US" sz="1800" dirty="0"/>
            <a:t>3. Probity assurance </a:t>
          </a:r>
        </a:p>
      </dgm:t>
    </dgm:pt>
    <dgm:pt modelId="{DB84C755-C9B0-46A9-BA94-CFE0EC95CBB9}" type="parTrans" cxnId="{CEA12A6C-D9AF-4934-8F40-65AAC2FD3F46}">
      <dgm:prSet/>
      <dgm:spPr/>
      <dgm:t>
        <a:bodyPr/>
        <a:lstStyle/>
        <a:p>
          <a:endParaRPr lang="en-US"/>
        </a:p>
      </dgm:t>
    </dgm:pt>
    <dgm:pt modelId="{23CE2190-CC15-4B87-B2EA-F672E852A7F2}" type="sibTrans" cxnId="{CEA12A6C-D9AF-4934-8F40-65AAC2FD3F46}">
      <dgm:prSet/>
      <dgm:spPr/>
      <dgm:t>
        <a:bodyPr/>
        <a:lstStyle/>
        <a:p>
          <a:endParaRPr lang="en-US"/>
        </a:p>
      </dgm:t>
    </dgm:pt>
    <dgm:pt modelId="{FE60DBE1-EEF9-4A3A-9379-2EE3C1F8A982}">
      <dgm:prSet phldrT="[Text]" custT="1"/>
      <dgm:spPr/>
      <dgm:t>
        <a:bodyPr/>
        <a:lstStyle/>
        <a:p>
          <a:r>
            <a:rPr lang="en-US" sz="1800" dirty="0"/>
            <a:t>Ideas:</a:t>
          </a:r>
        </a:p>
        <a:p>
          <a:r>
            <a:rPr lang="en-US" sz="1800" dirty="0"/>
            <a:t>1. Multi-method approach </a:t>
          </a:r>
        </a:p>
        <a:p>
          <a:r>
            <a:rPr lang="en-US" sz="1800" dirty="0"/>
            <a:t>2. Privacy &amp; authenticity focus</a:t>
          </a:r>
        </a:p>
        <a:p>
          <a:endParaRPr lang="en-US" sz="1800" dirty="0"/>
        </a:p>
      </dgm:t>
    </dgm:pt>
    <dgm:pt modelId="{AC2FDB95-4E45-49AB-8F5C-61BDCC78050C}" type="parTrans" cxnId="{76DCC874-9875-48CA-B516-721EA1C98168}">
      <dgm:prSet/>
      <dgm:spPr/>
      <dgm:t>
        <a:bodyPr/>
        <a:lstStyle/>
        <a:p>
          <a:endParaRPr lang="en-US"/>
        </a:p>
      </dgm:t>
    </dgm:pt>
    <dgm:pt modelId="{3FF61E50-1158-45AA-81CC-24E177757AFB}" type="sibTrans" cxnId="{76DCC874-9875-48CA-B516-721EA1C98168}">
      <dgm:prSet/>
      <dgm:spPr/>
      <dgm:t>
        <a:bodyPr/>
        <a:lstStyle/>
        <a:p>
          <a:endParaRPr lang="en-US"/>
        </a:p>
      </dgm:t>
    </dgm:pt>
    <dgm:pt modelId="{D5FCD2F5-90E2-45FC-87CC-948EC3EF05C1}">
      <dgm:prSet phldrT="[Text]" custT="1"/>
      <dgm:spPr/>
      <dgm:t>
        <a:bodyPr/>
        <a:lstStyle/>
        <a:p>
          <a:r>
            <a:rPr lang="en-US" sz="1800" dirty="0"/>
            <a:t>limitations:</a:t>
          </a:r>
        </a:p>
        <a:p>
          <a:r>
            <a:rPr lang="en-US" sz="1800" dirty="0"/>
            <a:t>1. Security concerns</a:t>
          </a:r>
        </a:p>
        <a:p>
          <a:r>
            <a:rPr lang="en-US" sz="1800" dirty="0"/>
            <a:t>2. Digital divide</a:t>
          </a:r>
        </a:p>
      </dgm:t>
    </dgm:pt>
    <dgm:pt modelId="{8826DA17-0DC1-4315-AE55-697C16F781EB}" type="parTrans" cxnId="{A2532A8B-06D3-4A24-8D71-13AB092EC7B5}">
      <dgm:prSet/>
      <dgm:spPr/>
      <dgm:t>
        <a:bodyPr/>
        <a:lstStyle/>
        <a:p>
          <a:endParaRPr lang="en-US"/>
        </a:p>
      </dgm:t>
    </dgm:pt>
    <dgm:pt modelId="{B7D5F435-785C-49EE-A0ED-EF38FD38FBA7}" type="sibTrans" cxnId="{A2532A8B-06D3-4A24-8D71-13AB092EC7B5}">
      <dgm:prSet/>
      <dgm:spPr/>
      <dgm:t>
        <a:bodyPr/>
        <a:lstStyle/>
        <a:p>
          <a:endParaRPr lang="en-US"/>
        </a:p>
      </dgm:t>
    </dgm:pt>
    <dgm:pt modelId="{4E482C3E-F5F8-4039-B086-EF5AED229D28}" type="pres">
      <dgm:prSet presAssocID="{98F04734-4D94-468B-BD89-0EF719305C02}" presName="diagram" presStyleCnt="0">
        <dgm:presLayoutVars>
          <dgm:dir/>
          <dgm:resizeHandles val="exact"/>
        </dgm:presLayoutVars>
      </dgm:prSet>
      <dgm:spPr/>
    </dgm:pt>
    <dgm:pt modelId="{834DE206-A981-425A-83E2-C9D6D2FD0F96}" type="pres">
      <dgm:prSet presAssocID="{54BB15E8-2690-41A4-8804-55F3A4313F84}" presName="node" presStyleLbl="node1" presStyleIdx="0" presStyleCnt="3">
        <dgm:presLayoutVars>
          <dgm:bulletEnabled val="1"/>
        </dgm:presLayoutVars>
      </dgm:prSet>
      <dgm:spPr/>
    </dgm:pt>
    <dgm:pt modelId="{04B8A590-0CC2-419E-BEAB-8A32E4ACC3DA}" type="pres">
      <dgm:prSet presAssocID="{23CE2190-CC15-4B87-B2EA-F672E852A7F2}" presName="sibTrans" presStyleCnt="0"/>
      <dgm:spPr/>
    </dgm:pt>
    <dgm:pt modelId="{2F155610-C389-4CD1-AC38-EBB0A1EBB690}" type="pres">
      <dgm:prSet presAssocID="{FE60DBE1-EEF9-4A3A-9379-2EE3C1F8A982}" presName="node" presStyleLbl="node1" presStyleIdx="1" presStyleCnt="3" custLinFactNeighborX="-46" custLinFactNeighborY="1672">
        <dgm:presLayoutVars>
          <dgm:bulletEnabled val="1"/>
        </dgm:presLayoutVars>
      </dgm:prSet>
      <dgm:spPr/>
    </dgm:pt>
    <dgm:pt modelId="{346314C5-2300-4FB2-BC37-860C03713A30}" type="pres">
      <dgm:prSet presAssocID="{3FF61E50-1158-45AA-81CC-24E177757AFB}" presName="sibTrans" presStyleCnt="0"/>
      <dgm:spPr/>
    </dgm:pt>
    <dgm:pt modelId="{D98FAEB1-8ABA-4590-952C-C5BE3DC17B76}" type="pres">
      <dgm:prSet presAssocID="{D5FCD2F5-90E2-45FC-87CC-948EC3EF05C1}" presName="node" presStyleLbl="node1" presStyleIdx="2" presStyleCnt="3">
        <dgm:presLayoutVars>
          <dgm:bulletEnabled val="1"/>
        </dgm:presLayoutVars>
      </dgm:prSet>
      <dgm:spPr/>
    </dgm:pt>
  </dgm:ptLst>
  <dgm:cxnLst>
    <dgm:cxn modelId="{CEA12A6C-D9AF-4934-8F40-65AAC2FD3F46}" srcId="{98F04734-4D94-468B-BD89-0EF719305C02}" destId="{54BB15E8-2690-41A4-8804-55F3A4313F84}" srcOrd="0" destOrd="0" parTransId="{DB84C755-C9B0-46A9-BA94-CFE0EC95CBB9}" sibTransId="{23CE2190-CC15-4B87-B2EA-F672E852A7F2}"/>
    <dgm:cxn modelId="{76DCC874-9875-48CA-B516-721EA1C98168}" srcId="{98F04734-4D94-468B-BD89-0EF719305C02}" destId="{FE60DBE1-EEF9-4A3A-9379-2EE3C1F8A982}" srcOrd="1" destOrd="0" parTransId="{AC2FDB95-4E45-49AB-8F5C-61BDCC78050C}" sibTransId="{3FF61E50-1158-45AA-81CC-24E177757AFB}"/>
    <dgm:cxn modelId="{A2532A8B-06D3-4A24-8D71-13AB092EC7B5}" srcId="{98F04734-4D94-468B-BD89-0EF719305C02}" destId="{D5FCD2F5-90E2-45FC-87CC-948EC3EF05C1}" srcOrd="2" destOrd="0" parTransId="{8826DA17-0DC1-4315-AE55-697C16F781EB}" sibTransId="{B7D5F435-785C-49EE-A0ED-EF38FD38FBA7}"/>
    <dgm:cxn modelId="{EEAC8197-C0CA-4812-9E45-F4ECD304DB97}" type="presOf" srcId="{98F04734-4D94-468B-BD89-0EF719305C02}" destId="{4E482C3E-F5F8-4039-B086-EF5AED229D28}" srcOrd="0" destOrd="0" presId="urn:microsoft.com/office/officeart/2005/8/layout/default"/>
    <dgm:cxn modelId="{9221E2B2-9801-4DBB-BA2A-6BD3FD4168E4}" type="presOf" srcId="{FE60DBE1-EEF9-4A3A-9379-2EE3C1F8A982}" destId="{2F155610-C389-4CD1-AC38-EBB0A1EBB690}" srcOrd="0" destOrd="0" presId="urn:microsoft.com/office/officeart/2005/8/layout/default"/>
    <dgm:cxn modelId="{E4A840C2-1A55-4177-BF11-D8508D1DA3C6}" type="presOf" srcId="{D5FCD2F5-90E2-45FC-87CC-948EC3EF05C1}" destId="{D98FAEB1-8ABA-4590-952C-C5BE3DC17B76}" srcOrd="0" destOrd="0" presId="urn:microsoft.com/office/officeart/2005/8/layout/default"/>
    <dgm:cxn modelId="{7CEA78D7-1BA6-4B1D-9111-CC3ECF6875CE}" type="presOf" srcId="{54BB15E8-2690-41A4-8804-55F3A4313F84}" destId="{834DE206-A981-425A-83E2-C9D6D2FD0F96}" srcOrd="0" destOrd="0" presId="urn:microsoft.com/office/officeart/2005/8/layout/default"/>
    <dgm:cxn modelId="{2DDFBD6B-49CB-4CA9-9056-939DC51A30EF}" type="presParOf" srcId="{4E482C3E-F5F8-4039-B086-EF5AED229D28}" destId="{834DE206-A981-425A-83E2-C9D6D2FD0F96}" srcOrd="0" destOrd="0" presId="urn:microsoft.com/office/officeart/2005/8/layout/default"/>
    <dgm:cxn modelId="{6DFD2229-01D7-41F4-9CD8-955C63C8F21B}" type="presParOf" srcId="{4E482C3E-F5F8-4039-B086-EF5AED229D28}" destId="{04B8A590-0CC2-419E-BEAB-8A32E4ACC3DA}" srcOrd="1" destOrd="0" presId="urn:microsoft.com/office/officeart/2005/8/layout/default"/>
    <dgm:cxn modelId="{4D7CE2AD-66BC-4B69-AFBE-BDDA20EBA2F5}" type="presParOf" srcId="{4E482C3E-F5F8-4039-B086-EF5AED229D28}" destId="{2F155610-C389-4CD1-AC38-EBB0A1EBB690}" srcOrd="2" destOrd="0" presId="urn:microsoft.com/office/officeart/2005/8/layout/default"/>
    <dgm:cxn modelId="{C49B7DF0-1B88-443F-ACA6-5981D7F450D5}" type="presParOf" srcId="{4E482C3E-F5F8-4039-B086-EF5AED229D28}" destId="{346314C5-2300-4FB2-BC37-860C03713A30}" srcOrd="3" destOrd="0" presId="urn:microsoft.com/office/officeart/2005/8/layout/default"/>
    <dgm:cxn modelId="{2E784970-1476-475E-8B42-041549AF7C99}" type="presParOf" srcId="{4E482C3E-F5F8-4039-B086-EF5AED229D28}" destId="{D98FAEB1-8ABA-4590-952C-C5BE3DC17B76}"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8F04734-4D94-468B-BD89-0EF719305C02}" type="doc">
      <dgm:prSet loTypeId="urn:microsoft.com/office/officeart/2005/8/layout/default" loCatId="list" qsTypeId="urn:microsoft.com/office/officeart/2005/8/quickstyle/simple2" qsCatId="simple" csTypeId="urn:microsoft.com/office/officeart/2005/8/colors/colorful1" csCatId="colorful" phldr="1"/>
      <dgm:spPr/>
      <dgm:t>
        <a:bodyPr/>
        <a:lstStyle/>
        <a:p>
          <a:endParaRPr lang="en-US"/>
        </a:p>
      </dgm:t>
    </dgm:pt>
    <dgm:pt modelId="{54BB15E8-2690-41A4-8804-55F3A4313F84}">
      <dgm:prSet phldrT="[Text]" custT="1"/>
      <dgm:spPr/>
      <dgm:t>
        <a:bodyPr/>
        <a:lstStyle/>
        <a:p>
          <a:r>
            <a:rPr lang="en-US" sz="1800" dirty="0"/>
            <a:t>Features:</a:t>
          </a:r>
        </a:p>
        <a:p>
          <a:r>
            <a:rPr lang="en-US" sz="1800" dirty="0"/>
            <a:t>1. Internet E-voting </a:t>
          </a:r>
          <a:r>
            <a:rPr lang="en-US" sz="1800" dirty="0" err="1"/>
            <a:t>Protocal</a:t>
          </a:r>
          <a:endParaRPr lang="en-US" sz="1800" dirty="0"/>
        </a:p>
        <a:p>
          <a:r>
            <a:rPr lang="en-US" sz="1800" dirty="0"/>
            <a:t>2. Dual Signature</a:t>
          </a:r>
        </a:p>
        <a:p>
          <a:r>
            <a:rPr lang="en-US" sz="1800" dirty="0"/>
            <a:t>3. Probity assurance </a:t>
          </a:r>
        </a:p>
      </dgm:t>
    </dgm:pt>
    <dgm:pt modelId="{DB84C755-C9B0-46A9-BA94-CFE0EC95CBB9}" type="parTrans" cxnId="{CEA12A6C-D9AF-4934-8F40-65AAC2FD3F46}">
      <dgm:prSet/>
      <dgm:spPr/>
      <dgm:t>
        <a:bodyPr/>
        <a:lstStyle/>
        <a:p>
          <a:endParaRPr lang="en-US"/>
        </a:p>
      </dgm:t>
    </dgm:pt>
    <dgm:pt modelId="{23CE2190-CC15-4B87-B2EA-F672E852A7F2}" type="sibTrans" cxnId="{CEA12A6C-D9AF-4934-8F40-65AAC2FD3F46}">
      <dgm:prSet/>
      <dgm:spPr/>
      <dgm:t>
        <a:bodyPr/>
        <a:lstStyle/>
        <a:p>
          <a:endParaRPr lang="en-US"/>
        </a:p>
      </dgm:t>
    </dgm:pt>
    <dgm:pt modelId="{FE60DBE1-EEF9-4A3A-9379-2EE3C1F8A982}">
      <dgm:prSet phldrT="[Text]" custT="1"/>
      <dgm:spPr/>
      <dgm:t>
        <a:bodyPr/>
        <a:lstStyle/>
        <a:p>
          <a:r>
            <a:rPr lang="en-US" sz="1800" dirty="0"/>
            <a:t>Ideas:</a:t>
          </a:r>
        </a:p>
        <a:p>
          <a:r>
            <a:rPr lang="en-US" sz="1800" dirty="0"/>
            <a:t>1. Core Properties</a:t>
          </a:r>
        </a:p>
        <a:p>
          <a:r>
            <a:rPr lang="en-US" sz="1800" dirty="0"/>
            <a:t>2. Formal Methods</a:t>
          </a:r>
        </a:p>
        <a:p>
          <a:r>
            <a:rPr lang="en-US" sz="1800" dirty="0"/>
            <a:t>3.Performance </a:t>
          </a:r>
          <a:r>
            <a:rPr lang="en-US" sz="1800" dirty="0" err="1"/>
            <a:t>Evalution</a:t>
          </a:r>
          <a:endParaRPr lang="en-US" sz="1800" dirty="0"/>
        </a:p>
        <a:p>
          <a:endParaRPr lang="en-US" sz="1800" dirty="0"/>
        </a:p>
      </dgm:t>
    </dgm:pt>
    <dgm:pt modelId="{AC2FDB95-4E45-49AB-8F5C-61BDCC78050C}" type="parTrans" cxnId="{76DCC874-9875-48CA-B516-721EA1C98168}">
      <dgm:prSet/>
      <dgm:spPr/>
      <dgm:t>
        <a:bodyPr/>
        <a:lstStyle/>
        <a:p>
          <a:endParaRPr lang="en-US"/>
        </a:p>
      </dgm:t>
    </dgm:pt>
    <dgm:pt modelId="{3FF61E50-1158-45AA-81CC-24E177757AFB}" type="sibTrans" cxnId="{76DCC874-9875-48CA-B516-721EA1C98168}">
      <dgm:prSet/>
      <dgm:spPr/>
      <dgm:t>
        <a:bodyPr/>
        <a:lstStyle/>
        <a:p>
          <a:endParaRPr lang="en-US"/>
        </a:p>
      </dgm:t>
    </dgm:pt>
    <dgm:pt modelId="{D5FCD2F5-90E2-45FC-87CC-948EC3EF05C1}">
      <dgm:prSet phldrT="[Text]" custT="1"/>
      <dgm:spPr/>
      <dgm:t>
        <a:bodyPr/>
        <a:lstStyle/>
        <a:p>
          <a:r>
            <a:rPr lang="en-US" sz="1800" dirty="0"/>
            <a:t>limitations:</a:t>
          </a:r>
        </a:p>
        <a:p>
          <a:r>
            <a:rPr lang="en-US" sz="1800" dirty="0"/>
            <a:t>1. Security Assurance</a:t>
          </a:r>
        </a:p>
        <a:p>
          <a:r>
            <a:rPr lang="en-US" sz="1800" dirty="0"/>
            <a:t>2. Usability and adoption</a:t>
          </a:r>
        </a:p>
      </dgm:t>
    </dgm:pt>
    <dgm:pt modelId="{8826DA17-0DC1-4315-AE55-697C16F781EB}" type="parTrans" cxnId="{A2532A8B-06D3-4A24-8D71-13AB092EC7B5}">
      <dgm:prSet/>
      <dgm:spPr/>
      <dgm:t>
        <a:bodyPr/>
        <a:lstStyle/>
        <a:p>
          <a:endParaRPr lang="en-US"/>
        </a:p>
      </dgm:t>
    </dgm:pt>
    <dgm:pt modelId="{B7D5F435-785C-49EE-A0ED-EF38FD38FBA7}" type="sibTrans" cxnId="{A2532A8B-06D3-4A24-8D71-13AB092EC7B5}">
      <dgm:prSet/>
      <dgm:spPr/>
      <dgm:t>
        <a:bodyPr/>
        <a:lstStyle/>
        <a:p>
          <a:endParaRPr lang="en-US"/>
        </a:p>
      </dgm:t>
    </dgm:pt>
    <dgm:pt modelId="{4E482C3E-F5F8-4039-B086-EF5AED229D28}" type="pres">
      <dgm:prSet presAssocID="{98F04734-4D94-468B-BD89-0EF719305C02}" presName="diagram" presStyleCnt="0">
        <dgm:presLayoutVars>
          <dgm:dir/>
          <dgm:resizeHandles val="exact"/>
        </dgm:presLayoutVars>
      </dgm:prSet>
      <dgm:spPr/>
    </dgm:pt>
    <dgm:pt modelId="{834DE206-A981-425A-83E2-C9D6D2FD0F96}" type="pres">
      <dgm:prSet presAssocID="{54BB15E8-2690-41A4-8804-55F3A4313F84}" presName="node" presStyleLbl="node1" presStyleIdx="0" presStyleCnt="3">
        <dgm:presLayoutVars>
          <dgm:bulletEnabled val="1"/>
        </dgm:presLayoutVars>
      </dgm:prSet>
      <dgm:spPr/>
    </dgm:pt>
    <dgm:pt modelId="{04B8A590-0CC2-419E-BEAB-8A32E4ACC3DA}" type="pres">
      <dgm:prSet presAssocID="{23CE2190-CC15-4B87-B2EA-F672E852A7F2}" presName="sibTrans" presStyleCnt="0"/>
      <dgm:spPr/>
    </dgm:pt>
    <dgm:pt modelId="{2F155610-C389-4CD1-AC38-EBB0A1EBB690}" type="pres">
      <dgm:prSet presAssocID="{FE60DBE1-EEF9-4A3A-9379-2EE3C1F8A982}" presName="node" presStyleLbl="node1" presStyleIdx="1" presStyleCnt="3" custLinFactNeighborX="-46" custLinFactNeighborY="1672">
        <dgm:presLayoutVars>
          <dgm:bulletEnabled val="1"/>
        </dgm:presLayoutVars>
      </dgm:prSet>
      <dgm:spPr/>
    </dgm:pt>
    <dgm:pt modelId="{346314C5-2300-4FB2-BC37-860C03713A30}" type="pres">
      <dgm:prSet presAssocID="{3FF61E50-1158-45AA-81CC-24E177757AFB}" presName="sibTrans" presStyleCnt="0"/>
      <dgm:spPr/>
    </dgm:pt>
    <dgm:pt modelId="{D98FAEB1-8ABA-4590-952C-C5BE3DC17B76}" type="pres">
      <dgm:prSet presAssocID="{D5FCD2F5-90E2-45FC-87CC-948EC3EF05C1}" presName="node" presStyleLbl="node1" presStyleIdx="2" presStyleCnt="3">
        <dgm:presLayoutVars>
          <dgm:bulletEnabled val="1"/>
        </dgm:presLayoutVars>
      </dgm:prSet>
      <dgm:spPr/>
    </dgm:pt>
  </dgm:ptLst>
  <dgm:cxnLst>
    <dgm:cxn modelId="{CEA12A6C-D9AF-4934-8F40-65AAC2FD3F46}" srcId="{98F04734-4D94-468B-BD89-0EF719305C02}" destId="{54BB15E8-2690-41A4-8804-55F3A4313F84}" srcOrd="0" destOrd="0" parTransId="{DB84C755-C9B0-46A9-BA94-CFE0EC95CBB9}" sibTransId="{23CE2190-CC15-4B87-B2EA-F672E852A7F2}"/>
    <dgm:cxn modelId="{76DCC874-9875-48CA-B516-721EA1C98168}" srcId="{98F04734-4D94-468B-BD89-0EF719305C02}" destId="{FE60DBE1-EEF9-4A3A-9379-2EE3C1F8A982}" srcOrd="1" destOrd="0" parTransId="{AC2FDB95-4E45-49AB-8F5C-61BDCC78050C}" sibTransId="{3FF61E50-1158-45AA-81CC-24E177757AFB}"/>
    <dgm:cxn modelId="{A2532A8B-06D3-4A24-8D71-13AB092EC7B5}" srcId="{98F04734-4D94-468B-BD89-0EF719305C02}" destId="{D5FCD2F5-90E2-45FC-87CC-948EC3EF05C1}" srcOrd="2" destOrd="0" parTransId="{8826DA17-0DC1-4315-AE55-697C16F781EB}" sibTransId="{B7D5F435-785C-49EE-A0ED-EF38FD38FBA7}"/>
    <dgm:cxn modelId="{EEAC8197-C0CA-4812-9E45-F4ECD304DB97}" type="presOf" srcId="{98F04734-4D94-468B-BD89-0EF719305C02}" destId="{4E482C3E-F5F8-4039-B086-EF5AED229D28}" srcOrd="0" destOrd="0" presId="urn:microsoft.com/office/officeart/2005/8/layout/default"/>
    <dgm:cxn modelId="{9221E2B2-9801-4DBB-BA2A-6BD3FD4168E4}" type="presOf" srcId="{FE60DBE1-EEF9-4A3A-9379-2EE3C1F8A982}" destId="{2F155610-C389-4CD1-AC38-EBB0A1EBB690}" srcOrd="0" destOrd="0" presId="urn:microsoft.com/office/officeart/2005/8/layout/default"/>
    <dgm:cxn modelId="{E4A840C2-1A55-4177-BF11-D8508D1DA3C6}" type="presOf" srcId="{D5FCD2F5-90E2-45FC-87CC-948EC3EF05C1}" destId="{D98FAEB1-8ABA-4590-952C-C5BE3DC17B76}" srcOrd="0" destOrd="0" presId="urn:microsoft.com/office/officeart/2005/8/layout/default"/>
    <dgm:cxn modelId="{7CEA78D7-1BA6-4B1D-9111-CC3ECF6875CE}" type="presOf" srcId="{54BB15E8-2690-41A4-8804-55F3A4313F84}" destId="{834DE206-A981-425A-83E2-C9D6D2FD0F96}" srcOrd="0" destOrd="0" presId="urn:microsoft.com/office/officeart/2005/8/layout/default"/>
    <dgm:cxn modelId="{2DDFBD6B-49CB-4CA9-9056-939DC51A30EF}" type="presParOf" srcId="{4E482C3E-F5F8-4039-B086-EF5AED229D28}" destId="{834DE206-A981-425A-83E2-C9D6D2FD0F96}" srcOrd="0" destOrd="0" presId="urn:microsoft.com/office/officeart/2005/8/layout/default"/>
    <dgm:cxn modelId="{6DFD2229-01D7-41F4-9CD8-955C63C8F21B}" type="presParOf" srcId="{4E482C3E-F5F8-4039-B086-EF5AED229D28}" destId="{04B8A590-0CC2-419E-BEAB-8A32E4ACC3DA}" srcOrd="1" destOrd="0" presId="urn:microsoft.com/office/officeart/2005/8/layout/default"/>
    <dgm:cxn modelId="{4D7CE2AD-66BC-4B69-AFBE-BDDA20EBA2F5}" type="presParOf" srcId="{4E482C3E-F5F8-4039-B086-EF5AED229D28}" destId="{2F155610-C389-4CD1-AC38-EBB0A1EBB690}" srcOrd="2" destOrd="0" presId="urn:microsoft.com/office/officeart/2005/8/layout/default"/>
    <dgm:cxn modelId="{C49B7DF0-1B88-443F-ACA6-5981D7F450D5}" type="presParOf" srcId="{4E482C3E-F5F8-4039-B086-EF5AED229D28}" destId="{346314C5-2300-4FB2-BC37-860C03713A30}" srcOrd="3" destOrd="0" presId="urn:microsoft.com/office/officeart/2005/8/layout/default"/>
    <dgm:cxn modelId="{2E784970-1476-475E-8B42-041549AF7C99}" type="presParOf" srcId="{4E482C3E-F5F8-4039-B086-EF5AED229D28}" destId="{D98FAEB1-8ABA-4590-952C-C5BE3DC17B76}"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69991E5-AA5A-4490-90AF-363CD5623EF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E40C77C-9D4C-4077-B29F-5680DA9E576D}" type="pres">
      <dgm:prSet presAssocID="{969991E5-AA5A-4490-90AF-363CD5623EFB}" presName="diagram" presStyleCnt="0">
        <dgm:presLayoutVars>
          <dgm:dir/>
          <dgm:resizeHandles val="exact"/>
        </dgm:presLayoutVars>
      </dgm:prSet>
      <dgm:spPr/>
    </dgm:pt>
  </dgm:ptLst>
  <dgm:cxnLst>
    <dgm:cxn modelId="{7C9DABDF-37FA-4EB1-A4FC-34E315C2D641}" type="presOf" srcId="{969991E5-AA5A-4490-90AF-363CD5623EFB}" destId="{DE40C77C-9D4C-4077-B29F-5680DA9E576D}" srcOrd="0"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9BCD714-8ADC-4DE4-BCCF-61F3A8EB4AA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56D8A4B-C66D-4902-81CE-3D1EF19DA8AE}">
      <dgm:prSet custT="1"/>
      <dgm:spPr>
        <a:solidFill>
          <a:srgbClr val="92D050"/>
        </a:solidFill>
      </dgm:spPr>
      <dgm:t>
        <a:bodyPr/>
        <a:lstStyle/>
        <a:p>
          <a:r>
            <a:rPr lang="en-US" sz="1800" dirty="0"/>
            <a:t>Summary :</a:t>
          </a:r>
        </a:p>
        <a:p>
          <a:r>
            <a:rPr lang="en-US" sz="1800" dirty="0"/>
            <a:t>The paper presents an Internet e-voting protocol to address concerns in traditional voting systems. While the proposal seems promising, further investigation into its security, practical implementation, and potential barriers to adoption would be essential to validate its viability as an alternative to traditional voting methods..</a:t>
          </a:r>
        </a:p>
      </dgm:t>
    </dgm:pt>
    <dgm:pt modelId="{7DD8BAD3-B5F3-4FF3-9BFF-18ECA8C119EA}" type="parTrans" cxnId="{4268D207-75F7-4C21-939E-31FF50CD5507}">
      <dgm:prSet/>
      <dgm:spPr/>
      <dgm:t>
        <a:bodyPr/>
        <a:lstStyle/>
        <a:p>
          <a:endParaRPr lang="en-US"/>
        </a:p>
      </dgm:t>
    </dgm:pt>
    <dgm:pt modelId="{50ADA9A0-2B36-468B-BC9D-8181AA010647}" type="sibTrans" cxnId="{4268D207-75F7-4C21-939E-31FF50CD5507}">
      <dgm:prSet/>
      <dgm:spPr/>
      <dgm:t>
        <a:bodyPr/>
        <a:lstStyle/>
        <a:p>
          <a:endParaRPr lang="en-US"/>
        </a:p>
      </dgm:t>
    </dgm:pt>
    <dgm:pt modelId="{57D5DFD4-191A-465D-B1E3-8EAEF45DF33A}" type="pres">
      <dgm:prSet presAssocID="{A9BCD714-8ADC-4DE4-BCCF-61F3A8EB4AA4}" presName="linear" presStyleCnt="0">
        <dgm:presLayoutVars>
          <dgm:animLvl val="lvl"/>
          <dgm:resizeHandles val="exact"/>
        </dgm:presLayoutVars>
      </dgm:prSet>
      <dgm:spPr/>
    </dgm:pt>
    <dgm:pt modelId="{B40AA927-9F11-471D-97A0-191E6CA7787C}" type="pres">
      <dgm:prSet presAssocID="{856D8A4B-C66D-4902-81CE-3D1EF19DA8AE}" presName="parentText" presStyleLbl="node1" presStyleIdx="0" presStyleCnt="1" custScaleY="108965">
        <dgm:presLayoutVars>
          <dgm:chMax val="0"/>
          <dgm:bulletEnabled val="1"/>
        </dgm:presLayoutVars>
      </dgm:prSet>
      <dgm:spPr/>
    </dgm:pt>
  </dgm:ptLst>
  <dgm:cxnLst>
    <dgm:cxn modelId="{4268D207-75F7-4C21-939E-31FF50CD5507}" srcId="{A9BCD714-8ADC-4DE4-BCCF-61F3A8EB4AA4}" destId="{856D8A4B-C66D-4902-81CE-3D1EF19DA8AE}" srcOrd="0" destOrd="0" parTransId="{7DD8BAD3-B5F3-4FF3-9BFF-18ECA8C119EA}" sibTransId="{50ADA9A0-2B36-468B-BC9D-8181AA010647}"/>
    <dgm:cxn modelId="{6FD4502F-6937-409F-817A-A499776EFD5E}" type="presOf" srcId="{856D8A4B-C66D-4902-81CE-3D1EF19DA8AE}" destId="{B40AA927-9F11-471D-97A0-191E6CA7787C}" srcOrd="0" destOrd="0" presId="urn:microsoft.com/office/officeart/2005/8/layout/vList2"/>
    <dgm:cxn modelId="{8C117146-7B3B-4C37-A38A-BA2C898C3201}" type="presOf" srcId="{A9BCD714-8ADC-4DE4-BCCF-61F3A8EB4AA4}" destId="{57D5DFD4-191A-465D-B1E3-8EAEF45DF33A}" srcOrd="0" destOrd="0" presId="urn:microsoft.com/office/officeart/2005/8/layout/vList2"/>
    <dgm:cxn modelId="{2065B1FE-7DD9-4959-B04A-D9A5FA108DC2}" type="presParOf" srcId="{57D5DFD4-191A-465D-B1E3-8EAEF45DF33A}" destId="{B40AA927-9F11-471D-97A0-191E6CA7787C}"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8F04734-4D94-468B-BD89-0EF719305C02}" type="doc">
      <dgm:prSet loTypeId="urn:microsoft.com/office/officeart/2005/8/layout/default" loCatId="list" qsTypeId="urn:microsoft.com/office/officeart/2005/8/quickstyle/simple2" qsCatId="simple" csTypeId="urn:microsoft.com/office/officeart/2005/8/colors/colorful1" csCatId="colorful" phldr="1"/>
      <dgm:spPr/>
      <dgm:t>
        <a:bodyPr/>
        <a:lstStyle/>
        <a:p>
          <a:endParaRPr lang="en-US"/>
        </a:p>
      </dgm:t>
    </dgm:pt>
    <dgm:pt modelId="{54BB15E8-2690-41A4-8804-55F3A4313F84}">
      <dgm:prSet phldrT="[Text]" custT="1"/>
      <dgm:spPr/>
      <dgm:t>
        <a:bodyPr/>
        <a:lstStyle/>
        <a:p>
          <a:r>
            <a:rPr lang="en-US" sz="1800" dirty="0"/>
            <a:t>Features:</a:t>
          </a:r>
        </a:p>
        <a:p>
          <a:r>
            <a:rPr lang="en-US" sz="1800" dirty="0"/>
            <a:t>1. Manipulation Prevention </a:t>
          </a:r>
        </a:p>
        <a:p>
          <a:r>
            <a:rPr lang="en-US" sz="1800" dirty="0"/>
            <a:t>2. Smart Contracts</a:t>
          </a:r>
        </a:p>
        <a:p>
          <a:r>
            <a:rPr lang="en-US" sz="1800" dirty="0"/>
            <a:t>3. Flexible Network Configuration</a:t>
          </a:r>
        </a:p>
      </dgm:t>
    </dgm:pt>
    <dgm:pt modelId="{DB84C755-C9B0-46A9-BA94-CFE0EC95CBB9}" type="parTrans" cxnId="{CEA12A6C-D9AF-4934-8F40-65AAC2FD3F46}">
      <dgm:prSet/>
      <dgm:spPr/>
      <dgm:t>
        <a:bodyPr/>
        <a:lstStyle/>
        <a:p>
          <a:endParaRPr lang="en-US"/>
        </a:p>
      </dgm:t>
    </dgm:pt>
    <dgm:pt modelId="{23CE2190-CC15-4B87-B2EA-F672E852A7F2}" type="sibTrans" cxnId="{CEA12A6C-D9AF-4934-8F40-65AAC2FD3F46}">
      <dgm:prSet/>
      <dgm:spPr/>
      <dgm:t>
        <a:bodyPr/>
        <a:lstStyle/>
        <a:p>
          <a:endParaRPr lang="en-US"/>
        </a:p>
      </dgm:t>
    </dgm:pt>
    <dgm:pt modelId="{FE60DBE1-EEF9-4A3A-9379-2EE3C1F8A982}">
      <dgm:prSet phldrT="[Text]" custT="1"/>
      <dgm:spPr/>
      <dgm:t>
        <a:bodyPr/>
        <a:lstStyle/>
        <a:p>
          <a:r>
            <a:rPr lang="en-US" sz="1800" dirty="0"/>
            <a:t>Ideas:</a:t>
          </a:r>
        </a:p>
        <a:p>
          <a:r>
            <a:rPr lang="en-US" sz="1800" dirty="0"/>
            <a:t>1. Efficiency and Energy Reduction</a:t>
          </a:r>
        </a:p>
        <a:p>
          <a:r>
            <a:rPr lang="en-US" sz="1800" dirty="0"/>
            <a:t>2. Security and Transparency </a:t>
          </a:r>
        </a:p>
        <a:p>
          <a:r>
            <a:rPr lang="en-US" sz="1800" dirty="0"/>
            <a:t>3.Reliability Enhancement</a:t>
          </a:r>
        </a:p>
        <a:p>
          <a:endParaRPr lang="en-US" sz="1800" dirty="0"/>
        </a:p>
      </dgm:t>
    </dgm:pt>
    <dgm:pt modelId="{AC2FDB95-4E45-49AB-8F5C-61BDCC78050C}" type="parTrans" cxnId="{76DCC874-9875-48CA-B516-721EA1C98168}">
      <dgm:prSet/>
      <dgm:spPr/>
      <dgm:t>
        <a:bodyPr/>
        <a:lstStyle/>
        <a:p>
          <a:endParaRPr lang="en-US"/>
        </a:p>
      </dgm:t>
    </dgm:pt>
    <dgm:pt modelId="{3FF61E50-1158-45AA-81CC-24E177757AFB}" type="sibTrans" cxnId="{76DCC874-9875-48CA-B516-721EA1C98168}">
      <dgm:prSet/>
      <dgm:spPr/>
      <dgm:t>
        <a:bodyPr/>
        <a:lstStyle/>
        <a:p>
          <a:endParaRPr lang="en-US"/>
        </a:p>
      </dgm:t>
    </dgm:pt>
    <dgm:pt modelId="{D5FCD2F5-90E2-45FC-87CC-948EC3EF05C1}">
      <dgm:prSet phldrT="[Text]" custT="1"/>
      <dgm:spPr/>
      <dgm:t>
        <a:bodyPr/>
        <a:lstStyle/>
        <a:p>
          <a:r>
            <a:rPr lang="en-US" sz="1800" dirty="0"/>
            <a:t>limitations:</a:t>
          </a:r>
        </a:p>
        <a:p>
          <a:r>
            <a:rPr lang="en-US" sz="1800" dirty="0"/>
            <a:t>1. Dependence on network Configuration</a:t>
          </a:r>
        </a:p>
        <a:p>
          <a:r>
            <a:rPr lang="en-US" sz="1800" dirty="0"/>
            <a:t>2. Adoption Challenges</a:t>
          </a:r>
        </a:p>
      </dgm:t>
    </dgm:pt>
    <dgm:pt modelId="{8826DA17-0DC1-4315-AE55-697C16F781EB}" type="parTrans" cxnId="{A2532A8B-06D3-4A24-8D71-13AB092EC7B5}">
      <dgm:prSet/>
      <dgm:spPr/>
      <dgm:t>
        <a:bodyPr/>
        <a:lstStyle/>
        <a:p>
          <a:endParaRPr lang="en-US"/>
        </a:p>
      </dgm:t>
    </dgm:pt>
    <dgm:pt modelId="{B7D5F435-785C-49EE-A0ED-EF38FD38FBA7}" type="sibTrans" cxnId="{A2532A8B-06D3-4A24-8D71-13AB092EC7B5}">
      <dgm:prSet/>
      <dgm:spPr/>
      <dgm:t>
        <a:bodyPr/>
        <a:lstStyle/>
        <a:p>
          <a:endParaRPr lang="en-US"/>
        </a:p>
      </dgm:t>
    </dgm:pt>
    <dgm:pt modelId="{4E482C3E-F5F8-4039-B086-EF5AED229D28}" type="pres">
      <dgm:prSet presAssocID="{98F04734-4D94-468B-BD89-0EF719305C02}" presName="diagram" presStyleCnt="0">
        <dgm:presLayoutVars>
          <dgm:dir/>
          <dgm:resizeHandles val="exact"/>
        </dgm:presLayoutVars>
      </dgm:prSet>
      <dgm:spPr/>
    </dgm:pt>
    <dgm:pt modelId="{834DE206-A981-425A-83E2-C9D6D2FD0F96}" type="pres">
      <dgm:prSet presAssocID="{54BB15E8-2690-41A4-8804-55F3A4313F84}" presName="node" presStyleLbl="node1" presStyleIdx="0" presStyleCnt="3">
        <dgm:presLayoutVars>
          <dgm:bulletEnabled val="1"/>
        </dgm:presLayoutVars>
      </dgm:prSet>
      <dgm:spPr/>
    </dgm:pt>
    <dgm:pt modelId="{04B8A590-0CC2-419E-BEAB-8A32E4ACC3DA}" type="pres">
      <dgm:prSet presAssocID="{23CE2190-CC15-4B87-B2EA-F672E852A7F2}" presName="sibTrans" presStyleCnt="0"/>
      <dgm:spPr/>
    </dgm:pt>
    <dgm:pt modelId="{2F155610-C389-4CD1-AC38-EBB0A1EBB690}" type="pres">
      <dgm:prSet presAssocID="{FE60DBE1-EEF9-4A3A-9379-2EE3C1F8A982}" presName="node" presStyleLbl="node1" presStyleIdx="1" presStyleCnt="3" custLinFactNeighborX="-46" custLinFactNeighborY="1672">
        <dgm:presLayoutVars>
          <dgm:bulletEnabled val="1"/>
        </dgm:presLayoutVars>
      </dgm:prSet>
      <dgm:spPr/>
    </dgm:pt>
    <dgm:pt modelId="{346314C5-2300-4FB2-BC37-860C03713A30}" type="pres">
      <dgm:prSet presAssocID="{3FF61E50-1158-45AA-81CC-24E177757AFB}" presName="sibTrans" presStyleCnt="0"/>
      <dgm:spPr/>
    </dgm:pt>
    <dgm:pt modelId="{D98FAEB1-8ABA-4590-952C-C5BE3DC17B76}" type="pres">
      <dgm:prSet presAssocID="{D5FCD2F5-90E2-45FC-87CC-948EC3EF05C1}" presName="node" presStyleLbl="node1" presStyleIdx="2" presStyleCnt="3">
        <dgm:presLayoutVars>
          <dgm:bulletEnabled val="1"/>
        </dgm:presLayoutVars>
      </dgm:prSet>
      <dgm:spPr/>
    </dgm:pt>
  </dgm:ptLst>
  <dgm:cxnLst>
    <dgm:cxn modelId="{CEA12A6C-D9AF-4934-8F40-65AAC2FD3F46}" srcId="{98F04734-4D94-468B-BD89-0EF719305C02}" destId="{54BB15E8-2690-41A4-8804-55F3A4313F84}" srcOrd="0" destOrd="0" parTransId="{DB84C755-C9B0-46A9-BA94-CFE0EC95CBB9}" sibTransId="{23CE2190-CC15-4B87-B2EA-F672E852A7F2}"/>
    <dgm:cxn modelId="{76DCC874-9875-48CA-B516-721EA1C98168}" srcId="{98F04734-4D94-468B-BD89-0EF719305C02}" destId="{FE60DBE1-EEF9-4A3A-9379-2EE3C1F8A982}" srcOrd="1" destOrd="0" parTransId="{AC2FDB95-4E45-49AB-8F5C-61BDCC78050C}" sibTransId="{3FF61E50-1158-45AA-81CC-24E177757AFB}"/>
    <dgm:cxn modelId="{A2532A8B-06D3-4A24-8D71-13AB092EC7B5}" srcId="{98F04734-4D94-468B-BD89-0EF719305C02}" destId="{D5FCD2F5-90E2-45FC-87CC-948EC3EF05C1}" srcOrd="2" destOrd="0" parTransId="{8826DA17-0DC1-4315-AE55-697C16F781EB}" sibTransId="{B7D5F435-785C-49EE-A0ED-EF38FD38FBA7}"/>
    <dgm:cxn modelId="{EEAC8197-C0CA-4812-9E45-F4ECD304DB97}" type="presOf" srcId="{98F04734-4D94-468B-BD89-0EF719305C02}" destId="{4E482C3E-F5F8-4039-B086-EF5AED229D28}" srcOrd="0" destOrd="0" presId="urn:microsoft.com/office/officeart/2005/8/layout/default"/>
    <dgm:cxn modelId="{9221E2B2-9801-4DBB-BA2A-6BD3FD4168E4}" type="presOf" srcId="{FE60DBE1-EEF9-4A3A-9379-2EE3C1F8A982}" destId="{2F155610-C389-4CD1-AC38-EBB0A1EBB690}" srcOrd="0" destOrd="0" presId="urn:microsoft.com/office/officeart/2005/8/layout/default"/>
    <dgm:cxn modelId="{E4A840C2-1A55-4177-BF11-D8508D1DA3C6}" type="presOf" srcId="{D5FCD2F5-90E2-45FC-87CC-948EC3EF05C1}" destId="{D98FAEB1-8ABA-4590-952C-C5BE3DC17B76}" srcOrd="0" destOrd="0" presId="urn:microsoft.com/office/officeart/2005/8/layout/default"/>
    <dgm:cxn modelId="{7CEA78D7-1BA6-4B1D-9111-CC3ECF6875CE}" type="presOf" srcId="{54BB15E8-2690-41A4-8804-55F3A4313F84}" destId="{834DE206-A981-425A-83E2-C9D6D2FD0F96}" srcOrd="0" destOrd="0" presId="urn:microsoft.com/office/officeart/2005/8/layout/default"/>
    <dgm:cxn modelId="{2DDFBD6B-49CB-4CA9-9056-939DC51A30EF}" type="presParOf" srcId="{4E482C3E-F5F8-4039-B086-EF5AED229D28}" destId="{834DE206-A981-425A-83E2-C9D6D2FD0F96}" srcOrd="0" destOrd="0" presId="urn:microsoft.com/office/officeart/2005/8/layout/default"/>
    <dgm:cxn modelId="{6DFD2229-01D7-41F4-9CD8-955C63C8F21B}" type="presParOf" srcId="{4E482C3E-F5F8-4039-B086-EF5AED229D28}" destId="{04B8A590-0CC2-419E-BEAB-8A32E4ACC3DA}" srcOrd="1" destOrd="0" presId="urn:microsoft.com/office/officeart/2005/8/layout/default"/>
    <dgm:cxn modelId="{4D7CE2AD-66BC-4B69-AFBE-BDDA20EBA2F5}" type="presParOf" srcId="{4E482C3E-F5F8-4039-B086-EF5AED229D28}" destId="{2F155610-C389-4CD1-AC38-EBB0A1EBB690}" srcOrd="2" destOrd="0" presId="urn:microsoft.com/office/officeart/2005/8/layout/default"/>
    <dgm:cxn modelId="{C49B7DF0-1B88-443F-ACA6-5981D7F450D5}" type="presParOf" srcId="{4E482C3E-F5F8-4039-B086-EF5AED229D28}" destId="{346314C5-2300-4FB2-BC37-860C03713A30}" srcOrd="3" destOrd="0" presId="urn:microsoft.com/office/officeart/2005/8/layout/default"/>
    <dgm:cxn modelId="{2E784970-1476-475E-8B42-041549AF7C99}" type="presParOf" srcId="{4E482C3E-F5F8-4039-B086-EF5AED229D28}" destId="{D98FAEB1-8ABA-4590-952C-C5BE3DC17B76}"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69991E5-AA5A-4490-90AF-363CD5623EF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E40C77C-9D4C-4077-B29F-5680DA9E576D}" type="pres">
      <dgm:prSet presAssocID="{969991E5-AA5A-4490-90AF-363CD5623EFB}" presName="diagram" presStyleCnt="0">
        <dgm:presLayoutVars>
          <dgm:dir/>
          <dgm:resizeHandles val="exact"/>
        </dgm:presLayoutVars>
      </dgm:prSet>
      <dgm:spPr/>
    </dgm:pt>
  </dgm:ptLst>
  <dgm:cxnLst>
    <dgm:cxn modelId="{7C9DABDF-37FA-4EB1-A4FC-34E315C2D641}" type="presOf" srcId="{969991E5-AA5A-4490-90AF-363CD5623EFB}" destId="{DE40C77C-9D4C-4077-B29F-5680DA9E576D}" srcOrd="0"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9BCD714-8ADC-4DE4-BCCF-61F3A8EB4AA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56D8A4B-C66D-4902-81CE-3D1EF19DA8AE}">
      <dgm:prSet custT="1"/>
      <dgm:spPr>
        <a:solidFill>
          <a:srgbClr val="92D050"/>
        </a:solidFill>
      </dgm:spPr>
      <dgm:t>
        <a:bodyPr/>
        <a:lstStyle/>
        <a:p>
          <a:r>
            <a:rPr lang="en-US" sz="1800" dirty="0"/>
            <a:t>Summary :</a:t>
          </a:r>
        </a:p>
        <a:p>
          <a:r>
            <a:rPr lang="en-US" sz="1800" dirty="0"/>
            <a:t>The paper suggests a solution that employs permissioned blockchain to address security, reliability, and efficiency concerns in electronic voting systems. However, practical implementation and real-world testing will be needed to validate its feasibility and effectiveness.</a:t>
          </a:r>
        </a:p>
      </dgm:t>
    </dgm:pt>
    <dgm:pt modelId="{7DD8BAD3-B5F3-4FF3-9BFF-18ECA8C119EA}" type="parTrans" cxnId="{4268D207-75F7-4C21-939E-31FF50CD5507}">
      <dgm:prSet/>
      <dgm:spPr/>
      <dgm:t>
        <a:bodyPr/>
        <a:lstStyle/>
        <a:p>
          <a:endParaRPr lang="en-US"/>
        </a:p>
      </dgm:t>
    </dgm:pt>
    <dgm:pt modelId="{50ADA9A0-2B36-468B-BC9D-8181AA010647}" type="sibTrans" cxnId="{4268D207-75F7-4C21-939E-31FF50CD5507}">
      <dgm:prSet/>
      <dgm:spPr/>
      <dgm:t>
        <a:bodyPr/>
        <a:lstStyle/>
        <a:p>
          <a:endParaRPr lang="en-US"/>
        </a:p>
      </dgm:t>
    </dgm:pt>
    <dgm:pt modelId="{57D5DFD4-191A-465D-B1E3-8EAEF45DF33A}" type="pres">
      <dgm:prSet presAssocID="{A9BCD714-8ADC-4DE4-BCCF-61F3A8EB4AA4}" presName="linear" presStyleCnt="0">
        <dgm:presLayoutVars>
          <dgm:animLvl val="lvl"/>
          <dgm:resizeHandles val="exact"/>
        </dgm:presLayoutVars>
      </dgm:prSet>
      <dgm:spPr/>
    </dgm:pt>
    <dgm:pt modelId="{B40AA927-9F11-471D-97A0-191E6CA7787C}" type="pres">
      <dgm:prSet presAssocID="{856D8A4B-C66D-4902-81CE-3D1EF19DA8AE}" presName="parentText" presStyleLbl="node1" presStyleIdx="0" presStyleCnt="1" custScaleY="115934">
        <dgm:presLayoutVars>
          <dgm:chMax val="0"/>
          <dgm:bulletEnabled val="1"/>
        </dgm:presLayoutVars>
      </dgm:prSet>
      <dgm:spPr/>
    </dgm:pt>
  </dgm:ptLst>
  <dgm:cxnLst>
    <dgm:cxn modelId="{4268D207-75F7-4C21-939E-31FF50CD5507}" srcId="{A9BCD714-8ADC-4DE4-BCCF-61F3A8EB4AA4}" destId="{856D8A4B-C66D-4902-81CE-3D1EF19DA8AE}" srcOrd="0" destOrd="0" parTransId="{7DD8BAD3-B5F3-4FF3-9BFF-18ECA8C119EA}" sibTransId="{50ADA9A0-2B36-468B-BC9D-8181AA010647}"/>
    <dgm:cxn modelId="{6FD4502F-6937-409F-817A-A499776EFD5E}" type="presOf" srcId="{856D8A4B-C66D-4902-81CE-3D1EF19DA8AE}" destId="{B40AA927-9F11-471D-97A0-191E6CA7787C}" srcOrd="0" destOrd="0" presId="urn:microsoft.com/office/officeart/2005/8/layout/vList2"/>
    <dgm:cxn modelId="{8C117146-7B3B-4C37-A38A-BA2C898C3201}" type="presOf" srcId="{A9BCD714-8ADC-4DE4-BCCF-61F3A8EB4AA4}" destId="{57D5DFD4-191A-465D-B1E3-8EAEF45DF33A}" srcOrd="0" destOrd="0" presId="urn:microsoft.com/office/officeart/2005/8/layout/vList2"/>
    <dgm:cxn modelId="{2065B1FE-7DD9-4959-B04A-D9A5FA108DC2}" type="presParOf" srcId="{57D5DFD4-191A-465D-B1E3-8EAEF45DF33A}" destId="{B40AA927-9F11-471D-97A0-191E6CA7787C}"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614E59C-1D2D-4E62-A59F-B729972ACEFD}"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5AD2128C-6E2A-4860-9433-19C4FB6FA3BB}">
      <dgm:prSet/>
      <dgm:spPr/>
      <dgm:t>
        <a:bodyPr/>
        <a:lstStyle/>
        <a:p>
          <a:pPr>
            <a:lnSpc>
              <a:spcPct val="100000"/>
            </a:lnSpc>
          </a:pPr>
          <a:r>
            <a:rPr lang="en-US"/>
            <a:t>Paper 1 and 5 seem to focus on the evaluation of a multifaceted electronic voting framework's features, particularly concerning privacy, authenticity, integrity, and verifiability of the voting process. Paper 2, on the other hand, introduces a specific solution involving enterprise blockchain technology to enhance the reliability of electronic voting while discussing a flexible network configuration to address security and reliability issues.</a:t>
          </a:r>
        </a:p>
      </dgm:t>
    </dgm:pt>
    <dgm:pt modelId="{1783E18A-45E9-4363-9C11-29703C3325D1}" type="parTrans" cxnId="{03AC5EBB-13B1-4496-B838-D83E973B31CA}">
      <dgm:prSet/>
      <dgm:spPr/>
      <dgm:t>
        <a:bodyPr/>
        <a:lstStyle/>
        <a:p>
          <a:endParaRPr lang="en-US"/>
        </a:p>
      </dgm:t>
    </dgm:pt>
    <dgm:pt modelId="{AB66187B-0CF5-4B29-8C07-D68A7AD12A3D}" type="sibTrans" cxnId="{03AC5EBB-13B1-4496-B838-D83E973B31CA}">
      <dgm:prSet/>
      <dgm:spPr/>
      <dgm:t>
        <a:bodyPr/>
        <a:lstStyle/>
        <a:p>
          <a:endParaRPr lang="en-US"/>
        </a:p>
      </dgm:t>
    </dgm:pt>
    <dgm:pt modelId="{E9CDF252-7958-4BF6-852F-A0538047AC38}">
      <dgm:prSet/>
      <dgm:spPr/>
      <dgm:t>
        <a:bodyPr/>
        <a:lstStyle/>
        <a:p>
          <a:pPr>
            <a:lnSpc>
              <a:spcPct val="100000"/>
            </a:lnSpc>
          </a:pPr>
          <a:r>
            <a:rPr lang="en-US"/>
            <a:t>While Papers 1 and 5 emphasize the benefits of their respective frameworks, Paper 2 delves into proposing a technological solution using blockchain for improving the reliability of electronic voting, which could potentially be integrated into multifaceted frameworks like the one discussed in Papers 1 and 5.</a:t>
          </a:r>
        </a:p>
      </dgm:t>
    </dgm:pt>
    <dgm:pt modelId="{170700CA-55DC-4B9E-8F3D-E12B836B875E}" type="parTrans" cxnId="{F3CB01A0-58F9-4564-9AE9-E746A9AD78C1}">
      <dgm:prSet/>
      <dgm:spPr/>
      <dgm:t>
        <a:bodyPr/>
        <a:lstStyle/>
        <a:p>
          <a:endParaRPr lang="en-US"/>
        </a:p>
      </dgm:t>
    </dgm:pt>
    <dgm:pt modelId="{E861D630-F1EE-43DE-9340-636F2A7AC713}" type="sibTrans" cxnId="{F3CB01A0-58F9-4564-9AE9-E746A9AD78C1}">
      <dgm:prSet/>
      <dgm:spPr/>
      <dgm:t>
        <a:bodyPr/>
        <a:lstStyle/>
        <a:p>
          <a:endParaRPr lang="en-US"/>
        </a:p>
      </dgm:t>
    </dgm:pt>
    <dgm:pt modelId="{42D04B0D-6A02-477B-AA40-27A794596E9C}" type="pres">
      <dgm:prSet presAssocID="{0614E59C-1D2D-4E62-A59F-B729972ACEFD}" presName="root" presStyleCnt="0">
        <dgm:presLayoutVars>
          <dgm:dir/>
          <dgm:resizeHandles val="exact"/>
        </dgm:presLayoutVars>
      </dgm:prSet>
      <dgm:spPr/>
    </dgm:pt>
    <dgm:pt modelId="{9D75AEFB-E597-4960-9E7A-E2F58E8BF960}" type="pres">
      <dgm:prSet presAssocID="{5AD2128C-6E2A-4860-9433-19C4FB6FA3BB}" presName="compNode" presStyleCnt="0"/>
      <dgm:spPr/>
    </dgm:pt>
    <dgm:pt modelId="{C6DC2E6C-ADB9-46DC-B973-D32BDC90517F}" type="pres">
      <dgm:prSet presAssocID="{5AD2128C-6E2A-4860-9433-19C4FB6FA3BB}" presName="bgRect" presStyleLbl="bgShp" presStyleIdx="0" presStyleCnt="2"/>
      <dgm:spPr/>
    </dgm:pt>
    <dgm:pt modelId="{59DF7D44-D857-435F-9980-C17CC34310D4}" type="pres">
      <dgm:prSet presAssocID="{5AD2128C-6E2A-4860-9433-19C4FB6FA3B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23836B58-9429-41A2-83AB-42BC138DB461}" type="pres">
      <dgm:prSet presAssocID="{5AD2128C-6E2A-4860-9433-19C4FB6FA3BB}" presName="spaceRect" presStyleCnt="0"/>
      <dgm:spPr/>
    </dgm:pt>
    <dgm:pt modelId="{E1C97606-326E-4B24-8091-6900F0A3E81A}" type="pres">
      <dgm:prSet presAssocID="{5AD2128C-6E2A-4860-9433-19C4FB6FA3BB}" presName="parTx" presStyleLbl="revTx" presStyleIdx="0" presStyleCnt="2">
        <dgm:presLayoutVars>
          <dgm:chMax val="0"/>
          <dgm:chPref val="0"/>
        </dgm:presLayoutVars>
      </dgm:prSet>
      <dgm:spPr/>
    </dgm:pt>
    <dgm:pt modelId="{79482DEE-A134-4734-8AD9-DAF7210132CB}" type="pres">
      <dgm:prSet presAssocID="{AB66187B-0CF5-4B29-8C07-D68A7AD12A3D}" presName="sibTrans" presStyleCnt="0"/>
      <dgm:spPr/>
    </dgm:pt>
    <dgm:pt modelId="{485F6C8E-7BFA-401D-96FA-34CC4DC948E3}" type="pres">
      <dgm:prSet presAssocID="{E9CDF252-7958-4BF6-852F-A0538047AC38}" presName="compNode" presStyleCnt="0"/>
      <dgm:spPr/>
    </dgm:pt>
    <dgm:pt modelId="{1C47523D-5272-4080-B1F6-4E5714253089}" type="pres">
      <dgm:prSet presAssocID="{E9CDF252-7958-4BF6-852F-A0538047AC38}" presName="bgRect" presStyleLbl="bgShp" presStyleIdx="1" presStyleCnt="2"/>
      <dgm:spPr/>
    </dgm:pt>
    <dgm:pt modelId="{62C85F61-1CDD-40D2-92C1-FB903F9D47D9}" type="pres">
      <dgm:prSet presAssocID="{E9CDF252-7958-4BF6-852F-A0538047AC3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1ADBF27D-DFF0-48E8-9D71-CA2D8B913808}" type="pres">
      <dgm:prSet presAssocID="{E9CDF252-7958-4BF6-852F-A0538047AC38}" presName="spaceRect" presStyleCnt="0"/>
      <dgm:spPr/>
    </dgm:pt>
    <dgm:pt modelId="{BD659F7F-75FB-43FD-8AEF-9F47B1C4B7D9}" type="pres">
      <dgm:prSet presAssocID="{E9CDF252-7958-4BF6-852F-A0538047AC38}" presName="parTx" presStyleLbl="revTx" presStyleIdx="1" presStyleCnt="2">
        <dgm:presLayoutVars>
          <dgm:chMax val="0"/>
          <dgm:chPref val="0"/>
        </dgm:presLayoutVars>
      </dgm:prSet>
      <dgm:spPr/>
    </dgm:pt>
  </dgm:ptLst>
  <dgm:cxnLst>
    <dgm:cxn modelId="{F81D0091-2D03-4BD6-90F2-370A4080D2C0}" type="presOf" srcId="{5AD2128C-6E2A-4860-9433-19C4FB6FA3BB}" destId="{E1C97606-326E-4B24-8091-6900F0A3E81A}" srcOrd="0" destOrd="0" presId="urn:microsoft.com/office/officeart/2018/2/layout/IconVerticalSolidList"/>
    <dgm:cxn modelId="{F3CB01A0-58F9-4564-9AE9-E746A9AD78C1}" srcId="{0614E59C-1D2D-4E62-A59F-B729972ACEFD}" destId="{E9CDF252-7958-4BF6-852F-A0538047AC38}" srcOrd="1" destOrd="0" parTransId="{170700CA-55DC-4B9E-8F3D-E12B836B875E}" sibTransId="{E861D630-F1EE-43DE-9340-636F2A7AC713}"/>
    <dgm:cxn modelId="{03AC5EBB-13B1-4496-B838-D83E973B31CA}" srcId="{0614E59C-1D2D-4E62-A59F-B729972ACEFD}" destId="{5AD2128C-6E2A-4860-9433-19C4FB6FA3BB}" srcOrd="0" destOrd="0" parTransId="{1783E18A-45E9-4363-9C11-29703C3325D1}" sibTransId="{AB66187B-0CF5-4B29-8C07-D68A7AD12A3D}"/>
    <dgm:cxn modelId="{A062D8E8-E683-4F6B-990B-AD1B52E86AD3}" type="presOf" srcId="{0614E59C-1D2D-4E62-A59F-B729972ACEFD}" destId="{42D04B0D-6A02-477B-AA40-27A794596E9C}" srcOrd="0" destOrd="0" presId="urn:microsoft.com/office/officeart/2018/2/layout/IconVerticalSolidList"/>
    <dgm:cxn modelId="{A5E82FF0-1618-4090-B647-09F712A78FF4}" type="presOf" srcId="{E9CDF252-7958-4BF6-852F-A0538047AC38}" destId="{BD659F7F-75FB-43FD-8AEF-9F47B1C4B7D9}" srcOrd="0" destOrd="0" presId="urn:microsoft.com/office/officeart/2018/2/layout/IconVerticalSolidList"/>
    <dgm:cxn modelId="{FCEAB00E-C08F-4A55-A6ED-EBB9FA3A4669}" type="presParOf" srcId="{42D04B0D-6A02-477B-AA40-27A794596E9C}" destId="{9D75AEFB-E597-4960-9E7A-E2F58E8BF960}" srcOrd="0" destOrd="0" presId="urn:microsoft.com/office/officeart/2018/2/layout/IconVerticalSolidList"/>
    <dgm:cxn modelId="{33F311BB-0E74-498F-A455-E2B75717D297}" type="presParOf" srcId="{9D75AEFB-E597-4960-9E7A-E2F58E8BF960}" destId="{C6DC2E6C-ADB9-46DC-B973-D32BDC90517F}" srcOrd="0" destOrd="0" presId="urn:microsoft.com/office/officeart/2018/2/layout/IconVerticalSolidList"/>
    <dgm:cxn modelId="{F4D20A26-3A23-43B2-B744-FC1A58F4E9D4}" type="presParOf" srcId="{9D75AEFB-E597-4960-9E7A-E2F58E8BF960}" destId="{59DF7D44-D857-435F-9980-C17CC34310D4}" srcOrd="1" destOrd="0" presId="urn:microsoft.com/office/officeart/2018/2/layout/IconVerticalSolidList"/>
    <dgm:cxn modelId="{A780B9B4-5BEA-4786-A490-D7BF6E98B0A6}" type="presParOf" srcId="{9D75AEFB-E597-4960-9E7A-E2F58E8BF960}" destId="{23836B58-9429-41A2-83AB-42BC138DB461}" srcOrd="2" destOrd="0" presId="urn:microsoft.com/office/officeart/2018/2/layout/IconVerticalSolidList"/>
    <dgm:cxn modelId="{094E4464-3E19-46D1-B91D-01A939C91330}" type="presParOf" srcId="{9D75AEFB-E597-4960-9E7A-E2F58E8BF960}" destId="{E1C97606-326E-4B24-8091-6900F0A3E81A}" srcOrd="3" destOrd="0" presId="urn:microsoft.com/office/officeart/2018/2/layout/IconVerticalSolidList"/>
    <dgm:cxn modelId="{FF52E9AD-3EA7-4F04-A525-C9F3E2FF8FB9}" type="presParOf" srcId="{42D04B0D-6A02-477B-AA40-27A794596E9C}" destId="{79482DEE-A134-4734-8AD9-DAF7210132CB}" srcOrd="1" destOrd="0" presId="urn:microsoft.com/office/officeart/2018/2/layout/IconVerticalSolidList"/>
    <dgm:cxn modelId="{D14DB176-67F0-420B-8B10-E4E88D4789CE}" type="presParOf" srcId="{42D04B0D-6A02-477B-AA40-27A794596E9C}" destId="{485F6C8E-7BFA-401D-96FA-34CC4DC948E3}" srcOrd="2" destOrd="0" presId="urn:microsoft.com/office/officeart/2018/2/layout/IconVerticalSolidList"/>
    <dgm:cxn modelId="{648378F5-AAF2-455D-87B8-042E88B01FA1}" type="presParOf" srcId="{485F6C8E-7BFA-401D-96FA-34CC4DC948E3}" destId="{1C47523D-5272-4080-B1F6-4E5714253089}" srcOrd="0" destOrd="0" presId="urn:microsoft.com/office/officeart/2018/2/layout/IconVerticalSolidList"/>
    <dgm:cxn modelId="{F2817BDD-5FA4-4BD5-A5EB-125FDC986CC6}" type="presParOf" srcId="{485F6C8E-7BFA-401D-96FA-34CC4DC948E3}" destId="{62C85F61-1CDD-40D2-92C1-FB903F9D47D9}" srcOrd="1" destOrd="0" presId="urn:microsoft.com/office/officeart/2018/2/layout/IconVerticalSolidList"/>
    <dgm:cxn modelId="{075DFA91-A36F-418F-9FA7-916B1F5FD39E}" type="presParOf" srcId="{485F6C8E-7BFA-401D-96FA-34CC4DC948E3}" destId="{1ADBF27D-DFF0-48E8-9D71-CA2D8B913808}" srcOrd="2" destOrd="0" presId="urn:microsoft.com/office/officeart/2018/2/layout/IconVerticalSolidList"/>
    <dgm:cxn modelId="{4EB5F8F8-F365-42D4-976E-9476DCDC9714}" type="presParOf" srcId="{485F6C8E-7BFA-401D-96FA-34CC4DC948E3}" destId="{BD659F7F-75FB-43FD-8AEF-9F47B1C4B7D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9991E5-AA5A-4490-90AF-363CD5623EF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E40C77C-9D4C-4077-B29F-5680DA9E576D}" type="pres">
      <dgm:prSet presAssocID="{969991E5-AA5A-4490-90AF-363CD5623EFB}" presName="diagram" presStyleCnt="0">
        <dgm:presLayoutVars>
          <dgm:dir/>
          <dgm:resizeHandles val="exact"/>
        </dgm:presLayoutVars>
      </dgm:prSet>
      <dgm:spPr/>
    </dgm:pt>
  </dgm:ptLst>
  <dgm:cxnLst>
    <dgm:cxn modelId="{7C9DABDF-37FA-4EB1-A4FC-34E315C2D641}" type="presOf" srcId="{969991E5-AA5A-4490-90AF-363CD5623EFB}" destId="{DE40C77C-9D4C-4077-B29F-5680DA9E576D}" srcOrd="0"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BCD714-8ADC-4DE4-BCCF-61F3A8EB4AA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56D8A4B-C66D-4902-81CE-3D1EF19DA8AE}">
      <dgm:prSet custT="1"/>
      <dgm:spPr>
        <a:solidFill>
          <a:srgbClr val="92D050"/>
        </a:solidFill>
      </dgm:spPr>
      <dgm:t>
        <a:bodyPr/>
        <a:lstStyle/>
        <a:p>
          <a:r>
            <a:rPr lang="en-US" sz="1800" dirty="0"/>
            <a:t>Summary :</a:t>
          </a:r>
        </a:p>
        <a:p>
          <a:r>
            <a:rPr lang="en-US" sz="1800" dirty="0"/>
            <a:t>This paper represent a performance evaluation of a multifaceted electronic voting framework. The electronic voting model that was developed on the framework is capable of handling electronic ballots with multiple scopes simultaneously via three different electronic voting means. The model catered for probity of an election process in terms of generic and functional requirements.</a:t>
          </a:r>
        </a:p>
      </dgm:t>
    </dgm:pt>
    <dgm:pt modelId="{7DD8BAD3-B5F3-4FF3-9BFF-18ECA8C119EA}" type="parTrans" cxnId="{4268D207-75F7-4C21-939E-31FF50CD5507}">
      <dgm:prSet/>
      <dgm:spPr/>
      <dgm:t>
        <a:bodyPr/>
        <a:lstStyle/>
        <a:p>
          <a:endParaRPr lang="en-US"/>
        </a:p>
      </dgm:t>
    </dgm:pt>
    <dgm:pt modelId="{50ADA9A0-2B36-468B-BC9D-8181AA010647}" type="sibTrans" cxnId="{4268D207-75F7-4C21-939E-31FF50CD5507}">
      <dgm:prSet/>
      <dgm:spPr/>
      <dgm:t>
        <a:bodyPr/>
        <a:lstStyle/>
        <a:p>
          <a:endParaRPr lang="en-US"/>
        </a:p>
      </dgm:t>
    </dgm:pt>
    <dgm:pt modelId="{57D5DFD4-191A-465D-B1E3-8EAEF45DF33A}" type="pres">
      <dgm:prSet presAssocID="{A9BCD714-8ADC-4DE4-BCCF-61F3A8EB4AA4}" presName="linear" presStyleCnt="0">
        <dgm:presLayoutVars>
          <dgm:animLvl val="lvl"/>
          <dgm:resizeHandles val="exact"/>
        </dgm:presLayoutVars>
      </dgm:prSet>
      <dgm:spPr/>
    </dgm:pt>
    <dgm:pt modelId="{B40AA927-9F11-471D-97A0-191E6CA7787C}" type="pres">
      <dgm:prSet presAssocID="{856D8A4B-C66D-4902-81CE-3D1EF19DA8AE}" presName="parentText" presStyleLbl="node1" presStyleIdx="0" presStyleCnt="1">
        <dgm:presLayoutVars>
          <dgm:chMax val="0"/>
          <dgm:bulletEnabled val="1"/>
        </dgm:presLayoutVars>
      </dgm:prSet>
      <dgm:spPr/>
    </dgm:pt>
  </dgm:ptLst>
  <dgm:cxnLst>
    <dgm:cxn modelId="{4268D207-75F7-4C21-939E-31FF50CD5507}" srcId="{A9BCD714-8ADC-4DE4-BCCF-61F3A8EB4AA4}" destId="{856D8A4B-C66D-4902-81CE-3D1EF19DA8AE}" srcOrd="0" destOrd="0" parTransId="{7DD8BAD3-B5F3-4FF3-9BFF-18ECA8C119EA}" sibTransId="{50ADA9A0-2B36-468B-BC9D-8181AA010647}"/>
    <dgm:cxn modelId="{6FD4502F-6937-409F-817A-A499776EFD5E}" type="presOf" srcId="{856D8A4B-C66D-4902-81CE-3D1EF19DA8AE}" destId="{B40AA927-9F11-471D-97A0-191E6CA7787C}" srcOrd="0" destOrd="0" presId="urn:microsoft.com/office/officeart/2005/8/layout/vList2"/>
    <dgm:cxn modelId="{8C117146-7B3B-4C37-A38A-BA2C898C3201}" type="presOf" srcId="{A9BCD714-8ADC-4DE4-BCCF-61F3A8EB4AA4}" destId="{57D5DFD4-191A-465D-B1E3-8EAEF45DF33A}" srcOrd="0" destOrd="0" presId="urn:microsoft.com/office/officeart/2005/8/layout/vList2"/>
    <dgm:cxn modelId="{2065B1FE-7DD9-4959-B04A-D9A5FA108DC2}" type="presParOf" srcId="{57D5DFD4-191A-465D-B1E3-8EAEF45DF33A}" destId="{B40AA927-9F11-471D-97A0-191E6CA7787C}"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8F04734-4D94-468B-BD89-0EF719305C02}" type="doc">
      <dgm:prSet loTypeId="urn:microsoft.com/office/officeart/2005/8/layout/default" loCatId="list" qsTypeId="urn:microsoft.com/office/officeart/2005/8/quickstyle/simple2" qsCatId="simple" csTypeId="urn:microsoft.com/office/officeart/2005/8/colors/colorful1" csCatId="colorful" phldr="1"/>
      <dgm:spPr/>
      <dgm:t>
        <a:bodyPr/>
        <a:lstStyle/>
        <a:p>
          <a:endParaRPr lang="en-US"/>
        </a:p>
      </dgm:t>
    </dgm:pt>
    <dgm:pt modelId="{54BB15E8-2690-41A4-8804-55F3A4313F84}">
      <dgm:prSet phldrT="[Text]" custT="1"/>
      <dgm:spPr/>
      <dgm:t>
        <a:bodyPr/>
        <a:lstStyle/>
        <a:p>
          <a:r>
            <a:rPr lang="en-US" sz="1800" dirty="0"/>
            <a:t>Features:</a:t>
          </a:r>
        </a:p>
        <a:p>
          <a:r>
            <a:rPr lang="en-US" sz="1800" dirty="0"/>
            <a:t>1. Technological Innovation system</a:t>
          </a:r>
        </a:p>
        <a:p>
          <a:r>
            <a:rPr lang="en-US" sz="1800" dirty="0"/>
            <a:t>2. </a:t>
          </a:r>
          <a:r>
            <a:rPr lang="en-US" sz="1800" dirty="0" err="1"/>
            <a:t>eVoting</a:t>
          </a:r>
          <a:r>
            <a:rPr lang="en-US" sz="1800" dirty="0"/>
            <a:t> systems</a:t>
          </a:r>
        </a:p>
        <a:p>
          <a:r>
            <a:rPr lang="en-US" sz="1800" dirty="0"/>
            <a:t>3. </a:t>
          </a:r>
          <a:r>
            <a:rPr lang="en-US" sz="1800" dirty="0" err="1"/>
            <a:t>Multicase</a:t>
          </a:r>
          <a:r>
            <a:rPr lang="en-US" sz="1800" dirty="0"/>
            <a:t> Study </a:t>
          </a:r>
        </a:p>
      </dgm:t>
    </dgm:pt>
    <dgm:pt modelId="{DB84C755-C9B0-46A9-BA94-CFE0EC95CBB9}" type="parTrans" cxnId="{CEA12A6C-D9AF-4934-8F40-65AAC2FD3F46}">
      <dgm:prSet/>
      <dgm:spPr/>
      <dgm:t>
        <a:bodyPr/>
        <a:lstStyle/>
        <a:p>
          <a:endParaRPr lang="en-US"/>
        </a:p>
      </dgm:t>
    </dgm:pt>
    <dgm:pt modelId="{23CE2190-CC15-4B87-B2EA-F672E852A7F2}" type="sibTrans" cxnId="{CEA12A6C-D9AF-4934-8F40-65AAC2FD3F46}">
      <dgm:prSet/>
      <dgm:spPr/>
      <dgm:t>
        <a:bodyPr/>
        <a:lstStyle/>
        <a:p>
          <a:endParaRPr lang="en-US"/>
        </a:p>
      </dgm:t>
    </dgm:pt>
    <dgm:pt modelId="{FE60DBE1-EEF9-4A3A-9379-2EE3C1F8A982}">
      <dgm:prSet phldrT="[Text]" custT="1"/>
      <dgm:spPr/>
      <dgm:t>
        <a:bodyPr/>
        <a:lstStyle/>
        <a:p>
          <a:r>
            <a:rPr lang="en-US" sz="1800" dirty="0"/>
            <a:t>Ideas:</a:t>
          </a:r>
        </a:p>
        <a:p>
          <a:r>
            <a:rPr lang="en-US" sz="1800" dirty="0"/>
            <a:t>1. Adapted Scheme of analysis</a:t>
          </a:r>
        </a:p>
        <a:p>
          <a:r>
            <a:rPr lang="en-US" sz="1800" dirty="0"/>
            <a:t>2. Linking Steps</a:t>
          </a:r>
        </a:p>
        <a:p>
          <a:endParaRPr lang="en-US" sz="1800" dirty="0"/>
        </a:p>
        <a:p>
          <a:endParaRPr lang="en-US" sz="1800" dirty="0"/>
        </a:p>
      </dgm:t>
    </dgm:pt>
    <dgm:pt modelId="{AC2FDB95-4E45-49AB-8F5C-61BDCC78050C}" type="parTrans" cxnId="{76DCC874-9875-48CA-B516-721EA1C98168}">
      <dgm:prSet/>
      <dgm:spPr/>
      <dgm:t>
        <a:bodyPr/>
        <a:lstStyle/>
        <a:p>
          <a:endParaRPr lang="en-US"/>
        </a:p>
      </dgm:t>
    </dgm:pt>
    <dgm:pt modelId="{3FF61E50-1158-45AA-81CC-24E177757AFB}" type="sibTrans" cxnId="{76DCC874-9875-48CA-B516-721EA1C98168}">
      <dgm:prSet/>
      <dgm:spPr/>
      <dgm:t>
        <a:bodyPr/>
        <a:lstStyle/>
        <a:p>
          <a:endParaRPr lang="en-US"/>
        </a:p>
      </dgm:t>
    </dgm:pt>
    <dgm:pt modelId="{D5FCD2F5-90E2-45FC-87CC-948EC3EF05C1}">
      <dgm:prSet phldrT="[Text]" custT="1"/>
      <dgm:spPr/>
      <dgm:t>
        <a:bodyPr/>
        <a:lstStyle/>
        <a:p>
          <a:r>
            <a:rPr lang="en-US" sz="1800" dirty="0"/>
            <a:t>limitations:</a:t>
          </a:r>
        </a:p>
        <a:p>
          <a:r>
            <a:rPr lang="en-US" sz="1800" dirty="0"/>
            <a:t>1. Scope</a:t>
          </a:r>
        </a:p>
        <a:p>
          <a:r>
            <a:rPr lang="en-US" sz="1800" dirty="0"/>
            <a:t>2. Data Sources </a:t>
          </a:r>
        </a:p>
        <a:p>
          <a:r>
            <a:rPr lang="en-US" sz="1800" dirty="0"/>
            <a:t>3.Technological context </a:t>
          </a:r>
        </a:p>
      </dgm:t>
    </dgm:pt>
    <dgm:pt modelId="{8826DA17-0DC1-4315-AE55-697C16F781EB}" type="parTrans" cxnId="{A2532A8B-06D3-4A24-8D71-13AB092EC7B5}">
      <dgm:prSet/>
      <dgm:spPr/>
      <dgm:t>
        <a:bodyPr/>
        <a:lstStyle/>
        <a:p>
          <a:endParaRPr lang="en-US"/>
        </a:p>
      </dgm:t>
    </dgm:pt>
    <dgm:pt modelId="{B7D5F435-785C-49EE-A0ED-EF38FD38FBA7}" type="sibTrans" cxnId="{A2532A8B-06D3-4A24-8D71-13AB092EC7B5}">
      <dgm:prSet/>
      <dgm:spPr/>
      <dgm:t>
        <a:bodyPr/>
        <a:lstStyle/>
        <a:p>
          <a:endParaRPr lang="en-US"/>
        </a:p>
      </dgm:t>
    </dgm:pt>
    <dgm:pt modelId="{4E482C3E-F5F8-4039-B086-EF5AED229D28}" type="pres">
      <dgm:prSet presAssocID="{98F04734-4D94-468B-BD89-0EF719305C02}" presName="diagram" presStyleCnt="0">
        <dgm:presLayoutVars>
          <dgm:dir/>
          <dgm:resizeHandles val="exact"/>
        </dgm:presLayoutVars>
      </dgm:prSet>
      <dgm:spPr/>
    </dgm:pt>
    <dgm:pt modelId="{834DE206-A981-425A-83E2-C9D6D2FD0F96}" type="pres">
      <dgm:prSet presAssocID="{54BB15E8-2690-41A4-8804-55F3A4313F84}" presName="node" presStyleLbl="node1" presStyleIdx="0" presStyleCnt="3">
        <dgm:presLayoutVars>
          <dgm:bulletEnabled val="1"/>
        </dgm:presLayoutVars>
      </dgm:prSet>
      <dgm:spPr/>
    </dgm:pt>
    <dgm:pt modelId="{04B8A590-0CC2-419E-BEAB-8A32E4ACC3DA}" type="pres">
      <dgm:prSet presAssocID="{23CE2190-CC15-4B87-B2EA-F672E852A7F2}" presName="sibTrans" presStyleCnt="0"/>
      <dgm:spPr/>
    </dgm:pt>
    <dgm:pt modelId="{2F155610-C389-4CD1-AC38-EBB0A1EBB690}" type="pres">
      <dgm:prSet presAssocID="{FE60DBE1-EEF9-4A3A-9379-2EE3C1F8A982}" presName="node" presStyleLbl="node1" presStyleIdx="1" presStyleCnt="3" custLinFactNeighborX="-46" custLinFactNeighborY="1672">
        <dgm:presLayoutVars>
          <dgm:bulletEnabled val="1"/>
        </dgm:presLayoutVars>
      </dgm:prSet>
      <dgm:spPr/>
    </dgm:pt>
    <dgm:pt modelId="{346314C5-2300-4FB2-BC37-860C03713A30}" type="pres">
      <dgm:prSet presAssocID="{3FF61E50-1158-45AA-81CC-24E177757AFB}" presName="sibTrans" presStyleCnt="0"/>
      <dgm:spPr/>
    </dgm:pt>
    <dgm:pt modelId="{D98FAEB1-8ABA-4590-952C-C5BE3DC17B76}" type="pres">
      <dgm:prSet presAssocID="{D5FCD2F5-90E2-45FC-87CC-948EC3EF05C1}" presName="node" presStyleLbl="node1" presStyleIdx="2" presStyleCnt="3">
        <dgm:presLayoutVars>
          <dgm:bulletEnabled val="1"/>
        </dgm:presLayoutVars>
      </dgm:prSet>
      <dgm:spPr/>
    </dgm:pt>
  </dgm:ptLst>
  <dgm:cxnLst>
    <dgm:cxn modelId="{CEA12A6C-D9AF-4934-8F40-65AAC2FD3F46}" srcId="{98F04734-4D94-468B-BD89-0EF719305C02}" destId="{54BB15E8-2690-41A4-8804-55F3A4313F84}" srcOrd="0" destOrd="0" parTransId="{DB84C755-C9B0-46A9-BA94-CFE0EC95CBB9}" sibTransId="{23CE2190-CC15-4B87-B2EA-F672E852A7F2}"/>
    <dgm:cxn modelId="{76DCC874-9875-48CA-B516-721EA1C98168}" srcId="{98F04734-4D94-468B-BD89-0EF719305C02}" destId="{FE60DBE1-EEF9-4A3A-9379-2EE3C1F8A982}" srcOrd="1" destOrd="0" parTransId="{AC2FDB95-4E45-49AB-8F5C-61BDCC78050C}" sibTransId="{3FF61E50-1158-45AA-81CC-24E177757AFB}"/>
    <dgm:cxn modelId="{A2532A8B-06D3-4A24-8D71-13AB092EC7B5}" srcId="{98F04734-4D94-468B-BD89-0EF719305C02}" destId="{D5FCD2F5-90E2-45FC-87CC-948EC3EF05C1}" srcOrd="2" destOrd="0" parTransId="{8826DA17-0DC1-4315-AE55-697C16F781EB}" sibTransId="{B7D5F435-785C-49EE-A0ED-EF38FD38FBA7}"/>
    <dgm:cxn modelId="{EEAC8197-C0CA-4812-9E45-F4ECD304DB97}" type="presOf" srcId="{98F04734-4D94-468B-BD89-0EF719305C02}" destId="{4E482C3E-F5F8-4039-B086-EF5AED229D28}" srcOrd="0" destOrd="0" presId="urn:microsoft.com/office/officeart/2005/8/layout/default"/>
    <dgm:cxn modelId="{9221E2B2-9801-4DBB-BA2A-6BD3FD4168E4}" type="presOf" srcId="{FE60DBE1-EEF9-4A3A-9379-2EE3C1F8A982}" destId="{2F155610-C389-4CD1-AC38-EBB0A1EBB690}" srcOrd="0" destOrd="0" presId="urn:microsoft.com/office/officeart/2005/8/layout/default"/>
    <dgm:cxn modelId="{E4A840C2-1A55-4177-BF11-D8508D1DA3C6}" type="presOf" srcId="{D5FCD2F5-90E2-45FC-87CC-948EC3EF05C1}" destId="{D98FAEB1-8ABA-4590-952C-C5BE3DC17B76}" srcOrd="0" destOrd="0" presId="urn:microsoft.com/office/officeart/2005/8/layout/default"/>
    <dgm:cxn modelId="{7CEA78D7-1BA6-4B1D-9111-CC3ECF6875CE}" type="presOf" srcId="{54BB15E8-2690-41A4-8804-55F3A4313F84}" destId="{834DE206-A981-425A-83E2-C9D6D2FD0F96}" srcOrd="0" destOrd="0" presId="urn:microsoft.com/office/officeart/2005/8/layout/default"/>
    <dgm:cxn modelId="{2DDFBD6B-49CB-4CA9-9056-939DC51A30EF}" type="presParOf" srcId="{4E482C3E-F5F8-4039-B086-EF5AED229D28}" destId="{834DE206-A981-425A-83E2-C9D6D2FD0F96}" srcOrd="0" destOrd="0" presId="urn:microsoft.com/office/officeart/2005/8/layout/default"/>
    <dgm:cxn modelId="{6DFD2229-01D7-41F4-9CD8-955C63C8F21B}" type="presParOf" srcId="{4E482C3E-F5F8-4039-B086-EF5AED229D28}" destId="{04B8A590-0CC2-419E-BEAB-8A32E4ACC3DA}" srcOrd="1" destOrd="0" presId="urn:microsoft.com/office/officeart/2005/8/layout/default"/>
    <dgm:cxn modelId="{4D7CE2AD-66BC-4B69-AFBE-BDDA20EBA2F5}" type="presParOf" srcId="{4E482C3E-F5F8-4039-B086-EF5AED229D28}" destId="{2F155610-C389-4CD1-AC38-EBB0A1EBB690}" srcOrd="2" destOrd="0" presId="urn:microsoft.com/office/officeart/2005/8/layout/default"/>
    <dgm:cxn modelId="{C49B7DF0-1B88-443F-ACA6-5981D7F450D5}" type="presParOf" srcId="{4E482C3E-F5F8-4039-B086-EF5AED229D28}" destId="{346314C5-2300-4FB2-BC37-860C03713A30}" srcOrd="3" destOrd="0" presId="urn:microsoft.com/office/officeart/2005/8/layout/default"/>
    <dgm:cxn modelId="{2E784970-1476-475E-8B42-041549AF7C99}" type="presParOf" srcId="{4E482C3E-F5F8-4039-B086-EF5AED229D28}" destId="{D98FAEB1-8ABA-4590-952C-C5BE3DC17B76}"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69991E5-AA5A-4490-90AF-363CD5623EF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E40C77C-9D4C-4077-B29F-5680DA9E576D}" type="pres">
      <dgm:prSet presAssocID="{969991E5-AA5A-4490-90AF-363CD5623EFB}" presName="diagram" presStyleCnt="0">
        <dgm:presLayoutVars>
          <dgm:dir/>
          <dgm:resizeHandles val="exact"/>
        </dgm:presLayoutVars>
      </dgm:prSet>
      <dgm:spPr/>
    </dgm:pt>
  </dgm:ptLst>
  <dgm:cxnLst>
    <dgm:cxn modelId="{7C9DABDF-37FA-4EB1-A4FC-34E315C2D641}" type="presOf" srcId="{969991E5-AA5A-4490-90AF-363CD5623EFB}" destId="{DE40C77C-9D4C-4077-B29F-5680DA9E576D}" srcOrd="0"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9BCD714-8ADC-4DE4-BCCF-61F3A8EB4AA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56D8A4B-C66D-4902-81CE-3D1EF19DA8AE}">
      <dgm:prSet custT="1"/>
      <dgm:spPr>
        <a:solidFill>
          <a:srgbClr val="92D050"/>
        </a:solidFill>
      </dgm:spPr>
      <dgm:t>
        <a:bodyPr/>
        <a:lstStyle/>
        <a:p>
          <a:r>
            <a:rPr lang="en-US" sz="1800" dirty="0"/>
            <a:t>Summary :</a:t>
          </a:r>
        </a:p>
        <a:p>
          <a:r>
            <a:rPr lang="en-US" sz="1800" dirty="0"/>
            <a:t>The paper aims to determine whether incorporating technology into electoral processes constitutes a technological innovation system. This is achieved by analyzing </a:t>
          </a:r>
          <a:r>
            <a:rPr lang="en-US" sz="1800" dirty="0" err="1"/>
            <a:t>eVoting</a:t>
          </a:r>
          <a:r>
            <a:rPr lang="en-US" sz="1800" dirty="0"/>
            <a:t> systems through interviews and documentation in a </a:t>
          </a:r>
          <a:r>
            <a:rPr lang="en-US" sz="1800" dirty="0" err="1"/>
            <a:t>multicase</a:t>
          </a:r>
          <a:r>
            <a:rPr lang="en-US" sz="1800" dirty="0"/>
            <a:t> study involving Namibia and South Africa. The study shows that the adapted analysis scheme for technological innovation systems is effectively applicable to </a:t>
          </a:r>
          <a:r>
            <a:rPr lang="en-US" sz="1800" dirty="0" err="1"/>
            <a:t>eVoting</a:t>
          </a:r>
          <a:r>
            <a:rPr lang="en-US" sz="1800" dirty="0"/>
            <a:t>, offering insights into system functions, electoral processes, and the introduction of innovation (techno‐change process)..</a:t>
          </a:r>
        </a:p>
      </dgm:t>
    </dgm:pt>
    <dgm:pt modelId="{7DD8BAD3-B5F3-4FF3-9BFF-18ECA8C119EA}" type="parTrans" cxnId="{4268D207-75F7-4C21-939E-31FF50CD5507}">
      <dgm:prSet/>
      <dgm:spPr/>
      <dgm:t>
        <a:bodyPr/>
        <a:lstStyle/>
        <a:p>
          <a:endParaRPr lang="en-US"/>
        </a:p>
      </dgm:t>
    </dgm:pt>
    <dgm:pt modelId="{50ADA9A0-2B36-468B-BC9D-8181AA010647}" type="sibTrans" cxnId="{4268D207-75F7-4C21-939E-31FF50CD5507}">
      <dgm:prSet/>
      <dgm:spPr/>
      <dgm:t>
        <a:bodyPr/>
        <a:lstStyle/>
        <a:p>
          <a:endParaRPr lang="en-US"/>
        </a:p>
      </dgm:t>
    </dgm:pt>
    <dgm:pt modelId="{57D5DFD4-191A-465D-B1E3-8EAEF45DF33A}" type="pres">
      <dgm:prSet presAssocID="{A9BCD714-8ADC-4DE4-BCCF-61F3A8EB4AA4}" presName="linear" presStyleCnt="0">
        <dgm:presLayoutVars>
          <dgm:animLvl val="lvl"/>
          <dgm:resizeHandles val="exact"/>
        </dgm:presLayoutVars>
      </dgm:prSet>
      <dgm:spPr/>
    </dgm:pt>
    <dgm:pt modelId="{B40AA927-9F11-471D-97A0-191E6CA7787C}" type="pres">
      <dgm:prSet presAssocID="{856D8A4B-C66D-4902-81CE-3D1EF19DA8AE}" presName="parentText" presStyleLbl="node1" presStyleIdx="0" presStyleCnt="1" custLinFactNeighborY="-20771">
        <dgm:presLayoutVars>
          <dgm:chMax val="0"/>
          <dgm:bulletEnabled val="1"/>
        </dgm:presLayoutVars>
      </dgm:prSet>
      <dgm:spPr/>
    </dgm:pt>
  </dgm:ptLst>
  <dgm:cxnLst>
    <dgm:cxn modelId="{4268D207-75F7-4C21-939E-31FF50CD5507}" srcId="{A9BCD714-8ADC-4DE4-BCCF-61F3A8EB4AA4}" destId="{856D8A4B-C66D-4902-81CE-3D1EF19DA8AE}" srcOrd="0" destOrd="0" parTransId="{7DD8BAD3-B5F3-4FF3-9BFF-18ECA8C119EA}" sibTransId="{50ADA9A0-2B36-468B-BC9D-8181AA010647}"/>
    <dgm:cxn modelId="{6FD4502F-6937-409F-817A-A499776EFD5E}" type="presOf" srcId="{856D8A4B-C66D-4902-81CE-3D1EF19DA8AE}" destId="{B40AA927-9F11-471D-97A0-191E6CA7787C}" srcOrd="0" destOrd="0" presId="urn:microsoft.com/office/officeart/2005/8/layout/vList2"/>
    <dgm:cxn modelId="{8C117146-7B3B-4C37-A38A-BA2C898C3201}" type="presOf" srcId="{A9BCD714-8ADC-4DE4-BCCF-61F3A8EB4AA4}" destId="{57D5DFD4-191A-465D-B1E3-8EAEF45DF33A}" srcOrd="0" destOrd="0" presId="urn:microsoft.com/office/officeart/2005/8/layout/vList2"/>
    <dgm:cxn modelId="{2065B1FE-7DD9-4959-B04A-D9A5FA108DC2}" type="presParOf" srcId="{57D5DFD4-191A-465D-B1E3-8EAEF45DF33A}" destId="{B40AA927-9F11-471D-97A0-191E6CA7787C}"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8F04734-4D94-468B-BD89-0EF719305C02}" type="doc">
      <dgm:prSet loTypeId="urn:microsoft.com/office/officeart/2005/8/layout/default" loCatId="list" qsTypeId="urn:microsoft.com/office/officeart/2005/8/quickstyle/simple2" qsCatId="simple" csTypeId="urn:microsoft.com/office/officeart/2005/8/colors/colorful1" csCatId="colorful" phldr="1"/>
      <dgm:spPr/>
      <dgm:t>
        <a:bodyPr/>
        <a:lstStyle/>
        <a:p>
          <a:endParaRPr lang="en-US"/>
        </a:p>
      </dgm:t>
    </dgm:pt>
    <dgm:pt modelId="{54BB15E8-2690-41A4-8804-55F3A4313F84}">
      <dgm:prSet phldrT="[Text]" custT="1"/>
      <dgm:spPr/>
      <dgm:t>
        <a:bodyPr/>
        <a:lstStyle/>
        <a:p>
          <a:r>
            <a:rPr lang="en-US" sz="1800" dirty="0"/>
            <a:t>Features:</a:t>
          </a:r>
        </a:p>
        <a:p>
          <a:r>
            <a:rPr lang="en-US" sz="1800" dirty="0"/>
            <a:t>1. Biometric Security </a:t>
          </a:r>
        </a:p>
        <a:p>
          <a:r>
            <a:rPr lang="en-US" sz="1800" dirty="0"/>
            <a:t>2. Retina-based E-voting</a:t>
          </a:r>
        </a:p>
      </dgm:t>
    </dgm:pt>
    <dgm:pt modelId="{DB84C755-C9B0-46A9-BA94-CFE0EC95CBB9}" type="parTrans" cxnId="{CEA12A6C-D9AF-4934-8F40-65AAC2FD3F46}">
      <dgm:prSet/>
      <dgm:spPr/>
      <dgm:t>
        <a:bodyPr/>
        <a:lstStyle/>
        <a:p>
          <a:endParaRPr lang="en-US"/>
        </a:p>
      </dgm:t>
    </dgm:pt>
    <dgm:pt modelId="{23CE2190-CC15-4B87-B2EA-F672E852A7F2}" type="sibTrans" cxnId="{CEA12A6C-D9AF-4934-8F40-65AAC2FD3F46}">
      <dgm:prSet/>
      <dgm:spPr/>
      <dgm:t>
        <a:bodyPr/>
        <a:lstStyle/>
        <a:p>
          <a:endParaRPr lang="en-US"/>
        </a:p>
      </dgm:t>
    </dgm:pt>
    <dgm:pt modelId="{FE60DBE1-EEF9-4A3A-9379-2EE3C1F8A982}">
      <dgm:prSet phldrT="[Text]" custT="1"/>
      <dgm:spPr/>
      <dgm:t>
        <a:bodyPr/>
        <a:lstStyle/>
        <a:p>
          <a:r>
            <a:rPr lang="en-US" sz="1800" dirty="0"/>
            <a:t>Ideas:</a:t>
          </a:r>
        </a:p>
        <a:p>
          <a:r>
            <a:rPr lang="en-US" sz="1800" dirty="0"/>
            <a:t>1. Fuzzy logic feature extraction</a:t>
          </a:r>
        </a:p>
        <a:p>
          <a:r>
            <a:rPr lang="en-US" sz="1800" dirty="0"/>
            <a:t>2. Matching Processes</a:t>
          </a:r>
        </a:p>
        <a:p>
          <a:endParaRPr lang="en-US" sz="1800" dirty="0"/>
        </a:p>
      </dgm:t>
    </dgm:pt>
    <dgm:pt modelId="{AC2FDB95-4E45-49AB-8F5C-61BDCC78050C}" type="parTrans" cxnId="{76DCC874-9875-48CA-B516-721EA1C98168}">
      <dgm:prSet/>
      <dgm:spPr/>
      <dgm:t>
        <a:bodyPr/>
        <a:lstStyle/>
        <a:p>
          <a:endParaRPr lang="en-US"/>
        </a:p>
      </dgm:t>
    </dgm:pt>
    <dgm:pt modelId="{3FF61E50-1158-45AA-81CC-24E177757AFB}" type="sibTrans" cxnId="{76DCC874-9875-48CA-B516-721EA1C98168}">
      <dgm:prSet/>
      <dgm:spPr/>
      <dgm:t>
        <a:bodyPr/>
        <a:lstStyle/>
        <a:p>
          <a:endParaRPr lang="en-US"/>
        </a:p>
      </dgm:t>
    </dgm:pt>
    <dgm:pt modelId="{D5FCD2F5-90E2-45FC-87CC-948EC3EF05C1}">
      <dgm:prSet phldrT="[Text]" custT="1"/>
      <dgm:spPr/>
      <dgm:t>
        <a:bodyPr/>
        <a:lstStyle/>
        <a:p>
          <a:r>
            <a:rPr lang="en-US" sz="1800" dirty="0"/>
            <a:t>limitations:</a:t>
          </a:r>
        </a:p>
        <a:p>
          <a:r>
            <a:rPr lang="en-US" sz="1800" dirty="0"/>
            <a:t>1. Complexity</a:t>
          </a:r>
        </a:p>
        <a:p>
          <a:r>
            <a:rPr lang="en-US" sz="1800" dirty="0"/>
            <a:t>2. User Acceptance</a:t>
          </a:r>
        </a:p>
        <a:p>
          <a:r>
            <a:rPr lang="en-US" sz="1800" dirty="0"/>
            <a:t>3.Data Accuracy</a:t>
          </a:r>
        </a:p>
        <a:p>
          <a:r>
            <a:rPr lang="en-US" sz="1800" dirty="0"/>
            <a:t>4.Ethical Considerations</a:t>
          </a:r>
        </a:p>
      </dgm:t>
    </dgm:pt>
    <dgm:pt modelId="{8826DA17-0DC1-4315-AE55-697C16F781EB}" type="parTrans" cxnId="{A2532A8B-06D3-4A24-8D71-13AB092EC7B5}">
      <dgm:prSet/>
      <dgm:spPr/>
      <dgm:t>
        <a:bodyPr/>
        <a:lstStyle/>
        <a:p>
          <a:endParaRPr lang="en-US"/>
        </a:p>
      </dgm:t>
    </dgm:pt>
    <dgm:pt modelId="{B7D5F435-785C-49EE-A0ED-EF38FD38FBA7}" type="sibTrans" cxnId="{A2532A8B-06D3-4A24-8D71-13AB092EC7B5}">
      <dgm:prSet/>
      <dgm:spPr/>
      <dgm:t>
        <a:bodyPr/>
        <a:lstStyle/>
        <a:p>
          <a:endParaRPr lang="en-US"/>
        </a:p>
      </dgm:t>
    </dgm:pt>
    <dgm:pt modelId="{4E482C3E-F5F8-4039-B086-EF5AED229D28}" type="pres">
      <dgm:prSet presAssocID="{98F04734-4D94-468B-BD89-0EF719305C02}" presName="diagram" presStyleCnt="0">
        <dgm:presLayoutVars>
          <dgm:dir/>
          <dgm:resizeHandles val="exact"/>
        </dgm:presLayoutVars>
      </dgm:prSet>
      <dgm:spPr/>
    </dgm:pt>
    <dgm:pt modelId="{834DE206-A981-425A-83E2-C9D6D2FD0F96}" type="pres">
      <dgm:prSet presAssocID="{54BB15E8-2690-41A4-8804-55F3A4313F84}" presName="node" presStyleLbl="node1" presStyleIdx="0" presStyleCnt="3">
        <dgm:presLayoutVars>
          <dgm:bulletEnabled val="1"/>
        </dgm:presLayoutVars>
      </dgm:prSet>
      <dgm:spPr/>
    </dgm:pt>
    <dgm:pt modelId="{04B8A590-0CC2-419E-BEAB-8A32E4ACC3DA}" type="pres">
      <dgm:prSet presAssocID="{23CE2190-CC15-4B87-B2EA-F672E852A7F2}" presName="sibTrans" presStyleCnt="0"/>
      <dgm:spPr/>
    </dgm:pt>
    <dgm:pt modelId="{2F155610-C389-4CD1-AC38-EBB0A1EBB690}" type="pres">
      <dgm:prSet presAssocID="{FE60DBE1-EEF9-4A3A-9379-2EE3C1F8A982}" presName="node" presStyleLbl="node1" presStyleIdx="1" presStyleCnt="3" custLinFactNeighborX="-46" custLinFactNeighborY="1672">
        <dgm:presLayoutVars>
          <dgm:bulletEnabled val="1"/>
        </dgm:presLayoutVars>
      </dgm:prSet>
      <dgm:spPr/>
    </dgm:pt>
    <dgm:pt modelId="{346314C5-2300-4FB2-BC37-860C03713A30}" type="pres">
      <dgm:prSet presAssocID="{3FF61E50-1158-45AA-81CC-24E177757AFB}" presName="sibTrans" presStyleCnt="0"/>
      <dgm:spPr/>
    </dgm:pt>
    <dgm:pt modelId="{D98FAEB1-8ABA-4590-952C-C5BE3DC17B76}" type="pres">
      <dgm:prSet presAssocID="{D5FCD2F5-90E2-45FC-87CC-948EC3EF05C1}" presName="node" presStyleLbl="node1" presStyleIdx="2" presStyleCnt="3">
        <dgm:presLayoutVars>
          <dgm:bulletEnabled val="1"/>
        </dgm:presLayoutVars>
      </dgm:prSet>
      <dgm:spPr/>
    </dgm:pt>
  </dgm:ptLst>
  <dgm:cxnLst>
    <dgm:cxn modelId="{CEA12A6C-D9AF-4934-8F40-65AAC2FD3F46}" srcId="{98F04734-4D94-468B-BD89-0EF719305C02}" destId="{54BB15E8-2690-41A4-8804-55F3A4313F84}" srcOrd="0" destOrd="0" parTransId="{DB84C755-C9B0-46A9-BA94-CFE0EC95CBB9}" sibTransId="{23CE2190-CC15-4B87-B2EA-F672E852A7F2}"/>
    <dgm:cxn modelId="{76DCC874-9875-48CA-B516-721EA1C98168}" srcId="{98F04734-4D94-468B-BD89-0EF719305C02}" destId="{FE60DBE1-EEF9-4A3A-9379-2EE3C1F8A982}" srcOrd="1" destOrd="0" parTransId="{AC2FDB95-4E45-49AB-8F5C-61BDCC78050C}" sibTransId="{3FF61E50-1158-45AA-81CC-24E177757AFB}"/>
    <dgm:cxn modelId="{A2532A8B-06D3-4A24-8D71-13AB092EC7B5}" srcId="{98F04734-4D94-468B-BD89-0EF719305C02}" destId="{D5FCD2F5-90E2-45FC-87CC-948EC3EF05C1}" srcOrd="2" destOrd="0" parTransId="{8826DA17-0DC1-4315-AE55-697C16F781EB}" sibTransId="{B7D5F435-785C-49EE-A0ED-EF38FD38FBA7}"/>
    <dgm:cxn modelId="{EEAC8197-C0CA-4812-9E45-F4ECD304DB97}" type="presOf" srcId="{98F04734-4D94-468B-BD89-0EF719305C02}" destId="{4E482C3E-F5F8-4039-B086-EF5AED229D28}" srcOrd="0" destOrd="0" presId="urn:microsoft.com/office/officeart/2005/8/layout/default"/>
    <dgm:cxn modelId="{9221E2B2-9801-4DBB-BA2A-6BD3FD4168E4}" type="presOf" srcId="{FE60DBE1-EEF9-4A3A-9379-2EE3C1F8A982}" destId="{2F155610-C389-4CD1-AC38-EBB0A1EBB690}" srcOrd="0" destOrd="0" presId="urn:microsoft.com/office/officeart/2005/8/layout/default"/>
    <dgm:cxn modelId="{E4A840C2-1A55-4177-BF11-D8508D1DA3C6}" type="presOf" srcId="{D5FCD2F5-90E2-45FC-87CC-948EC3EF05C1}" destId="{D98FAEB1-8ABA-4590-952C-C5BE3DC17B76}" srcOrd="0" destOrd="0" presId="urn:microsoft.com/office/officeart/2005/8/layout/default"/>
    <dgm:cxn modelId="{7CEA78D7-1BA6-4B1D-9111-CC3ECF6875CE}" type="presOf" srcId="{54BB15E8-2690-41A4-8804-55F3A4313F84}" destId="{834DE206-A981-425A-83E2-C9D6D2FD0F96}" srcOrd="0" destOrd="0" presId="urn:microsoft.com/office/officeart/2005/8/layout/default"/>
    <dgm:cxn modelId="{2DDFBD6B-49CB-4CA9-9056-939DC51A30EF}" type="presParOf" srcId="{4E482C3E-F5F8-4039-B086-EF5AED229D28}" destId="{834DE206-A981-425A-83E2-C9D6D2FD0F96}" srcOrd="0" destOrd="0" presId="urn:microsoft.com/office/officeart/2005/8/layout/default"/>
    <dgm:cxn modelId="{6DFD2229-01D7-41F4-9CD8-955C63C8F21B}" type="presParOf" srcId="{4E482C3E-F5F8-4039-B086-EF5AED229D28}" destId="{04B8A590-0CC2-419E-BEAB-8A32E4ACC3DA}" srcOrd="1" destOrd="0" presId="urn:microsoft.com/office/officeart/2005/8/layout/default"/>
    <dgm:cxn modelId="{4D7CE2AD-66BC-4B69-AFBE-BDDA20EBA2F5}" type="presParOf" srcId="{4E482C3E-F5F8-4039-B086-EF5AED229D28}" destId="{2F155610-C389-4CD1-AC38-EBB0A1EBB690}" srcOrd="2" destOrd="0" presId="urn:microsoft.com/office/officeart/2005/8/layout/default"/>
    <dgm:cxn modelId="{C49B7DF0-1B88-443F-ACA6-5981D7F450D5}" type="presParOf" srcId="{4E482C3E-F5F8-4039-B086-EF5AED229D28}" destId="{346314C5-2300-4FB2-BC37-860C03713A30}" srcOrd="3" destOrd="0" presId="urn:microsoft.com/office/officeart/2005/8/layout/default"/>
    <dgm:cxn modelId="{2E784970-1476-475E-8B42-041549AF7C99}" type="presParOf" srcId="{4E482C3E-F5F8-4039-B086-EF5AED229D28}" destId="{D98FAEB1-8ABA-4590-952C-C5BE3DC17B76}"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69991E5-AA5A-4490-90AF-363CD5623EF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E40C77C-9D4C-4077-B29F-5680DA9E576D}" type="pres">
      <dgm:prSet presAssocID="{969991E5-AA5A-4490-90AF-363CD5623EFB}" presName="diagram" presStyleCnt="0">
        <dgm:presLayoutVars>
          <dgm:dir/>
          <dgm:resizeHandles val="exact"/>
        </dgm:presLayoutVars>
      </dgm:prSet>
      <dgm:spPr/>
    </dgm:pt>
  </dgm:ptLst>
  <dgm:cxnLst>
    <dgm:cxn modelId="{7C9DABDF-37FA-4EB1-A4FC-34E315C2D641}" type="presOf" srcId="{969991E5-AA5A-4490-90AF-363CD5623EFB}" destId="{DE40C77C-9D4C-4077-B29F-5680DA9E576D}" srcOrd="0"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9BCD714-8ADC-4DE4-BCCF-61F3A8EB4AA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56D8A4B-C66D-4902-81CE-3D1EF19DA8AE}">
      <dgm:prSet custT="1"/>
      <dgm:spPr>
        <a:solidFill>
          <a:srgbClr val="92D050"/>
        </a:solidFill>
      </dgm:spPr>
      <dgm:t>
        <a:bodyPr/>
        <a:lstStyle/>
        <a:p>
          <a:r>
            <a:rPr lang="en-US" sz="1800" dirty="0"/>
            <a:t>Summary :</a:t>
          </a:r>
        </a:p>
        <a:p>
          <a:r>
            <a:rPr lang="en-US" sz="1800" dirty="0"/>
            <a:t>This paper a biometric-based E-voting system was developed to enhance the security of confidential electronic voting processes. The use of retina-based E-voting introduced enhanced security for user authentication. The approach involved utilizing fuzzy logic for feature extraction, and matching was performed using both the Hamming distance and the Manhattan distance. These measures were employed to identify common patterns in the similarity assessments between retinal images, aiding in the detection of probabilities within the layers of the retina. Angular and radial partitioning techniques were utilized to detect similarities in blood vessel patterns. This comprehensive mechanism yielded maximum security and achieved optimal results for the E-voting system's integrity and effectiveness.</a:t>
          </a:r>
        </a:p>
      </dgm:t>
    </dgm:pt>
    <dgm:pt modelId="{7DD8BAD3-B5F3-4FF3-9BFF-18ECA8C119EA}" type="parTrans" cxnId="{4268D207-75F7-4C21-939E-31FF50CD5507}">
      <dgm:prSet/>
      <dgm:spPr/>
      <dgm:t>
        <a:bodyPr/>
        <a:lstStyle/>
        <a:p>
          <a:endParaRPr lang="en-US"/>
        </a:p>
      </dgm:t>
    </dgm:pt>
    <dgm:pt modelId="{50ADA9A0-2B36-468B-BC9D-8181AA010647}" type="sibTrans" cxnId="{4268D207-75F7-4C21-939E-31FF50CD5507}">
      <dgm:prSet/>
      <dgm:spPr/>
      <dgm:t>
        <a:bodyPr/>
        <a:lstStyle/>
        <a:p>
          <a:endParaRPr lang="en-US"/>
        </a:p>
      </dgm:t>
    </dgm:pt>
    <dgm:pt modelId="{57D5DFD4-191A-465D-B1E3-8EAEF45DF33A}" type="pres">
      <dgm:prSet presAssocID="{A9BCD714-8ADC-4DE4-BCCF-61F3A8EB4AA4}" presName="linear" presStyleCnt="0">
        <dgm:presLayoutVars>
          <dgm:animLvl val="lvl"/>
          <dgm:resizeHandles val="exact"/>
        </dgm:presLayoutVars>
      </dgm:prSet>
      <dgm:spPr/>
    </dgm:pt>
    <dgm:pt modelId="{B40AA927-9F11-471D-97A0-191E6CA7787C}" type="pres">
      <dgm:prSet presAssocID="{856D8A4B-C66D-4902-81CE-3D1EF19DA8AE}" presName="parentText" presStyleLbl="node1" presStyleIdx="0" presStyleCnt="1" custScaleY="400249" custLinFactNeighborY="-31582">
        <dgm:presLayoutVars>
          <dgm:chMax val="0"/>
          <dgm:bulletEnabled val="1"/>
        </dgm:presLayoutVars>
      </dgm:prSet>
      <dgm:spPr/>
    </dgm:pt>
  </dgm:ptLst>
  <dgm:cxnLst>
    <dgm:cxn modelId="{4268D207-75F7-4C21-939E-31FF50CD5507}" srcId="{A9BCD714-8ADC-4DE4-BCCF-61F3A8EB4AA4}" destId="{856D8A4B-C66D-4902-81CE-3D1EF19DA8AE}" srcOrd="0" destOrd="0" parTransId="{7DD8BAD3-B5F3-4FF3-9BFF-18ECA8C119EA}" sibTransId="{50ADA9A0-2B36-468B-BC9D-8181AA010647}"/>
    <dgm:cxn modelId="{6FD4502F-6937-409F-817A-A499776EFD5E}" type="presOf" srcId="{856D8A4B-C66D-4902-81CE-3D1EF19DA8AE}" destId="{B40AA927-9F11-471D-97A0-191E6CA7787C}" srcOrd="0" destOrd="0" presId="urn:microsoft.com/office/officeart/2005/8/layout/vList2"/>
    <dgm:cxn modelId="{8C117146-7B3B-4C37-A38A-BA2C898C3201}" type="presOf" srcId="{A9BCD714-8ADC-4DE4-BCCF-61F3A8EB4AA4}" destId="{57D5DFD4-191A-465D-B1E3-8EAEF45DF33A}" srcOrd="0" destOrd="0" presId="urn:microsoft.com/office/officeart/2005/8/layout/vList2"/>
    <dgm:cxn modelId="{2065B1FE-7DD9-4959-B04A-D9A5FA108DC2}" type="presParOf" srcId="{57D5DFD4-191A-465D-B1E3-8EAEF45DF33A}" destId="{B40AA927-9F11-471D-97A0-191E6CA7787C}"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DE206-A981-425A-83E2-C9D6D2FD0F96}">
      <dsp:nvSpPr>
        <dsp:cNvPr id="0" name=""/>
        <dsp:cNvSpPr/>
      </dsp:nvSpPr>
      <dsp:spPr>
        <a:xfrm>
          <a:off x="0" y="191780"/>
          <a:ext cx="3650391" cy="219023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Features:</a:t>
          </a:r>
        </a:p>
        <a:p>
          <a:pPr marL="0" lvl="0" indent="0" algn="ctr" defTabSz="800100">
            <a:lnSpc>
              <a:spcPct val="90000"/>
            </a:lnSpc>
            <a:spcBef>
              <a:spcPct val="0"/>
            </a:spcBef>
            <a:spcAft>
              <a:spcPct val="35000"/>
            </a:spcAft>
            <a:buNone/>
          </a:pPr>
          <a:r>
            <a:rPr lang="en-US" sz="1800" kern="1200" dirty="0"/>
            <a:t>1. Multiple scope handling </a:t>
          </a:r>
        </a:p>
        <a:p>
          <a:pPr marL="0" lvl="0" indent="0" algn="ctr" defTabSz="800100">
            <a:lnSpc>
              <a:spcPct val="90000"/>
            </a:lnSpc>
            <a:spcBef>
              <a:spcPct val="0"/>
            </a:spcBef>
            <a:spcAft>
              <a:spcPct val="35000"/>
            </a:spcAft>
            <a:buNone/>
          </a:pPr>
          <a:r>
            <a:rPr lang="en-US" sz="1800" kern="1200" dirty="0"/>
            <a:t>2. Three electronic voting means </a:t>
          </a:r>
        </a:p>
        <a:p>
          <a:pPr marL="0" lvl="0" indent="0" algn="ctr" defTabSz="800100">
            <a:lnSpc>
              <a:spcPct val="90000"/>
            </a:lnSpc>
            <a:spcBef>
              <a:spcPct val="0"/>
            </a:spcBef>
            <a:spcAft>
              <a:spcPct val="35000"/>
            </a:spcAft>
            <a:buNone/>
          </a:pPr>
          <a:r>
            <a:rPr lang="en-US" sz="1800" kern="1200" dirty="0"/>
            <a:t>3. Probity assurance </a:t>
          </a:r>
        </a:p>
      </dsp:txBody>
      <dsp:txXfrm>
        <a:off x="0" y="191780"/>
        <a:ext cx="3650391" cy="2190235"/>
      </dsp:txXfrm>
    </dsp:sp>
    <dsp:sp modelId="{2F155610-C389-4CD1-AC38-EBB0A1EBB690}">
      <dsp:nvSpPr>
        <dsp:cNvPr id="0" name=""/>
        <dsp:cNvSpPr/>
      </dsp:nvSpPr>
      <dsp:spPr>
        <a:xfrm>
          <a:off x="4013751" y="228401"/>
          <a:ext cx="3650391" cy="2190235"/>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Ideas:</a:t>
          </a:r>
        </a:p>
        <a:p>
          <a:pPr marL="0" lvl="0" indent="0" algn="ctr" defTabSz="800100">
            <a:lnSpc>
              <a:spcPct val="90000"/>
            </a:lnSpc>
            <a:spcBef>
              <a:spcPct val="0"/>
            </a:spcBef>
            <a:spcAft>
              <a:spcPct val="35000"/>
            </a:spcAft>
            <a:buNone/>
          </a:pPr>
          <a:r>
            <a:rPr lang="en-US" sz="1800" kern="1200" dirty="0"/>
            <a:t>1. Multi-method approach </a:t>
          </a:r>
        </a:p>
        <a:p>
          <a:pPr marL="0" lvl="0" indent="0" algn="ctr" defTabSz="800100">
            <a:lnSpc>
              <a:spcPct val="90000"/>
            </a:lnSpc>
            <a:spcBef>
              <a:spcPct val="0"/>
            </a:spcBef>
            <a:spcAft>
              <a:spcPct val="35000"/>
            </a:spcAft>
            <a:buNone/>
          </a:pPr>
          <a:r>
            <a:rPr lang="en-US" sz="1800" kern="1200" dirty="0"/>
            <a:t>2. Privacy &amp; authenticity focus</a:t>
          </a:r>
        </a:p>
        <a:p>
          <a:pPr marL="0" lvl="0" indent="0" algn="ctr" defTabSz="800100">
            <a:lnSpc>
              <a:spcPct val="90000"/>
            </a:lnSpc>
            <a:spcBef>
              <a:spcPct val="0"/>
            </a:spcBef>
            <a:spcAft>
              <a:spcPct val="35000"/>
            </a:spcAft>
            <a:buNone/>
          </a:pPr>
          <a:endParaRPr lang="en-US" sz="1800" kern="1200" dirty="0"/>
        </a:p>
      </dsp:txBody>
      <dsp:txXfrm>
        <a:off x="4013751" y="228401"/>
        <a:ext cx="3650391" cy="2190235"/>
      </dsp:txXfrm>
    </dsp:sp>
    <dsp:sp modelId="{D98FAEB1-8ABA-4590-952C-C5BE3DC17B76}">
      <dsp:nvSpPr>
        <dsp:cNvPr id="0" name=""/>
        <dsp:cNvSpPr/>
      </dsp:nvSpPr>
      <dsp:spPr>
        <a:xfrm>
          <a:off x="8030862" y="191780"/>
          <a:ext cx="3650391" cy="2190235"/>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limitations:</a:t>
          </a:r>
        </a:p>
        <a:p>
          <a:pPr marL="0" lvl="0" indent="0" algn="ctr" defTabSz="800100">
            <a:lnSpc>
              <a:spcPct val="90000"/>
            </a:lnSpc>
            <a:spcBef>
              <a:spcPct val="0"/>
            </a:spcBef>
            <a:spcAft>
              <a:spcPct val="35000"/>
            </a:spcAft>
            <a:buNone/>
          </a:pPr>
          <a:r>
            <a:rPr lang="en-US" sz="1800" kern="1200" dirty="0"/>
            <a:t>1. Security concerns</a:t>
          </a:r>
        </a:p>
        <a:p>
          <a:pPr marL="0" lvl="0" indent="0" algn="ctr" defTabSz="800100">
            <a:lnSpc>
              <a:spcPct val="90000"/>
            </a:lnSpc>
            <a:spcBef>
              <a:spcPct val="0"/>
            </a:spcBef>
            <a:spcAft>
              <a:spcPct val="35000"/>
            </a:spcAft>
            <a:buNone/>
          </a:pPr>
          <a:r>
            <a:rPr lang="en-US" sz="1800" kern="1200" dirty="0"/>
            <a:t>2. Digital divide</a:t>
          </a:r>
        </a:p>
      </dsp:txBody>
      <dsp:txXfrm>
        <a:off x="8030862" y="191780"/>
        <a:ext cx="3650391" cy="219023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DE206-A981-425A-83E2-C9D6D2FD0F96}">
      <dsp:nvSpPr>
        <dsp:cNvPr id="0" name=""/>
        <dsp:cNvSpPr/>
      </dsp:nvSpPr>
      <dsp:spPr>
        <a:xfrm>
          <a:off x="0" y="191780"/>
          <a:ext cx="3650391" cy="219023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Features:</a:t>
          </a:r>
        </a:p>
        <a:p>
          <a:pPr marL="0" lvl="0" indent="0" algn="ctr" defTabSz="800100">
            <a:lnSpc>
              <a:spcPct val="90000"/>
            </a:lnSpc>
            <a:spcBef>
              <a:spcPct val="0"/>
            </a:spcBef>
            <a:spcAft>
              <a:spcPct val="35000"/>
            </a:spcAft>
            <a:buNone/>
          </a:pPr>
          <a:r>
            <a:rPr lang="en-US" sz="1800" kern="1200" dirty="0"/>
            <a:t>1. Internet E-voting </a:t>
          </a:r>
          <a:r>
            <a:rPr lang="en-US" sz="1800" kern="1200" dirty="0" err="1"/>
            <a:t>Protocal</a:t>
          </a:r>
          <a:endParaRPr lang="en-US" sz="1800" kern="1200" dirty="0"/>
        </a:p>
        <a:p>
          <a:pPr marL="0" lvl="0" indent="0" algn="ctr" defTabSz="800100">
            <a:lnSpc>
              <a:spcPct val="90000"/>
            </a:lnSpc>
            <a:spcBef>
              <a:spcPct val="0"/>
            </a:spcBef>
            <a:spcAft>
              <a:spcPct val="35000"/>
            </a:spcAft>
            <a:buNone/>
          </a:pPr>
          <a:r>
            <a:rPr lang="en-US" sz="1800" kern="1200" dirty="0"/>
            <a:t>2. Dual Signature</a:t>
          </a:r>
        </a:p>
        <a:p>
          <a:pPr marL="0" lvl="0" indent="0" algn="ctr" defTabSz="800100">
            <a:lnSpc>
              <a:spcPct val="90000"/>
            </a:lnSpc>
            <a:spcBef>
              <a:spcPct val="0"/>
            </a:spcBef>
            <a:spcAft>
              <a:spcPct val="35000"/>
            </a:spcAft>
            <a:buNone/>
          </a:pPr>
          <a:r>
            <a:rPr lang="en-US" sz="1800" kern="1200" dirty="0"/>
            <a:t>3. Probity assurance </a:t>
          </a:r>
        </a:p>
      </dsp:txBody>
      <dsp:txXfrm>
        <a:off x="0" y="191780"/>
        <a:ext cx="3650391" cy="2190235"/>
      </dsp:txXfrm>
    </dsp:sp>
    <dsp:sp modelId="{2F155610-C389-4CD1-AC38-EBB0A1EBB690}">
      <dsp:nvSpPr>
        <dsp:cNvPr id="0" name=""/>
        <dsp:cNvSpPr/>
      </dsp:nvSpPr>
      <dsp:spPr>
        <a:xfrm>
          <a:off x="4013751" y="228401"/>
          <a:ext cx="3650391" cy="2190235"/>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Ideas:</a:t>
          </a:r>
        </a:p>
        <a:p>
          <a:pPr marL="0" lvl="0" indent="0" algn="ctr" defTabSz="800100">
            <a:lnSpc>
              <a:spcPct val="90000"/>
            </a:lnSpc>
            <a:spcBef>
              <a:spcPct val="0"/>
            </a:spcBef>
            <a:spcAft>
              <a:spcPct val="35000"/>
            </a:spcAft>
            <a:buNone/>
          </a:pPr>
          <a:r>
            <a:rPr lang="en-US" sz="1800" kern="1200" dirty="0"/>
            <a:t>1. Core Properties</a:t>
          </a:r>
        </a:p>
        <a:p>
          <a:pPr marL="0" lvl="0" indent="0" algn="ctr" defTabSz="800100">
            <a:lnSpc>
              <a:spcPct val="90000"/>
            </a:lnSpc>
            <a:spcBef>
              <a:spcPct val="0"/>
            </a:spcBef>
            <a:spcAft>
              <a:spcPct val="35000"/>
            </a:spcAft>
            <a:buNone/>
          </a:pPr>
          <a:r>
            <a:rPr lang="en-US" sz="1800" kern="1200" dirty="0"/>
            <a:t>2. Formal Methods</a:t>
          </a:r>
        </a:p>
        <a:p>
          <a:pPr marL="0" lvl="0" indent="0" algn="ctr" defTabSz="800100">
            <a:lnSpc>
              <a:spcPct val="90000"/>
            </a:lnSpc>
            <a:spcBef>
              <a:spcPct val="0"/>
            </a:spcBef>
            <a:spcAft>
              <a:spcPct val="35000"/>
            </a:spcAft>
            <a:buNone/>
          </a:pPr>
          <a:r>
            <a:rPr lang="en-US" sz="1800" kern="1200" dirty="0"/>
            <a:t>3.Performance </a:t>
          </a:r>
          <a:r>
            <a:rPr lang="en-US" sz="1800" kern="1200" dirty="0" err="1"/>
            <a:t>Evalution</a:t>
          </a:r>
          <a:endParaRPr lang="en-US" sz="1800" kern="1200" dirty="0"/>
        </a:p>
        <a:p>
          <a:pPr marL="0" lvl="0" indent="0" algn="ctr" defTabSz="800100">
            <a:lnSpc>
              <a:spcPct val="90000"/>
            </a:lnSpc>
            <a:spcBef>
              <a:spcPct val="0"/>
            </a:spcBef>
            <a:spcAft>
              <a:spcPct val="35000"/>
            </a:spcAft>
            <a:buNone/>
          </a:pPr>
          <a:endParaRPr lang="en-US" sz="1800" kern="1200" dirty="0"/>
        </a:p>
      </dsp:txBody>
      <dsp:txXfrm>
        <a:off x="4013751" y="228401"/>
        <a:ext cx="3650391" cy="2190235"/>
      </dsp:txXfrm>
    </dsp:sp>
    <dsp:sp modelId="{D98FAEB1-8ABA-4590-952C-C5BE3DC17B76}">
      <dsp:nvSpPr>
        <dsp:cNvPr id="0" name=""/>
        <dsp:cNvSpPr/>
      </dsp:nvSpPr>
      <dsp:spPr>
        <a:xfrm>
          <a:off x="8030862" y="191780"/>
          <a:ext cx="3650391" cy="2190235"/>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limitations:</a:t>
          </a:r>
        </a:p>
        <a:p>
          <a:pPr marL="0" lvl="0" indent="0" algn="ctr" defTabSz="800100">
            <a:lnSpc>
              <a:spcPct val="90000"/>
            </a:lnSpc>
            <a:spcBef>
              <a:spcPct val="0"/>
            </a:spcBef>
            <a:spcAft>
              <a:spcPct val="35000"/>
            </a:spcAft>
            <a:buNone/>
          </a:pPr>
          <a:r>
            <a:rPr lang="en-US" sz="1800" kern="1200" dirty="0"/>
            <a:t>1. Security Assurance</a:t>
          </a:r>
        </a:p>
        <a:p>
          <a:pPr marL="0" lvl="0" indent="0" algn="ctr" defTabSz="800100">
            <a:lnSpc>
              <a:spcPct val="90000"/>
            </a:lnSpc>
            <a:spcBef>
              <a:spcPct val="0"/>
            </a:spcBef>
            <a:spcAft>
              <a:spcPct val="35000"/>
            </a:spcAft>
            <a:buNone/>
          </a:pPr>
          <a:r>
            <a:rPr lang="en-US" sz="1800" kern="1200" dirty="0"/>
            <a:t>2. Usability and adoption</a:t>
          </a:r>
        </a:p>
      </dsp:txBody>
      <dsp:txXfrm>
        <a:off x="8030862" y="191780"/>
        <a:ext cx="3650391" cy="219023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AA927-9F11-471D-97A0-191E6CA7787C}">
      <dsp:nvSpPr>
        <dsp:cNvPr id="0" name=""/>
        <dsp:cNvSpPr/>
      </dsp:nvSpPr>
      <dsp:spPr>
        <a:xfrm>
          <a:off x="0" y="434515"/>
          <a:ext cx="9780526" cy="1823093"/>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Summary :</a:t>
          </a:r>
        </a:p>
        <a:p>
          <a:pPr marL="0" lvl="0" indent="0" algn="l" defTabSz="800100">
            <a:lnSpc>
              <a:spcPct val="90000"/>
            </a:lnSpc>
            <a:spcBef>
              <a:spcPct val="0"/>
            </a:spcBef>
            <a:spcAft>
              <a:spcPct val="35000"/>
            </a:spcAft>
            <a:buNone/>
          </a:pPr>
          <a:r>
            <a:rPr lang="en-US" sz="1800" kern="1200" dirty="0"/>
            <a:t>The paper presents an Internet e-voting protocol to address concerns in traditional voting systems. While the proposal seems promising, further investigation into its security, practical implementation, and potential barriers to adoption would be essential to validate its viability as an alternative to traditional voting methods..</a:t>
          </a:r>
        </a:p>
      </dsp:txBody>
      <dsp:txXfrm>
        <a:off x="88996" y="523511"/>
        <a:ext cx="9602534" cy="164510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DE206-A981-425A-83E2-C9D6D2FD0F96}">
      <dsp:nvSpPr>
        <dsp:cNvPr id="0" name=""/>
        <dsp:cNvSpPr/>
      </dsp:nvSpPr>
      <dsp:spPr>
        <a:xfrm>
          <a:off x="0" y="191780"/>
          <a:ext cx="3650391" cy="219023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Features:</a:t>
          </a:r>
        </a:p>
        <a:p>
          <a:pPr marL="0" lvl="0" indent="0" algn="ctr" defTabSz="800100">
            <a:lnSpc>
              <a:spcPct val="90000"/>
            </a:lnSpc>
            <a:spcBef>
              <a:spcPct val="0"/>
            </a:spcBef>
            <a:spcAft>
              <a:spcPct val="35000"/>
            </a:spcAft>
            <a:buNone/>
          </a:pPr>
          <a:r>
            <a:rPr lang="en-US" sz="1800" kern="1200" dirty="0"/>
            <a:t>1. Manipulation Prevention </a:t>
          </a:r>
        </a:p>
        <a:p>
          <a:pPr marL="0" lvl="0" indent="0" algn="ctr" defTabSz="800100">
            <a:lnSpc>
              <a:spcPct val="90000"/>
            </a:lnSpc>
            <a:spcBef>
              <a:spcPct val="0"/>
            </a:spcBef>
            <a:spcAft>
              <a:spcPct val="35000"/>
            </a:spcAft>
            <a:buNone/>
          </a:pPr>
          <a:r>
            <a:rPr lang="en-US" sz="1800" kern="1200" dirty="0"/>
            <a:t>2. Smart Contracts</a:t>
          </a:r>
        </a:p>
        <a:p>
          <a:pPr marL="0" lvl="0" indent="0" algn="ctr" defTabSz="800100">
            <a:lnSpc>
              <a:spcPct val="90000"/>
            </a:lnSpc>
            <a:spcBef>
              <a:spcPct val="0"/>
            </a:spcBef>
            <a:spcAft>
              <a:spcPct val="35000"/>
            </a:spcAft>
            <a:buNone/>
          </a:pPr>
          <a:r>
            <a:rPr lang="en-US" sz="1800" kern="1200" dirty="0"/>
            <a:t>3. Flexible Network Configuration</a:t>
          </a:r>
        </a:p>
      </dsp:txBody>
      <dsp:txXfrm>
        <a:off x="0" y="191780"/>
        <a:ext cx="3650391" cy="2190235"/>
      </dsp:txXfrm>
    </dsp:sp>
    <dsp:sp modelId="{2F155610-C389-4CD1-AC38-EBB0A1EBB690}">
      <dsp:nvSpPr>
        <dsp:cNvPr id="0" name=""/>
        <dsp:cNvSpPr/>
      </dsp:nvSpPr>
      <dsp:spPr>
        <a:xfrm>
          <a:off x="4013751" y="228401"/>
          <a:ext cx="3650391" cy="2190235"/>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Ideas:</a:t>
          </a:r>
        </a:p>
        <a:p>
          <a:pPr marL="0" lvl="0" indent="0" algn="ctr" defTabSz="800100">
            <a:lnSpc>
              <a:spcPct val="90000"/>
            </a:lnSpc>
            <a:spcBef>
              <a:spcPct val="0"/>
            </a:spcBef>
            <a:spcAft>
              <a:spcPct val="35000"/>
            </a:spcAft>
            <a:buNone/>
          </a:pPr>
          <a:r>
            <a:rPr lang="en-US" sz="1800" kern="1200" dirty="0"/>
            <a:t>1. Efficiency and Energy Reduction</a:t>
          </a:r>
        </a:p>
        <a:p>
          <a:pPr marL="0" lvl="0" indent="0" algn="ctr" defTabSz="800100">
            <a:lnSpc>
              <a:spcPct val="90000"/>
            </a:lnSpc>
            <a:spcBef>
              <a:spcPct val="0"/>
            </a:spcBef>
            <a:spcAft>
              <a:spcPct val="35000"/>
            </a:spcAft>
            <a:buNone/>
          </a:pPr>
          <a:r>
            <a:rPr lang="en-US" sz="1800" kern="1200" dirty="0"/>
            <a:t>2. Security and Transparency </a:t>
          </a:r>
        </a:p>
        <a:p>
          <a:pPr marL="0" lvl="0" indent="0" algn="ctr" defTabSz="800100">
            <a:lnSpc>
              <a:spcPct val="90000"/>
            </a:lnSpc>
            <a:spcBef>
              <a:spcPct val="0"/>
            </a:spcBef>
            <a:spcAft>
              <a:spcPct val="35000"/>
            </a:spcAft>
            <a:buNone/>
          </a:pPr>
          <a:r>
            <a:rPr lang="en-US" sz="1800" kern="1200" dirty="0"/>
            <a:t>3.Reliability Enhancement</a:t>
          </a:r>
        </a:p>
        <a:p>
          <a:pPr marL="0" lvl="0" indent="0" algn="ctr" defTabSz="800100">
            <a:lnSpc>
              <a:spcPct val="90000"/>
            </a:lnSpc>
            <a:spcBef>
              <a:spcPct val="0"/>
            </a:spcBef>
            <a:spcAft>
              <a:spcPct val="35000"/>
            </a:spcAft>
            <a:buNone/>
          </a:pPr>
          <a:endParaRPr lang="en-US" sz="1800" kern="1200" dirty="0"/>
        </a:p>
      </dsp:txBody>
      <dsp:txXfrm>
        <a:off x="4013751" y="228401"/>
        <a:ext cx="3650391" cy="2190235"/>
      </dsp:txXfrm>
    </dsp:sp>
    <dsp:sp modelId="{D98FAEB1-8ABA-4590-952C-C5BE3DC17B76}">
      <dsp:nvSpPr>
        <dsp:cNvPr id="0" name=""/>
        <dsp:cNvSpPr/>
      </dsp:nvSpPr>
      <dsp:spPr>
        <a:xfrm>
          <a:off x="8030862" y="191780"/>
          <a:ext cx="3650391" cy="2190235"/>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limitations:</a:t>
          </a:r>
        </a:p>
        <a:p>
          <a:pPr marL="0" lvl="0" indent="0" algn="ctr" defTabSz="800100">
            <a:lnSpc>
              <a:spcPct val="90000"/>
            </a:lnSpc>
            <a:spcBef>
              <a:spcPct val="0"/>
            </a:spcBef>
            <a:spcAft>
              <a:spcPct val="35000"/>
            </a:spcAft>
            <a:buNone/>
          </a:pPr>
          <a:r>
            <a:rPr lang="en-US" sz="1800" kern="1200" dirty="0"/>
            <a:t>1. Dependence on network Configuration</a:t>
          </a:r>
        </a:p>
        <a:p>
          <a:pPr marL="0" lvl="0" indent="0" algn="ctr" defTabSz="800100">
            <a:lnSpc>
              <a:spcPct val="90000"/>
            </a:lnSpc>
            <a:spcBef>
              <a:spcPct val="0"/>
            </a:spcBef>
            <a:spcAft>
              <a:spcPct val="35000"/>
            </a:spcAft>
            <a:buNone/>
          </a:pPr>
          <a:r>
            <a:rPr lang="en-US" sz="1800" kern="1200" dirty="0"/>
            <a:t>2. Adoption Challenges</a:t>
          </a:r>
        </a:p>
      </dsp:txBody>
      <dsp:txXfrm>
        <a:off x="8030862" y="191780"/>
        <a:ext cx="3650391" cy="219023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AA927-9F11-471D-97A0-191E6CA7787C}">
      <dsp:nvSpPr>
        <dsp:cNvPr id="0" name=""/>
        <dsp:cNvSpPr/>
      </dsp:nvSpPr>
      <dsp:spPr>
        <a:xfrm>
          <a:off x="0" y="646664"/>
          <a:ext cx="9780526" cy="1631104"/>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Summary :</a:t>
          </a:r>
        </a:p>
        <a:p>
          <a:pPr marL="0" lvl="0" indent="0" algn="l" defTabSz="800100">
            <a:lnSpc>
              <a:spcPct val="90000"/>
            </a:lnSpc>
            <a:spcBef>
              <a:spcPct val="0"/>
            </a:spcBef>
            <a:spcAft>
              <a:spcPct val="35000"/>
            </a:spcAft>
            <a:buNone/>
          </a:pPr>
          <a:r>
            <a:rPr lang="en-US" sz="1800" kern="1200" dirty="0"/>
            <a:t>The paper suggests a solution that employs permissioned blockchain to address security, reliability, and efficiency concerns in electronic voting systems. However, practical implementation and real-world testing will be needed to validate its feasibility and effectiveness.</a:t>
          </a:r>
        </a:p>
      </dsp:txBody>
      <dsp:txXfrm>
        <a:off x="79624" y="726288"/>
        <a:ext cx="9621278" cy="147185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DC2E6C-ADB9-46DC-B973-D32BDC90517F}">
      <dsp:nvSpPr>
        <dsp:cNvPr id="0" name=""/>
        <dsp:cNvSpPr/>
      </dsp:nvSpPr>
      <dsp:spPr>
        <a:xfrm>
          <a:off x="0" y="707092"/>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DF7D44-D857-435F-9980-C17CC34310D4}">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C97606-326E-4B24-8091-6900F0A3E81A}">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66750">
            <a:lnSpc>
              <a:spcPct val="100000"/>
            </a:lnSpc>
            <a:spcBef>
              <a:spcPct val="0"/>
            </a:spcBef>
            <a:spcAft>
              <a:spcPct val="35000"/>
            </a:spcAft>
            <a:buNone/>
          </a:pPr>
          <a:r>
            <a:rPr lang="en-US" sz="1500" kern="1200"/>
            <a:t>Paper 1 and 5 seem to focus on the evaluation of a multifaceted electronic voting framework's features, particularly concerning privacy, authenticity, integrity, and verifiability of the voting process. Paper 2, on the other hand, introduces a specific solution involving enterprise blockchain technology to enhance the reliability of electronic voting while discussing a flexible network configuration to address security and reliability issues.</a:t>
          </a:r>
        </a:p>
      </dsp:txBody>
      <dsp:txXfrm>
        <a:off x="1507738" y="707092"/>
        <a:ext cx="9007861" cy="1305401"/>
      </dsp:txXfrm>
    </dsp:sp>
    <dsp:sp modelId="{1C47523D-5272-4080-B1F6-4E5714253089}">
      <dsp:nvSpPr>
        <dsp:cNvPr id="0" name=""/>
        <dsp:cNvSpPr/>
      </dsp:nvSpPr>
      <dsp:spPr>
        <a:xfrm>
          <a:off x="0" y="2338844"/>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C85F61-1CDD-40D2-92C1-FB903F9D47D9}">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659F7F-75FB-43FD-8AEF-9F47B1C4B7D9}">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66750">
            <a:lnSpc>
              <a:spcPct val="100000"/>
            </a:lnSpc>
            <a:spcBef>
              <a:spcPct val="0"/>
            </a:spcBef>
            <a:spcAft>
              <a:spcPct val="35000"/>
            </a:spcAft>
            <a:buNone/>
          </a:pPr>
          <a:r>
            <a:rPr lang="en-US" sz="1500" kern="1200"/>
            <a:t>While Papers 1 and 5 emphasize the benefits of their respective frameworks, Paper 2 delves into proposing a technological solution using blockchain for improving the reliability of electronic voting, which could potentially be integrated into multifaceted frameworks like the one discussed in Papers 1 and 5.</a:t>
          </a:r>
        </a:p>
      </dsp:txBody>
      <dsp:txXfrm>
        <a:off x="1507738" y="2338844"/>
        <a:ext cx="9007861"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AA927-9F11-471D-97A0-191E6CA7787C}">
      <dsp:nvSpPr>
        <dsp:cNvPr id="0" name=""/>
        <dsp:cNvSpPr/>
      </dsp:nvSpPr>
      <dsp:spPr>
        <a:xfrm>
          <a:off x="0" y="1872783"/>
          <a:ext cx="9780526" cy="1673100"/>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Summary :</a:t>
          </a:r>
        </a:p>
        <a:p>
          <a:pPr marL="0" lvl="0" indent="0" algn="l" defTabSz="800100">
            <a:lnSpc>
              <a:spcPct val="90000"/>
            </a:lnSpc>
            <a:spcBef>
              <a:spcPct val="0"/>
            </a:spcBef>
            <a:spcAft>
              <a:spcPct val="35000"/>
            </a:spcAft>
            <a:buNone/>
          </a:pPr>
          <a:r>
            <a:rPr lang="en-US" sz="1800" kern="1200" dirty="0"/>
            <a:t>This paper represent a performance evaluation of a multifaceted electronic voting framework. The electronic voting model that was developed on the framework is capable of handling electronic ballots with multiple scopes simultaneously via three different electronic voting means. The model catered for probity of an election process in terms of generic and functional requirements.</a:t>
          </a:r>
        </a:p>
      </dsp:txBody>
      <dsp:txXfrm>
        <a:off x="81674" y="1954457"/>
        <a:ext cx="9617178" cy="15097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DE206-A981-425A-83E2-C9D6D2FD0F96}">
      <dsp:nvSpPr>
        <dsp:cNvPr id="0" name=""/>
        <dsp:cNvSpPr/>
      </dsp:nvSpPr>
      <dsp:spPr>
        <a:xfrm>
          <a:off x="0" y="191780"/>
          <a:ext cx="3650391" cy="219023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Features:</a:t>
          </a:r>
        </a:p>
        <a:p>
          <a:pPr marL="0" lvl="0" indent="0" algn="ctr" defTabSz="800100">
            <a:lnSpc>
              <a:spcPct val="90000"/>
            </a:lnSpc>
            <a:spcBef>
              <a:spcPct val="0"/>
            </a:spcBef>
            <a:spcAft>
              <a:spcPct val="35000"/>
            </a:spcAft>
            <a:buNone/>
          </a:pPr>
          <a:r>
            <a:rPr lang="en-US" sz="1800" kern="1200" dirty="0"/>
            <a:t>1. Technological Innovation system</a:t>
          </a:r>
        </a:p>
        <a:p>
          <a:pPr marL="0" lvl="0" indent="0" algn="ctr" defTabSz="800100">
            <a:lnSpc>
              <a:spcPct val="90000"/>
            </a:lnSpc>
            <a:spcBef>
              <a:spcPct val="0"/>
            </a:spcBef>
            <a:spcAft>
              <a:spcPct val="35000"/>
            </a:spcAft>
            <a:buNone/>
          </a:pPr>
          <a:r>
            <a:rPr lang="en-US" sz="1800" kern="1200" dirty="0"/>
            <a:t>2. </a:t>
          </a:r>
          <a:r>
            <a:rPr lang="en-US" sz="1800" kern="1200" dirty="0" err="1"/>
            <a:t>eVoting</a:t>
          </a:r>
          <a:r>
            <a:rPr lang="en-US" sz="1800" kern="1200" dirty="0"/>
            <a:t> systems</a:t>
          </a:r>
        </a:p>
        <a:p>
          <a:pPr marL="0" lvl="0" indent="0" algn="ctr" defTabSz="800100">
            <a:lnSpc>
              <a:spcPct val="90000"/>
            </a:lnSpc>
            <a:spcBef>
              <a:spcPct val="0"/>
            </a:spcBef>
            <a:spcAft>
              <a:spcPct val="35000"/>
            </a:spcAft>
            <a:buNone/>
          </a:pPr>
          <a:r>
            <a:rPr lang="en-US" sz="1800" kern="1200" dirty="0"/>
            <a:t>3. </a:t>
          </a:r>
          <a:r>
            <a:rPr lang="en-US" sz="1800" kern="1200" dirty="0" err="1"/>
            <a:t>Multicase</a:t>
          </a:r>
          <a:r>
            <a:rPr lang="en-US" sz="1800" kern="1200" dirty="0"/>
            <a:t> Study </a:t>
          </a:r>
        </a:p>
      </dsp:txBody>
      <dsp:txXfrm>
        <a:off x="0" y="191780"/>
        <a:ext cx="3650391" cy="2190235"/>
      </dsp:txXfrm>
    </dsp:sp>
    <dsp:sp modelId="{2F155610-C389-4CD1-AC38-EBB0A1EBB690}">
      <dsp:nvSpPr>
        <dsp:cNvPr id="0" name=""/>
        <dsp:cNvSpPr/>
      </dsp:nvSpPr>
      <dsp:spPr>
        <a:xfrm>
          <a:off x="4013751" y="228401"/>
          <a:ext cx="3650391" cy="2190235"/>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Ideas:</a:t>
          </a:r>
        </a:p>
        <a:p>
          <a:pPr marL="0" lvl="0" indent="0" algn="ctr" defTabSz="800100">
            <a:lnSpc>
              <a:spcPct val="90000"/>
            </a:lnSpc>
            <a:spcBef>
              <a:spcPct val="0"/>
            </a:spcBef>
            <a:spcAft>
              <a:spcPct val="35000"/>
            </a:spcAft>
            <a:buNone/>
          </a:pPr>
          <a:r>
            <a:rPr lang="en-US" sz="1800" kern="1200" dirty="0"/>
            <a:t>1. Adapted Scheme of analysis</a:t>
          </a:r>
        </a:p>
        <a:p>
          <a:pPr marL="0" lvl="0" indent="0" algn="ctr" defTabSz="800100">
            <a:lnSpc>
              <a:spcPct val="90000"/>
            </a:lnSpc>
            <a:spcBef>
              <a:spcPct val="0"/>
            </a:spcBef>
            <a:spcAft>
              <a:spcPct val="35000"/>
            </a:spcAft>
            <a:buNone/>
          </a:pPr>
          <a:r>
            <a:rPr lang="en-US" sz="1800" kern="1200" dirty="0"/>
            <a:t>2. Linking Steps</a:t>
          </a:r>
        </a:p>
        <a:p>
          <a:pPr marL="0" lvl="0" indent="0" algn="ctr" defTabSz="800100">
            <a:lnSpc>
              <a:spcPct val="90000"/>
            </a:lnSpc>
            <a:spcBef>
              <a:spcPct val="0"/>
            </a:spcBef>
            <a:spcAft>
              <a:spcPct val="35000"/>
            </a:spcAft>
            <a:buNone/>
          </a:pPr>
          <a:endParaRPr lang="en-US" sz="1800" kern="1200" dirty="0"/>
        </a:p>
        <a:p>
          <a:pPr marL="0" lvl="0" indent="0" algn="ctr" defTabSz="800100">
            <a:lnSpc>
              <a:spcPct val="90000"/>
            </a:lnSpc>
            <a:spcBef>
              <a:spcPct val="0"/>
            </a:spcBef>
            <a:spcAft>
              <a:spcPct val="35000"/>
            </a:spcAft>
            <a:buNone/>
          </a:pPr>
          <a:endParaRPr lang="en-US" sz="1800" kern="1200" dirty="0"/>
        </a:p>
      </dsp:txBody>
      <dsp:txXfrm>
        <a:off x="4013751" y="228401"/>
        <a:ext cx="3650391" cy="2190235"/>
      </dsp:txXfrm>
    </dsp:sp>
    <dsp:sp modelId="{D98FAEB1-8ABA-4590-952C-C5BE3DC17B76}">
      <dsp:nvSpPr>
        <dsp:cNvPr id="0" name=""/>
        <dsp:cNvSpPr/>
      </dsp:nvSpPr>
      <dsp:spPr>
        <a:xfrm>
          <a:off x="8030862" y="191780"/>
          <a:ext cx="3650391" cy="2190235"/>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limitations:</a:t>
          </a:r>
        </a:p>
        <a:p>
          <a:pPr marL="0" lvl="0" indent="0" algn="ctr" defTabSz="800100">
            <a:lnSpc>
              <a:spcPct val="90000"/>
            </a:lnSpc>
            <a:spcBef>
              <a:spcPct val="0"/>
            </a:spcBef>
            <a:spcAft>
              <a:spcPct val="35000"/>
            </a:spcAft>
            <a:buNone/>
          </a:pPr>
          <a:r>
            <a:rPr lang="en-US" sz="1800" kern="1200" dirty="0"/>
            <a:t>1. Scope</a:t>
          </a:r>
        </a:p>
        <a:p>
          <a:pPr marL="0" lvl="0" indent="0" algn="ctr" defTabSz="800100">
            <a:lnSpc>
              <a:spcPct val="90000"/>
            </a:lnSpc>
            <a:spcBef>
              <a:spcPct val="0"/>
            </a:spcBef>
            <a:spcAft>
              <a:spcPct val="35000"/>
            </a:spcAft>
            <a:buNone/>
          </a:pPr>
          <a:r>
            <a:rPr lang="en-US" sz="1800" kern="1200" dirty="0"/>
            <a:t>2. Data Sources </a:t>
          </a:r>
        </a:p>
        <a:p>
          <a:pPr marL="0" lvl="0" indent="0" algn="ctr" defTabSz="800100">
            <a:lnSpc>
              <a:spcPct val="90000"/>
            </a:lnSpc>
            <a:spcBef>
              <a:spcPct val="0"/>
            </a:spcBef>
            <a:spcAft>
              <a:spcPct val="35000"/>
            </a:spcAft>
            <a:buNone/>
          </a:pPr>
          <a:r>
            <a:rPr lang="en-US" sz="1800" kern="1200" dirty="0"/>
            <a:t>3.Technological context </a:t>
          </a:r>
        </a:p>
      </dsp:txBody>
      <dsp:txXfrm>
        <a:off x="8030862" y="191780"/>
        <a:ext cx="3650391" cy="21902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AA927-9F11-471D-97A0-191E6CA7787C}">
      <dsp:nvSpPr>
        <dsp:cNvPr id="0" name=""/>
        <dsp:cNvSpPr/>
      </dsp:nvSpPr>
      <dsp:spPr>
        <a:xfrm>
          <a:off x="0" y="0"/>
          <a:ext cx="9780526" cy="2243475"/>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Summary :</a:t>
          </a:r>
        </a:p>
        <a:p>
          <a:pPr marL="0" lvl="0" indent="0" algn="l" defTabSz="800100">
            <a:lnSpc>
              <a:spcPct val="90000"/>
            </a:lnSpc>
            <a:spcBef>
              <a:spcPct val="0"/>
            </a:spcBef>
            <a:spcAft>
              <a:spcPct val="35000"/>
            </a:spcAft>
            <a:buNone/>
          </a:pPr>
          <a:r>
            <a:rPr lang="en-US" sz="1800" kern="1200" dirty="0"/>
            <a:t>The paper aims to determine whether incorporating technology into electoral processes constitutes a technological innovation system. This is achieved by analyzing </a:t>
          </a:r>
          <a:r>
            <a:rPr lang="en-US" sz="1800" kern="1200" dirty="0" err="1"/>
            <a:t>eVoting</a:t>
          </a:r>
          <a:r>
            <a:rPr lang="en-US" sz="1800" kern="1200" dirty="0"/>
            <a:t> systems through interviews and documentation in a </a:t>
          </a:r>
          <a:r>
            <a:rPr lang="en-US" sz="1800" kern="1200" dirty="0" err="1"/>
            <a:t>multicase</a:t>
          </a:r>
          <a:r>
            <a:rPr lang="en-US" sz="1800" kern="1200" dirty="0"/>
            <a:t> study involving Namibia and South Africa. The study shows that the adapted analysis scheme for technological innovation systems is effectively applicable to </a:t>
          </a:r>
          <a:r>
            <a:rPr lang="en-US" sz="1800" kern="1200" dirty="0" err="1"/>
            <a:t>eVoting</a:t>
          </a:r>
          <a:r>
            <a:rPr lang="en-US" sz="1800" kern="1200" dirty="0"/>
            <a:t>, offering insights into system functions, electoral processes, and the introduction of innovation (techno‐change process)..</a:t>
          </a:r>
        </a:p>
      </dsp:txBody>
      <dsp:txXfrm>
        <a:off x="109517" y="109517"/>
        <a:ext cx="9561492" cy="202444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DE206-A981-425A-83E2-C9D6D2FD0F96}">
      <dsp:nvSpPr>
        <dsp:cNvPr id="0" name=""/>
        <dsp:cNvSpPr/>
      </dsp:nvSpPr>
      <dsp:spPr>
        <a:xfrm>
          <a:off x="0" y="191780"/>
          <a:ext cx="3650391" cy="219023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Features:</a:t>
          </a:r>
        </a:p>
        <a:p>
          <a:pPr marL="0" lvl="0" indent="0" algn="ctr" defTabSz="800100">
            <a:lnSpc>
              <a:spcPct val="90000"/>
            </a:lnSpc>
            <a:spcBef>
              <a:spcPct val="0"/>
            </a:spcBef>
            <a:spcAft>
              <a:spcPct val="35000"/>
            </a:spcAft>
            <a:buNone/>
          </a:pPr>
          <a:r>
            <a:rPr lang="en-US" sz="1800" kern="1200" dirty="0"/>
            <a:t>1. Biometric Security </a:t>
          </a:r>
        </a:p>
        <a:p>
          <a:pPr marL="0" lvl="0" indent="0" algn="ctr" defTabSz="800100">
            <a:lnSpc>
              <a:spcPct val="90000"/>
            </a:lnSpc>
            <a:spcBef>
              <a:spcPct val="0"/>
            </a:spcBef>
            <a:spcAft>
              <a:spcPct val="35000"/>
            </a:spcAft>
            <a:buNone/>
          </a:pPr>
          <a:r>
            <a:rPr lang="en-US" sz="1800" kern="1200" dirty="0"/>
            <a:t>2. Retina-based E-voting</a:t>
          </a:r>
        </a:p>
      </dsp:txBody>
      <dsp:txXfrm>
        <a:off x="0" y="191780"/>
        <a:ext cx="3650391" cy="2190235"/>
      </dsp:txXfrm>
    </dsp:sp>
    <dsp:sp modelId="{2F155610-C389-4CD1-AC38-EBB0A1EBB690}">
      <dsp:nvSpPr>
        <dsp:cNvPr id="0" name=""/>
        <dsp:cNvSpPr/>
      </dsp:nvSpPr>
      <dsp:spPr>
        <a:xfrm>
          <a:off x="4013751" y="228401"/>
          <a:ext cx="3650391" cy="2190235"/>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Ideas:</a:t>
          </a:r>
        </a:p>
        <a:p>
          <a:pPr marL="0" lvl="0" indent="0" algn="ctr" defTabSz="800100">
            <a:lnSpc>
              <a:spcPct val="90000"/>
            </a:lnSpc>
            <a:spcBef>
              <a:spcPct val="0"/>
            </a:spcBef>
            <a:spcAft>
              <a:spcPct val="35000"/>
            </a:spcAft>
            <a:buNone/>
          </a:pPr>
          <a:r>
            <a:rPr lang="en-US" sz="1800" kern="1200" dirty="0"/>
            <a:t>1. Fuzzy logic feature extraction</a:t>
          </a:r>
        </a:p>
        <a:p>
          <a:pPr marL="0" lvl="0" indent="0" algn="ctr" defTabSz="800100">
            <a:lnSpc>
              <a:spcPct val="90000"/>
            </a:lnSpc>
            <a:spcBef>
              <a:spcPct val="0"/>
            </a:spcBef>
            <a:spcAft>
              <a:spcPct val="35000"/>
            </a:spcAft>
            <a:buNone/>
          </a:pPr>
          <a:r>
            <a:rPr lang="en-US" sz="1800" kern="1200" dirty="0"/>
            <a:t>2. Matching Processes</a:t>
          </a:r>
        </a:p>
        <a:p>
          <a:pPr marL="0" lvl="0" indent="0" algn="ctr" defTabSz="800100">
            <a:lnSpc>
              <a:spcPct val="90000"/>
            </a:lnSpc>
            <a:spcBef>
              <a:spcPct val="0"/>
            </a:spcBef>
            <a:spcAft>
              <a:spcPct val="35000"/>
            </a:spcAft>
            <a:buNone/>
          </a:pPr>
          <a:endParaRPr lang="en-US" sz="1800" kern="1200" dirty="0"/>
        </a:p>
      </dsp:txBody>
      <dsp:txXfrm>
        <a:off x="4013751" y="228401"/>
        <a:ext cx="3650391" cy="2190235"/>
      </dsp:txXfrm>
    </dsp:sp>
    <dsp:sp modelId="{D98FAEB1-8ABA-4590-952C-C5BE3DC17B76}">
      <dsp:nvSpPr>
        <dsp:cNvPr id="0" name=""/>
        <dsp:cNvSpPr/>
      </dsp:nvSpPr>
      <dsp:spPr>
        <a:xfrm>
          <a:off x="8030862" y="191780"/>
          <a:ext cx="3650391" cy="2190235"/>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limitations:</a:t>
          </a:r>
        </a:p>
        <a:p>
          <a:pPr marL="0" lvl="0" indent="0" algn="ctr" defTabSz="800100">
            <a:lnSpc>
              <a:spcPct val="90000"/>
            </a:lnSpc>
            <a:spcBef>
              <a:spcPct val="0"/>
            </a:spcBef>
            <a:spcAft>
              <a:spcPct val="35000"/>
            </a:spcAft>
            <a:buNone/>
          </a:pPr>
          <a:r>
            <a:rPr lang="en-US" sz="1800" kern="1200" dirty="0"/>
            <a:t>1. Complexity</a:t>
          </a:r>
        </a:p>
        <a:p>
          <a:pPr marL="0" lvl="0" indent="0" algn="ctr" defTabSz="800100">
            <a:lnSpc>
              <a:spcPct val="90000"/>
            </a:lnSpc>
            <a:spcBef>
              <a:spcPct val="0"/>
            </a:spcBef>
            <a:spcAft>
              <a:spcPct val="35000"/>
            </a:spcAft>
            <a:buNone/>
          </a:pPr>
          <a:r>
            <a:rPr lang="en-US" sz="1800" kern="1200" dirty="0"/>
            <a:t>2. User Acceptance</a:t>
          </a:r>
        </a:p>
        <a:p>
          <a:pPr marL="0" lvl="0" indent="0" algn="ctr" defTabSz="800100">
            <a:lnSpc>
              <a:spcPct val="90000"/>
            </a:lnSpc>
            <a:spcBef>
              <a:spcPct val="0"/>
            </a:spcBef>
            <a:spcAft>
              <a:spcPct val="35000"/>
            </a:spcAft>
            <a:buNone/>
          </a:pPr>
          <a:r>
            <a:rPr lang="en-US" sz="1800" kern="1200" dirty="0"/>
            <a:t>3.Data Accuracy</a:t>
          </a:r>
        </a:p>
        <a:p>
          <a:pPr marL="0" lvl="0" indent="0" algn="ctr" defTabSz="800100">
            <a:lnSpc>
              <a:spcPct val="90000"/>
            </a:lnSpc>
            <a:spcBef>
              <a:spcPct val="0"/>
            </a:spcBef>
            <a:spcAft>
              <a:spcPct val="35000"/>
            </a:spcAft>
            <a:buNone/>
          </a:pPr>
          <a:r>
            <a:rPr lang="en-US" sz="1800" kern="1200" dirty="0"/>
            <a:t>4.Ethical Considerations</a:t>
          </a:r>
        </a:p>
      </dsp:txBody>
      <dsp:txXfrm>
        <a:off x="8030862" y="191780"/>
        <a:ext cx="3650391" cy="219023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AA927-9F11-471D-97A0-191E6CA7787C}">
      <dsp:nvSpPr>
        <dsp:cNvPr id="0" name=""/>
        <dsp:cNvSpPr/>
      </dsp:nvSpPr>
      <dsp:spPr>
        <a:xfrm>
          <a:off x="0" y="0"/>
          <a:ext cx="9882359" cy="2247798"/>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Summary :</a:t>
          </a:r>
        </a:p>
        <a:p>
          <a:pPr marL="0" lvl="0" indent="0" algn="l" defTabSz="800100">
            <a:lnSpc>
              <a:spcPct val="90000"/>
            </a:lnSpc>
            <a:spcBef>
              <a:spcPct val="0"/>
            </a:spcBef>
            <a:spcAft>
              <a:spcPct val="35000"/>
            </a:spcAft>
            <a:buNone/>
          </a:pPr>
          <a:r>
            <a:rPr lang="en-US" sz="1800" kern="1200" dirty="0"/>
            <a:t>This paper a biometric-based E-voting system was developed to enhance the security of confidential electronic voting processes. The use of retina-based E-voting introduced enhanced security for user authentication. The approach involved utilizing fuzzy logic for feature extraction, and matching was performed using both the Hamming distance and the Manhattan distance. These measures were employed to identify common patterns in the similarity assessments between retinal images, aiding in the detection of probabilities within the layers of the retina. Angular and radial partitioning techniques were utilized to detect similarities in blood vessel patterns. This comprehensive mechanism yielded maximum security and achieved optimal results for the E-voting system's integrity and effectiveness.</a:t>
          </a:r>
        </a:p>
      </dsp:txBody>
      <dsp:txXfrm>
        <a:off x="109728" y="109728"/>
        <a:ext cx="9662903" cy="202834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CFDFC-E875-562D-F5D3-EB6661142B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C5636-2274-AF50-3DDD-24996A64F7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60B9AA-691C-7AAC-08E0-0F65B9E5AC80}"/>
              </a:ext>
            </a:extLst>
          </p:cNvPr>
          <p:cNvSpPr>
            <a:spLocks noGrp="1"/>
          </p:cNvSpPr>
          <p:nvPr>
            <p:ph type="dt" sz="half" idx="10"/>
          </p:nvPr>
        </p:nvSpPr>
        <p:spPr/>
        <p:txBody>
          <a:bodyPr/>
          <a:lstStyle/>
          <a:p>
            <a:fld id="{B4F675CD-75AB-4875-9CEA-3EBF3F69AD54}" type="datetimeFigureOut">
              <a:rPr lang="en-US" smtClean="0"/>
              <a:t>8/9/23</a:t>
            </a:fld>
            <a:endParaRPr lang="en-US"/>
          </a:p>
        </p:txBody>
      </p:sp>
      <p:sp>
        <p:nvSpPr>
          <p:cNvPr id="5" name="Footer Placeholder 4">
            <a:extLst>
              <a:ext uri="{FF2B5EF4-FFF2-40B4-BE49-F238E27FC236}">
                <a16:creationId xmlns:a16="http://schemas.microsoft.com/office/drawing/2014/main" id="{E71768A7-FD68-0364-628A-188ACA80B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8F8632-AD54-37E0-5CCF-694FB8DFE0A0}"/>
              </a:ext>
            </a:extLst>
          </p:cNvPr>
          <p:cNvSpPr>
            <a:spLocks noGrp="1"/>
          </p:cNvSpPr>
          <p:nvPr>
            <p:ph type="sldNum" sz="quarter" idx="12"/>
          </p:nvPr>
        </p:nvSpPr>
        <p:spPr/>
        <p:txBody>
          <a:bodyPr/>
          <a:lstStyle/>
          <a:p>
            <a:fld id="{F2C5E4C2-771C-41EE-9D61-E6E4DC68E430}" type="slidenum">
              <a:rPr lang="en-US" smtClean="0"/>
              <a:t>‹#›</a:t>
            </a:fld>
            <a:endParaRPr lang="en-US"/>
          </a:p>
        </p:txBody>
      </p:sp>
    </p:spTree>
    <p:extLst>
      <p:ext uri="{BB962C8B-B14F-4D97-AF65-F5344CB8AC3E}">
        <p14:creationId xmlns:p14="http://schemas.microsoft.com/office/powerpoint/2010/main" val="2028723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E2FBB-092D-47CB-EFF7-9717BADA93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1B0F38-17A2-1C99-7759-767654688B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94C118-C352-39DD-E01A-86956604B0C9}"/>
              </a:ext>
            </a:extLst>
          </p:cNvPr>
          <p:cNvSpPr>
            <a:spLocks noGrp="1"/>
          </p:cNvSpPr>
          <p:nvPr>
            <p:ph type="dt" sz="half" idx="10"/>
          </p:nvPr>
        </p:nvSpPr>
        <p:spPr/>
        <p:txBody>
          <a:bodyPr/>
          <a:lstStyle/>
          <a:p>
            <a:fld id="{B4F675CD-75AB-4875-9CEA-3EBF3F69AD54}" type="datetimeFigureOut">
              <a:rPr lang="en-US" smtClean="0"/>
              <a:t>8/9/23</a:t>
            </a:fld>
            <a:endParaRPr lang="en-US"/>
          </a:p>
        </p:txBody>
      </p:sp>
      <p:sp>
        <p:nvSpPr>
          <p:cNvPr id="5" name="Footer Placeholder 4">
            <a:extLst>
              <a:ext uri="{FF2B5EF4-FFF2-40B4-BE49-F238E27FC236}">
                <a16:creationId xmlns:a16="http://schemas.microsoft.com/office/drawing/2014/main" id="{8D2BD78D-493F-4E31-33D6-B9E9581BF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CF4C38-50AA-DBB1-F272-B0B85568E979}"/>
              </a:ext>
            </a:extLst>
          </p:cNvPr>
          <p:cNvSpPr>
            <a:spLocks noGrp="1"/>
          </p:cNvSpPr>
          <p:nvPr>
            <p:ph type="sldNum" sz="quarter" idx="12"/>
          </p:nvPr>
        </p:nvSpPr>
        <p:spPr/>
        <p:txBody>
          <a:bodyPr/>
          <a:lstStyle/>
          <a:p>
            <a:fld id="{F2C5E4C2-771C-41EE-9D61-E6E4DC68E430}" type="slidenum">
              <a:rPr lang="en-US" smtClean="0"/>
              <a:t>‹#›</a:t>
            </a:fld>
            <a:endParaRPr lang="en-US"/>
          </a:p>
        </p:txBody>
      </p:sp>
    </p:spTree>
    <p:extLst>
      <p:ext uri="{BB962C8B-B14F-4D97-AF65-F5344CB8AC3E}">
        <p14:creationId xmlns:p14="http://schemas.microsoft.com/office/powerpoint/2010/main" val="143815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5BD809-BFDE-7BC6-8B0C-8DE7B767DE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53B6A6-78CC-81F5-27B9-CA0F2CB7AF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C341D4-3C3B-5C6A-26EF-4EBF8B2E61F0}"/>
              </a:ext>
            </a:extLst>
          </p:cNvPr>
          <p:cNvSpPr>
            <a:spLocks noGrp="1"/>
          </p:cNvSpPr>
          <p:nvPr>
            <p:ph type="dt" sz="half" idx="10"/>
          </p:nvPr>
        </p:nvSpPr>
        <p:spPr/>
        <p:txBody>
          <a:bodyPr/>
          <a:lstStyle/>
          <a:p>
            <a:fld id="{B4F675CD-75AB-4875-9CEA-3EBF3F69AD54}" type="datetimeFigureOut">
              <a:rPr lang="en-US" smtClean="0"/>
              <a:t>8/9/23</a:t>
            </a:fld>
            <a:endParaRPr lang="en-US"/>
          </a:p>
        </p:txBody>
      </p:sp>
      <p:sp>
        <p:nvSpPr>
          <p:cNvPr id="5" name="Footer Placeholder 4">
            <a:extLst>
              <a:ext uri="{FF2B5EF4-FFF2-40B4-BE49-F238E27FC236}">
                <a16:creationId xmlns:a16="http://schemas.microsoft.com/office/drawing/2014/main" id="{0027BEC2-BF3D-9B55-D84C-082869FC2E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3E408-6793-E636-6E87-ABB269F2BCA9}"/>
              </a:ext>
            </a:extLst>
          </p:cNvPr>
          <p:cNvSpPr>
            <a:spLocks noGrp="1"/>
          </p:cNvSpPr>
          <p:nvPr>
            <p:ph type="sldNum" sz="quarter" idx="12"/>
          </p:nvPr>
        </p:nvSpPr>
        <p:spPr/>
        <p:txBody>
          <a:bodyPr/>
          <a:lstStyle/>
          <a:p>
            <a:fld id="{F2C5E4C2-771C-41EE-9D61-E6E4DC68E430}" type="slidenum">
              <a:rPr lang="en-US" smtClean="0"/>
              <a:t>‹#›</a:t>
            </a:fld>
            <a:endParaRPr lang="en-US"/>
          </a:p>
        </p:txBody>
      </p:sp>
    </p:spTree>
    <p:extLst>
      <p:ext uri="{BB962C8B-B14F-4D97-AF65-F5344CB8AC3E}">
        <p14:creationId xmlns:p14="http://schemas.microsoft.com/office/powerpoint/2010/main" val="834726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0ABCA-142E-73DC-BBED-061104D0D0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83F410-AAE1-AE8E-6DA1-0A09143793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676379-F54D-AE0B-C0E0-3220C313B8C6}"/>
              </a:ext>
            </a:extLst>
          </p:cNvPr>
          <p:cNvSpPr>
            <a:spLocks noGrp="1"/>
          </p:cNvSpPr>
          <p:nvPr>
            <p:ph type="dt" sz="half" idx="10"/>
          </p:nvPr>
        </p:nvSpPr>
        <p:spPr/>
        <p:txBody>
          <a:bodyPr/>
          <a:lstStyle/>
          <a:p>
            <a:fld id="{B4F675CD-75AB-4875-9CEA-3EBF3F69AD54}" type="datetimeFigureOut">
              <a:rPr lang="en-US" smtClean="0"/>
              <a:t>8/9/23</a:t>
            </a:fld>
            <a:endParaRPr lang="en-US"/>
          </a:p>
        </p:txBody>
      </p:sp>
      <p:sp>
        <p:nvSpPr>
          <p:cNvPr id="5" name="Footer Placeholder 4">
            <a:extLst>
              <a:ext uri="{FF2B5EF4-FFF2-40B4-BE49-F238E27FC236}">
                <a16:creationId xmlns:a16="http://schemas.microsoft.com/office/drawing/2014/main" id="{8D2E591C-FA1B-FE9F-A978-871B687345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221CCB-76F4-3014-95D2-4BFDBFCAC7E4}"/>
              </a:ext>
            </a:extLst>
          </p:cNvPr>
          <p:cNvSpPr>
            <a:spLocks noGrp="1"/>
          </p:cNvSpPr>
          <p:nvPr>
            <p:ph type="sldNum" sz="quarter" idx="12"/>
          </p:nvPr>
        </p:nvSpPr>
        <p:spPr/>
        <p:txBody>
          <a:bodyPr/>
          <a:lstStyle/>
          <a:p>
            <a:fld id="{F2C5E4C2-771C-41EE-9D61-E6E4DC68E430}" type="slidenum">
              <a:rPr lang="en-US" smtClean="0"/>
              <a:t>‹#›</a:t>
            </a:fld>
            <a:endParaRPr lang="en-US"/>
          </a:p>
        </p:txBody>
      </p:sp>
    </p:spTree>
    <p:extLst>
      <p:ext uri="{BB962C8B-B14F-4D97-AF65-F5344CB8AC3E}">
        <p14:creationId xmlns:p14="http://schemas.microsoft.com/office/powerpoint/2010/main" val="2371626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A9CA2-ADD7-6618-CC0A-A3774AA0AF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999AE4-0B0A-EB0B-06FF-AEF3417F97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A81572-3703-4B16-3255-7AD6CEA39D3C}"/>
              </a:ext>
            </a:extLst>
          </p:cNvPr>
          <p:cNvSpPr>
            <a:spLocks noGrp="1"/>
          </p:cNvSpPr>
          <p:nvPr>
            <p:ph type="dt" sz="half" idx="10"/>
          </p:nvPr>
        </p:nvSpPr>
        <p:spPr/>
        <p:txBody>
          <a:bodyPr/>
          <a:lstStyle/>
          <a:p>
            <a:fld id="{B4F675CD-75AB-4875-9CEA-3EBF3F69AD54}" type="datetimeFigureOut">
              <a:rPr lang="en-US" smtClean="0"/>
              <a:t>8/9/23</a:t>
            </a:fld>
            <a:endParaRPr lang="en-US"/>
          </a:p>
        </p:txBody>
      </p:sp>
      <p:sp>
        <p:nvSpPr>
          <p:cNvPr id="5" name="Footer Placeholder 4">
            <a:extLst>
              <a:ext uri="{FF2B5EF4-FFF2-40B4-BE49-F238E27FC236}">
                <a16:creationId xmlns:a16="http://schemas.microsoft.com/office/drawing/2014/main" id="{3F795BE5-A54E-1561-6CBC-411A2C1EDD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6713A1-E2F3-F9EB-E20B-D5E8FBCABBD9}"/>
              </a:ext>
            </a:extLst>
          </p:cNvPr>
          <p:cNvSpPr>
            <a:spLocks noGrp="1"/>
          </p:cNvSpPr>
          <p:nvPr>
            <p:ph type="sldNum" sz="quarter" idx="12"/>
          </p:nvPr>
        </p:nvSpPr>
        <p:spPr/>
        <p:txBody>
          <a:bodyPr/>
          <a:lstStyle/>
          <a:p>
            <a:fld id="{F2C5E4C2-771C-41EE-9D61-E6E4DC68E430}" type="slidenum">
              <a:rPr lang="en-US" smtClean="0"/>
              <a:t>‹#›</a:t>
            </a:fld>
            <a:endParaRPr lang="en-US"/>
          </a:p>
        </p:txBody>
      </p:sp>
    </p:spTree>
    <p:extLst>
      <p:ext uri="{BB962C8B-B14F-4D97-AF65-F5344CB8AC3E}">
        <p14:creationId xmlns:p14="http://schemas.microsoft.com/office/powerpoint/2010/main" val="818050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CCF21-FD56-6639-2F8A-8E3C05152F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2D2A1F-5971-B85C-A7DB-736DF7DCB4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3D9EF6-FEBF-5DB4-B669-923730C37A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C3D167-335F-9434-ABB4-D8BE9B33A8BF}"/>
              </a:ext>
            </a:extLst>
          </p:cNvPr>
          <p:cNvSpPr>
            <a:spLocks noGrp="1"/>
          </p:cNvSpPr>
          <p:nvPr>
            <p:ph type="dt" sz="half" idx="10"/>
          </p:nvPr>
        </p:nvSpPr>
        <p:spPr/>
        <p:txBody>
          <a:bodyPr/>
          <a:lstStyle/>
          <a:p>
            <a:fld id="{B4F675CD-75AB-4875-9CEA-3EBF3F69AD54}" type="datetimeFigureOut">
              <a:rPr lang="en-US" smtClean="0"/>
              <a:t>8/9/23</a:t>
            </a:fld>
            <a:endParaRPr lang="en-US"/>
          </a:p>
        </p:txBody>
      </p:sp>
      <p:sp>
        <p:nvSpPr>
          <p:cNvPr id="6" name="Footer Placeholder 5">
            <a:extLst>
              <a:ext uri="{FF2B5EF4-FFF2-40B4-BE49-F238E27FC236}">
                <a16:creationId xmlns:a16="http://schemas.microsoft.com/office/drawing/2014/main" id="{E15C068A-8E31-2785-9B72-930E3610C8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93CE16-367A-0AFB-AFAA-9967BC2FDA24}"/>
              </a:ext>
            </a:extLst>
          </p:cNvPr>
          <p:cNvSpPr>
            <a:spLocks noGrp="1"/>
          </p:cNvSpPr>
          <p:nvPr>
            <p:ph type="sldNum" sz="quarter" idx="12"/>
          </p:nvPr>
        </p:nvSpPr>
        <p:spPr/>
        <p:txBody>
          <a:bodyPr/>
          <a:lstStyle/>
          <a:p>
            <a:fld id="{F2C5E4C2-771C-41EE-9D61-E6E4DC68E430}" type="slidenum">
              <a:rPr lang="en-US" smtClean="0"/>
              <a:t>‹#›</a:t>
            </a:fld>
            <a:endParaRPr lang="en-US"/>
          </a:p>
        </p:txBody>
      </p:sp>
    </p:spTree>
    <p:extLst>
      <p:ext uri="{BB962C8B-B14F-4D97-AF65-F5344CB8AC3E}">
        <p14:creationId xmlns:p14="http://schemas.microsoft.com/office/powerpoint/2010/main" val="1670193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3C52D-0FA0-64F6-F54B-837979FD0E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F31DDB-D497-A961-D885-CDF324E343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1801FB-B768-6646-0CE1-1995C2669D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B77FBE-80CA-69BC-54C9-2775660563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170B08-F711-8131-2DD2-67FFD87326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C9537D-9617-E85E-52E8-C1116F297E06}"/>
              </a:ext>
            </a:extLst>
          </p:cNvPr>
          <p:cNvSpPr>
            <a:spLocks noGrp="1"/>
          </p:cNvSpPr>
          <p:nvPr>
            <p:ph type="dt" sz="half" idx="10"/>
          </p:nvPr>
        </p:nvSpPr>
        <p:spPr/>
        <p:txBody>
          <a:bodyPr/>
          <a:lstStyle/>
          <a:p>
            <a:fld id="{B4F675CD-75AB-4875-9CEA-3EBF3F69AD54}" type="datetimeFigureOut">
              <a:rPr lang="en-US" smtClean="0"/>
              <a:t>8/9/23</a:t>
            </a:fld>
            <a:endParaRPr lang="en-US"/>
          </a:p>
        </p:txBody>
      </p:sp>
      <p:sp>
        <p:nvSpPr>
          <p:cNvPr id="8" name="Footer Placeholder 7">
            <a:extLst>
              <a:ext uri="{FF2B5EF4-FFF2-40B4-BE49-F238E27FC236}">
                <a16:creationId xmlns:a16="http://schemas.microsoft.com/office/drawing/2014/main" id="{473F371E-7EC5-8F9C-0211-D61C13A115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35281C-FC0E-2591-0306-39EB0AD9B046}"/>
              </a:ext>
            </a:extLst>
          </p:cNvPr>
          <p:cNvSpPr>
            <a:spLocks noGrp="1"/>
          </p:cNvSpPr>
          <p:nvPr>
            <p:ph type="sldNum" sz="quarter" idx="12"/>
          </p:nvPr>
        </p:nvSpPr>
        <p:spPr/>
        <p:txBody>
          <a:bodyPr/>
          <a:lstStyle/>
          <a:p>
            <a:fld id="{F2C5E4C2-771C-41EE-9D61-E6E4DC68E430}" type="slidenum">
              <a:rPr lang="en-US" smtClean="0"/>
              <a:t>‹#›</a:t>
            </a:fld>
            <a:endParaRPr lang="en-US"/>
          </a:p>
        </p:txBody>
      </p:sp>
    </p:spTree>
    <p:extLst>
      <p:ext uri="{BB962C8B-B14F-4D97-AF65-F5344CB8AC3E}">
        <p14:creationId xmlns:p14="http://schemas.microsoft.com/office/powerpoint/2010/main" val="371101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04DD2-BF6A-F099-0C0E-9409802B85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CA719B-843D-2966-4BFB-E318FB70CF9A}"/>
              </a:ext>
            </a:extLst>
          </p:cNvPr>
          <p:cNvSpPr>
            <a:spLocks noGrp="1"/>
          </p:cNvSpPr>
          <p:nvPr>
            <p:ph type="dt" sz="half" idx="10"/>
          </p:nvPr>
        </p:nvSpPr>
        <p:spPr/>
        <p:txBody>
          <a:bodyPr/>
          <a:lstStyle/>
          <a:p>
            <a:fld id="{B4F675CD-75AB-4875-9CEA-3EBF3F69AD54}" type="datetimeFigureOut">
              <a:rPr lang="en-US" smtClean="0"/>
              <a:t>8/9/23</a:t>
            </a:fld>
            <a:endParaRPr lang="en-US"/>
          </a:p>
        </p:txBody>
      </p:sp>
      <p:sp>
        <p:nvSpPr>
          <p:cNvPr id="4" name="Footer Placeholder 3">
            <a:extLst>
              <a:ext uri="{FF2B5EF4-FFF2-40B4-BE49-F238E27FC236}">
                <a16:creationId xmlns:a16="http://schemas.microsoft.com/office/drawing/2014/main" id="{73D48B93-A849-FD17-AD4A-9432DDBF1C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183967-9CD7-8262-DFEE-938841B7EE58}"/>
              </a:ext>
            </a:extLst>
          </p:cNvPr>
          <p:cNvSpPr>
            <a:spLocks noGrp="1"/>
          </p:cNvSpPr>
          <p:nvPr>
            <p:ph type="sldNum" sz="quarter" idx="12"/>
          </p:nvPr>
        </p:nvSpPr>
        <p:spPr/>
        <p:txBody>
          <a:bodyPr/>
          <a:lstStyle/>
          <a:p>
            <a:fld id="{F2C5E4C2-771C-41EE-9D61-E6E4DC68E430}" type="slidenum">
              <a:rPr lang="en-US" smtClean="0"/>
              <a:t>‹#›</a:t>
            </a:fld>
            <a:endParaRPr lang="en-US"/>
          </a:p>
        </p:txBody>
      </p:sp>
    </p:spTree>
    <p:extLst>
      <p:ext uri="{BB962C8B-B14F-4D97-AF65-F5344CB8AC3E}">
        <p14:creationId xmlns:p14="http://schemas.microsoft.com/office/powerpoint/2010/main" val="1188676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447B9B-74E5-ED2D-C279-29F6D5D497AC}"/>
              </a:ext>
            </a:extLst>
          </p:cNvPr>
          <p:cNvSpPr>
            <a:spLocks noGrp="1"/>
          </p:cNvSpPr>
          <p:nvPr>
            <p:ph type="dt" sz="half" idx="10"/>
          </p:nvPr>
        </p:nvSpPr>
        <p:spPr/>
        <p:txBody>
          <a:bodyPr/>
          <a:lstStyle/>
          <a:p>
            <a:fld id="{B4F675CD-75AB-4875-9CEA-3EBF3F69AD54}" type="datetimeFigureOut">
              <a:rPr lang="en-US" smtClean="0"/>
              <a:t>8/9/23</a:t>
            </a:fld>
            <a:endParaRPr lang="en-US"/>
          </a:p>
        </p:txBody>
      </p:sp>
      <p:sp>
        <p:nvSpPr>
          <p:cNvPr id="3" name="Footer Placeholder 2">
            <a:extLst>
              <a:ext uri="{FF2B5EF4-FFF2-40B4-BE49-F238E27FC236}">
                <a16:creationId xmlns:a16="http://schemas.microsoft.com/office/drawing/2014/main" id="{8B6839CD-48FF-5273-86B9-0F52C8AF91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2B5615-2439-040A-F86C-401672CDC1B2}"/>
              </a:ext>
            </a:extLst>
          </p:cNvPr>
          <p:cNvSpPr>
            <a:spLocks noGrp="1"/>
          </p:cNvSpPr>
          <p:nvPr>
            <p:ph type="sldNum" sz="quarter" idx="12"/>
          </p:nvPr>
        </p:nvSpPr>
        <p:spPr/>
        <p:txBody>
          <a:bodyPr/>
          <a:lstStyle/>
          <a:p>
            <a:fld id="{F2C5E4C2-771C-41EE-9D61-E6E4DC68E430}" type="slidenum">
              <a:rPr lang="en-US" smtClean="0"/>
              <a:t>‹#›</a:t>
            </a:fld>
            <a:endParaRPr lang="en-US"/>
          </a:p>
        </p:txBody>
      </p:sp>
    </p:spTree>
    <p:extLst>
      <p:ext uri="{BB962C8B-B14F-4D97-AF65-F5344CB8AC3E}">
        <p14:creationId xmlns:p14="http://schemas.microsoft.com/office/powerpoint/2010/main" val="597868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A695B-F5F6-9010-3057-C177640704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E485E7-4759-048F-0A92-C95A15A390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F7D051-C088-6AF4-F431-0F91E54C86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FEA442-14D4-D19D-A67A-BCBA730F83DC}"/>
              </a:ext>
            </a:extLst>
          </p:cNvPr>
          <p:cNvSpPr>
            <a:spLocks noGrp="1"/>
          </p:cNvSpPr>
          <p:nvPr>
            <p:ph type="dt" sz="half" idx="10"/>
          </p:nvPr>
        </p:nvSpPr>
        <p:spPr/>
        <p:txBody>
          <a:bodyPr/>
          <a:lstStyle/>
          <a:p>
            <a:fld id="{B4F675CD-75AB-4875-9CEA-3EBF3F69AD54}" type="datetimeFigureOut">
              <a:rPr lang="en-US" smtClean="0"/>
              <a:t>8/9/23</a:t>
            </a:fld>
            <a:endParaRPr lang="en-US"/>
          </a:p>
        </p:txBody>
      </p:sp>
      <p:sp>
        <p:nvSpPr>
          <p:cNvPr id="6" name="Footer Placeholder 5">
            <a:extLst>
              <a:ext uri="{FF2B5EF4-FFF2-40B4-BE49-F238E27FC236}">
                <a16:creationId xmlns:a16="http://schemas.microsoft.com/office/drawing/2014/main" id="{C0E24AC1-254B-9DFD-69CB-0C822F6740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BAB36A-09F0-11E8-E276-AA3961DC41C2}"/>
              </a:ext>
            </a:extLst>
          </p:cNvPr>
          <p:cNvSpPr>
            <a:spLocks noGrp="1"/>
          </p:cNvSpPr>
          <p:nvPr>
            <p:ph type="sldNum" sz="quarter" idx="12"/>
          </p:nvPr>
        </p:nvSpPr>
        <p:spPr/>
        <p:txBody>
          <a:bodyPr/>
          <a:lstStyle/>
          <a:p>
            <a:fld id="{F2C5E4C2-771C-41EE-9D61-E6E4DC68E430}" type="slidenum">
              <a:rPr lang="en-US" smtClean="0"/>
              <a:t>‹#›</a:t>
            </a:fld>
            <a:endParaRPr lang="en-US"/>
          </a:p>
        </p:txBody>
      </p:sp>
    </p:spTree>
    <p:extLst>
      <p:ext uri="{BB962C8B-B14F-4D97-AF65-F5344CB8AC3E}">
        <p14:creationId xmlns:p14="http://schemas.microsoft.com/office/powerpoint/2010/main" val="3812196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964E5-2753-CC61-FE05-79C9783955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5EE45B-D8C9-4BA3-70F6-CC1193B1D9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C15828-3D5D-8014-CA68-091DD2D270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364241-780A-0D39-A90A-000FB5D7AEF9}"/>
              </a:ext>
            </a:extLst>
          </p:cNvPr>
          <p:cNvSpPr>
            <a:spLocks noGrp="1"/>
          </p:cNvSpPr>
          <p:nvPr>
            <p:ph type="dt" sz="half" idx="10"/>
          </p:nvPr>
        </p:nvSpPr>
        <p:spPr/>
        <p:txBody>
          <a:bodyPr/>
          <a:lstStyle/>
          <a:p>
            <a:fld id="{B4F675CD-75AB-4875-9CEA-3EBF3F69AD54}" type="datetimeFigureOut">
              <a:rPr lang="en-US" smtClean="0"/>
              <a:t>8/9/23</a:t>
            </a:fld>
            <a:endParaRPr lang="en-US"/>
          </a:p>
        </p:txBody>
      </p:sp>
      <p:sp>
        <p:nvSpPr>
          <p:cNvPr id="6" name="Footer Placeholder 5">
            <a:extLst>
              <a:ext uri="{FF2B5EF4-FFF2-40B4-BE49-F238E27FC236}">
                <a16:creationId xmlns:a16="http://schemas.microsoft.com/office/drawing/2014/main" id="{5B5E9508-F4C3-0731-DCE3-E920847A4B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C6C6B-D879-DD76-8F5B-AD6B988BA9A3}"/>
              </a:ext>
            </a:extLst>
          </p:cNvPr>
          <p:cNvSpPr>
            <a:spLocks noGrp="1"/>
          </p:cNvSpPr>
          <p:nvPr>
            <p:ph type="sldNum" sz="quarter" idx="12"/>
          </p:nvPr>
        </p:nvSpPr>
        <p:spPr/>
        <p:txBody>
          <a:bodyPr/>
          <a:lstStyle/>
          <a:p>
            <a:fld id="{F2C5E4C2-771C-41EE-9D61-E6E4DC68E430}" type="slidenum">
              <a:rPr lang="en-US" smtClean="0"/>
              <a:t>‹#›</a:t>
            </a:fld>
            <a:endParaRPr lang="en-US"/>
          </a:p>
        </p:txBody>
      </p:sp>
    </p:spTree>
    <p:extLst>
      <p:ext uri="{BB962C8B-B14F-4D97-AF65-F5344CB8AC3E}">
        <p14:creationId xmlns:p14="http://schemas.microsoft.com/office/powerpoint/2010/main" val="1906397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449D0E-9FF2-C0DB-99E6-F61AE1070E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FED3B4-D5B2-375B-023A-0285999D29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CB6D30-5EB3-BA43-E672-99354A2CB8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675CD-75AB-4875-9CEA-3EBF3F69AD54}" type="datetimeFigureOut">
              <a:rPr lang="en-US" smtClean="0"/>
              <a:t>8/9/23</a:t>
            </a:fld>
            <a:endParaRPr lang="en-US"/>
          </a:p>
        </p:txBody>
      </p:sp>
      <p:sp>
        <p:nvSpPr>
          <p:cNvPr id="5" name="Footer Placeholder 4">
            <a:extLst>
              <a:ext uri="{FF2B5EF4-FFF2-40B4-BE49-F238E27FC236}">
                <a16:creationId xmlns:a16="http://schemas.microsoft.com/office/drawing/2014/main" id="{A8868833-EFC3-9F32-4060-E19774711A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4E49EA-BD4B-14A7-E8C9-9A5C735CE7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C5E4C2-771C-41EE-9D61-E6E4DC68E430}" type="slidenum">
              <a:rPr lang="en-US" smtClean="0"/>
              <a:t>‹#›</a:t>
            </a:fld>
            <a:endParaRPr lang="en-US"/>
          </a:p>
        </p:txBody>
      </p:sp>
    </p:spTree>
    <p:extLst>
      <p:ext uri="{BB962C8B-B14F-4D97-AF65-F5344CB8AC3E}">
        <p14:creationId xmlns:p14="http://schemas.microsoft.com/office/powerpoint/2010/main" val="573256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image" Target="../media/image4.jpeg"/><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5.xml"/><Relationship Id="rId13" Type="http://schemas.openxmlformats.org/officeDocument/2006/relationships/diagramData" Target="../diagrams/data6.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17" Type="http://schemas.microsoft.com/office/2007/relationships/diagramDrawing" Target="../diagrams/drawing6.xml"/><Relationship Id="rId2" Type="http://schemas.openxmlformats.org/officeDocument/2006/relationships/image" Target="../media/image4.jpeg"/><Relationship Id="rId16" Type="http://schemas.openxmlformats.org/officeDocument/2006/relationships/diagramColors" Target="../diagrams/colors6.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5" Type="http://schemas.openxmlformats.org/officeDocument/2006/relationships/diagramQuickStyle" Target="../diagrams/quickStyle6.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 Id="rId14" Type="http://schemas.openxmlformats.org/officeDocument/2006/relationships/diagramLayout" Target="../diagrams/layout6.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8.xml"/><Relationship Id="rId13" Type="http://schemas.openxmlformats.org/officeDocument/2006/relationships/diagramData" Target="../diagrams/data9.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17" Type="http://schemas.microsoft.com/office/2007/relationships/diagramDrawing" Target="../diagrams/drawing9.xml"/><Relationship Id="rId2" Type="http://schemas.openxmlformats.org/officeDocument/2006/relationships/image" Target="../media/image4.jpeg"/><Relationship Id="rId16" Type="http://schemas.openxmlformats.org/officeDocument/2006/relationships/diagramColors" Target="../diagrams/colors9.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5" Type="http://schemas.openxmlformats.org/officeDocument/2006/relationships/diagramQuickStyle" Target="../diagrams/quickStyle9.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 Id="rId14" Type="http://schemas.openxmlformats.org/officeDocument/2006/relationships/diagramLayout" Target="../diagrams/layout9.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11.xml"/><Relationship Id="rId13" Type="http://schemas.openxmlformats.org/officeDocument/2006/relationships/diagramData" Target="../diagrams/data12.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17" Type="http://schemas.microsoft.com/office/2007/relationships/diagramDrawing" Target="../diagrams/drawing12.xml"/><Relationship Id="rId2" Type="http://schemas.openxmlformats.org/officeDocument/2006/relationships/image" Target="../media/image4.jpeg"/><Relationship Id="rId16" Type="http://schemas.openxmlformats.org/officeDocument/2006/relationships/diagramColors" Target="../diagrams/colors12.xml"/><Relationship Id="rId1" Type="http://schemas.openxmlformats.org/officeDocument/2006/relationships/slideLayout" Target="../slideLayouts/slideLayout2.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5" Type="http://schemas.openxmlformats.org/officeDocument/2006/relationships/diagramQuickStyle" Target="../diagrams/quickStyle12.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 Id="rId14" Type="http://schemas.openxmlformats.org/officeDocument/2006/relationships/diagramLayout" Target="../diagrams/layout1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14.xml"/><Relationship Id="rId13" Type="http://schemas.openxmlformats.org/officeDocument/2006/relationships/diagramData" Target="../diagrams/data15.xml"/><Relationship Id="rId3" Type="http://schemas.openxmlformats.org/officeDocument/2006/relationships/diagramData" Target="../diagrams/data13.xml"/><Relationship Id="rId7" Type="http://schemas.microsoft.com/office/2007/relationships/diagramDrawing" Target="../diagrams/drawing13.xml"/><Relationship Id="rId12" Type="http://schemas.microsoft.com/office/2007/relationships/diagramDrawing" Target="../diagrams/drawing14.xml"/><Relationship Id="rId17" Type="http://schemas.microsoft.com/office/2007/relationships/diagramDrawing" Target="../diagrams/drawing15.xml"/><Relationship Id="rId2" Type="http://schemas.openxmlformats.org/officeDocument/2006/relationships/image" Target="../media/image4.jpeg"/><Relationship Id="rId16" Type="http://schemas.openxmlformats.org/officeDocument/2006/relationships/diagramColors" Target="../diagrams/colors15.xml"/><Relationship Id="rId1" Type="http://schemas.openxmlformats.org/officeDocument/2006/relationships/slideLayout" Target="../slideLayouts/slideLayout2.xml"/><Relationship Id="rId6" Type="http://schemas.openxmlformats.org/officeDocument/2006/relationships/diagramColors" Target="../diagrams/colors13.xml"/><Relationship Id="rId11" Type="http://schemas.openxmlformats.org/officeDocument/2006/relationships/diagramColors" Target="../diagrams/colors14.xml"/><Relationship Id="rId5" Type="http://schemas.openxmlformats.org/officeDocument/2006/relationships/diagramQuickStyle" Target="../diagrams/quickStyle13.xml"/><Relationship Id="rId15" Type="http://schemas.openxmlformats.org/officeDocument/2006/relationships/diagramQuickStyle" Target="../diagrams/quickStyle15.xml"/><Relationship Id="rId10" Type="http://schemas.openxmlformats.org/officeDocument/2006/relationships/diagramQuickStyle" Target="../diagrams/quickStyle14.xml"/><Relationship Id="rId4" Type="http://schemas.openxmlformats.org/officeDocument/2006/relationships/diagramLayout" Target="../diagrams/layout13.xml"/><Relationship Id="rId9" Type="http://schemas.openxmlformats.org/officeDocument/2006/relationships/diagramLayout" Target="../diagrams/layout14.xml"/><Relationship Id="rId14" Type="http://schemas.openxmlformats.org/officeDocument/2006/relationships/diagramLayout" Target="../diagrams/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E137F0-30B5-F524-7C7E-C9574D8D6012}"/>
              </a:ext>
            </a:extLst>
          </p:cNvPr>
          <p:cNvSpPr>
            <a:spLocks noGrp="1"/>
          </p:cNvSpPr>
          <p:nvPr>
            <p:ph type="ctrTitle"/>
          </p:nvPr>
        </p:nvSpPr>
        <p:spPr>
          <a:xfrm>
            <a:off x="823442" y="921715"/>
            <a:ext cx="5163022" cy="2635993"/>
          </a:xfrm>
        </p:spPr>
        <p:txBody>
          <a:bodyPr anchor="b">
            <a:normAutofit/>
          </a:bodyPr>
          <a:lstStyle/>
          <a:p>
            <a:pPr algn="l"/>
            <a:r>
              <a:rPr lang="en-US" sz="3000"/>
              <a:t>WELCOME TO THE PRESENTATION </a:t>
            </a:r>
            <a:br>
              <a:rPr lang="en-US" sz="3000"/>
            </a:br>
            <a:r>
              <a:rPr lang="en-US" sz="3000"/>
              <a:t>COURSE: ACN</a:t>
            </a:r>
            <a:br>
              <a:rPr lang="en-US" sz="3000"/>
            </a:br>
            <a:r>
              <a:rPr lang="en-US" sz="3000"/>
              <a:t>SECTION:C</a:t>
            </a:r>
            <a:br>
              <a:rPr lang="en-US" sz="3000"/>
            </a:br>
            <a:r>
              <a:rPr lang="en-US" sz="3000"/>
              <a:t>SUBMITTED TO : SHARIFA RANIA MAHMUD </a:t>
            </a:r>
          </a:p>
        </p:txBody>
      </p:sp>
      <p:sp>
        <p:nvSpPr>
          <p:cNvPr id="21" name="Rectangle 13">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5">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7">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FF05248A-93A9-86D6-7BB2-D25A4D4154DA}"/>
              </a:ext>
            </a:extLst>
          </p:cNvPr>
          <p:cNvSpPr>
            <a:spLocks noGrp="1"/>
          </p:cNvSpPr>
          <p:nvPr>
            <p:ph type="subTitle" idx="1"/>
          </p:nvPr>
        </p:nvSpPr>
        <p:spPr>
          <a:xfrm>
            <a:off x="823442" y="4541263"/>
            <a:ext cx="4662957" cy="1395022"/>
          </a:xfrm>
        </p:spPr>
        <p:txBody>
          <a:bodyPr anchor="t">
            <a:normAutofit/>
          </a:bodyPr>
          <a:lstStyle/>
          <a:p>
            <a:pPr algn="l"/>
            <a:r>
              <a:rPr lang="en-US" sz="1900">
                <a:solidFill>
                  <a:srgbClr val="FFFFFF"/>
                </a:solidFill>
              </a:rPr>
              <a:t>SUBMITTED  BY:</a:t>
            </a:r>
          </a:p>
          <a:p>
            <a:pPr marL="457200" indent="-457200" algn="l">
              <a:buAutoNum type="arabicPeriod"/>
            </a:pPr>
            <a:r>
              <a:rPr lang="en-US" sz="1900">
                <a:solidFill>
                  <a:srgbClr val="FFFFFF"/>
                </a:solidFill>
              </a:rPr>
              <a:t>MD TAFIQUZZAMAN (18-36743-1)</a:t>
            </a:r>
          </a:p>
          <a:p>
            <a:pPr marL="457200" indent="-457200" algn="l">
              <a:buAutoNum type="arabicPeriod"/>
            </a:pPr>
            <a:r>
              <a:rPr lang="en-US" sz="1900">
                <a:solidFill>
                  <a:srgbClr val="FFFFFF"/>
                </a:solidFill>
              </a:rPr>
              <a:t>MD MUKTHDAR RAHMAN ONKON (18-3756-1)</a:t>
            </a:r>
          </a:p>
        </p:txBody>
      </p:sp>
      <p:pic>
        <p:nvPicPr>
          <p:cNvPr id="7" name="Picture 6" descr="A blue circle with text and images&#10;&#10;Description automatically generated">
            <a:extLst>
              <a:ext uri="{FF2B5EF4-FFF2-40B4-BE49-F238E27FC236}">
                <a16:creationId xmlns:a16="http://schemas.microsoft.com/office/drawing/2014/main" id="{44EA63E4-1670-1E96-EB18-BEA922C449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3907" y="677851"/>
            <a:ext cx="5163022" cy="5124299"/>
          </a:xfrm>
          <a:prstGeom prst="rect">
            <a:avLst/>
          </a:prstGeom>
        </p:spPr>
      </p:pic>
      <p:sp>
        <p:nvSpPr>
          <p:cNvPr id="20" name="Rectangle 19">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1086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02F82D8-6FDE-4F32-BADF-12566267633C}"/>
              </a:ext>
            </a:extLst>
          </p:cNvPr>
          <p:cNvPicPr>
            <a:picLocks noChangeAspect="1"/>
          </p:cNvPicPr>
          <p:nvPr/>
        </p:nvPicPr>
        <p:blipFill rotWithShape="1">
          <a:blip r:embed="rId2">
            <a:alphaModFix amt="35000"/>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78DF0F14-4C6B-1708-83ED-480F753D90D5}"/>
              </a:ext>
            </a:extLst>
          </p:cNvPr>
          <p:cNvSpPr>
            <a:spLocks noGrp="1"/>
          </p:cNvSpPr>
          <p:nvPr>
            <p:ph type="title"/>
          </p:nvPr>
        </p:nvSpPr>
        <p:spPr>
          <a:xfrm>
            <a:off x="838200" y="365125"/>
            <a:ext cx="10515600" cy="1325563"/>
          </a:xfrm>
        </p:spPr>
        <p:txBody>
          <a:bodyPr>
            <a:normAutofit/>
          </a:bodyPr>
          <a:lstStyle/>
          <a:p>
            <a:r>
              <a:rPr lang="en-US">
                <a:solidFill>
                  <a:srgbClr val="FFFFFF"/>
                </a:solidFill>
              </a:rPr>
              <a:t>Comparison</a:t>
            </a:r>
          </a:p>
        </p:txBody>
      </p:sp>
      <p:graphicFrame>
        <p:nvGraphicFramePr>
          <p:cNvPr id="5" name="Content Placeholder 2">
            <a:extLst>
              <a:ext uri="{FF2B5EF4-FFF2-40B4-BE49-F238E27FC236}">
                <a16:creationId xmlns:a16="http://schemas.microsoft.com/office/drawing/2014/main" id="{01278D6F-1919-7A42-B4D7-A440A5DDE3EE}"/>
              </a:ext>
            </a:extLst>
          </p:cNvPr>
          <p:cNvGraphicFramePr>
            <a:graphicFrameLocks noGrp="1"/>
          </p:cNvGraphicFramePr>
          <p:nvPr>
            <p:ph idx="1"/>
            <p:extLst>
              <p:ext uri="{D42A27DB-BD31-4B8C-83A1-F6EECF244321}">
                <p14:modId xmlns:p14="http://schemas.microsoft.com/office/powerpoint/2010/main" val="274218794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883343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hand holding a ballot&#10;&#10;Description automatically generated">
            <a:extLst>
              <a:ext uri="{FF2B5EF4-FFF2-40B4-BE49-F238E27FC236}">
                <a16:creationId xmlns:a16="http://schemas.microsoft.com/office/drawing/2014/main" id="{1701B359-43BB-2C90-8B71-F1CA03C3017C}"/>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994" b="14737"/>
          <a:stretch/>
        </p:blipFill>
        <p:spPr>
          <a:xfrm>
            <a:off x="20" y="10"/>
            <a:ext cx="12191979" cy="6857990"/>
          </a:xfrm>
          <a:prstGeom prst="rect">
            <a:avLst/>
          </a:prstGeom>
        </p:spPr>
      </p:pic>
      <p:sp>
        <p:nvSpPr>
          <p:cNvPr id="2" name="Title 1">
            <a:extLst>
              <a:ext uri="{FF2B5EF4-FFF2-40B4-BE49-F238E27FC236}">
                <a16:creationId xmlns:a16="http://schemas.microsoft.com/office/drawing/2014/main" id="{2A1AF60A-BCE2-25B2-540D-B7E2F728A51E}"/>
              </a:ext>
            </a:extLst>
          </p:cNvPr>
          <p:cNvSpPr>
            <a:spLocks noGrp="1"/>
          </p:cNvSpPr>
          <p:nvPr>
            <p:ph type="title"/>
          </p:nvPr>
        </p:nvSpPr>
        <p:spPr>
          <a:xfrm>
            <a:off x="838200" y="365125"/>
            <a:ext cx="10515600" cy="1325563"/>
          </a:xfrm>
        </p:spPr>
        <p:txBody>
          <a:bodyPr>
            <a:normAutofit/>
          </a:bodyPr>
          <a:lstStyle/>
          <a:p>
            <a:r>
              <a:rPr lang="en-US" sz="5400">
                <a:solidFill>
                  <a:schemeClr val="bg1"/>
                </a:solidFill>
              </a:rPr>
              <a:t>References</a:t>
            </a:r>
          </a:p>
        </p:txBody>
      </p:sp>
      <p:sp>
        <p:nvSpPr>
          <p:cNvPr id="35"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
            <a:extLst>
              <a:ext uri="{FF2B5EF4-FFF2-40B4-BE49-F238E27FC236}">
                <a16:creationId xmlns:a16="http://schemas.microsoft.com/office/drawing/2014/main" id="{1588BBB4-0E3D-821F-E7C9-C51D1B2E0BCF}"/>
              </a:ext>
            </a:extLst>
          </p:cNvPr>
          <p:cNvSpPr>
            <a:spLocks noGrp="1"/>
          </p:cNvSpPr>
          <p:nvPr>
            <p:ph idx="1"/>
          </p:nvPr>
        </p:nvSpPr>
        <p:spPr>
          <a:xfrm>
            <a:off x="838200" y="2004446"/>
            <a:ext cx="10515600" cy="4176897"/>
          </a:xfrm>
        </p:spPr>
        <p:txBody>
          <a:bodyPr>
            <a:normAutofit/>
          </a:bodyPr>
          <a:lstStyle/>
          <a:p>
            <a:pPr>
              <a:buFont typeface="Wingdings" panose="05000000000000000000" pitchFamily="2" charset="2"/>
              <a:buChar char="q"/>
            </a:pPr>
            <a:r>
              <a:rPr lang="en-US" sz="1900">
                <a:solidFill>
                  <a:schemeClr val="bg1"/>
                </a:solidFill>
              </a:rPr>
              <a:t>A PERFORMANCE EVALUATION OF A MULTIFACETED ELECTRONIC VOTING FRAMEWORK O. Okediran</a:t>
            </a:r>
          </a:p>
          <a:p>
            <a:pPr marL="0" indent="0">
              <a:buNone/>
            </a:pPr>
            <a:r>
              <a:rPr lang="en-US" sz="1900">
                <a:solidFill>
                  <a:schemeClr val="bg1"/>
                </a:solidFill>
              </a:rPr>
              <a:t>    Published 30 June 2019</a:t>
            </a:r>
          </a:p>
          <a:p>
            <a:pPr>
              <a:buFont typeface="Wingdings" panose="05000000000000000000" pitchFamily="2" charset="2"/>
              <a:buChar char="q"/>
            </a:pPr>
            <a:r>
              <a:rPr lang="en-US" sz="1900">
                <a:solidFill>
                  <a:schemeClr val="bg1"/>
                </a:solidFill>
              </a:rPr>
              <a:t>Electionblock: An electronic voting system using blockchain and fingerprint authentication. Mohamed Ibrahim, Kajan Ravindran, Hyon Lee, Omair Farooqui, Qusay H Mahmoud 2021 IEEE 18th International Conference on Software Architecture Companion (ICSA-C), 123-129, 2021</a:t>
            </a:r>
          </a:p>
          <a:p>
            <a:pPr>
              <a:buFont typeface="Wingdings" panose="05000000000000000000" pitchFamily="2" charset="2"/>
              <a:buChar char="q"/>
            </a:pPr>
            <a:r>
              <a:rPr lang="en-US" sz="1900">
                <a:solidFill>
                  <a:schemeClr val="bg1"/>
                </a:solidFill>
              </a:rPr>
              <a:t>A scheme of analysis for eVoting as a technological innovation system.  P. Sambo, P. Alexander  Published 1 March ,2018</a:t>
            </a:r>
          </a:p>
          <a:p>
            <a:pPr>
              <a:buFont typeface="Wingdings" panose="05000000000000000000" pitchFamily="2" charset="2"/>
              <a:buChar char="q"/>
            </a:pPr>
            <a:r>
              <a:rPr lang="en-US" sz="1900">
                <a:solidFill>
                  <a:schemeClr val="bg1"/>
                </a:solidFill>
              </a:rPr>
              <a:t>Retina based E-voting system using fuzzy logic and hamming distance . P. Abirami, R. Jothi, V. Palanisamy Computer Science ,2018</a:t>
            </a:r>
          </a:p>
          <a:p>
            <a:pPr>
              <a:buFont typeface="Wingdings" panose="05000000000000000000" pitchFamily="2" charset="2"/>
              <a:buChar char="q"/>
            </a:pPr>
            <a:r>
              <a:rPr lang="en-US" sz="1900">
                <a:solidFill>
                  <a:schemeClr val="bg1"/>
                </a:solidFill>
              </a:rPr>
              <a:t>Electronic voting system using an enterprise blockchain . Camilo Denis González, Daniel Frias Mena, Alexi Massó Muñoz, Omar Rojas, Guillermo Sosa-Gómez. Applied Sciences 12 (2), 531, 2022</a:t>
            </a:r>
          </a:p>
          <a:p>
            <a:pPr marL="0" indent="0">
              <a:buNone/>
            </a:pPr>
            <a:endParaRPr lang="en-US" sz="1900">
              <a:solidFill>
                <a:schemeClr val="bg1"/>
              </a:solidFill>
            </a:endParaRPr>
          </a:p>
        </p:txBody>
      </p:sp>
    </p:spTree>
    <p:extLst>
      <p:ext uri="{BB962C8B-B14F-4D97-AF65-F5344CB8AC3E}">
        <p14:creationId xmlns:p14="http://schemas.microsoft.com/office/powerpoint/2010/main" val="2590743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A note on a table&#10;&#10;Description automatically generated">
            <a:extLst>
              <a:ext uri="{FF2B5EF4-FFF2-40B4-BE49-F238E27FC236}">
                <a16:creationId xmlns:a16="http://schemas.microsoft.com/office/drawing/2014/main" id="{7FCE3AF9-0DB1-9B70-622D-2830294A1F9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35" r="-1" b="-1"/>
          <a:stretch/>
        </p:blipFill>
        <p:spPr>
          <a:xfrm>
            <a:off x="-6588" y="10"/>
            <a:ext cx="12198588" cy="6857990"/>
          </a:xfrm>
          <a:prstGeom prst="rect">
            <a:avLst/>
          </a:prstGeom>
        </p:spPr>
      </p:pic>
    </p:spTree>
    <p:extLst>
      <p:ext uri="{BB962C8B-B14F-4D97-AF65-F5344CB8AC3E}">
        <p14:creationId xmlns:p14="http://schemas.microsoft.com/office/powerpoint/2010/main" val="2025852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computer and tablet next to a screen&#10;&#10;Description automatically generated">
            <a:extLst>
              <a:ext uri="{FF2B5EF4-FFF2-40B4-BE49-F238E27FC236}">
                <a16:creationId xmlns:a16="http://schemas.microsoft.com/office/drawing/2014/main" id="{C8E9EE03-60E2-743F-54F1-CEA89C0A77C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E8C388-F357-7971-E0F4-51121803AFAF}"/>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100" dirty="0">
                <a:solidFill>
                  <a:schemeClr val="tx1">
                    <a:lumMod val="85000"/>
                    <a:lumOff val="15000"/>
                  </a:schemeClr>
                </a:solidFill>
              </a:rPr>
              <a:t>A framework &amp; security for a multifaceted electronic voting system </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091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holding a tablet&#10;&#10;Description automatically generated">
            <a:extLst>
              <a:ext uri="{FF2B5EF4-FFF2-40B4-BE49-F238E27FC236}">
                <a16:creationId xmlns:a16="http://schemas.microsoft.com/office/drawing/2014/main" id="{F4BB80E2-2A71-EF8D-A8FC-743BCDE9E2A4}"/>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9326" b="20141"/>
          <a:stretch/>
        </p:blipFill>
        <p:spPr>
          <a:xfrm>
            <a:off x="20" y="10"/>
            <a:ext cx="12191980" cy="6857990"/>
          </a:xfrm>
          <a:prstGeom prst="rect">
            <a:avLst/>
          </a:prstGeom>
        </p:spPr>
      </p:pic>
      <p:sp>
        <p:nvSpPr>
          <p:cNvPr id="2" name="Title 1">
            <a:extLst>
              <a:ext uri="{FF2B5EF4-FFF2-40B4-BE49-F238E27FC236}">
                <a16:creationId xmlns:a16="http://schemas.microsoft.com/office/drawing/2014/main" id="{7FF0C708-BA62-68D1-1DCC-F154D6139A24}"/>
              </a:ext>
            </a:extLst>
          </p:cNvPr>
          <p:cNvSpPr>
            <a:spLocks noGrp="1"/>
          </p:cNvSpPr>
          <p:nvPr>
            <p:ph type="title"/>
          </p:nvPr>
        </p:nvSpPr>
        <p:spPr>
          <a:xfrm>
            <a:off x="838200" y="365125"/>
            <a:ext cx="10515600" cy="1325563"/>
          </a:xfrm>
        </p:spPr>
        <p:txBody>
          <a:bodyPr>
            <a:normAutofit/>
          </a:bodyPr>
          <a:lstStyle/>
          <a:p>
            <a:r>
              <a:rPr lang="en-US">
                <a:solidFill>
                  <a:srgbClr val="FFFFFF"/>
                </a:solidFill>
              </a:rPr>
              <a:t>Introduction </a:t>
            </a:r>
          </a:p>
        </p:txBody>
      </p:sp>
      <p:sp>
        <p:nvSpPr>
          <p:cNvPr id="3" name="Content Placeholder 2">
            <a:extLst>
              <a:ext uri="{FF2B5EF4-FFF2-40B4-BE49-F238E27FC236}">
                <a16:creationId xmlns:a16="http://schemas.microsoft.com/office/drawing/2014/main" id="{912F12F6-6BDC-6C0D-6375-E099ADB48D4D}"/>
              </a:ext>
            </a:extLst>
          </p:cNvPr>
          <p:cNvSpPr>
            <a:spLocks noGrp="1"/>
          </p:cNvSpPr>
          <p:nvPr>
            <p:ph idx="1"/>
          </p:nvPr>
        </p:nvSpPr>
        <p:spPr>
          <a:xfrm>
            <a:off x="838200" y="1825625"/>
            <a:ext cx="10515600" cy="4351338"/>
          </a:xfrm>
        </p:spPr>
        <p:txBody>
          <a:bodyPr>
            <a:normAutofit/>
          </a:bodyPr>
          <a:lstStyle/>
          <a:p>
            <a:pPr marL="0" indent="0">
              <a:buNone/>
            </a:pPr>
            <a:r>
              <a:rPr lang="en-US">
                <a:solidFill>
                  <a:srgbClr val="FFFFFF"/>
                </a:solidFill>
              </a:rPr>
              <a:t>A framework for a multifaceted electronic voting system involves designing a comprehensive structure that integrates diverse voting methods while prioritizing security to safeguard the integrity of the electoral process. This framework combines a range of electronic voting options to enhance accessibility, efficiency, and transparency, while addressing the critical concern of maintaining the confidentiality and authenticity of votes.</a:t>
            </a:r>
          </a:p>
          <a:p>
            <a:endParaRPr lang="en-US">
              <a:solidFill>
                <a:srgbClr val="FFFFFF"/>
              </a:solidFill>
            </a:endParaRPr>
          </a:p>
          <a:p>
            <a:endParaRPr lang="en-US">
              <a:solidFill>
                <a:srgbClr val="FFFFFF"/>
              </a:solidFill>
            </a:endParaRPr>
          </a:p>
        </p:txBody>
      </p:sp>
    </p:spTree>
    <p:extLst>
      <p:ext uri="{BB962C8B-B14F-4D97-AF65-F5344CB8AC3E}">
        <p14:creationId xmlns:p14="http://schemas.microsoft.com/office/powerpoint/2010/main" val="367863010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erson using a printer&#10;&#10;Description automatically generated">
            <a:extLst>
              <a:ext uri="{FF2B5EF4-FFF2-40B4-BE49-F238E27FC236}">
                <a16:creationId xmlns:a16="http://schemas.microsoft.com/office/drawing/2014/main" id="{AAB98F56-15C9-A02A-8FE6-41BC9F5B54D6}"/>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l="11111"/>
          <a:stretch/>
        </p:blipFill>
        <p:spPr>
          <a:xfrm>
            <a:off x="20" y="10"/>
            <a:ext cx="12191980" cy="6857990"/>
          </a:xfrm>
          <a:prstGeom prst="rect">
            <a:avLst/>
          </a:prstGeom>
        </p:spPr>
      </p:pic>
      <p:sp>
        <p:nvSpPr>
          <p:cNvPr id="2" name="Title 1">
            <a:extLst>
              <a:ext uri="{FF2B5EF4-FFF2-40B4-BE49-F238E27FC236}">
                <a16:creationId xmlns:a16="http://schemas.microsoft.com/office/drawing/2014/main" id="{44285C59-4AD7-2452-DE2D-C5196EB405D8}"/>
              </a:ext>
            </a:extLst>
          </p:cNvPr>
          <p:cNvSpPr>
            <a:spLocks noGrp="1"/>
          </p:cNvSpPr>
          <p:nvPr>
            <p:ph type="title"/>
          </p:nvPr>
        </p:nvSpPr>
        <p:spPr>
          <a:xfrm>
            <a:off x="838200" y="365125"/>
            <a:ext cx="10515600" cy="1325563"/>
          </a:xfrm>
        </p:spPr>
        <p:txBody>
          <a:bodyPr>
            <a:normAutofit/>
          </a:bodyPr>
          <a:lstStyle/>
          <a:p>
            <a:r>
              <a:rPr lang="en-US" sz="1800" b="1" dirty="0">
                <a:solidFill>
                  <a:schemeClr val="bg1"/>
                </a:solidFill>
              </a:rPr>
              <a:t>Paper 1:</a:t>
            </a:r>
            <a:r>
              <a:rPr lang="en-US" sz="1800" dirty="0">
                <a:solidFill>
                  <a:schemeClr val="bg1"/>
                </a:solidFill>
              </a:rPr>
              <a:t> A PERFORMANCE EVALUATION OF A MULTIFACETED ELECTRONIC VOTING FRAMEWORK. </a:t>
            </a:r>
            <a:br>
              <a:rPr lang="en-US" sz="1800" dirty="0">
                <a:solidFill>
                  <a:schemeClr val="bg1"/>
                </a:solidFill>
              </a:rPr>
            </a:br>
            <a:r>
              <a:rPr lang="en-US" sz="1800" dirty="0">
                <a:solidFill>
                  <a:schemeClr val="bg1"/>
                </a:solidFill>
              </a:rPr>
              <a:t>   </a:t>
            </a:r>
            <a:br>
              <a:rPr lang="en-US" sz="1800" dirty="0">
                <a:solidFill>
                  <a:schemeClr val="bg1"/>
                </a:solidFill>
              </a:rPr>
            </a:br>
            <a:r>
              <a:rPr lang="en-US" sz="1800" dirty="0">
                <a:solidFill>
                  <a:schemeClr val="bg1"/>
                </a:solidFill>
              </a:rPr>
              <a:t>O. </a:t>
            </a:r>
            <a:r>
              <a:rPr lang="en-US" sz="1800" dirty="0" err="1">
                <a:solidFill>
                  <a:schemeClr val="bg1"/>
                </a:solidFill>
              </a:rPr>
              <a:t>Okediran</a:t>
            </a:r>
            <a:r>
              <a:rPr lang="en-US" sz="1800" dirty="0">
                <a:solidFill>
                  <a:schemeClr val="bg1"/>
                </a:solidFill>
              </a:rPr>
              <a:t> ( computer science )</a:t>
            </a:r>
            <a:br>
              <a:rPr lang="en-US" sz="1800" dirty="0">
                <a:solidFill>
                  <a:schemeClr val="bg1"/>
                </a:solidFill>
              </a:rPr>
            </a:br>
            <a:r>
              <a:rPr lang="en-US" sz="1800" dirty="0">
                <a:solidFill>
                  <a:schemeClr val="bg1"/>
                </a:solidFill>
              </a:rPr>
              <a:t>published year 2019  </a:t>
            </a:r>
          </a:p>
        </p:txBody>
      </p:sp>
      <p:sp>
        <p:nvSpPr>
          <p:cNvPr id="19"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84D89CFB-F566-1DDC-E029-CDF6BE957127}"/>
              </a:ext>
            </a:extLst>
          </p:cNvPr>
          <p:cNvGraphicFramePr>
            <a:graphicFrameLocks noGrp="1"/>
          </p:cNvGraphicFramePr>
          <p:nvPr>
            <p:ph idx="1"/>
            <p:extLst>
              <p:ext uri="{D42A27DB-BD31-4B8C-83A1-F6EECF244321}">
                <p14:modId xmlns:p14="http://schemas.microsoft.com/office/powerpoint/2010/main" val="1537411514"/>
              </p:ext>
            </p:extLst>
          </p:nvPr>
        </p:nvGraphicFramePr>
        <p:xfrm>
          <a:off x="205946" y="3900791"/>
          <a:ext cx="11681254" cy="25737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a:extLst>
              <a:ext uri="{FF2B5EF4-FFF2-40B4-BE49-F238E27FC236}">
                <a16:creationId xmlns:a16="http://schemas.microsoft.com/office/drawing/2014/main" id="{46751236-D1A2-ED5A-9475-396C5493DAE4}"/>
              </a:ext>
            </a:extLst>
          </p:cNvPr>
          <p:cNvGraphicFramePr/>
          <p:nvPr>
            <p:extLst>
              <p:ext uri="{D42A27DB-BD31-4B8C-83A1-F6EECF244321}">
                <p14:modId xmlns:p14="http://schemas.microsoft.com/office/powerpoint/2010/main" val="3861901610"/>
              </p:ext>
            </p:extLst>
          </p:nvPr>
        </p:nvGraphicFramePr>
        <p:xfrm>
          <a:off x="643387" y="2412460"/>
          <a:ext cx="11147853" cy="38494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0" name="Diagram 9">
            <a:extLst>
              <a:ext uri="{FF2B5EF4-FFF2-40B4-BE49-F238E27FC236}">
                <a16:creationId xmlns:a16="http://schemas.microsoft.com/office/drawing/2014/main" id="{942097A3-495E-3825-8C9C-AA3B43AAEA0B}"/>
              </a:ext>
            </a:extLst>
          </p:cNvPr>
          <p:cNvGraphicFramePr/>
          <p:nvPr>
            <p:extLst>
              <p:ext uri="{D42A27DB-BD31-4B8C-83A1-F6EECF244321}">
                <p14:modId xmlns:p14="http://schemas.microsoft.com/office/powerpoint/2010/main" val="2333328045"/>
              </p:ext>
            </p:extLst>
          </p:nvPr>
        </p:nvGraphicFramePr>
        <p:xfrm>
          <a:off x="1200512" y="198448"/>
          <a:ext cx="9780526" cy="541866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7083721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erson using a printer&#10;&#10;Description automatically generated">
            <a:extLst>
              <a:ext uri="{FF2B5EF4-FFF2-40B4-BE49-F238E27FC236}">
                <a16:creationId xmlns:a16="http://schemas.microsoft.com/office/drawing/2014/main" id="{AAB98F56-15C9-A02A-8FE6-41BC9F5B54D6}"/>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l="11111"/>
          <a:stretch/>
        </p:blipFill>
        <p:spPr>
          <a:xfrm>
            <a:off x="20" y="10"/>
            <a:ext cx="12191980" cy="6857990"/>
          </a:xfrm>
          <a:prstGeom prst="rect">
            <a:avLst/>
          </a:prstGeom>
        </p:spPr>
      </p:pic>
      <p:sp>
        <p:nvSpPr>
          <p:cNvPr id="2" name="Title 1">
            <a:extLst>
              <a:ext uri="{FF2B5EF4-FFF2-40B4-BE49-F238E27FC236}">
                <a16:creationId xmlns:a16="http://schemas.microsoft.com/office/drawing/2014/main" id="{44285C59-4AD7-2452-DE2D-C5196EB405D8}"/>
              </a:ext>
            </a:extLst>
          </p:cNvPr>
          <p:cNvSpPr>
            <a:spLocks noGrp="1"/>
          </p:cNvSpPr>
          <p:nvPr>
            <p:ph type="title"/>
          </p:nvPr>
        </p:nvSpPr>
        <p:spPr>
          <a:xfrm>
            <a:off x="838200" y="365125"/>
            <a:ext cx="10515600" cy="1325563"/>
          </a:xfrm>
        </p:spPr>
        <p:txBody>
          <a:bodyPr>
            <a:normAutofit/>
          </a:bodyPr>
          <a:lstStyle/>
          <a:p>
            <a:r>
              <a:rPr lang="en-US" sz="1800" dirty="0">
                <a:solidFill>
                  <a:schemeClr val="bg1"/>
                </a:solidFill>
              </a:rPr>
              <a:t> Paper 2: A scheme of analysis for </a:t>
            </a:r>
            <a:r>
              <a:rPr lang="en-US" sz="1800" dirty="0" err="1">
                <a:solidFill>
                  <a:schemeClr val="bg1"/>
                </a:solidFill>
              </a:rPr>
              <a:t>eVoting</a:t>
            </a:r>
            <a:r>
              <a:rPr lang="en-US" sz="1800" dirty="0">
                <a:solidFill>
                  <a:schemeClr val="bg1"/>
                </a:solidFill>
              </a:rPr>
              <a:t> as a technological innovation system</a:t>
            </a:r>
            <a:br>
              <a:rPr lang="en-US" sz="1800" dirty="0">
                <a:solidFill>
                  <a:schemeClr val="bg1"/>
                </a:solidFill>
              </a:rPr>
            </a:br>
            <a:r>
              <a:rPr lang="en-US" sz="1800" dirty="0">
                <a:solidFill>
                  <a:schemeClr val="bg1"/>
                </a:solidFill>
              </a:rPr>
              <a:t>   </a:t>
            </a:r>
            <a:br>
              <a:rPr lang="en-US" sz="1800" dirty="0">
                <a:solidFill>
                  <a:schemeClr val="bg1"/>
                </a:solidFill>
              </a:rPr>
            </a:br>
            <a:r>
              <a:rPr lang="en-US" sz="1800" dirty="0">
                <a:solidFill>
                  <a:schemeClr val="bg1"/>
                </a:solidFill>
              </a:rPr>
              <a:t>P. Sambo, P. Alexander</a:t>
            </a:r>
            <a:br>
              <a:rPr lang="en-US" sz="1800" dirty="0">
                <a:solidFill>
                  <a:schemeClr val="bg1"/>
                </a:solidFill>
              </a:rPr>
            </a:br>
            <a:r>
              <a:rPr lang="en-US" sz="1800" dirty="0">
                <a:solidFill>
                  <a:schemeClr val="bg1"/>
                </a:solidFill>
              </a:rPr>
              <a:t>published year 2018</a:t>
            </a:r>
          </a:p>
        </p:txBody>
      </p:sp>
      <p:sp>
        <p:nvSpPr>
          <p:cNvPr id="19"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84D89CFB-F566-1DDC-E029-CDF6BE957127}"/>
              </a:ext>
            </a:extLst>
          </p:cNvPr>
          <p:cNvGraphicFramePr>
            <a:graphicFrameLocks noGrp="1"/>
          </p:cNvGraphicFramePr>
          <p:nvPr>
            <p:ph idx="1"/>
            <p:extLst>
              <p:ext uri="{D42A27DB-BD31-4B8C-83A1-F6EECF244321}">
                <p14:modId xmlns:p14="http://schemas.microsoft.com/office/powerpoint/2010/main" val="2799410822"/>
              </p:ext>
            </p:extLst>
          </p:nvPr>
        </p:nvGraphicFramePr>
        <p:xfrm>
          <a:off x="205946" y="3900791"/>
          <a:ext cx="11681254" cy="25737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a:extLst>
              <a:ext uri="{FF2B5EF4-FFF2-40B4-BE49-F238E27FC236}">
                <a16:creationId xmlns:a16="http://schemas.microsoft.com/office/drawing/2014/main" id="{46751236-D1A2-ED5A-9475-396C5493DAE4}"/>
              </a:ext>
            </a:extLst>
          </p:cNvPr>
          <p:cNvGraphicFramePr/>
          <p:nvPr>
            <p:extLst>
              <p:ext uri="{D42A27DB-BD31-4B8C-83A1-F6EECF244321}">
                <p14:modId xmlns:p14="http://schemas.microsoft.com/office/powerpoint/2010/main" val="4257715355"/>
              </p:ext>
            </p:extLst>
          </p:nvPr>
        </p:nvGraphicFramePr>
        <p:xfrm>
          <a:off x="577484" y="2758450"/>
          <a:ext cx="7487359" cy="38494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0" name="Diagram 9">
            <a:extLst>
              <a:ext uri="{FF2B5EF4-FFF2-40B4-BE49-F238E27FC236}">
                <a16:creationId xmlns:a16="http://schemas.microsoft.com/office/drawing/2014/main" id="{942097A3-495E-3825-8C9C-AA3B43AAEA0B}"/>
              </a:ext>
            </a:extLst>
          </p:cNvPr>
          <p:cNvGraphicFramePr/>
          <p:nvPr>
            <p:extLst>
              <p:ext uri="{D42A27DB-BD31-4B8C-83A1-F6EECF244321}">
                <p14:modId xmlns:p14="http://schemas.microsoft.com/office/powerpoint/2010/main" val="4168455321"/>
              </p:ext>
            </p:extLst>
          </p:nvPr>
        </p:nvGraphicFramePr>
        <p:xfrm>
          <a:off x="976568" y="1681544"/>
          <a:ext cx="9780526" cy="2712721"/>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274432930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erson using a printer&#10;&#10;Description automatically generated">
            <a:extLst>
              <a:ext uri="{FF2B5EF4-FFF2-40B4-BE49-F238E27FC236}">
                <a16:creationId xmlns:a16="http://schemas.microsoft.com/office/drawing/2014/main" id="{AAB98F56-15C9-A02A-8FE6-41BC9F5B54D6}"/>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l="11111"/>
          <a:stretch/>
        </p:blipFill>
        <p:spPr>
          <a:xfrm>
            <a:off x="20" y="10"/>
            <a:ext cx="12191980" cy="6857990"/>
          </a:xfrm>
          <a:prstGeom prst="rect">
            <a:avLst/>
          </a:prstGeom>
        </p:spPr>
      </p:pic>
      <p:sp>
        <p:nvSpPr>
          <p:cNvPr id="2" name="Title 1">
            <a:extLst>
              <a:ext uri="{FF2B5EF4-FFF2-40B4-BE49-F238E27FC236}">
                <a16:creationId xmlns:a16="http://schemas.microsoft.com/office/drawing/2014/main" id="{44285C59-4AD7-2452-DE2D-C5196EB405D8}"/>
              </a:ext>
            </a:extLst>
          </p:cNvPr>
          <p:cNvSpPr>
            <a:spLocks noGrp="1"/>
          </p:cNvSpPr>
          <p:nvPr>
            <p:ph type="title"/>
          </p:nvPr>
        </p:nvSpPr>
        <p:spPr>
          <a:xfrm>
            <a:off x="838200" y="365125"/>
            <a:ext cx="10515600" cy="1325563"/>
          </a:xfrm>
        </p:spPr>
        <p:txBody>
          <a:bodyPr>
            <a:normAutofit/>
          </a:bodyPr>
          <a:lstStyle/>
          <a:p>
            <a:r>
              <a:rPr lang="en-US" sz="1800" b="1" dirty="0">
                <a:solidFill>
                  <a:schemeClr val="bg1"/>
                </a:solidFill>
              </a:rPr>
              <a:t>Paper 3:</a:t>
            </a:r>
            <a:r>
              <a:rPr lang="en-US" sz="1800" dirty="0">
                <a:solidFill>
                  <a:schemeClr val="bg1"/>
                </a:solidFill>
              </a:rPr>
              <a:t> Retina based E-voting system using fuzzy logic and hamming distance. </a:t>
            </a:r>
            <a:br>
              <a:rPr lang="en-US" sz="1800" dirty="0">
                <a:solidFill>
                  <a:schemeClr val="bg1"/>
                </a:solidFill>
              </a:rPr>
            </a:br>
            <a:r>
              <a:rPr lang="en-US" sz="1800" dirty="0">
                <a:solidFill>
                  <a:schemeClr val="bg1"/>
                </a:solidFill>
              </a:rPr>
              <a:t>   </a:t>
            </a:r>
            <a:br>
              <a:rPr lang="en-US" sz="1800" dirty="0">
                <a:solidFill>
                  <a:schemeClr val="bg1"/>
                </a:solidFill>
              </a:rPr>
            </a:br>
            <a:r>
              <a:rPr lang="en-US" sz="1800" dirty="0">
                <a:solidFill>
                  <a:schemeClr val="bg1"/>
                </a:solidFill>
              </a:rPr>
              <a:t>P. </a:t>
            </a:r>
            <a:r>
              <a:rPr lang="en-US" sz="1800" dirty="0" err="1">
                <a:solidFill>
                  <a:schemeClr val="bg1"/>
                </a:solidFill>
              </a:rPr>
              <a:t>Abirami,R.Jothi,V.Palaniasamy</a:t>
            </a:r>
            <a:br>
              <a:rPr lang="en-US" sz="1800" dirty="0">
                <a:solidFill>
                  <a:schemeClr val="bg1"/>
                </a:solidFill>
              </a:rPr>
            </a:br>
            <a:r>
              <a:rPr lang="en-US" sz="1800" dirty="0">
                <a:solidFill>
                  <a:schemeClr val="bg1"/>
                </a:solidFill>
              </a:rPr>
              <a:t>published year 2018</a:t>
            </a:r>
          </a:p>
        </p:txBody>
      </p:sp>
      <p:sp>
        <p:nvSpPr>
          <p:cNvPr id="19"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84D89CFB-F566-1DDC-E029-CDF6BE957127}"/>
              </a:ext>
            </a:extLst>
          </p:cNvPr>
          <p:cNvGraphicFramePr>
            <a:graphicFrameLocks noGrp="1"/>
          </p:cNvGraphicFramePr>
          <p:nvPr>
            <p:ph idx="1"/>
            <p:extLst>
              <p:ext uri="{D42A27DB-BD31-4B8C-83A1-F6EECF244321}">
                <p14:modId xmlns:p14="http://schemas.microsoft.com/office/powerpoint/2010/main" val="2354129221"/>
              </p:ext>
            </p:extLst>
          </p:nvPr>
        </p:nvGraphicFramePr>
        <p:xfrm>
          <a:off x="205946" y="3900791"/>
          <a:ext cx="11681254" cy="25737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a:extLst>
              <a:ext uri="{FF2B5EF4-FFF2-40B4-BE49-F238E27FC236}">
                <a16:creationId xmlns:a16="http://schemas.microsoft.com/office/drawing/2014/main" id="{46751236-D1A2-ED5A-9475-396C5493DAE4}"/>
              </a:ext>
            </a:extLst>
          </p:cNvPr>
          <p:cNvGraphicFramePr/>
          <p:nvPr>
            <p:extLst>
              <p:ext uri="{D42A27DB-BD31-4B8C-83A1-F6EECF244321}">
                <p14:modId xmlns:p14="http://schemas.microsoft.com/office/powerpoint/2010/main" val="2612587466"/>
              </p:ext>
            </p:extLst>
          </p:nvPr>
        </p:nvGraphicFramePr>
        <p:xfrm>
          <a:off x="643387" y="2412460"/>
          <a:ext cx="11147853" cy="25737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0" name="Diagram 9">
            <a:extLst>
              <a:ext uri="{FF2B5EF4-FFF2-40B4-BE49-F238E27FC236}">
                <a16:creationId xmlns:a16="http://schemas.microsoft.com/office/drawing/2014/main" id="{942097A3-495E-3825-8C9C-AA3B43AAEA0B}"/>
              </a:ext>
            </a:extLst>
          </p:cNvPr>
          <p:cNvGraphicFramePr/>
          <p:nvPr>
            <p:extLst>
              <p:ext uri="{D42A27DB-BD31-4B8C-83A1-F6EECF244321}">
                <p14:modId xmlns:p14="http://schemas.microsoft.com/office/powerpoint/2010/main" val="687186118"/>
              </p:ext>
            </p:extLst>
          </p:nvPr>
        </p:nvGraphicFramePr>
        <p:xfrm>
          <a:off x="640339" y="1645992"/>
          <a:ext cx="9882359" cy="257379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46915138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erson using a printer&#10;&#10;Description automatically generated">
            <a:extLst>
              <a:ext uri="{FF2B5EF4-FFF2-40B4-BE49-F238E27FC236}">
                <a16:creationId xmlns:a16="http://schemas.microsoft.com/office/drawing/2014/main" id="{AAB98F56-15C9-A02A-8FE6-41BC9F5B54D6}"/>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l="11111"/>
          <a:stretch/>
        </p:blipFill>
        <p:spPr>
          <a:xfrm>
            <a:off x="20" y="10"/>
            <a:ext cx="12191980" cy="6857990"/>
          </a:xfrm>
          <a:prstGeom prst="rect">
            <a:avLst/>
          </a:prstGeom>
        </p:spPr>
      </p:pic>
      <p:sp>
        <p:nvSpPr>
          <p:cNvPr id="2" name="Title 1">
            <a:extLst>
              <a:ext uri="{FF2B5EF4-FFF2-40B4-BE49-F238E27FC236}">
                <a16:creationId xmlns:a16="http://schemas.microsoft.com/office/drawing/2014/main" id="{44285C59-4AD7-2452-DE2D-C5196EB405D8}"/>
              </a:ext>
            </a:extLst>
          </p:cNvPr>
          <p:cNvSpPr>
            <a:spLocks noGrp="1"/>
          </p:cNvSpPr>
          <p:nvPr>
            <p:ph type="title"/>
          </p:nvPr>
        </p:nvSpPr>
        <p:spPr>
          <a:xfrm>
            <a:off x="838200" y="365125"/>
            <a:ext cx="10515600" cy="1325563"/>
          </a:xfrm>
        </p:spPr>
        <p:txBody>
          <a:bodyPr>
            <a:normAutofit fontScale="90000"/>
          </a:bodyPr>
          <a:lstStyle/>
          <a:p>
            <a:r>
              <a:rPr lang="en-US" sz="1800" b="1" dirty="0">
                <a:solidFill>
                  <a:schemeClr val="bg1"/>
                </a:solidFill>
              </a:rPr>
              <a:t>Paper 4:</a:t>
            </a:r>
            <a:r>
              <a:rPr lang="en-US" sz="1800" dirty="0">
                <a:solidFill>
                  <a:schemeClr val="bg1"/>
                </a:solidFill>
              </a:rPr>
              <a:t> Anonymous and formally verified dual signature based online e-voting </a:t>
            </a:r>
            <a:r>
              <a:rPr lang="en-US" sz="1800" dirty="0" err="1">
                <a:solidFill>
                  <a:schemeClr val="bg1"/>
                </a:solidFill>
              </a:rPr>
              <a:t>protocal</a:t>
            </a:r>
            <a:br>
              <a:rPr lang="en-US" sz="1800" dirty="0">
                <a:solidFill>
                  <a:schemeClr val="bg1"/>
                </a:solidFill>
              </a:rPr>
            </a:br>
            <a:r>
              <a:rPr lang="en-US" sz="1800" dirty="0">
                <a:solidFill>
                  <a:schemeClr val="bg1"/>
                </a:solidFill>
              </a:rPr>
              <a:t>   </a:t>
            </a:r>
            <a:br>
              <a:rPr lang="en-US" sz="1800" dirty="0">
                <a:solidFill>
                  <a:schemeClr val="bg1"/>
                </a:solidFill>
              </a:rPr>
            </a:br>
            <a:r>
              <a:rPr lang="en-US" sz="1800" dirty="0">
                <a:solidFill>
                  <a:schemeClr val="bg1"/>
                </a:solidFill>
              </a:rPr>
              <a:t>M. N. Saqib, Junaid </a:t>
            </a:r>
            <a:r>
              <a:rPr lang="en-US" sz="1800" dirty="0" err="1">
                <a:solidFill>
                  <a:schemeClr val="bg1"/>
                </a:solidFill>
              </a:rPr>
              <a:t>Kiani,A</a:t>
            </a:r>
            <a:r>
              <a:rPr lang="en-US" sz="1800" dirty="0">
                <a:solidFill>
                  <a:schemeClr val="bg1"/>
                </a:solidFill>
              </a:rPr>
              <a:t>. R. Khan </a:t>
            </a:r>
            <a:br>
              <a:rPr lang="en-US" sz="1800" dirty="0">
                <a:solidFill>
                  <a:schemeClr val="bg1"/>
                </a:solidFill>
              </a:rPr>
            </a:br>
            <a:r>
              <a:rPr lang="en-US" sz="1800" dirty="0">
                <a:solidFill>
                  <a:schemeClr val="bg1"/>
                </a:solidFill>
              </a:rPr>
              <a:t>published year 2020</a:t>
            </a:r>
            <a:br>
              <a:rPr lang="en-US" sz="1800" dirty="0">
                <a:solidFill>
                  <a:schemeClr val="bg1"/>
                </a:solidFill>
              </a:rPr>
            </a:br>
            <a:r>
              <a:rPr lang="en-US" sz="1800" dirty="0">
                <a:solidFill>
                  <a:schemeClr val="bg1"/>
                </a:solidFill>
              </a:rPr>
              <a:t>Cluster Computing  </a:t>
            </a:r>
          </a:p>
        </p:txBody>
      </p:sp>
      <p:sp>
        <p:nvSpPr>
          <p:cNvPr id="19"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84D89CFB-F566-1DDC-E029-CDF6BE957127}"/>
              </a:ext>
            </a:extLst>
          </p:cNvPr>
          <p:cNvGraphicFramePr>
            <a:graphicFrameLocks noGrp="1"/>
          </p:cNvGraphicFramePr>
          <p:nvPr>
            <p:ph idx="1"/>
            <p:extLst>
              <p:ext uri="{D42A27DB-BD31-4B8C-83A1-F6EECF244321}">
                <p14:modId xmlns:p14="http://schemas.microsoft.com/office/powerpoint/2010/main" val="3840346698"/>
              </p:ext>
            </p:extLst>
          </p:nvPr>
        </p:nvGraphicFramePr>
        <p:xfrm>
          <a:off x="205946" y="3900791"/>
          <a:ext cx="11681254" cy="25737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a:extLst>
              <a:ext uri="{FF2B5EF4-FFF2-40B4-BE49-F238E27FC236}">
                <a16:creationId xmlns:a16="http://schemas.microsoft.com/office/drawing/2014/main" id="{46751236-D1A2-ED5A-9475-396C5493DAE4}"/>
              </a:ext>
            </a:extLst>
          </p:cNvPr>
          <p:cNvGraphicFramePr/>
          <p:nvPr>
            <p:extLst>
              <p:ext uri="{D42A27DB-BD31-4B8C-83A1-F6EECF244321}">
                <p14:modId xmlns:p14="http://schemas.microsoft.com/office/powerpoint/2010/main" val="38153994"/>
              </p:ext>
            </p:extLst>
          </p:nvPr>
        </p:nvGraphicFramePr>
        <p:xfrm>
          <a:off x="643388" y="2412460"/>
          <a:ext cx="10593024" cy="38494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0" name="Diagram 9">
            <a:extLst>
              <a:ext uri="{FF2B5EF4-FFF2-40B4-BE49-F238E27FC236}">
                <a16:creationId xmlns:a16="http://schemas.microsoft.com/office/drawing/2014/main" id="{942097A3-495E-3825-8C9C-AA3B43AAEA0B}"/>
              </a:ext>
            </a:extLst>
          </p:cNvPr>
          <p:cNvGraphicFramePr/>
          <p:nvPr>
            <p:extLst>
              <p:ext uri="{D42A27DB-BD31-4B8C-83A1-F6EECF244321}">
                <p14:modId xmlns:p14="http://schemas.microsoft.com/office/powerpoint/2010/main" val="2446532646"/>
              </p:ext>
            </p:extLst>
          </p:nvPr>
        </p:nvGraphicFramePr>
        <p:xfrm>
          <a:off x="1200512" y="1622854"/>
          <a:ext cx="9780526" cy="269212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25353272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erson using a printer&#10;&#10;Description automatically generated">
            <a:extLst>
              <a:ext uri="{FF2B5EF4-FFF2-40B4-BE49-F238E27FC236}">
                <a16:creationId xmlns:a16="http://schemas.microsoft.com/office/drawing/2014/main" id="{AAB98F56-15C9-A02A-8FE6-41BC9F5B54D6}"/>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l="11111"/>
          <a:stretch/>
        </p:blipFill>
        <p:spPr>
          <a:xfrm>
            <a:off x="24733" y="10"/>
            <a:ext cx="12191980" cy="6857990"/>
          </a:xfrm>
          <a:prstGeom prst="rect">
            <a:avLst/>
          </a:prstGeom>
        </p:spPr>
      </p:pic>
      <p:sp>
        <p:nvSpPr>
          <p:cNvPr id="2" name="Title 1">
            <a:extLst>
              <a:ext uri="{FF2B5EF4-FFF2-40B4-BE49-F238E27FC236}">
                <a16:creationId xmlns:a16="http://schemas.microsoft.com/office/drawing/2014/main" id="{44285C59-4AD7-2452-DE2D-C5196EB405D8}"/>
              </a:ext>
            </a:extLst>
          </p:cNvPr>
          <p:cNvSpPr>
            <a:spLocks noGrp="1"/>
          </p:cNvSpPr>
          <p:nvPr>
            <p:ph type="title"/>
          </p:nvPr>
        </p:nvSpPr>
        <p:spPr>
          <a:xfrm>
            <a:off x="838200" y="365125"/>
            <a:ext cx="10515600" cy="1325563"/>
          </a:xfrm>
        </p:spPr>
        <p:txBody>
          <a:bodyPr>
            <a:normAutofit/>
          </a:bodyPr>
          <a:lstStyle/>
          <a:p>
            <a:r>
              <a:rPr lang="en-US" sz="1800" b="1" dirty="0">
                <a:solidFill>
                  <a:schemeClr val="bg1"/>
                </a:solidFill>
              </a:rPr>
              <a:t>Paper 5:</a:t>
            </a:r>
            <a:r>
              <a:rPr lang="en-US" sz="1800" dirty="0">
                <a:solidFill>
                  <a:schemeClr val="bg1"/>
                </a:solidFill>
              </a:rPr>
              <a:t> Electronic voting system using an enterprise blockchain. </a:t>
            </a:r>
            <a:br>
              <a:rPr lang="en-US" sz="1800" dirty="0">
                <a:solidFill>
                  <a:schemeClr val="bg1"/>
                </a:solidFill>
              </a:rPr>
            </a:br>
            <a:br>
              <a:rPr lang="en-US" sz="1800" dirty="0">
                <a:solidFill>
                  <a:schemeClr val="bg1"/>
                </a:solidFill>
              </a:rPr>
            </a:br>
            <a:r>
              <a:rPr lang="en-US" sz="1800" dirty="0">
                <a:solidFill>
                  <a:schemeClr val="bg1"/>
                </a:solidFill>
              </a:rPr>
              <a:t>   Milo Denis González, Daniel Frias Mena, Alexi </a:t>
            </a:r>
            <a:r>
              <a:rPr lang="en-US" sz="1800" dirty="0" err="1">
                <a:solidFill>
                  <a:schemeClr val="bg1"/>
                </a:solidFill>
              </a:rPr>
              <a:t>Massó</a:t>
            </a:r>
            <a:r>
              <a:rPr lang="en-US" sz="1800" dirty="0">
                <a:solidFill>
                  <a:schemeClr val="bg1"/>
                </a:solidFill>
              </a:rPr>
              <a:t> </a:t>
            </a:r>
            <a:r>
              <a:rPr lang="en-US" sz="1800" dirty="0" err="1">
                <a:solidFill>
                  <a:schemeClr val="bg1"/>
                </a:solidFill>
              </a:rPr>
              <a:t>Muñ</a:t>
            </a:r>
            <a:br>
              <a:rPr lang="en-US" sz="1800" dirty="0">
                <a:solidFill>
                  <a:schemeClr val="bg1"/>
                </a:solidFill>
              </a:rPr>
            </a:br>
            <a:r>
              <a:rPr lang="en-US" sz="1800" dirty="0">
                <a:solidFill>
                  <a:schemeClr val="bg1"/>
                </a:solidFill>
              </a:rPr>
              <a:t>Applied Sciences 12 (2), 531, 2022</a:t>
            </a:r>
          </a:p>
        </p:txBody>
      </p:sp>
      <p:sp>
        <p:nvSpPr>
          <p:cNvPr id="19"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84D89CFB-F566-1DDC-E029-CDF6BE957127}"/>
              </a:ext>
            </a:extLst>
          </p:cNvPr>
          <p:cNvGraphicFramePr>
            <a:graphicFrameLocks noGrp="1"/>
          </p:cNvGraphicFramePr>
          <p:nvPr>
            <p:ph idx="1"/>
            <p:extLst>
              <p:ext uri="{D42A27DB-BD31-4B8C-83A1-F6EECF244321}">
                <p14:modId xmlns:p14="http://schemas.microsoft.com/office/powerpoint/2010/main" val="1925998392"/>
              </p:ext>
            </p:extLst>
          </p:nvPr>
        </p:nvGraphicFramePr>
        <p:xfrm>
          <a:off x="205946" y="3900791"/>
          <a:ext cx="11681254" cy="25737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a:extLst>
              <a:ext uri="{FF2B5EF4-FFF2-40B4-BE49-F238E27FC236}">
                <a16:creationId xmlns:a16="http://schemas.microsoft.com/office/drawing/2014/main" id="{46751236-D1A2-ED5A-9475-396C5493DAE4}"/>
              </a:ext>
            </a:extLst>
          </p:cNvPr>
          <p:cNvGraphicFramePr/>
          <p:nvPr/>
        </p:nvGraphicFramePr>
        <p:xfrm>
          <a:off x="643387" y="2412460"/>
          <a:ext cx="11147853" cy="38494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0" name="Diagram 9">
            <a:extLst>
              <a:ext uri="{FF2B5EF4-FFF2-40B4-BE49-F238E27FC236}">
                <a16:creationId xmlns:a16="http://schemas.microsoft.com/office/drawing/2014/main" id="{942097A3-495E-3825-8C9C-AA3B43AAEA0B}"/>
              </a:ext>
            </a:extLst>
          </p:cNvPr>
          <p:cNvGraphicFramePr/>
          <p:nvPr>
            <p:extLst>
              <p:ext uri="{D42A27DB-BD31-4B8C-83A1-F6EECF244321}">
                <p14:modId xmlns:p14="http://schemas.microsoft.com/office/powerpoint/2010/main" val="1504474195"/>
              </p:ext>
            </p:extLst>
          </p:nvPr>
        </p:nvGraphicFramePr>
        <p:xfrm>
          <a:off x="1040677" y="1606378"/>
          <a:ext cx="9780526" cy="292443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08487817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diagram of a voting process&#10;&#10;Description automatically generated">
            <a:extLst>
              <a:ext uri="{FF2B5EF4-FFF2-40B4-BE49-F238E27FC236}">
                <a16:creationId xmlns:a16="http://schemas.microsoft.com/office/drawing/2014/main" id="{8D14B792-7C10-910E-9F77-5AA3001C2E24}"/>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4255"/>
          <a:stretch/>
        </p:blipFill>
        <p:spPr>
          <a:xfrm>
            <a:off x="20" y="10"/>
            <a:ext cx="12191979" cy="6857990"/>
          </a:xfrm>
          <a:prstGeom prst="rect">
            <a:avLst/>
          </a:prstGeom>
        </p:spPr>
      </p:pic>
      <p:sp>
        <p:nvSpPr>
          <p:cNvPr id="2" name="Title 1">
            <a:extLst>
              <a:ext uri="{FF2B5EF4-FFF2-40B4-BE49-F238E27FC236}">
                <a16:creationId xmlns:a16="http://schemas.microsoft.com/office/drawing/2014/main" id="{9ECE75F0-D6F3-3A65-A20F-095465533C59}"/>
              </a:ext>
            </a:extLst>
          </p:cNvPr>
          <p:cNvSpPr>
            <a:spLocks noGrp="1"/>
          </p:cNvSpPr>
          <p:nvPr>
            <p:ph type="title"/>
          </p:nvPr>
        </p:nvSpPr>
        <p:spPr>
          <a:xfrm>
            <a:off x="838200" y="365125"/>
            <a:ext cx="10515600" cy="1325563"/>
          </a:xfrm>
        </p:spPr>
        <p:txBody>
          <a:bodyPr>
            <a:normAutofit/>
          </a:bodyPr>
          <a:lstStyle/>
          <a:p>
            <a:r>
              <a:rPr lang="en-US" sz="5400">
                <a:solidFill>
                  <a:schemeClr val="bg1"/>
                </a:solidFill>
              </a:rPr>
              <a:t>Analysis of the papers</a:t>
            </a:r>
          </a:p>
        </p:txBody>
      </p:sp>
      <p:sp>
        <p:nvSpPr>
          <p:cNvPr id="3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2">
            <a:extLst>
              <a:ext uri="{FF2B5EF4-FFF2-40B4-BE49-F238E27FC236}">
                <a16:creationId xmlns:a16="http://schemas.microsoft.com/office/drawing/2014/main" id="{9EE0A11F-4C38-7E6C-2797-6308B3C4482F}"/>
              </a:ext>
            </a:extLst>
          </p:cNvPr>
          <p:cNvSpPr>
            <a:spLocks noGrp="1"/>
          </p:cNvSpPr>
          <p:nvPr>
            <p:ph idx="1"/>
          </p:nvPr>
        </p:nvSpPr>
        <p:spPr>
          <a:xfrm>
            <a:off x="838200" y="2004446"/>
            <a:ext cx="10515600" cy="4176897"/>
          </a:xfrm>
        </p:spPr>
        <p:txBody>
          <a:bodyPr>
            <a:normAutofit/>
          </a:bodyPr>
          <a:lstStyle/>
          <a:p>
            <a:pPr marL="0" indent="0">
              <a:buNone/>
            </a:pPr>
            <a:r>
              <a:rPr lang="en-US" sz="1700">
                <a:solidFill>
                  <a:schemeClr val="bg1"/>
                </a:solidFill>
              </a:rPr>
              <a:t>Paper 1:</a:t>
            </a:r>
          </a:p>
          <a:p>
            <a:r>
              <a:rPr lang="en-US" sz="1700">
                <a:solidFill>
                  <a:schemeClr val="bg1"/>
                </a:solidFill>
              </a:rPr>
              <a:t> Quantitative analysis demonstrates the framework's capability to ensure privacy and authenticity for voters.</a:t>
            </a:r>
          </a:p>
          <a:p>
            <a:r>
              <a:rPr lang="en-US" sz="1700">
                <a:solidFill>
                  <a:schemeClr val="bg1"/>
                </a:solidFill>
              </a:rPr>
              <a:t> The integrity, accuracy, and verifiability of cast ballots are guaranteed. .</a:t>
            </a:r>
          </a:p>
          <a:p>
            <a:pPr marL="0" indent="0">
              <a:buNone/>
            </a:pPr>
            <a:r>
              <a:rPr lang="en-US" sz="1700" b="0" i="0" u="none" strike="noStrike">
                <a:solidFill>
                  <a:schemeClr val="bg1"/>
                </a:solidFill>
                <a:effectLst/>
                <a:latin typeface="Calibri" panose="020F0502020204030204" pitchFamily="34" charset="0"/>
                <a:cs typeface="Calibri" panose="020F0502020204030204" pitchFamily="34" charset="0"/>
              </a:rPr>
              <a:t>Paper 2: From the analysis, it can be deduced that an eVoting system may be classified as technological innovation system as the researcher was able to analyze, identify, and link the 6 steps of the scheme of analysis to the electoral processes. This analytical process is expected to provide improved insights into the techno‐change processes and the electoral processes and enhance adoption of the eVoting system. The findings not only explain how to improve the usability of the electoral system and its efficiency but also help in crafting policies and strategies that can counter the barriers of implementing and adoption of the technology</a:t>
            </a:r>
            <a:r>
              <a:rPr lang="en-US" sz="1700">
                <a:solidFill>
                  <a:schemeClr val="bg1"/>
                </a:solidFill>
                <a:latin typeface="Calibri" panose="020F0502020204030204" pitchFamily="34" charset="0"/>
                <a:cs typeface="Calibri" panose="020F0502020204030204" pitchFamily="34" charset="0"/>
              </a:rPr>
              <a:t>. </a:t>
            </a:r>
          </a:p>
          <a:p>
            <a:pPr marL="0" indent="0">
              <a:buNone/>
            </a:pPr>
            <a:r>
              <a:rPr lang="en-US" sz="1700">
                <a:solidFill>
                  <a:schemeClr val="bg1"/>
                </a:solidFill>
              </a:rPr>
              <a:t>Paper 5: This paper proposes a system that ensures high reliability by applying enterprise blockchain technology to electronic voting, securing the secret ballot. In addition, a flexible network configuration is presented, discussing how the solution addresses some of the security and reliability issues commonly faced by electronic voting system solutions.</a:t>
            </a:r>
          </a:p>
        </p:txBody>
      </p:sp>
    </p:spTree>
    <p:extLst>
      <p:ext uri="{BB962C8B-B14F-4D97-AF65-F5344CB8AC3E}">
        <p14:creationId xmlns:p14="http://schemas.microsoft.com/office/powerpoint/2010/main" val="3852261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1287</Words>
  <Application>Microsoft Office PowerPoint</Application>
  <PresentationFormat>Widescreen</PresentationFormat>
  <Paragraphs>92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WELCOME TO THE PRESENTATION  COURSE: ACN SECTION:C SUBMITTED TO : SHARIFA RANIA MAHMUD </vt:lpstr>
      <vt:lpstr>A framework &amp; security for a multifaceted electronic voting system </vt:lpstr>
      <vt:lpstr>Introduction </vt:lpstr>
      <vt:lpstr>Paper 1: A PERFORMANCE EVALUATION OF A MULTIFACETED ELECTRONIC VOTING FRAMEWORK.      O. Okediran ( computer science ) published year 2019  </vt:lpstr>
      <vt:lpstr> Paper 2: A scheme of analysis for eVoting as a technological innovation system     P. Sambo, P. Alexander published year 2018</vt:lpstr>
      <vt:lpstr>Paper 3: Retina based E-voting system using fuzzy logic and hamming distance.      P. Abirami,R.Jothi,V.Palaniasamy published year 2018</vt:lpstr>
      <vt:lpstr>Paper 4: Anonymous and formally verified dual signature based online e-voting protocal     M. N. Saqib, Junaid Kiani,A. R. Khan  published year 2020 Cluster Computing  </vt:lpstr>
      <vt:lpstr>Paper 5: Electronic voting system using an enterprise blockchain.      Milo Denis González, Daniel Frias Mena, Alexi Massó Muñ Applied Sciences 12 (2), 531, 2022</vt:lpstr>
      <vt:lpstr>Analysis of the papers</vt:lpstr>
      <vt:lpstr>Comparison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PRESENTATION  COURSE: ACN SECTION:C SUBMITTED TO : SHARIFA RANIA MAHMUD</dc:title>
  <dc:creator>Md Ashikur Rahman</dc:creator>
  <cp:lastModifiedBy>MD. TAFIQUZZAMAN</cp:lastModifiedBy>
  <cp:revision>2</cp:revision>
  <dcterms:created xsi:type="dcterms:W3CDTF">2023-08-08T21:53:55Z</dcterms:created>
  <dcterms:modified xsi:type="dcterms:W3CDTF">2023-08-09T02:18:39Z</dcterms:modified>
</cp:coreProperties>
</file>