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63b8a697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63b8a697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1b3e247c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1b3e247c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b3e247c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b3e247c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63b8a697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63b8a697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63b8a697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63b8a697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63b8a697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63b8a697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63b8a697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63b8a697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63b8a697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63b8a697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63b8a697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63b8a697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57200" y="2002425"/>
            <a:ext cx="82296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Market Volatility Pattern Analysis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04450" y="2783975"/>
            <a:ext cx="79824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Amazon Intraday(5-min interval) Stock of last 1 week(17-12-2024 to 23-12-2024)</a:t>
            </a:r>
            <a:endParaRPr sz="1700"/>
          </a:p>
        </p:txBody>
      </p:sp>
      <p:sp>
        <p:nvSpPr>
          <p:cNvPr id="88" name="Google Shape;88;p13"/>
          <p:cNvSpPr txBox="1"/>
          <p:nvPr/>
        </p:nvSpPr>
        <p:spPr>
          <a:xfrm>
            <a:off x="2377050" y="4004375"/>
            <a:ext cx="4202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Presented by: Tafseer Kousar</a:t>
            </a:r>
            <a:endParaRPr b="1"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 Pattern Investigation: Intraday Volatility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615150" y="1924850"/>
            <a:ext cx="5194200" cy="24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lang="en-GB" sz="850">
                <a:solidFill>
                  <a:srgbClr val="000000"/>
                </a:solidFill>
              </a:rPr>
              <a:t>This graph reveals Amazon's average stock volatility across different hours of the trading day (9 AM to 4 PM), showing when price movements are typically most and least volatile.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Market Opening Pattern: </a:t>
            </a:r>
            <a:r>
              <a:rPr lang="en-GB" sz="850">
                <a:solidFill>
                  <a:srgbClr val="000000"/>
                </a:solidFill>
              </a:rPr>
              <a:t>Volatility steadily increases from market open (9 AM) to peak at 11 AM, indicating heightened trading activity during morning hours.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Peak Activity: </a:t>
            </a:r>
            <a:r>
              <a:rPr lang="en-GB" sz="850">
                <a:solidFill>
                  <a:srgbClr val="000000"/>
                </a:solidFill>
              </a:rPr>
              <a:t>The highest volatility occurs at 11 AM, suggesting this is typically the most active and potentially risky trading hour.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Afternoon Calm:</a:t>
            </a:r>
            <a:r>
              <a:rPr lang="en-GB" sz="850">
                <a:solidFill>
                  <a:srgbClr val="000000"/>
                </a:solidFill>
              </a:rPr>
              <a:t> A sharp decline in volatility after 11 AM, with consistently lower levels throughout the afternoon, points to more stable trading conditions.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Trading Strategy Value: </a:t>
            </a:r>
            <a:r>
              <a:rPr lang="en-GB" sz="850">
                <a:solidFill>
                  <a:srgbClr val="000000"/>
                </a:solidFill>
              </a:rPr>
              <a:t>This pattern helps stakeholders optimize their trading timing - morning hours require more careful risk management, while afternoon trading might offer more predictable conditions.</a:t>
            </a:r>
            <a:endParaRPr sz="850">
              <a:solidFill>
                <a:srgbClr val="000000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175" y="1809500"/>
            <a:ext cx="3244351" cy="26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2391" r="0" t="0"/>
          <a:stretch/>
        </p:blipFill>
        <p:spPr>
          <a:xfrm>
            <a:off x="1052275" y="1956800"/>
            <a:ext cx="7252251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❖"/>
            </a:pPr>
            <a:r>
              <a:rPr b="1" lang="en-GB" sz="1100">
                <a:solidFill>
                  <a:srgbClr val="000000"/>
                </a:solidFill>
              </a:rPr>
              <a:t>Missing Values:</a:t>
            </a:r>
            <a:r>
              <a:rPr lang="en-GB" sz="1100">
                <a:solidFill>
                  <a:srgbClr val="000000"/>
                </a:solidFill>
              </a:rPr>
              <a:t> Removed rows with missing values to ensure data integrity.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1" lang="en-GB" sz="1100">
                <a:solidFill>
                  <a:srgbClr val="000000"/>
                </a:solidFill>
              </a:rPr>
              <a:t>Return Calculation:</a:t>
            </a:r>
            <a:r>
              <a:rPr lang="en-GB" sz="1100">
                <a:solidFill>
                  <a:srgbClr val="000000"/>
                </a:solidFill>
              </a:rPr>
              <a:t> Computed log returns of closing prices to analyze price changes.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1" lang="en-GB" sz="1100">
                <a:solidFill>
                  <a:srgbClr val="000000"/>
                </a:solidFill>
              </a:rPr>
              <a:t>Outlier Removal:</a:t>
            </a:r>
            <a:r>
              <a:rPr lang="en-GB" sz="1100">
                <a:solidFill>
                  <a:srgbClr val="000000"/>
                </a:solidFill>
              </a:rPr>
              <a:t> </a:t>
            </a:r>
            <a:br>
              <a:rPr lang="en-GB" sz="1100">
                <a:solidFill>
                  <a:srgbClr val="000000"/>
                </a:solidFill>
              </a:rPr>
            </a:br>
            <a:r>
              <a:rPr b="1" lang="en-GB" sz="1100">
                <a:solidFill>
                  <a:srgbClr val="000000"/>
                </a:solidFill>
              </a:rPr>
              <a:t>Method:</a:t>
            </a:r>
            <a:r>
              <a:rPr lang="en-GB" sz="1100">
                <a:solidFill>
                  <a:srgbClr val="000000"/>
                </a:solidFill>
              </a:rPr>
              <a:t> Detected and removed extreme values using the Interquartile Range (IQR) method. </a:t>
            </a:r>
            <a:br>
              <a:rPr lang="en-GB" sz="1100">
                <a:solidFill>
                  <a:srgbClr val="000000"/>
                </a:solidFill>
              </a:rPr>
            </a:br>
            <a:r>
              <a:rPr b="1" lang="en-GB" sz="1100">
                <a:solidFill>
                  <a:srgbClr val="000000"/>
                </a:solidFill>
              </a:rPr>
              <a:t>Formula:</a:t>
            </a:r>
            <a:endParaRPr b="1" sz="11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solidFill>
                  <a:srgbClr val="000000"/>
                </a:solidFill>
              </a:rPr>
              <a:t>IQR = Q3 - Q1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○"/>
            </a:pPr>
            <a:r>
              <a:rPr lang="en-GB">
                <a:solidFill>
                  <a:srgbClr val="000000"/>
                </a:solidFill>
              </a:rPr>
              <a:t>Outlier Range = [Q1 - 1.5 × IQR, Q3 + 1.5 × IQR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           </a:t>
            </a:r>
            <a:r>
              <a:rPr b="1" lang="en-GB" sz="1100">
                <a:solidFill>
                  <a:srgbClr val="000000"/>
                </a:solidFill>
              </a:rPr>
              <a:t> Process:</a:t>
            </a:r>
            <a:r>
              <a:rPr lang="en-GB" sz="1100">
                <a:solidFill>
                  <a:srgbClr val="000000"/>
                </a:solidFill>
              </a:rPr>
              <a:t> Values outside this range were treated as outliers and removed to maintain data consistency.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1" lang="en-GB" sz="1100">
                <a:solidFill>
                  <a:srgbClr val="000000"/>
                </a:solidFill>
              </a:rPr>
              <a:t>Final Dataset:</a:t>
            </a:r>
            <a:r>
              <a:rPr lang="en-GB" sz="1100">
                <a:solidFill>
                  <a:srgbClr val="000000"/>
                </a:solidFill>
              </a:rPr>
              <a:t> Ensured a clean, ready-to-use dataset by removing all invalid entries.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Statistical measures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853850"/>
            <a:ext cx="7688700" cy="3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Metrics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000" y="2138725"/>
            <a:ext cx="5729925" cy="17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826600" y="4034450"/>
            <a:ext cx="246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b="1" lang="en-GB" sz="1100"/>
              <a:t>Summary Statistics</a:t>
            </a:r>
            <a:r>
              <a:rPr lang="en-GB" sz="1100"/>
              <a:t>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7425" y="4034449"/>
            <a:ext cx="3089150" cy="93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Volume-Returns Relationship Analysis 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40300" y="1853850"/>
            <a:ext cx="4603800" cy="24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384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70"/>
              <a:buFont typeface="Lato"/>
              <a:buChar char="❖"/>
            </a:pPr>
            <a:r>
              <a:rPr lang="en-GB" sz="870">
                <a:solidFill>
                  <a:srgbClr val="000000"/>
                </a:solidFill>
              </a:rPr>
              <a:t>This graph shows Amazon's 5-minute trading patterns over the past week, comparing trading volume (how many shares were traded) with returns (price changes).</a:t>
            </a:r>
            <a:endParaRPr sz="870">
              <a:solidFill>
                <a:srgbClr val="000000"/>
              </a:solidFill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"/>
              <a:buFont typeface="Lato"/>
              <a:buChar char="❖"/>
            </a:pPr>
            <a:r>
              <a:rPr b="1" lang="en-GB" sz="870">
                <a:solidFill>
                  <a:srgbClr val="000000"/>
                </a:solidFill>
              </a:rPr>
              <a:t>Key Observation:</a:t>
            </a:r>
            <a:r>
              <a:rPr lang="en-GB" sz="870">
                <a:solidFill>
                  <a:srgbClr val="000000"/>
                </a:solidFill>
              </a:rPr>
              <a:t> The scattered blue dots and nearly flat red line reveal that higher trading volumes don't strongly influence stock returns – a vital insight for trading strategies.</a:t>
            </a:r>
            <a:endParaRPr sz="870">
              <a:solidFill>
                <a:srgbClr val="000000"/>
              </a:solidFill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"/>
              <a:buFont typeface="Lato"/>
              <a:buChar char="❖"/>
            </a:pPr>
            <a:r>
              <a:rPr b="1" lang="en-GB" sz="870">
                <a:solidFill>
                  <a:srgbClr val="000000"/>
                </a:solidFill>
              </a:rPr>
              <a:t>Pattern Analysis:</a:t>
            </a:r>
            <a:r>
              <a:rPr lang="en-GB" sz="870">
                <a:solidFill>
                  <a:srgbClr val="000000"/>
                </a:solidFill>
              </a:rPr>
              <a:t> Most trading happens in the lower volume range (left side), with returns typically staying between -0.2% to +0.2%, showing stable price behavior during normal trading.</a:t>
            </a:r>
            <a:endParaRPr sz="870">
              <a:solidFill>
                <a:srgbClr val="000000"/>
              </a:solidFill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"/>
              <a:buFont typeface="Lato"/>
              <a:buChar char="❖"/>
            </a:pPr>
            <a:r>
              <a:rPr b="1" lang="en-GB" sz="870">
                <a:solidFill>
                  <a:srgbClr val="000000"/>
                </a:solidFill>
              </a:rPr>
              <a:t>Risk Insight:</a:t>
            </a:r>
            <a:r>
              <a:rPr lang="en-GB" sz="870">
                <a:solidFill>
                  <a:srgbClr val="000000"/>
                </a:solidFill>
              </a:rPr>
              <a:t> The widening gray area at higher volumes suggests that large-volume trades come with more unpredictable price movements – crucial for risk management.</a:t>
            </a:r>
            <a:endParaRPr sz="870">
              <a:solidFill>
                <a:srgbClr val="000000"/>
              </a:solidFill>
            </a:endParaRPr>
          </a:p>
          <a:p>
            <a:pPr indent="-2838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"/>
              <a:buFont typeface="Lato"/>
              <a:buChar char="❖"/>
            </a:pPr>
            <a:r>
              <a:rPr b="1" lang="en-GB" sz="870">
                <a:solidFill>
                  <a:srgbClr val="000000"/>
                </a:solidFill>
              </a:rPr>
              <a:t>Business Impact: </a:t>
            </a:r>
            <a:r>
              <a:rPr lang="en-GB" sz="870">
                <a:solidFill>
                  <a:srgbClr val="000000"/>
                </a:solidFill>
              </a:rPr>
              <a:t>This data challenges the common assumption that high trading volumes predict significant price changes, helping stakeholders make more informed decisions.</a:t>
            </a:r>
            <a:endParaRPr sz="87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>
              <a:solidFill>
                <a:srgbClr val="000000"/>
              </a:solidFill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00" y="1853850"/>
            <a:ext cx="3905400" cy="27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Rolling Volatility Analysis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24425" y="1853850"/>
            <a:ext cx="444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25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lang="en-GB" sz="850">
                <a:solidFill>
                  <a:srgbClr val="000000"/>
                </a:solidFill>
              </a:rPr>
              <a:t>This graph tracks Amazon's stock price stability over 10 trading periods, showing how much the price fluctuates (volatility) from December 17-23.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Key Pattern:</a:t>
            </a:r>
            <a:r>
              <a:rPr lang="en-GB" sz="850">
                <a:solidFill>
                  <a:srgbClr val="000000"/>
                </a:solidFill>
              </a:rPr>
              <a:t> The purple line's peaks and valleys reveal periods of high uncertainty (peaks) and relative calm (valleys) in Amazon's stock price movements.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Market Insight:</a:t>
            </a:r>
            <a:r>
              <a:rPr lang="en-GB" sz="850">
                <a:solidFill>
                  <a:srgbClr val="000000"/>
                </a:solidFill>
              </a:rPr>
              <a:t> Major volatility spikes occurred on Dec 19 and Dec 21, reaching nearly 0.25 - indicating moments when the market was most uncertain about Amazon's value.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Stability Analysis:</a:t>
            </a:r>
            <a:r>
              <a:rPr lang="en-GB" sz="850">
                <a:solidFill>
                  <a:srgbClr val="000000"/>
                </a:solidFill>
              </a:rPr>
              <a:t> Between volatile periods, the stock shows periods of calmness (lower points in the graph), suggesting regular cycles of market stability and uncertainty.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Trading Impact:</a:t>
            </a:r>
            <a:r>
              <a:rPr lang="en-GB" sz="850">
                <a:solidFill>
                  <a:srgbClr val="000000"/>
                </a:solidFill>
              </a:rPr>
              <a:t> This volatility pattern helps stakeholders identify high-risk trading periods (peaks) versus more stable trading windows (valleys), crucial for timing investment decisions.</a:t>
            </a:r>
            <a:endParaRPr sz="8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12">
              <a:solidFill>
                <a:srgbClr val="000000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075" y="1720500"/>
            <a:ext cx="3769651" cy="25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Volume-weighted average price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56175" y="1853850"/>
            <a:ext cx="4676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lang="en-GB" sz="850">
                <a:solidFill>
                  <a:srgbClr val="000000"/>
                </a:solidFill>
              </a:rPr>
              <a:t>This graph compares Amazon's actual stock price (black line) with its Volume-Weighted Average Price or VWAP (blue line) from December 17-23, showing how the current price compares to the average trading price.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Key Pattern:</a:t>
            </a:r>
            <a:r>
              <a:rPr lang="en-GB" sz="850">
                <a:solidFill>
                  <a:srgbClr val="000000"/>
                </a:solidFill>
              </a:rPr>
              <a:t> When the black line (price) crosses above the blue line (VWAP), it suggests the stock might be overbought; when it crosses below, it might be oversold – providing critical timing signals for trades.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Notable Movement:</a:t>
            </a:r>
            <a:r>
              <a:rPr lang="en-GB" sz="850">
                <a:solidFill>
                  <a:srgbClr val="000000"/>
                </a:solidFill>
              </a:rPr>
              <a:t> A significant price drop occurred around Dec 21, falling to $220, but the stock showed resilience by quickly recovering and stabilizing.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Trading Insight:</a:t>
            </a:r>
            <a:r>
              <a:rPr lang="en-GB" sz="850">
                <a:solidFill>
                  <a:srgbClr val="000000"/>
                </a:solidFill>
              </a:rPr>
              <a:t> The VWAP (blue line) acts like a moving support/resistance level, helping identify whether the current price is relatively high or low compared to the day's average trading price.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Investment Impact:</a:t>
            </a:r>
            <a:r>
              <a:rPr lang="en-GB" sz="850">
                <a:solidFill>
                  <a:srgbClr val="000000"/>
                </a:solidFill>
              </a:rPr>
              <a:t> This comparison helps stakeholders identify potential entry and exit points, especially when price and VWAP lines converge or diverge significantly.</a:t>
            </a:r>
            <a:endParaRPr sz="850">
              <a:solidFill>
                <a:srgbClr val="000000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000" y="1853850"/>
            <a:ext cx="3626849" cy="24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Price vs Moving Average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576800" y="1853850"/>
            <a:ext cx="4946700" cy="24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lang="en-GB" sz="850">
                <a:solidFill>
                  <a:srgbClr val="000000"/>
                </a:solidFill>
              </a:rPr>
              <a:t>The graph displays Amazon's stock price (black line) compared against two key trend indicators: the 20-period moving average (MA20, red line) and 50-period moving average (MA50, green line).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Key Insight:</a:t>
            </a:r>
            <a:r>
              <a:rPr lang="en-GB" sz="850">
                <a:solidFill>
                  <a:srgbClr val="000000"/>
                </a:solidFill>
              </a:rPr>
              <a:t> These moving averages act like trend "smoothers" - MA20 responds more quickly to price changes, while MA50 shows longer-term trends, helping identify the overall market direction.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Critical Points:</a:t>
            </a:r>
            <a:r>
              <a:rPr lang="en-GB" sz="850">
                <a:solidFill>
                  <a:srgbClr val="000000"/>
                </a:solidFill>
              </a:rPr>
              <a:t> When the price line crosses above both moving averages (like on Dec 21), it signals potential upward momentum; crossovers below suggest possible downward trends.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Market Behavio</a:t>
            </a:r>
            <a:r>
              <a:rPr b="1" lang="en-GB" sz="850">
                <a:solidFill>
                  <a:srgbClr val="000000"/>
                </a:solidFill>
              </a:rPr>
              <a:t>r: </a:t>
            </a:r>
            <a:r>
              <a:rPr lang="en-GB" sz="850">
                <a:solidFill>
                  <a:srgbClr val="000000"/>
                </a:solidFill>
              </a:rPr>
              <a:t>Notice how the price experienced sharp volatility around Dec 21 (dropping to $220) but quickly recovered above both moving averages, indicating strong buyer support.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Trading Strategy Value: </a:t>
            </a:r>
            <a:r>
              <a:rPr lang="en-GB" sz="850">
                <a:solidFill>
                  <a:srgbClr val="000000"/>
                </a:solidFill>
              </a:rPr>
              <a:t>The relationship between these three lines helps stakeholders identify trend strength and potential reversal points - crucial for timing investment decisions.</a:t>
            </a:r>
            <a:endParaRPr sz="850">
              <a:solidFill>
                <a:srgbClr val="000000"/>
              </a:solidFill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450" y="2006250"/>
            <a:ext cx="3468150" cy="244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 </a:t>
            </a:r>
            <a:r>
              <a:rPr lang="en-GB"/>
              <a:t>Unusual</a:t>
            </a:r>
            <a:r>
              <a:rPr lang="en-GB"/>
              <a:t> Pattern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1853850"/>
            <a:ext cx="50163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lang="en-GB" sz="850">
                <a:solidFill>
                  <a:srgbClr val="000000"/>
                </a:solidFill>
              </a:rPr>
              <a:t>The graph marks unusual price movements (red dots) in Amazon's stock over a full trading week (December 17-23), offering a comprehensive view of market anomalies.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Key Pattern Detection:</a:t>
            </a:r>
            <a:r>
              <a:rPr lang="en-GB" sz="850">
                <a:solidFill>
                  <a:srgbClr val="000000"/>
                </a:solidFill>
              </a:rPr>
              <a:t> The highest concentration of unusual patterns (red dots) appears between Dec 19-21, suggesting this was the most volatile period of the week.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lang="en-GB" sz="850">
                <a:solidFill>
                  <a:srgbClr val="000000"/>
                </a:solidFill>
              </a:rPr>
              <a:t>Market Narrative: The stock shows a clear downward trajectory from Dec 19 ($232) to Dec 21 ($220), followed by a strong recovery and stabilization around $225 by Dec 23.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Risk Indicators:</a:t>
            </a:r>
            <a:r>
              <a:rPr lang="en-GB" sz="850">
                <a:solidFill>
                  <a:srgbClr val="000000"/>
                </a:solidFill>
              </a:rPr>
              <a:t> Red dots cluster during sharp price movements, particularly during the mid-week decline, highlighting periods of elevated market stress and uncertainty.</a:t>
            </a:r>
            <a:endParaRPr sz="850">
              <a:solidFill>
                <a:srgbClr val="000000"/>
              </a:solidFill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Char char="❖"/>
            </a:pPr>
            <a:r>
              <a:rPr b="1" lang="en-GB" sz="850">
                <a:solidFill>
                  <a:srgbClr val="000000"/>
                </a:solidFill>
              </a:rPr>
              <a:t>Strategic Value: </a:t>
            </a:r>
            <a:r>
              <a:rPr lang="en-GB" sz="850">
                <a:solidFill>
                  <a:srgbClr val="000000"/>
                </a:solidFill>
              </a:rPr>
              <a:t>These unusual pattern indicators help stakeholders identify periods of market dislocation and potential trading opportunities across the full weekly cycle.</a:t>
            </a:r>
            <a:endParaRPr sz="850">
              <a:solidFill>
                <a:srgbClr val="000000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800" y="1853850"/>
            <a:ext cx="3245851" cy="2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