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36CAC-F9A2-461F-B225-50B0867F6F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EC91E4F-76D1-4836-8F54-D35F447FCB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659E3A4-63E4-4C47-817A-FA52C50BB4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AC6DDA-39B3-41B0-95C5-EEA53EBC1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77E3E5-961A-422A-8D68-3310B5F84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96B90B-3E89-4968-8650-90E067D347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432B5E-973B-4476-A78B-3093B917EC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52167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178680" y="2293200"/>
            <a:ext cx="52167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BBC686-B2B9-4007-B68A-C9A4117BE0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CDCF9B8-E0A0-4F2C-AE3C-34E7D872D9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C0CE751-0887-495D-8047-1252BAFE1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8993C3A-1A6B-4E2F-A3B9-9EC0DA365D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1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4696EC-FCD8-4793-AD47-D264C30F486C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62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63" name="PlaceHolder 1"/>
          <p:cNvSpPr>
            <a:spLocks noGrp="1"/>
          </p:cNvSpPr>
          <p:nvPr>
            <p:ph type="ftr" idx="28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29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4556CA-B69F-48F3-BDB5-587B92AD9DDD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0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67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68" name="PlaceHolder 1"/>
          <p:cNvSpPr>
            <a:spLocks noGrp="1"/>
          </p:cNvSpPr>
          <p:nvPr>
            <p:ph type="ftr" idx="31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32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CC9F6C-4A3F-4CF7-9D8B-B34986D31B38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3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10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CA7D8C-AF11-499C-8617-2E188524B201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25831E-11A4-4CA8-8AAB-C3D4A948647B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20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94F22F-4BF9-4589-A74C-F34FBDE43EA5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ftr" idx="13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4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769F83-FDE7-40FD-82AC-F512AA4888F6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5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34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2293200"/>
            <a:ext cx="52167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9040" y="2293200"/>
            <a:ext cx="5216760" cy="36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6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7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9635B9-CE6C-432D-ACC1-BA25A25CE5CF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8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45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ftr" idx="19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0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6EB660-BBCD-46C6-B3CD-D235DC6948EB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1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50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2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3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9E3D50-8BBA-4509-ADDB-5182981043F7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24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6"/>
          <p:cNvCxnSpPr/>
          <p:nvPr/>
        </p:nvCxnSpPr>
        <p:spPr>
          <a:xfrm>
            <a:off x="799920" y="723600"/>
            <a:ext cx="1059264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</a:ln>
        </p:spPr>
      </p:cxnSp>
      <p:cxnSp>
        <p:nvCxnSpPr>
          <p:cNvPr id="57" name="Straight Connector 7"/>
          <p:cNvCxnSpPr/>
          <p:nvPr/>
        </p:nvCxnSpPr>
        <p:spPr>
          <a:xfrm>
            <a:off x="799920" y="6142680"/>
            <a:ext cx="105926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ftr" idx="25"/>
          </p:nvPr>
        </p:nvSpPr>
        <p:spPr>
          <a:xfrm>
            <a:off x="715320" y="6356520"/>
            <a:ext cx="453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/>
                </a:solidFill>
                <a:latin typeface="Univers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Univers Condensed"/>
              </a:rPr>
              <a:t>&lt;rodapé&gt;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26"/>
          </p:nvPr>
        </p:nvSpPr>
        <p:spPr>
          <a:xfrm>
            <a:off x="10919160" y="6356520"/>
            <a:ext cx="671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291FCF-BEAC-41E6-A8F4-1359DC314951}" type="slidenum">
              <a:rPr b="0" lang="en-US" sz="1800" spc="-1" strike="noStrike">
                <a:solidFill>
                  <a:schemeClr val="dk1"/>
                </a:solidFill>
                <a:latin typeface="Calisto M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27"/>
          </p:nvPr>
        </p:nvSpPr>
        <p:spPr>
          <a:xfrm>
            <a:off x="8369280" y="6356520"/>
            <a:ext cx="2592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hyperlink" Target="https://wiket.esteveterradas.cat/index.php/Projecte_Gestor_de_projectes_SCRUM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88200" y="722520"/>
            <a:ext cx="9330120" cy="34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1" lang="en-US" sz="2000" spc="26" strike="noStrike" cap="all">
                <a:solidFill>
                  <a:schemeClr val="dk1"/>
                </a:solidFill>
                <a:latin typeface="Univers Condensed"/>
                <a:ea typeface="Univers Condensed"/>
              </a:rPr>
              <a:t>FERNANDO HENRIQUE RAMOS DA SILVA TAFURI</a:t>
            </a:r>
            <a:br>
              <a:rPr sz="2000"/>
            </a:br>
            <a:br>
              <a:rPr sz="2000"/>
            </a:br>
            <a:br>
              <a:rPr sz="5400"/>
            </a:br>
            <a:r>
              <a:rPr b="1" lang="en-US" sz="5400" spc="26" strike="noStrike" cap="all">
                <a:solidFill>
                  <a:schemeClr val="dk1"/>
                </a:solidFill>
                <a:latin typeface="Univers Condensed"/>
                <a:ea typeface="Univers Condensed"/>
              </a:rPr>
              <a:t>Polar</a:t>
            </a:r>
            <a:br>
              <a:rPr sz="5400"/>
            </a:b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3"/>
          <p:cNvSpPr/>
          <p:nvPr/>
        </p:nvSpPr>
        <p:spPr>
          <a:xfrm>
            <a:off x="4639680" y="5272200"/>
            <a:ext cx="38178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Aptos"/>
              </a:rPr>
              <a:t>TAQUARITINGA – SP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Aptos"/>
              </a:rPr>
              <a:t> </a:t>
            </a:r>
            <a:r>
              <a:rPr b="0" lang="en-US" sz="2200" spc="-1" strike="noStrike">
                <a:solidFill>
                  <a:schemeClr val="dk1"/>
                </a:solidFill>
                <a:latin typeface="Aptos"/>
              </a:rPr>
              <a:t>2024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DE RECURSOS HUMANOS </a:t>
            </a:r>
            <a:br>
              <a:rPr sz="4000"/>
            </a:br>
            <a:r>
              <a:rPr b="1" lang="en-US" sz="2500" spc="26" strike="noStrike" cap="all">
                <a:solidFill>
                  <a:schemeClr val="dk1"/>
                </a:solidFill>
                <a:latin typeface="Univers Condensed"/>
              </a:rPr>
              <a:t>DEPARTAMENTOS E MATRIZ DE RESPONSABILIDADE 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2" descr="A white rectangular table with black text&#10;&#10;Description automatically generated"/>
          <p:cNvPicPr/>
          <p:nvPr/>
        </p:nvPicPr>
        <p:blipFill>
          <a:blip r:embed="rId1"/>
          <a:stretch/>
        </p:blipFill>
        <p:spPr>
          <a:xfrm>
            <a:off x="7377120" y="1909800"/>
            <a:ext cx="4114080" cy="418068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" descr="A diagram of a company&#10;&#10;Description automatically generated"/>
          <p:cNvPicPr/>
          <p:nvPr/>
        </p:nvPicPr>
        <p:blipFill>
          <a:blip r:embed="rId2"/>
          <a:stretch/>
        </p:blipFill>
        <p:spPr>
          <a:xfrm>
            <a:off x="299880" y="2185920"/>
            <a:ext cx="7076520" cy="3618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F5D1A1-1B8D-4588-8010-99D57EA3C096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94F41FCD-7451-40B6-B74E-4D9C359BCC5E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DAS COMUNICAÇÕES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Espaço Reservado para Conteúdo 6" descr="Gráfico, Diagrama, Gráfico de caixa estreita&#10;&#10;Descrição gerada automaticamente"/>
          <p:cNvPicPr/>
          <p:nvPr/>
        </p:nvPicPr>
        <p:blipFill>
          <a:blip r:embed="rId1"/>
          <a:stretch/>
        </p:blipFill>
        <p:spPr>
          <a:xfrm>
            <a:off x="3042720" y="2292480"/>
            <a:ext cx="6006240" cy="3636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C19D72-B33E-4AA6-A830-FBD9E419062A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1F4AD2E7-EC7A-4901-A52F-874E593F042C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DE RISCOS 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Content Placeholder 6" descr="A white rectangular box with black text&#10;&#10;Description automatically generated"/>
          <p:cNvPicPr/>
          <p:nvPr/>
        </p:nvPicPr>
        <p:blipFill>
          <a:blip r:embed="rId1"/>
          <a:stretch/>
        </p:blipFill>
        <p:spPr>
          <a:xfrm>
            <a:off x="3878640" y="1607400"/>
            <a:ext cx="4334400" cy="4521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A5FE57-7BA1-4142-BDF3-10A9C350411F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BFCD7EF1-8BCC-4C3F-B545-596114780B7D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DESENVOLVIMEnTO PRÁTICo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Content Placeholder 6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-360" y="3502800"/>
            <a:ext cx="5596560" cy="261612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2" descr="A white logo with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5934240" y="1714680"/>
            <a:ext cx="2380680" cy="23806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7"/>
          <p:cNvSpPr/>
          <p:nvPr/>
        </p:nvSpPr>
        <p:spPr>
          <a:xfrm>
            <a:off x="2009880" y="3133800"/>
            <a:ext cx="195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sto MT"/>
              </a:rPr>
              <a:t>NOTION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6610320" y="4181400"/>
            <a:ext cx="170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sto MT"/>
              </a:rPr>
              <a:t>DRAW.IO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9" descr="A diagram of a process&#10;&#10;Description automatically generated"/>
          <p:cNvPicPr/>
          <p:nvPr/>
        </p:nvPicPr>
        <p:blipFill>
          <a:blip r:embed="rId3"/>
          <a:stretch/>
        </p:blipFill>
        <p:spPr>
          <a:xfrm>
            <a:off x="8744040" y="3209760"/>
            <a:ext cx="3380760" cy="2532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10"/>
          <p:cNvSpPr/>
          <p:nvPr/>
        </p:nvSpPr>
        <p:spPr>
          <a:xfrm>
            <a:off x="8744040" y="5952960"/>
            <a:ext cx="3380760" cy="1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12222"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 u="sng">
                <a:solidFill>
                  <a:schemeClr val="dk1"/>
                </a:solidFill>
                <a:uFillTx/>
                <a:latin typeface="Calisto MT"/>
                <a:hlinkClick r:id="rId4"/>
              </a:rPr>
              <a:t>This Photo</a:t>
            </a:r>
            <a:r>
              <a:rPr b="0" lang="en-US" sz="1800" spc="-1" strike="noStrike">
                <a:solidFill>
                  <a:schemeClr val="dk1"/>
                </a:solidFill>
                <a:latin typeface="Calisto MT"/>
              </a:rPr>
              <a:t> by Unknown author is licensed under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Calisto MT"/>
                <a:hlinkClick r:id="rId5"/>
              </a:rPr>
              <a:t>CC BY-SA</a:t>
            </a:r>
            <a:r>
              <a:rPr b="0" lang="en-US" sz="1800" spc="-1" strike="noStrike">
                <a:solidFill>
                  <a:schemeClr val="dk1"/>
                </a:solidFill>
                <a:latin typeface="Calisto MT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2FFD47-B16D-4F5E-9CDE-9E126C4A7438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10138992-4A9D-4C70-B9E2-D36AF50CAD81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99"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LINGUAGENS, TÉCNICAS, METODOLOGIAS, TECNOLOGIAS E FERRAMENTAS COMPUTACIONIAS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Github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CSS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JS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Python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6" descr="A blue and white logo&#10;&#10;Description automatically generated"/>
          <p:cNvPicPr/>
          <p:nvPr/>
        </p:nvPicPr>
        <p:blipFill>
          <a:blip r:embed="rId1"/>
          <a:stretch/>
        </p:blipFill>
        <p:spPr>
          <a:xfrm>
            <a:off x="4467240" y="2124000"/>
            <a:ext cx="3885480" cy="23616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7" descr="A logo of a cat&#10;&#10;Description automatically generated"/>
          <p:cNvPicPr/>
          <p:nvPr/>
        </p:nvPicPr>
        <p:blipFill>
          <a:blip r:embed="rId2"/>
          <a:stretch/>
        </p:blipFill>
        <p:spPr>
          <a:xfrm>
            <a:off x="2104920" y="3981600"/>
            <a:ext cx="3247200" cy="18280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8" descr="A yellow rectangular sign with black letters&#10;&#10;Description automatically generated"/>
          <p:cNvPicPr/>
          <p:nvPr/>
        </p:nvPicPr>
        <p:blipFill>
          <a:blip r:embed="rId3"/>
          <a:stretch/>
        </p:blipFill>
        <p:spPr>
          <a:xfrm>
            <a:off x="8639280" y="4105440"/>
            <a:ext cx="2952000" cy="19411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5760000" y="4509360"/>
            <a:ext cx="1610640" cy="1610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5629CB-52CC-4FEE-A7BB-FD16C3868649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5ABF2B3-A8E0-4CB8-8A19-09C7B9CCAF41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Considerações finais 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A equipe envolvida no projeto Pola notou que, graças às metodologias e abordagens de desenvolvimento seguindo o guia de execução, as fases do projeto, desde sua concepção até o desenvolvimento e os testes práticos, foram muito mais coesas, com menos erros e uma documentação mais detalhada e definição de tarefas. A elaboração do termo de abertura, a aplicação de vários diagramas, a análise de requisitos e as diversas estruturas de gerenciamento permitiram que o desenvolvimento do projeto Polar atendesse às expectativas dentro do prazo estipulado. Com base nesses aspectos, é possível concluir que o guia cumpre efetivamente o propósito para o qual foi criado no que se refere ao desenvolvimento de projetos.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F96EBE-617D-4F85-8311-DEBD152C9CA2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7B19B09B-8CCF-4364-A2C9-C4FC0562EBAD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INTRODUÇÃO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560" cy="30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Com o crescente aumento das temperaturas, a demanda por serviços de ar-condicionado tem crescido significativamente. O Projeto Polar foi desenvolvido para atender a essa demanda, oferecendo uma plataforma que otimiza o tempo e a organização, facilitando a gestão de processos de empresas do setor. </a:t>
            </a:r>
            <a:endParaRPr b="0" lang="en-US" sz="2000" spc="-1" strike="noStrike">
              <a:solidFill>
                <a:schemeClr val="dk1"/>
              </a:solidFill>
              <a:latin typeface="Calisto MT"/>
              <a:ea typeface="Calisto MT"/>
            </a:endParaRPr>
          </a:p>
          <a:p>
            <a:pPr marL="228600" indent="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Com um site projetado para ser fácil de acessar e manipular, o Projeto Polar proporciona uma experiência eficiente e agradável para os usuários. </a:t>
            </a:r>
            <a:endParaRPr b="0" lang="en-US" sz="2000" spc="-1" strike="noStrike">
              <a:solidFill>
                <a:schemeClr val="dk1"/>
              </a:solidFill>
              <a:latin typeface="Calisto MT"/>
              <a:ea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Disponível 24/7, a plataforma permite que os clientes agendem serviços, explorem o catálogo de produtos e acompanhem informações em tempo real, tudo em um único lugar. 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888"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dA integração</a:t>
            </a:r>
            <a:br>
              <a:rPr sz="4000"/>
            </a:br>
            <a:br>
              <a:rPr sz="2500"/>
            </a:br>
            <a:r>
              <a:rPr b="1" lang="en-US" sz="2500" spc="26" strike="noStrike" cap="all">
                <a:solidFill>
                  <a:schemeClr val="dk1"/>
                </a:solidFill>
                <a:latin typeface="Univers Condensed"/>
              </a:rPr>
              <a:t>Termo de abertura 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00560" y="229320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 </a:t>
            </a: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O termo de abertura de um projeto é um documento formal que marca o início de um novo projeto. Ele geralmente inclui informações como o propósito do projeto, os objetivos a serem alcançados, os principais stakeholders envolvidos, o escopo do projeto, os recursos necessários, as restrições e os critérios de sucesso. Este documento é essencial para garantir que todas as partes interessadas compreendam e estejam alinhadas com os objetivos e expectativas do projeto desde o início.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No nosso trabalho, é o que nos norteia e organiza todas as questões envolvidas, formalizando em um único documento.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4A5E23-CFFC-4283-8046-631D0D1B61E1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404B2D4F-2CCF-4842-8D51-3A7BA3048646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4960" y="921960"/>
            <a:ext cx="10676160" cy="342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DE ESCOPO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14960" y="2293200"/>
            <a:ext cx="3660120" cy="363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REQUISITOS FUNCIONAIS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O site deve permitir o cadastro e login de um usuário a partir do e-mail e senha;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O site deve permitir o usuário compre o e-book desejado.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>
            <a:off x="5093640" y="2298240"/>
            <a:ext cx="3651840" cy="33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sto MT"/>
              </a:rPr>
              <a:t>REQUISITOS NÃO FUNCIONAIS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O site deve ser capaz de ser acessado através de qualquer dispositivo que tenha acesso à internet;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chemeClr val="dk1"/>
                </a:solidFill>
                <a:latin typeface="Calisto MT"/>
                <a:ea typeface="Calisto MT"/>
              </a:rPr>
              <a:t>O site deve armazenar os dados do usuário de forma segura.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2218DA-E42F-49AA-B47F-E97DDDEAFE69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A0C2AC80-BDA8-41FD-A23E-A3115887DEDB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do escopo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700560" y="1842120"/>
            <a:ext cx="10690560" cy="363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sto MT"/>
              </a:rPr>
              <a:t>ESTRUTURA ANALÍTICA DO PROJETO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m 8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2801160" y="2294280"/>
            <a:ext cx="5717880" cy="364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A2F037-F598-4B89-B4C8-7343DCFBA301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9176433-834A-43AF-8E1C-C4B8D785D61C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DOS CUSTOS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65320" y="4816800"/>
            <a:ext cx="5712840" cy="172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Caminho das Atividades: Caminho 1: </a:t>
            </a:r>
            <a:r>
              <a:rPr b="0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A-&gt;B-&gt;C-&gt;E-&gt; H -&gt;J-&gt;K-&gt;L = 60 dias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Caminho 2: </a:t>
            </a:r>
            <a:r>
              <a:rPr b="0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A-&gt;B-&gt;D-&gt;F-&gt;G -&gt;I-&gt;J-&gt;K-&gt;L = 55 dias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Caminho crítico: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Caminho 1: </a:t>
            </a:r>
            <a:r>
              <a:rPr b="0" lang="pt" sz="1200" spc="-1" strike="noStrike">
                <a:solidFill>
                  <a:schemeClr val="dk1"/>
                </a:solidFill>
                <a:latin typeface="Calisto MT"/>
                <a:ea typeface="Calisto MT"/>
              </a:rPr>
              <a:t>A-&gt;B-&gt;C-&gt;E-&gt;H -&gt;J-&gt;K-&gt;L = 60 dias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12" descr="A diagram of a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010120" y="2112480"/>
            <a:ext cx="6943680" cy="1970280"/>
          </a:xfrm>
          <a:prstGeom prst="rect">
            <a:avLst/>
          </a:prstGeom>
          <a:ln w="0">
            <a:noFill/>
          </a:ln>
        </p:spPr>
      </p:pic>
      <p:pic>
        <p:nvPicPr>
          <p:cNvPr id="86" name="Imagem 7" descr="Tabela&#10;&#10;Descrição gerada automaticamente"/>
          <p:cNvPicPr/>
          <p:nvPr/>
        </p:nvPicPr>
        <p:blipFill>
          <a:blip r:embed="rId2"/>
          <a:stretch/>
        </p:blipFill>
        <p:spPr>
          <a:xfrm>
            <a:off x="265320" y="1806120"/>
            <a:ext cx="4545360" cy="2757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5C23C0-29F9-4202-BEB7-A1EBDFB066EE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62B833AA-DA20-43E9-9B0B-CCEAAD2F23F1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DOS CUSTOS 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Content Placeholder 6" descr="A table with text on it&#10;&#10;Description automatically generated"/>
          <p:cNvPicPr/>
          <p:nvPr/>
        </p:nvPicPr>
        <p:blipFill>
          <a:blip r:embed="rId1"/>
          <a:stretch/>
        </p:blipFill>
        <p:spPr>
          <a:xfrm>
            <a:off x="2093760" y="1611360"/>
            <a:ext cx="2499840" cy="45176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7" descr="A screenshot of a black and white document&#10;&#10;Description automatically generated"/>
          <p:cNvPicPr/>
          <p:nvPr/>
        </p:nvPicPr>
        <p:blipFill>
          <a:blip r:embed="rId2"/>
          <a:stretch/>
        </p:blipFill>
        <p:spPr>
          <a:xfrm>
            <a:off x="5425560" y="1606320"/>
            <a:ext cx="4237920" cy="4506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5EFECF-DB5D-48A4-B20F-0C925A3A837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9EC90BEB-D9E0-40F2-9F84-4B713315E622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DA QUALIDADE 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Content Placeholder 6" descr="A white rectangular box with black text&#10;&#10;Description automatically generated"/>
          <p:cNvPicPr/>
          <p:nvPr/>
        </p:nvPicPr>
        <p:blipFill>
          <a:blip r:embed="rId1"/>
          <a:stretch/>
        </p:blipFill>
        <p:spPr>
          <a:xfrm>
            <a:off x="2570760" y="1711440"/>
            <a:ext cx="7050960" cy="4427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A29102-AC9F-4A81-8468-E22A691225E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27E4847A-E964-4628-96C9-6D66217F3E58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921960"/>
            <a:ext cx="10690560" cy="137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</a:rPr>
              <a:t>GERENCIAMENTO DA QUALIDADE</a:t>
            </a:r>
            <a:r>
              <a:rPr b="1" lang="en-US" sz="4000" spc="26" strike="noStrike" cap="all">
                <a:solidFill>
                  <a:schemeClr val="dk1"/>
                </a:solidFill>
                <a:latin typeface="Univers Condensed"/>
                <a:ea typeface="Univers Condensed"/>
              </a:rPr>
              <a:t> – ISHIKAWA</a:t>
            </a:r>
            <a:br>
              <a:rPr sz="4000"/>
            </a:br>
            <a:r>
              <a:rPr b="1" lang="en-US" sz="2500" spc="26" strike="noStrike" cap="all">
                <a:solidFill>
                  <a:schemeClr val="dk1"/>
                </a:solidFill>
                <a:latin typeface="Univers Condensed"/>
                <a:ea typeface="Univers Condensed"/>
              </a:rPr>
              <a:t>PROBLEMAS DE ORGANIZAÇÃO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Content Placeholder 6" descr="A black background with white rectangles and white rectangles&#10;&#10;Description automatically generated"/>
          <p:cNvPicPr/>
          <p:nvPr/>
        </p:nvPicPr>
        <p:blipFill>
          <a:blip r:embed="rId1"/>
          <a:stretch/>
        </p:blipFill>
        <p:spPr>
          <a:xfrm>
            <a:off x="2391120" y="1959120"/>
            <a:ext cx="7548480" cy="3969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D22F4D-87B7-4ABA-BF50-30A5FAA58210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CA5145D5-A54C-4A92-A2D5-0BE0944D0C9B}" type="datetime1">
              <a:rPr lang="pt-BR"/>
              <a:t>27/11/2024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 pitchFamily="0" charset="1"/>
        <a:ea typeface=""/>
        <a:cs typeface=""/>
      </a:majorFont>
      <a:minorFont>
        <a:latin typeface="Calisto MT" panose="0204060305050503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E7228FCBD964BBF08C9359160AD58" ma:contentTypeVersion="8" ma:contentTypeDescription="Crie um novo documento." ma:contentTypeScope="" ma:versionID="06778dd2aa87836c71c51d61a3655232">
  <xsd:schema xmlns:xsd="http://www.w3.org/2001/XMLSchema" xmlns:xs="http://www.w3.org/2001/XMLSchema" xmlns:p="http://schemas.microsoft.com/office/2006/metadata/properties" xmlns:ns2="d6ad8c46-be38-4f84-8a54-922714403fd4" targetNamespace="http://schemas.microsoft.com/office/2006/metadata/properties" ma:root="true" ma:fieldsID="c03aa39eeca9a3a453286986f2319b3a" ns2:_="">
    <xsd:import namespace="d6ad8c46-be38-4f84-8a54-922714403fd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d8c46-be38-4f84-8a54-922714403fd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6ad8c46-be38-4f84-8a54-922714403fd4" xsi:nil="true"/>
  </documentManagement>
</p:properties>
</file>

<file path=customXml/itemProps1.xml><?xml version="1.0" encoding="utf-8"?>
<ds:datastoreItem xmlns:ds="http://schemas.openxmlformats.org/officeDocument/2006/customXml" ds:itemID="{046948B9-1B81-4304-9C60-5DE1D04F13E7}"/>
</file>

<file path=customXml/itemProps2.xml><?xml version="1.0" encoding="utf-8"?>
<ds:datastoreItem xmlns:ds="http://schemas.openxmlformats.org/officeDocument/2006/customXml" ds:itemID="{41C24B25-9B16-45D9-B46A-BE8F11C18983}"/>
</file>

<file path=customXml/itemProps3.xml><?xml version="1.0" encoding="utf-8"?>
<ds:datastoreItem xmlns:ds="http://schemas.openxmlformats.org/officeDocument/2006/customXml" ds:itemID="{882166F5-BB63-457F-BE46-BE2B299D2BB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Application>LibreOffice/24.2.1.2$Windows_X86_64 LibreOffice_project/db4def46b0453cc22e2d0305797cf981b68ef5ac</Application>
  <AppVersion>15.0000</AppVersion>
  <Words>615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2024-05-27T17:51:26Z</dcterms:created>
  <dc:creator>EVERTON  CARLOS DOS SANTOS</dc:creator>
  <dc:description/>
  <dc:language>pt-BR</dc:language>
  <cp:lastModifiedBy/>
  <dcterms:modified xsi:type="dcterms:W3CDTF">2024-11-27T21:09:43Z</dcterms:modified>
  <cp:revision>449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0x0101005ACE7228FCBD964BBF08C9359160AD58</vt:lpwstr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