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9482A4D-5D79-40C5-892F-A0F6F169BB7A}" type="datetimeFigureOut">
              <a:rPr kumimoji="1" lang="ja-JP" altLang="en-US" smtClean="0"/>
              <a:t>2018/7/5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FFAA894-C0D8-4FF3-A14C-6911932A8BE3}" type="slidenum">
              <a:rPr kumimoji="1" lang="ja-JP" altLang="en-US" smtClean="0"/>
              <a:t>‹#›</a:t>
            </a:fld>
            <a:endParaRPr kumimoji="1" lang="ja-JP" altLang="en-US"/>
          </a:p>
        </p:txBody>
      </p:sp>
    </p:spTree>
    <p:extLst>
      <p:ext uri="{BB962C8B-B14F-4D97-AF65-F5344CB8AC3E}">
        <p14:creationId xmlns:p14="http://schemas.microsoft.com/office/powerpoint/2010/main" val="484835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9482A4D-5D79-40C5-892F-A0F6F169BB7A}" type="datetimeFigureOut">
              <a:rPr kumimoji="1" lang="ja-JP" altLang="en-US" smtClean="0"/>
              <a:t>2018/7/5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FFAA894-C0D8-4FF3-A14C-6911932A8BE3}" type="slidenum">
              <a:rPr kumimoji="1" lang="ja-JP" altLang="en-US" smtClean="0"/>
              <a:t>‹#›</a:t>
            </a:fld>
            <a:endParaRPr kumimoji="1" lang="ja-JP" altLang="en-US"/>
          </a:p>
        </p:txBody>
      </p:sp>
    </p:spTree>
    <p:extLst>
      <p:ext uri="{BB962C8B-B14F-4D97-AF65-F5344CB8AC3E}">
        <p14:creationId xmlns:p14="http://schemas.microsoft.com/office/powerpoint/2010/main" val="1046859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9482A4D-5D79-40C5-892F-A0F6F169BB7A}" type="datetimeFigureOut">
              <a:rPr kumimoji="1" lang="ja-JP" altLang="en-US" smtClean="0"/>
              <a:t>2018/7/5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FFAA894-C0D8-4FF3-A14C-6911932A8BE3}" type="slidenum">
              <a:rPr kumimoji="1" lang="ja-JP" altLang="en-US" smtClean="0"/>
              <a:t>‹#›</a:t>
            </a:fld>
            <a:endParaRPr kumimoji="1" lang="ja-JP" altLang="en-US"/>
          </a:p>
        </p:txBody>
      </p:sp>
    </p:spTree>
    <p:extLst>
      <p:ext uri="{BB962C8B-B14F-4D97-AF65-F5344CB8AC3E}">
        <p14:creationId xmlns:p14="http://schemas.microsoft.com/office/powerpoint/2010/main" val="34848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9482A4D-5D79-40C5-892F-A0F6F169BB7A}" type="datetimeFigureOut">
              <a:rPr kumimoji="1" lang="ja-JP" altLang="en-US" smtClean="0"/>
              <a:t>2018/7/5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FFAA894-C0D8-4FF3-A14C-6911932A8BE3}" type="slidenum">
              <a:rPr kumimoji="1" lang="ja-JP" altLang="en-US" smtClean="0"/>
              <a:t>‹#›</a:t>
            </a:fld>
            <a:endParaRPr kumimoji="1" lang="ja-JP" altLang="en-US"/>
          </a:p>
        </p:txBody>
      </p:sp>
    </p:spTree>
    <p:extLst>
      <p:ext uri="{BB962C8B-B14F-4D97-AF65-F5344CB8AC3E}">
        <p14:creationId xmlns:p14="http://schemas.microsoft.com/office/powerpoint/2010/main" val="2392929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9482A4D-5D79-40C5-892F-A0F6F169BB7A}" type="datetimeFigureOut">
              <a:rPr kumimoji="1" lang="ja-JP" altLang="en-US" smtClean="0"/>
              <a:t>2018/7/5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FFAA894-C0D8-4FF3-A14C-6911932A8BE3}" type="slidenum">
              <a:rPr kumimoji="1" lang="ja-JP" altLang="en-US" smtClean="0"/>
              <a:t>‹#›</a:t>
            </a:fld>
            <a:endParaRPr kumimoji="1" lang="ja-JP" altLang="en-US"/>
          </a:p>
        </p:txBody>
      </p:sp>
    </p:spTree>
    <p:extLst>
      <p:ext uri="{BB962C8B-B14F-4D97-AF65-F5344CB8AC3E}">
        <p14:creationId xmlns:p14="http://schemas.microsoft.com/office/powerpoint/2010/main" val="2064936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9482A4D-5D79-40C5-892F-A0F6F169BB7A}" type="datetimeFigureOut">
              <a:rPr kumimoji="1" lang="ja-JP" altLang="en-US" smtClean="0"/>
              <a:t>2018/7/5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FFAA894-C0D8-4FF3-A14C-6911932A8BE3}" type="slidenum">
              <a:rPr kumimoji="1" lang="ja-JP" altLang="en-US" smtClean="0"/>
              <a:t>‹#›</a:t>
            </a:fld>
            <a:endParaRPr kumimoji="1" lang="ja-JP" altLang="en-US"/>
          </a:p>
        </p:txBody>
      </p:sp>
    </p:spTree>
    <p:extLst>
      <p:ext uri="{BB962C8B-B14F-4D97-AF65-F5344CB8AC3E}">
        <p14:creationId xmlns:p14="http://schemas.microsoft.com/office/powerpoint/2010/main" val="3563637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9482A4D-5D79-40C5-892F-A0F6F169BB7A}" type="datetimeFigureOut">
              <a:rPr kumimoji="1" lang="ja-JP" altLang="en-US" smtClean="0"/>
              <a:t>2018/7/5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FFAA894-C0D8-4FF3-A14C-6911932A8BE3}" type="slidenum">
              <a:rPr kumimoji="1" lang="ja-JP" altLang="en-US" smtClean="0"/>
              <a:t>‹#›</a:t>
            </a:fld>
            <a:endParaRPr kumimoji="1" lang="ja-JP" altLang="en-US"/>
          </a:p>
        </p:txBody>
      </p:sp>
    </p:spTree>
    <p:extLst>
      <p:ext uri="{BB962C8B-B14F-4D97-AF65-F5344CB8AC3E}">
        <p14:creationId xmlns:p14="http://schemas.microsoft.com/office/powerpoint/2010/main" val="3695028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9482A4D-5D79-40C5-892F-A0F6F169BB7A}" type="datetimeFigureOut">
              <a:rPr kumimoji="1" lang="ja-JP" altLang="en-US" smtClean="0"/>
              <a:t>2018/7/5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FFAA894-C0D8-4FF3-A14C-6911932A8BE3}" type="slidenum">
              <a:rPr kumimoji="1" lang="ja-JP" altLang="en-US" smtClean="0"/>
              <a:t>‹#›</a:t>
            </a:fld>
            <a:endParaRPr kumimoji="1" lang="ja-JP" altLang="en-US"/>
          </a:p>
        </p:txBody>
      </p:sp>
    </p:spTree>
    <p:extLst>
      <p:ext uri="{BB962C8B-B14F-4D97-AF65-F5344CB8AC3E}">
        <p14:creationId xmlns:p14="http://schemas.microsoft.com/office/powerpoint/2010/main" val="1204174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9482A4D-5D79-40C5-892F-A0F6F169BB7A}" type="datetimeFigureOut">
              <a:rPr kumimoji="1" lang="ja-JP" altLang="en-US" smtClean="0"/>
              <a:t>2018/7/5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FFAA894-C0D8-4FF3-A14C-6911932A8BE3}" type="slidenum">
              <a:rPr kumimoji="1" lang="ja-JP" altLang="en-US" smtClean="0"/>
              <a:t>‹#›</a:t>
            </a:fld>
            <a:endParaRPr kumimoji="1" lang="ja-JP" altLang="en-US"/>
          </a:p>
        </p:txBody>
      </p:sp>
      <p:cxnSp>
        <p:nvCxnSpPr>
          <p:cNvPr id="5" name="直線コネクタ 4"/>
          <p:cNvCxnSpPr/>
          <p:nvPr userDrawn="1"/>
        </p:nvCxnSpPr>
        <p:spPr>
          <a:xfrm>
            <a:off x="0" y="6381328"/>
            <a:ext cx="91440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userDrawn="1"/>
        </p:nvCxnSpPr>
        <p:spPr>
          <a:xfrm>
            <a:off x="-2" y="6453336"/>
            <a:ext cx="9144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0838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9482A4D-5D79-40C5-892F-A0F6F169BB7A}" type="datetimeFigureOut">
              <a:rPr kumimoji="1" lang="ja-JP" altLang="en-US" smtClean="0"/>
              <a:t>2018/7/5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FFAA894-C0D8-4FF3-A14C-6911932A8BE3}" type="slidenum">
              <a:rPr kumimoji="1" lang="ja-JP" altLang="en-US" smtClean="0"/>
              <a:t>‹#›</a:t>
            </a:fld>
            <a:endParaRPr kumimoji="1" lang="ja-JP" altLang="en-US"/>
          </a:p>
        </p:txBody>
      </p:sp>
    </p:spTree>
    <p:extLst>
      <p:ext uri="{BB962C8B-B14F-4D97-AF65-F5344CB8AC3E}">
        <p14:creationId xmlns:p14="http://schemas.microsoft.com/office/powerpoint/2010/main" val="1448756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9482A4D-5D79-40C5-892F-A0F6F169BB7A}" type="datetimeFigureOut">
              <a:rPr kumimoji="1" lang="ja-JP" altLang="en-US" smtClean="0"/>
              <a:t>2018/7/5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FFAA894-C0D8-4FF3-A14C-6911932A8BE3}" type="slidenum">
              <a:rPr kumimoji="1" lang="ja-JP" altLang="en-US" smtClean="0"/>
              <a:t>‹#›</a:t>
            </a:fld>
            <a:endParaRPr kumimoji="1" lang="ja-JP" altLang="en-US"/>
          </a:p>
        </p:txBody>
      </p:sp>
    </p:spTree>
    <p:extLst>
      <p:ext uri="{BB962C8B-B14F-4D97-AF65-F5344CB8AC3E}">
        <p14:creationId xmlns:p14="http://schemas.microsoft.com/office/powerpoint/2010/main" val="3624772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482A4D-5D79-40C5-892F-A0F6F169BB7A}" type="datetimeFigureOut">
              <a:rPr kumimoji="1" lang="ja-JP" altLang="en-US" smtClean="0"/>
              <a:t>2018/7/5</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FAA894-C0D8-4FF3-A14C-6911932A8BE3}" type="slidenum">
              <a:rPr kumimoji="1" lang="ja-JP" altLang="en-US" smtClean="0"/>
              <a:t>‹#›</a:t>
            </a:fld>
            <a:endParaRPr kumimoji="1" lang="ja-JP" altLang="en-US"/>
          </a:p>
        </p:txBody>
      </p:sp>
    </p:spTree>
    <p:extLst>
      <p:ext uri="{BB962C8B-B14F-4D97-AF65-F5344CB8AC3E}">
        <p14:creationId xmlns:p14="http://schemas.microsoft.com/office/powerpoint/2010/main" val="3948135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635896" y="2452999"/>
            <a:ext cx="1896673" cy="923330"/>
          </a:xfrm>
          <a:prstGeom prst="rect">
            <a:avLst/>
          </a:prstGeom>
          <a:noFill/>
        </p:spPr>
        <p:txBody>
          <a:bodyPr wrap="none" rtlCol="0">
            <a:spAutoFit/>
          </a:bodyPr>
          <a:lstStyle/>
          <a:p>
            <a:r>
              <a:rPr lang="ja-JP" altLang="en-US" sz="5400" dirty="0" smtClean="0">
                <a:latin typeface="HGP教科書体" panose="02020600000000000000" pitchFamily="18" charset="-128"/>
                <a:ea typeface="HGP教科書体" panose="02020600000000000000" pitchFamily="18" charset="-128"/>
              </a:rPr>
              <a:t>鯛めし</a:t>
            </a:r>
            <a:endParaRPr kumimoji="1" lang="ja-JP" altLang="en-US" sz="5400" dirty="0">
              <a:latin typeface="HGP教科書体" panose="02020600000000000000" pitchFamily="18" charset="-128"/>
              <a:ea typeface="HGP教科書体" panose="02020600000000000000" pitchFamily="18" charset="-128"/>
            </a:endParaRPr>
          </a:p>
        </p:txBody>
      </p:sp>
      <p:sp>
        <p:nvSpPr>
          <p:cNvPr id="5" name="テキスト ボックス 4"/>
          <p:cNvSpPr txBox="1"/>
          <p:nvPr/>
        </p:nvSpPr>
        <p:spPr>
          <a:xfrm>
            <a:off x="5547393" y="4362652"/>
            <a:ext cx="978153" cy="369332"/>
          </a:xfrm>
          <a:prstGeom prst="rect">
            <a:avLst/>
          </a:prstGeom>
          <a:noFill/>
        </p:spPr>
        <p:txBody>
          <a:bodyPr wrap="none" rtlCol="0">
            <a:spAutoFit/>
          </a:bodyPr>
          <a:lstStyle/>
          <a:p>
            <a:r>
              <a:rPr kumimoji="1" lang="en-US" altLang="ja-JP" dirty="0" smtClean="0"/>
              <a:t>HANA</a:t>
            </a:r>
            <a:r>
              <a:rPr lang="en-US" altLang="ja-JP" dirty="0" smtClean="0"/>
              <a:t>24</a:t>
            </a:r>
          </a:p>
        </p:txBody>
      </p:sp>
      <p:sp>
        <p:nvSpPr>
          <p:cNvPr id="6" name="テキスト ボックス 5"/>
          <p:cNvSpPr txBox="1"/>
          <p:nvPr/>
        </p:nvSpPr>
        <p:spPr>
          <a:xfrm>
            <a:off x="5532569" y="4731984"/>
            <a:ext cx="2779928" cy="923330"/>
          </a:xfrm>
          <a:prstGeom prst="rect">
            <a:avLst/>
          </a:prstGeom>
          <a:noFill/>
        </p:spPr>
        <p:txBody>
          <a:bodyPr wrap="none" rtlCol="0">
            <a:spAutoFit/>
          </a:bodyPr>
          <a:lstStyle/>
          <a:p>
            <a:r>
              <a:rPr kumimoji="1" lang="ja-JP" altLang="en-US" dirty="0" smtClean="0"/>
              <a:t>メンバー</a:t>
            </a:r>
            <a:endParaRPr kumimoji="1" lang="en-US" altLang="ja-JP" dirty="0" smtClean="0"/>
          </a:p>
          <a:p>
            <a:r>
              <a:rPr lang="ja-JP" altLang="en-US" dirty="0"/>
              <a:t>あべ</a:t>
            </a:r>
            <a:r>
              <a:rPr lang="ja-JP" altLang="en-US" dirty="0" smtClean="0"/>
              <a:t>ちゃん、うめちゃん</a:t>
            </a:r>
            <a:endParaRPr lang="en-US" altLang="ja-JP" dirty="0" smtClean="0"/>
          </a:p>
          <a:p>
            <a:r>
              <a:rPr kumimoji="1" lang="ja-JP" altLang="en-US" dirty="0" err="1"/>
              <a:t>えみちゃん</a:t>
            </a:r>
            <a:r>
              <a:rPr kumimoji="1" lang="ja-JP" altLang="en-US" dirty="0" smtClean="0"/>
              <a:t>、せっしー</a:t>
            </a:r>
            <a:r>
              <a:rPr lang="ja-JP" altLang="en-US" dirty="0"/>
              <a:t>、</a:t>
            </a:r>
            <a:r>
              <a:rPr lang="ja-JP" altLang="en-US" dirty="0" smtClean="0"/>
              <a:t>たま</a:t>
            </a:r>
            <a:endParaRPr kumimoji="1" lang="ja-JP" altLang="en-US" dirty="0"/>
          </a:p>
        </p:txBody>
      </p:sp>
    </p:spTree>
    <p:extLst>
      <p:ext uri="{BB962C8B-B14F-4D97-AF65-F5344CB8AC3E}">
        <p14:creationId xmlns:p14="http://schemas.microsoft.com/office/powerpoint/2010/main" val="787030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3581984" y="4509120"/>
            <a:ext cx="1980029" cy="369332"/>
          </a:xfrm>
          <a:prstGeom prst="rect">
            <a:avLst/>
          </a:prstGeom>
        </p:spPr>
        <p:txBody>
          <a:bodyPr wrap="none">
            <a:spAutoFit/>
          </a:bodyPr>
          <a:lstStyle/>
          <a:p>
            <a:r>
              <a:rPr lang="ja-JP" altLang="en-US" b="1" dirty="0"/>
              <a:t>炊き込み</a:t>
            </a:r>
            <a:r>
              <a:rPr lang="en-US" altLang="ja-JP" b="1" dirty="0"/>
              <a:t>or</a:t>
            </a:r>
            <a:r>
              <a:rPr lang="ja-JP" altLang="en-US" b="1" dirty="0"/>
              <a:t>刺身！</a:t>
            </a:r>
            <a:endParaRPr lang="ja-JP" altLang="en-US" dirty="0"/>
          </a:p>
        </p:txBody>
      </p:sp>
      <p:sp>
        <p:nvSpPr>
          <p:cNvPr id="3" name="正方形/長方形 2"/>
          <p:cNvSpPr/>
          <p:nvPr/>
        </p:nvSpPr>
        <p:spPr>
          <a:xfrm>
            <a:off x="467544" y="5013176"/>
            <a:ext cx="8280920" cy="923330"/>
          </a:xfrm>
          <a:prstGeom prst="rect">
            <a:avLst/>
          </a:prstGeom>
        </p:spPr>
        <p:txBody>
          <a:bodyPr wrap="square">
            <a:spAutoFit/>
          </a:bodyPr>
          <a:lstStyle/>
          <a:p>
            <a:r>
              <a:rPr lang="ja-JP" altLang="en-US" dirty="0">
                <a:latin typeface="HGP教科書体" panose="02020600000000000000" pitchFamily="18" charset="-128"/>
                <a:ea typeface="HGP教科書体" panose="02020600000000000000" pitchFamily="18" charset="-128"/>
              </a:rPr>
              <a:t>今治市（東予）や松山市北条（中予）で食べられる「鯛めし」は鯛を丸ごと一匹、土鍋や釜に入れて炊き込んだ郷土料理。宇和島市（南予）の「鯛めし」は鯛の刺身を特製のタレにつけ込み、薬味といっしょに混ぜたものをご飯の上にかけて食べる漁師料理。</a:t>
            </a:r>
          </a:p>
        </p:txBody>
      </p:sp>
      <p:pic>
        <p:nvPicPr>
          <p:cNvPr id="1026" name="Picture 2" descr="C:\Users\訓練用０３.PC03\Download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60648"/>
            <a:ext cx="5224636" cy="261231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訓練用０３.PC03\Downloads\1 (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1801894"/>
            <a:ext cx="5126420" cy="2563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2352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1115616" y="798071"/>
            <a:ext cx="7776864" cy="1200329"/>
          </a:xfrm>
          <a:prstGeom prst="rect">
            <a:avLst/>
          </a:prstGeom>
        </p:spPr>
        <p:txBody>
          <a:bodyPr wrap="square">
            <a:spAutoFit/>
          </a:bodyPr>
          <a:lstStyle/>
          <a:p>
            <a:r>
              <a:rPr lang="ja-JP" altLang="en-US" dirty="0" smtClean="0">
                <a:latin typeface="HGP教科書体" panose="02020600000000000000" pitchFamily="18" charset="-128"/>
                <a:ea typeface="HGP教科書体" panose="02020600000000000000" pitchFamily="18" charset="-128"/>
              </a:rPr>
              <a:t>「</a:t>
            </a:r>
            <a:r>
              <a:rPr lang="ja-JP" altLang="en-US" dirty="0">
                <a:latin typeface="HGP教科書体" panose="02020600000000000000" pitchFamily="18" charset="-128"/>
                <a:ea typeface="HGP教科書体" panose="02020600000000000000" pitchFamily="18" charset="-128"/>
              </a:rPr>
              <a:t>鯛めし」（東・中予）の起源はかなり古いといわれています。神功皇后が朝鮮出陣の際（</a:t>
            </a:r>
            <a:r>
              <a:rPr lang="en-US" altLang="ja-JP" dirty="0">
                <a:latin typeface="HGP教科書体" panose="02020600000000000000" pitchFamily="18" charset="-128"/>
                <a:ea typeface="HGP教科書体" panose="02020600000000000000" pitchFamily="18" charset="-128"/>
              </a:rPr>
              <a:t>200</a:t>
            </a:r>
            <a:r>
              <a:rPr lang="ja-JP" altLang="en-US" dirty="0">
                <a:latin typeface="HGP教科書体" panose="02020600000000000000" pitchFamily="18" charset="-128"/>
                <a:ea typeface="HGP教科書体" panose="02020600000000000000" pitchFamily="18" charset="-128"/>
              </a:rPr>
              <a:t>年頃）、戦勝祈願のために現在の松山市にある鹿島明神に立ち寄りました。その時に地元の漁師から献上された鯛をのせてご飯を炊いたところ喜ばれて、美味しいと賞賛されました。その時の料理が「鯛めし」の起源とされています。</a:t>
            </a:r>
          </a:p>
        </p:txBody>
      </p:sp>
      <p:sp>
        <p:nvSpPr>
          <p:cNvPr id="3" name="正方形/長方形 2"/>
          <p:cNvSpPr/>
          <p:nvPr/>
        </p:nvSpPr>
        <p:spPr>
          <a:xfrm>
            <a:off x="487270" y="404664"/>
            <a:ext cx="3597460" cy="369332"/>
          </a:xfrm>
          <a:prstGeom prst="rect">
            <a:avLst/>
          </a:prstGeom>
        </p:spPr>
        <p:txBody>
          <a:bodyPr wrap="none">
            <a:spAutoFit/>
          </a:bodyPr>
          <a:lstStyle/>
          <a:p>
            <a:r>
              <a:rPr lang="ja-JP" altLang="en-US" b="1" dirty="0" smtClean="0"/>
              <a:t>地元漁師が献上した鯛料理が起源</a:t>
            </a:r>
            <a:endParaRPr lang="ja-JP" altLang="en-US" b="1" dirty="0"/>
          </a:p>
        </p:txBody>
      </p:sp>
      <p:sp>
        <p:nvSpPr>
          <p:cNvPr id="4" name="正方形/長方形 3"/>
          <p:cNvSpPr/>
          <p:nvPr/>
        </p:nvSpPr>
        <p:spPr>
          <a:xfrm>
            <a:off x="364394" y="4941168"/>
            <a:ext cx="8415211" cy="1200329"/>
          </a:xfrm>
          <a:prstGeom prst="rect">
            <a:avLst/>
          </a:prstGeom>
        </p:spPr>
        <p:txBody>
          <a:bodyPr wrap="square">
            <a:spAutoFit/>
          </a:bodyPr>
          <a:lstStyle/>
          <a:p>
            <a:r>
              <a:rPr lang="ja-JP" altLang="en-US" dirty="0" smtClean="0">
                <a:latin typeface="HGP教科書体" panose="02020600000000000000" pitchFamily="18" charset="-128"/>
                <a:ea typeface="HGP教科書体" panose="02020600000000000000" pitchFamily="18" charset="-128"/>
              </a:rPr>
              <a:t>宇和</a:t>
            </a:r>
            <a:r>
              <a:rPr lang="ja-JP" altLang="en-US" dirty="0">
                <a:latin typeface="HGP教科書体" panose="02020600000000000000" pitchFamily="18" charset="-128"/>
                <a:ea typeface="HGP教科書体" panose="02020600000000000000" pitchFamily="18" charset="-128"/>
              </a:rPr>
              <a:t>海にある日振島を根拠地にしていた伊予水軍。水軍の仲間が船上で魚をつまみに茶碗酒で酒盛りをしていました。その酒が残った茶碗にご飯をつぎ、醤油と刺身を混ぜ合わせて食べたのが「宇和島鯛めし」のはじまりと言われています。新鮮な鯛を使って素材の良さが活かされた漁師めし。「日振島（ひぶりじま）」がなまって「ひゅうが飯」と呼ばれていました。</a:t>
            </a:r>
          </a:p>
        </p:txBody>
      </p:sp>
      <p:sp>
        <p:nvSpPr>
          <p:cNvPr id="5" name="正方形/長方形 4"/>
          <p:cNvSpPr/>
          <p:nvPr/>
        </p:nvSpPr>
        <p:spPr>
          <a:xfrm>
            <a:off x="2535054" y="2276872"/>
            <a:ext cx="4126451" cy="369332"/>
          </a:xfrm>
          <a:prstGeom prst="rect">
            <a:avLst/>
          </a:prstGeom>
        </p:spPr>
        <p:txBody>
          <a:bodyPr wrap="none">
            <a:spAutoFit/>
          </a:bodyPr>
          <a:lstStyle/>
          <a:p>
            <a:r>
              <a:rPr lang="ja-JP" altLang="en-US" b="1" dirty="0" smtClean="0"/>
              <a:t>刺身とご飯を一緒に豪快に食べると旨い</a:t>
            </a:r>
            <a:endParaRPr lang="ja-JP" altLang="en-US" b="1" dirty="0"/>
          </a:p>
        </p:txBody>
      </p:sp>
      <p:pic>
        <p:nvPicPr>
          <p:cNvPr id="2050" name="Picture 2" descr="C:\Users\訓練用０３.PC03\Downloads\20160624093545.jpg"/>
          <p:cNvPicPr>
            <a:picLocks noChangeAspect="1" noChangeArrowheads="1"/>
          </p:cNvPicPr>
          <p:nvPr/>
        </p:nvPicPr>
        <p:blipFill rotWithShape="1">
          <a:blip r:embed="rId2">
            <a:extLst>
              <a:ext uri="{28A0092B-C50C-407E-A947-70E740481C1C}">
                <a14:useLocalDpi xmlns:a14="http://schemas.microsoft.com/office/drawing/2010/main" val="0"/>
              </a:ext>
            </a:extLst>
          </a:blip>
          <a:srcRect b="38375"/>
          <a:stretch/>
        </p:blipFill>
        <p:spPr bwMode="auto">
          <a:xfrm>
            <a:off x="0" y="2799936"/>
            <a:ext cx="9144000" cy="2069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528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539552" y="476672"/>
            <a:ext cx="6534472" cy="369332"/>
          </a:xfrm>
          <a:prstGeom prst="rect">
            <a:avLst/>
          </a:prstGeom>
        </p:spPr>
        <p:txBody>
          <a:bodyPr wrap="square">
            <a:spAutoFit/>
          </a:bodyPr>
          <a:lstStyle/>
          <a:p>
            <a:r>
              <a:rPr lang="ja-JP" altLang="en-US" b="1" dirty="0"/>
              <a:t>鯛の刺身と特製タレをごはんにかけて食べる漁師めし</a:t>
            </a:r>
            <a:endParaRPr lang="ja-JP" altLang="en-US" dirty="0"/>
          </a:p>
        </p:txBody>
      </p:sp>
      <p:pic>
        <p:nvPicPr>
          <p:cNvPr id="3074" name="Picture 2" descr="C:\Users\訓練用０３.PC03\Downloads\ダウンロード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9149" y="1484784"/>
            <a:ext cx="1809750" cy="252412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訓練用０３.PC03\Downloads\imgrc006438485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7904" y="1052736"/>
            <a:ext cx="2127250" cy="21272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訓練用０３.PC03\Downloads\images (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1628800"/>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訓練用０３.PC03\Downloads\0001062425-001b.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3573016"/>
            <a:ext cx="2430016" cy="243001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訓練用０３.PC03\Downloads\images (4).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808" y="3538739"/>
            <a:ext cx="2619375" cy="1743075"/>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p:cNvSpPr/>
          <p:nvPr/>
        </p:nvSpPr>
        <p:spPr>
          <a:xfrm>
            <a:off x="5580112" y="4126904"/>
            <a:ext cx="3456384" cy="1754326"/>
          </a:xfrm>
          <a:prstGeom prst="rect">
            <a:avLst/>
          </a:prstGeom>
        </p:spPr>
        <p:txBody>
          <a:bodyPr wrap="square">
            <a:spAutoFit/>
          </a:bodyPr>
          <a:lstStyle/>
          <a:p>
            <a:r>
              <a:rPr lang="ja-JP" altLang="en-US" u="sng" dirty="0">
                <a:latin typeface="HGP教科書体" panose="02020600000000000000" pitchFamily="18" charset="-128"/>
                <a:ea typeface="HGP教科書体" panose="02020600000000000000" pitchFamily="18" charset="-128"/>
              </a:rPr>
              <a:t>海辺の町が生んだ「宇和島鯛めし</a:t>
            </a:r>
            <a:r>
              <a:rPr lang="ja-JP" altLang="en-US" u="sng" dirty="0" smtClean="0">
                <a:latin typeface="HGP教科書体" panose="02020600000000000000" pitchFamily="18" charset="-128"/>
                <a:ea typeface="HGP教科書体" panose="02020600000000000000" pitchFamily="18" charset="-128"/>
              </a:rPr>
              <a:t>」</a:t>
            </a:r>
            <a:endParaRPr lang="en-US" altLang="ja-JP" u="sng" dirty="0" smtClean="0">
              <a:latin typeface="HGP教科書体" panose="02020600000000000000" pitchFamily="18" charset="-128"/>
              <a:ea typeface="HGP教科書体" panose="02020600000000000000" pitchFamily="18" charset="-128"/>
            </a:endParaRPr>
          </a:p>
          <a:p>
            <a:r>
              <a:rPr lang="ja-JP" altLang="en-US" dirty="0" smtClean="0">
                <a:latin typeface="HGP教科書体" panose="02020600000000000000" pitchFamily="18" charset="-128"/>
                <a:ea typeface="HGP教科書体" panose="02020600000000000000" pitchFamily="18" charset="-128"/>
              </a:rPr>
              <a:t>鯛</a:t>
            </a:r>
            <a:r>
              <a:rPr lang="ja-JP" altLang="en-US" dirty="0">
                <a:latin typeface="HGP教科書体" panose="02020600000000000000" pitchFamily="18" charset="-128"/>
                <a:ea typeface="HGP教科書体" panose="02020600000000000000" pitchFamily="18" charset="-128"/>
              </a:rPr>
              <a:t>の切り身を、醤油、みりん、玉子、ごま、だし汁などで調味したタレに漬け込みます。漬け込んだ鯛をそのままアツアツご飯にのせて食べると、口いっぱいに鯛の旨さが広がります。</a:t>
            </a:r>
          </a:p>
        </p:txBody>
      </p:sp>
    </p:spTree>
    <p:extLst>
      <p:ext uri="{BB962C8B-B14F-4D97-AF65-F5344CB8AC3E}">
        <p14:creationId xmlns:p14="http://schemas.microsoft.com/office/powerpoint/2010/main" val="3820722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コネクタ 4"/>
          <p:cNvCxnSpPr/>
          <p:nvPr/>
        </p:nvCxnSpPr>
        <p:spPr>
          <a:xfrm>
            <a:off x="539552" y="3239688"/>
            <a:ext cx="2952328"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円/楕円 5"/>
          <p:cNvSpPr/>
          <p:nvPr/>
        </p:nvSpPr>
        <p:spPr>
          <a:xfrm>
            <a:off x="1115616" y="3095672"/>
            <a:ext cx="288032" cy="288032"/>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503548" y="2231576"/>
            <a:ext cx="1512168" cy="216024"/>
          </a:xfrm>
          <a:prstGeom prst="rect">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smtClean="0">
                <a:solidFill>
                  <a:schemeClr val="tx1"/>
                </a:solidFill>
              </a:rPr>
              <a:t>リスト出し</a:t>
            </a:r>
            <a:endParaRPr kumimoji="1" lang="ja-JP" altLang="en-US" sz="1400" b="1" dirty="0">
              <a:solidFill>
                <a:schemeClr val="tx1"/>
              </a:solidFill>
            </a:endParaRPr>
          </a:p>
        </p:txBody>
      </p:sp>
      <p:sp>
        <p:nvSpPr>
          <p:cNvPr id="8" name="円/楕円 7"/>
          <p:cNvSpPr/>
          <p:nvPr/>
        </p:nvSpPr>
        <p:spPr>
          <a:xfrm>
            <a:off x="2339752" y="3095672"/>
            <a:ext cx="288032" cy="288032"/>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727684" y="3980916"/>
            <a:ext cx="1512168" cy="216024"/>
          </a:xfrm>
          <a:prstGeom prst="rect">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tx1"/>
                </a:solidFill>
              </a:rPr>
              <a:t>試食・お店訪問</a:t>
            </a:r>
            <a:endParaRPr kumimoji="1" lang="ja-JP" altLang="en-US" sz="1400" b="1" dirty="0">
              <a:solidFill>
                <a:schemeClr val="tx1"/>
              </a:solidFill>
            </a:endParaRPr>
          </a:p>
        </p:txBody>
      </p:sp>
      <p:sp>
        <p:nvSpPr>
          <p:cNvPr id="10" name="テキスト ボックス 9"/>
          <p:cNvSpPr txBox="1"/>
          <p:nvPr/>
        </p:nvSpPr>
        <p:spPr>
          <a:xfrm>
            <a:off x="1011759" y="2789204"/>
            <a:ext cx="747320" cy="369332"/>
          </a:xfrm>
          <a:prstGeom prst="rect">
            <a:avLst/>
          </a:prstGeom>
          <a:noFill/>
        </p:spPr>
        <p:txBody>
          <a:bodyPr wrap="none" rtlCol="0">
            <a:spAutoFit/>
          </a:bodyPr>
          <a:lstStyle/>
          <a:p>
            <a:r>
              <a:rPr kumimoji="1" lang="en-US" altLang="ja-JP" dirty="0" smtClean="0"/>
              <a:t>7/6Fri</a:t>
            </a:r>
            <a:endParaRPr kumimoji="1" lang="ja-JP" altLang="en-US" dirty="0"/>
          </a:p>
        </p:txBody>
      </p:sp>
      <p:sp>
        <p:nvSpPr>
          <p:cNvPr id="11" name="テキスト ボックス 10"/>
          <p:cNvSpPr txBox="1"/>
          <p:nvPr/>
        </p:nvSpPr>
        <p:spPr>
          <a:xfrm>
            <a:off x="2171022" y="3344700"/>
            <a:ext cx="960648" cy="369332"/>
          </a:xfrm>
          <a:prstGeom prst="rect">
            <a:avLst/>
          </a:prstGeom>
          <a:noFill/>
        </p:spPr>
        <p:txBody>
          <a:bodyPr wrap="none" rtlCol="0">
            <a:spAutoFit/>
          </a:bodyPr>
          <a:lstStyle/>
          <a:p>
            <a:r>
              <a:rPr kumimoji="1" lang="en-US" altLang="ja-JP" dirty="0" smtClean="0"/>
              <a:t>7/10</a:t>
            </a:r>
            <a:r>
              <a:rPr lang="en-US" altLang="ja-JP" dirty="0"/>
              <a:t>Tue</a:t>
            </a:r>
            <a:endParaRPr kumimoji="1" lang="ja-JP" altLang="en-US" dirty="0"/>
          </a:p>
        </p:txBody>
      </p:sp>
      <p:sp>
        <p:nvSpPr>
          <p:cNvPr id="12" name="テキスト ボックス 11"/>
          <p:cNvSpPr txBox="1"/>
          <p:nvPr/>
        </p:nvSpPr>
        <p:spPr>
          <a:xfrm>
            <a:off x="208996" y="840775"/>
            <a:ext cx="2677336" cy="1323439"/>
          </a:xfrm>
          <a:prstGeom prst="rect">
            <a:avLst/>
          </a:prstGeom>
          <a:noFill/>
        </p:spPr>
        <p:txBody>
          <a:bodyPr wrap="none" rtlCol="0">
            <a:spAutoFit/>
          </a:bodyPr>
          <a:lstStyle/>
          <a:p>
            <a:r>
              <a:rPr kumimoji="1" lang="en-US" altLang="ja-JP" sz="1600" dirty="0" smtClean="0">
                <a:latin typeface="HGP教科書体" panose="02020600000000000000" pitchFamily="18" charset="-128"/>
                <a:ea typeface="HGP教科書体" panose="02020600000000000000" pitchFamily="18" charset="-128"/>
              </a:rPr>
              <a:t>Web</a:t>
            </a:r>
            <a:r>
              <a:rPr kumimoji="1" lang="ja-JP" altLang="en-US" sz="1600" dirty="0" smtClean="0">
                <a:latin typeface="HGP教科書体" panose="02020600000000000000" pitchFamily="18" charset="-128"/>
                <a:ea typeface="HGP教科書体" panose="02020600000000000000" pitchFamily="18" charset="-128"/>
              </a:rPr>
              <a:t>のデザインや</a:t>
            </a:r>
            <a:endParaRPr kumimoji="1" lang="en-US" altLang="ja-JP" sz="1600" dirty="0" smtClean="0">
              <a:latin typeface="HGP教科書体" panose="02020600000000000000" pitchFamily="18" charset="-128"/>
              <a:ea typeface="HGP教科書体" panose="02020600000000000000" pitchFamily="18" charset="-128"/>
            </a:endParaRPr>
          </a:p>
          <a:p>
            <a:r>
              <a:rPr lang="ja-JP" altLang="en-US" sz="1600" dirty="0" smtClean="0">
                <a:latin typeface="HGP教科書体" panose="02020600000000000000" pitchFamily="18" charset="-128"/>
                <a:ea typeface="HGP教科書体" panose="02020600000000000000" pitchFamily="18" charset="-128"/>
              </a:rPr>
              <a:t>構成</a:t>
            </a:r>
            <a:r>
              <a:rPr lang="ja-JP" altLang="en-US" sz="1600" dirty="0">
                <a:latin typeface="HGP教科書体" panose="02020600000000000000" pitchFamily="18" charset="-128"/>
                <a:ea typeface="HGP教科書体" panose="02020600000000000000" pitchFamily="18" charset="-128"/>
              </a:rPr>
              <a:t>に必要</a:t>
            </a:r>
            <a:r>
              <a:rPr lang="ja-JP" altLang="en-US" sz="1600" dirty="0" smtClean="0">
                <a:latin typeface="HGP教科書体" panose="02020600000000000000" pitchFamily="18" charset="-128"/>
                <a:ea typeface="HGP教科書体" panose="02020600000000000000" pitchFamily="18" charset="-128"/>
              </a:rPr>
              <a:t>な</a:t>
            </a:r>
            <a:endParaRPr lang="en-US" altLang="ja-JP" sz="1600" dirty="0" smtClean="0">
              <a:latin typeface="HGP教科書体" panose="02020600000000000000" pitchFamily="18" charset="-128"/>
              <a:ea typeface="HGP教科書体" panose="02020600000000000000" pitchFamily="18" charset="-128"/>
            </a:endParaRPr>
          </a:p>
          <a:p>
            <a:r>
              <a:rPr lang="ja-JP" altLang="en-US" sz="1600" dirty="0" smtClean="0">
                <a:latin typeface="HGP教科書体" panose="02020600000000000000" pitchFamily="18" charset="-128"/>
                <a:ea typeface="HGP教科書体" panose="02020600000000000000" pitchFamily="18" charset="-128"/>
              </a:rPr>
              <a:t>ヒアリング項目の書き出し</a:t>
            </a:r>
            <a:endParaRPr lang="en-US" altLang="ja-JP" sz="1600" dirty="0" smtClean="0">
              <a:latin typeface="HGP教科書体" panose="02020600000000000000" pitchFamily="18" charset="-128"/>
              <a:ea typeface="HGP教科書体" panose="02020600000000000000" pitchFamily="18" charset="-128"/>
            </a:endParaRPr>
          </a:p>
          <a:p>
            <a:r>
              <a:rPr lang="ja-JP" altLang="en-US" sz="1600" dirty="0" smtClean="0">
                <a:latin typeface="HGP教科書体" panose="02020600000000000000" pitchFamily="18" charset="-128"/>
                <a:ea typeface="HGP教科書体" panose="02020600000000000000" pitchFamily="18" charset="-128"/>
              </a:rPr>
              <a:t>例）ページ更新頻度</a:t>
            </a:r>
            <a:endParaRPr lang="en-US" altLang="ja-JP" sz="1600" dirty="0">
              <a:latin typeface="HGP教科書体" panose="02020600000000000000" pitchFamily="18" charset="-128"/>
              <a:ea typeface="HGP教科書体" panose="02020600000000000000" pitchFamily="18" charset="-128"/>
            </a:endParaRPr>
          </a:p>
          <a:p>
            <a:r>
              <a:rPr kumimoji="1" lang="ja-JP" altLang="en-US" sz="1600" dirty="0" smtClean="0">
                <a:latin typeface="HGP教科書体" panose="02020600000000000000" pitchFamily="18" charset="-128"/>
                <a:ea typeface="HGP教科書体" panose="02020600000000000000" pitchFamily="18" charset="-128"/>
              </a:rPr>
              <a:t>お客様の問い合わせ方法　等</a:t>
            </a:r>
            <a:endParaRPr kumimoji="1" lang="en-US" altLang="ja-JP" sz="1600" dirty="0" smtClean="0">
              <a:latin typeface="HGP教科書体" panose="02020600000000000000" pitchFamily="18" charset="-128"/>
              <a:ea typeface="HGP教科書体" panose="02020600000000000000" pitchFamily="18" charset="-128"/>
            </a:endParaRPr>
          </a:p>
        </p:txBody>
      </p:sp>
      <p:cxnSp>
        <p:nvCxnSpPr>
          <p:cNvPr id="14" name="直線コネクタ 13"/>
          <p:cNvCxnSpPr>
            <a:stCxn id="7" idx="2"/>
          </p:cNvCxnSpPr>
          <p:nvPr/>
        </p:nvCxnSpPr>
        <p:spPr>
          <a:xfrm>
            <a:off x="1259632" y="2447600"/>
            <a:ext cx="0" cy="34160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2483768" y="3639312"/>
            <a:ext cx="0" cy="34160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flipV="1">
            <a:off x="3482736" y="2447600"/>
            <a:ext cx="504056" cy="792088"/>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3491880" y="3239688"/>
            <a:ext cx="535580" cy="744228"/>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3986792" y="2447600"/>
            <a:ext cx="2952328"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円/楕円 22"/>
          <p:cNvSpPr/>
          <p:nvPr/>
        </p:nvSpPr>
        <p:spPr>
          <a:xfrm>
            <a:off x="4070851" y="2303584"/>
            <a:ext cx="288032" cy="288032"/>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5076056" y="1454796"/>
            <a:ext cx="1140951" cy="216024"/>
          </a:xfrm>
          <a:prstGeom prst="rect">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smtClean="0">
                <a:solidFill>
                  <a:schemeClr val="tx1"/>
                </a:solidFill>
              </a:rPr>
              <a:t>カンプ決め</a:t>
            </a:r>
            <a:endParaRPr kumimoji="1" lang="ja-JP" altLang="en-US" sz="1400" b="1" dirty="0">
              <a:solidFill>
                <a:schemeClr val="tx1"/>
              </a:solidFill>
            </a:endParaRPr>
          </a:p>
        </p:txBody>
      </p:sp>
      <p:sp>
        <p:nvSpPr>
          <p:cNvPr id="25" name="テキスト ボックス 24"/>
          <p:cNvSpPr txBox="1"/>
          <p:nvPr/>
        </p:nvSpPr>
        <p:spPr>
          <a:xfrm>
            <a:off x="5321749" y="1979548"/>
            <a:ext cx="1066318" cy="369332"/>
          </a:xfrm>
          <a:prstGeom prst="rect">
            <a:avLst/>
          </a:prstGeom>
          <a:noFill/>
        </p:spPr>
        <p:txBody>
          <a:bodyPr wrap="none" rtlCol="0">
            <a:spAutoFit/>
          </a:bodyPr>
          <a:lstStyle/>
          <a:p>
            <a:r>
              <a:rPr kumimoji="1" lang="en-US" altLang="ja-JP" dirty="0" smtClean="0"/>
              <a:t>7/16Mon</a:t>
            </a:r>
            <a:endParaRPr kumimoji="1" lang="ja-JP" altLang="en-US" dirty="0"/>
          </a:p>
        </p:txBody>
      </p:sp>
      <p:cxnSp>
        <p:nvCxnSpPr>
          <p:cNvPr id="26" name="直線コネクタ 25"/>
          <p:cNvCxnSpPr>
            <a:stCxn id="24" idx="2"/>
          </p:cNvCxnSpPr>
          <p:nvPr/>
        </p:nvCxnSpPr>
        <p:spPr>
          <a:xfrm>
            <a:off x="5646532" y="1670820"/>
            <a:ext cx="0" cy="34160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4031368" y="3986776"/>
            <a:ext cx="2952328"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円/楕円 27"/>
          <p:cNvSpPr/>
          <p:nvPr/>
        </p:nvSpPr>
        <p:spPr>
          <a:xfrm>
            <a:off x="5985874" y="3839900"/>
            <a:ext cx="288032" cy="288032"/>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5373806" y="4725144"/>
            <a:ext cx="1512168" cy="216024"/>
          </a:xfrm>
          <a:prstGeom prst="rect">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smtClean="0">
                <a:solidFill>
                  <a:schemeClr val="tx1"/>
                </a:solidFill>
              </a:rPr>
              <a:t>コード</a:t>
            </a:r>
            <a:endParaRPr kumimoji="1" lang="ja-JP" altLang="en-US" sz="1400" b="1" dirty="0">
              <a:solidFill>
                <a:schemeClr val="tx1"/>
              </a:solidFill>
            </a:endParaRPr>
          </a:p>
        </p:txBody>
      </p:sp>
      <p:sp>
        <p:nvSpPr>
          <p:cNvPr id="30" name="テキスト ボックス 29"/>
          <p:cNvSpPr txBox="1"/>
          <p:nvPr/>
        </p:nvSpPr>
        <p:spPr>
          <a:xfrm>
            <a:off x="5817144" y="4088928"/>
            <a:ext cx="856325" cy="369332"/>
          </a:xfrm>
          <a:prstGeom prst="rect">
            <a:avLst/>
          </a:prstGeom>
          <a:noFill/>
        </p:spPr>
        <p:txBody>
          <a:bodyPr wrap="none" rtlCol="0">
            <a:spAutoFit/>
          </a:bodyPr>
          <a:lstStyle/>
          <a:p>
            <a:r>
              <a:rPr kumimoji="1" lang="en-US" altLang="ja-JP" dirty="0" smtClean="0"/>
              <a:t>7/17</a:t>
            </a:r>
            <a:r>
              <a:rPr kumimoji="1" lang="ja-JP" altLang="en-US" dirty="0" smtClean="0"/>
              <a:t>～</a:t>
            </a:r>
            <a:endParaRPr kumimoji="1" lang="ja-JP" altLang="en-US" dirty="0"/>
          </a:p>
        </p:txBody>
      </p:sp>
      <p:cxnSp>
        <p:nvCxnSpPr>
          <p:cNvPr id="31" name="直線コネクタ 30"/>
          <p:cNvCxnSpPr/>
          <p:nvPr/>
        </p:nvCxnSpPr>
        <p:spPr>
          <a:xfrm>
            <a:off x="6129890" y="4383540"/>
            <a:ext cx="0" cy="34160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2" name="円/楕円 31"/>
          <p:cNvSpPr/>
          <p:nvPr/>
        </p:nvSpPr>
        <p:spPr>
          <a:xfrm>
            <a:off x="5503949" y="2318364"/>
            <a:ext cx="288032" cy="288032"/>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3635896" y="1453942"/>
            <a:ext cx="1187246" cy="216877"/>
          </a:xfrm>
          <a:prstGeom prst="rect">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tx1"/>
                </a:solidFill>
              </a:rPr>
              <a:t>素材</a:t>
            </a:r>
            <a:r>
              <a:rPr lang="ja-JP" altLang="en-US" sz="1400" b="1" dirty="0">
                <a:solidFill>
                  <a:schemeClr val="tx1"/>
                </a:solidFill>
              </a:rPr>
              <a:t>提出</a:t>
            </a:r>
            <a:endParaRPr kumimoji="1" lang="ja-JP" altLang="en-US" sz="1400" b="1" dirty="0">
              <a:solidFill>
                <a:schemeClr val="tx1"/>
              </a:solidFill>
            </a:endParaRPr>
          </a:p>
        </p:txBody>
      </p:sp>
      <p:sp>
        <p:nvSpPr>
          <p:cNvPr id="34" name="テキスト ボックス 33"/>
          <p:cNvSpPr txBox="1"/>
          <p:nvPr/>
        </p:nvSpPr>
        <p:spPr>
          <a:xfrm>
            <a:off x="3855843" y="1979548"/>
            <a:ext cx="974947" cy="369332"/>
          </a:xfrm>
          <a:prstGeom prst="rect">
            <a:avLst/>
          </a:prstGeom>
          <a:noFill/>
        </p:spPr>
        <p:txBody>
          <a:bodyPr wrap="none" rtlCol="0">
            <a:spAutoFit/>
          </a:bodyPr>
          <a:lstStyle/>
          <a:p>
            <a:r>
              <a:rPr kumimoji="1" lang="en-US" altLang="ja-JP" dirty="0" smtClean="0"/>
              <a:t>7/14Sun</a:t>
            </a:r>
            <a:endParaRPr kumimoji="1" lang="ja-JP" altLang="en-US" dirty="0"/>
          </a:p>
        </p:txBody>
      </p:sp>
      <p:cxnSp>
        <p:nvCxnSpPr>
          <p:cNvPr id="35" name="直線コネクタ 34"/>
          <p:cNvCxnSpPr/>
          <p:nvPr/>
        </p:nvCxnSpPr>
        <p:spPr>
          <a:xfrm>
            <a:off x="4214867" y="1670820"/>
            <a:ext cx="0" cy="36215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p:cNvSpPr txBox="1"/>
          <p:nvPr/>
        </p:nvSpPr>
        <p:spPr>
          <a:xfrm>
            <a:off x="5084461" y="924979"/>
            <a:ext cx="917239" cy="523220"/>
          </a:xfrm>
          <a:prstGeom prst="rect">
            <a:avLst/>
          </a:prstGeom>
          <a:noFill/>
        </p:spPr>
        <p:txBody>
          <a:bodyPr wrap="none" rtlCol="0">
            <a:spAutoFit/>
          </a:bodyPr>
          <a:lstStyle/>
          <a:p>
            <a:r>
              <a:rPr lang="en-US" altLang="ja-JP" sz="1400" b="1" dirty="0" smtClean="0">
                <a:solidFill>
                  <a:schemeClr val="accent6">
                    <a:lumMod val="50000"/>
                  </a:schemeClr>
                </a:solidFill>
                <a:latin typeface="HGP教科書体" panose="02020600000000000000" pitchFamily="18" charset="-128"/>
                <a:ea typeface="HGP教科書体" panose="02020600000000000000" pitchFamily="18" charset="-128"/>
              </a:rPr>
              <a:t>UX/UI</a:t>
            </a:r>
            <a:endParaRPr kumimoji="1" lang="en-US" altLang="ja-JP" sz="1400" b="1" dirty="0" smtClean="0">
              <a:solidFill>
                <a:schemeClr val="accent6">
                  <a:lumMod val="50000"/>
                </a:schemeClr>
              </a:solidFill>
              <a:latin typeface="HGP教科書体" panose="02020600000000000000" pitchFamily="18" charset="-128"/>
              <a:ea typeface="HGP教科書体" panose="02020600000000000000" pitchFamily="18" charset="-128"/>
            </a:endParaRPr>
          </a:p>
          <a:p>
            <a:r>
              <a:rPr kumimoji="1" lang="ja-JP" altLang="en-US" sz="1400" b="1" dirty="0" smtClean="0">
                <a:solidFill>
                  <a:schemeClr val="accent6">
                    <a:lumMod val="50000"/>
                  </a:schemeClr>
                </a:solidFill>
                <a:latin typeface="HGP教科書体" panose="02020600000000000000" pitchFamily="18" charset="-128"/>
                <a:ea typeface="HGP教科書体" panose="02020600000000000000" pitchFamily="18" charset="-128"/>
              </a:rPr>
              <a:t>あべちゃん</a:t>
            </a:r>
            <a:endParaRPr kumimoji="1" lang="ja-JP" altLang="en-US" sz="1400" b="1" dirty="0">
              <a:solidFill>
                <a:schemeClr val="accent6">
                  <a:lumMod val="50000"/>
                </a:schemeClr>
              </a:solidFill>
              <a:latin typeface="HGP教科書体" panose="02020600000000000000" pitchFamily="18" charset="-128"/>
              <a:ea typeface="HGP教科書体" panose="02020600000000000000" pitchFamily="18" charset="-128"/>
            </a:endParaRPr>
          </a:p>
        </p:txBody>
      </p:sp>
      <p:sp>
        <p:nvSpPr>
          <p:cNvPr id="45" name="テキスト ボックス 44"/>
          <p:cNvSpPr txBox="1"/>
          <p:nvPr/>
        </p:nvSpPr>
        <p:spPr>
          <a:xfrm>
            <a:off x="3563888" y="1177007"/>
            <a:ext cx="1083951" cy="307777"/>
          </a:xfrm>
          <a:prstGeom prst="rect">
            <a:avLst/>
          </a:prstGeom>
          <a:noFill/>
        </p:spPr>
        <p:txBody>
          <a:bodyPr wrap="none" rtlCol="0">
            <a:spAutoFit/>
          </a:bodyPr>
          <a:lstStyle/>
          <a:p>
            <a:r>
              <a:rPr lang="ja-JP" altLang="en-US" sz="1400" b="1" dirty="0" smtClean="0">
                <a:solidFill>
                  <a:schemeClr val="accent6">
                    <a:lumMod val="50000"/>
                  </a:schemeClr>
                </a:solidFill>
                <a:latin typeface="HGP教科書体" panose="02020600000000000000" pitchFamily="18" charset="-128"/>
                <a:ea typeface="HGP教科書体" panose="02020600000000000000" pitchFamily="18" charset="-128"/>
              </a:rPr>
              <a:t>テキスト：</a:t>
            </a:r>
            <a:r>
              <a:rPr lang="ja-JP" altLang="en-US" sz="1400" b="1" dirty="0">
                <a:solidFill>
                  <a:schemeClr val="accent6">
                    <a:lumMod val="50000"/>
                  </a:schemeClr>
                </a:solidFill>
                <a:latin typeface="HGP教科書体" panose="02020600000000000000" pitchFamily="18" charset="-128"/>
                <a:ea typeface="HGP教科書体" panose="02020600000000000000" pitchFamily="18" charset="-128"/>
              </a:rPr>
              <a:t>たま</a:t>
            </a:r>
            <a:endParaRPr kumimoji="1" lang="ja-JP" altLang="en-US" sz="1400" b="1" dirty="0">
              <a:solidFill>
                <a:schemeClr val="accent6">
                  <a:lumMod val="50000"/>
                </a:schemeClr>
              </a:solidFill>
              <a:latin typeface="HGP教科書体" panose="02020600000000000000" pitchFamily="18" charset="-128"/>
              <a:ea typeface="HGP教科書体" panose="02020600000000000000" pitchFamily="18" charset="-128"/>
            </a:endParaRPr>
          </a:p>
        </p:txBody>
      </p:sp>
      <p:sp>
        <p:nvSpPr>
          <p:cNvPr id="46" name="テキスト ボックス 45"/>
          <p:cNvSpPr txBox="1"/>
          <p:nvPr/>
        </p:nvSpPr>
        <p:spPr>
          <a:xfrm>
            <a:off x="3563888" y="996407"/>
            <a:ext cx="1301959" cy="307777"/>
          </a:xfrm>
          <a:prstGeom prst="rect">
            <a:avLst/>
          </a:prstGeom>
          <a:noFill/>
        </p:spPr>
        <p:txBody>
          <a:bodyPr wrap="none" rtlCol="0">
            <a:spAutoFit/>
          </a:bodyPr>
          <a:lstStyle/>
          <a:p>
            <a:r>
              <a:rPr kumimoji="1" lang="ja-JP" altLang="en-US" sz="1400" b="1" dirty="0" smtClean="0">
                <a:solidFill>
                  <a:schemeClr val="accent6">
                    <a:lumMod val="50000"/>
                  </a:schemeClr>
                </a:solidFill>
                <a:latin typeface="HGP教科書体" panose="02020600000000000000" pitchFamily="18" charset="-128"/>
                <a:ea typeface="HGP教科書体" panose="02020600000000000000" pitchFamily="18" charset="-128"/>
              </a:rPr>
              <a:t>イラスト：せっしー</a:t>
            </a:r>
            <a:endParaRPr kumimoji="1" lang="ja-JP" altLang="en-US" sz="1400" b="1" dirty="0">
              <a:solidFill>
                <a:schemeClr val="accent6">
                  <a:lumMod val="50000"/>
                </a:schemeClr>
              </a:solidFill>
              <a:latin typeface="HGP教科書体" panose="02020600000000000000" pitchFamily="18" charset="-128"/>
              <a:ea typeface="HGP教科書体" panose="02020600000000000000" pitchFamily="18" charset="-128"/>
            </a:endParaRPr>
          </a:p>
        </p:txBody>
      </p:sp>
      <p:pic>
        <p:nvPicPr>
          <p:cNvPr id="4098" name="Picture 2" descr="C:\Users\訓練用０３.PC03\Downloads\line_season01_s01_c_19.png"/>
          <p:cNvPicPr>
            <a:picLocks noChangeAspect="1" noChangeArrowheads="1"/>
          </p:cNvPicPr>
          <p:nvPr/>
        </p:nvPicPr>
        <p:blipFill rotWithShape="1">
          <a:blip r:embed="rId2">
            <a:extLst>
              <a:ext uri="{28A0092B-C50C-407E-A947-70E740481C1C}">
                <a14:useLocalDpi xmlns:a14="http://schemas.microsoft.com/office/drawing/2010/main" val="0"/>
              </a:ext>
            </a:extLst>
          </a:blip>
          <a:srcRect r="77866"/>
          <a:stretch/>
        </p:blipFill>
        <p:spPr bwMode="auto">
          <a:xfrm>
            <a:off x="6925498" y="1298219"/>
            <a:ext cx="996311" cy="823894"/>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訓練用０３.PC03\Downloads\line_season01_s01_c_19.png"/>
          <p:cNvPicPr>
            <a:picLocks noChangeAspect="1" noChangeArrowheads="1"/>
          </p:cNvPicPr>
          <p:nvPr/>
        </p:nvPicPr>
        <p:blipFill rotWithShape="1">
          <a:blip r:embed="rId2">
            <a:extLst>
              <a:ext uri="{28A0092B-C50C-407E-A947-70E740481C1C}">
                <a14:useLocalDpi xmlns:a14="http://schemas.microsoft.com/office/drawing/2010/main" val="0"/>
              </a:ext>
            </a:extLst>
          </a:blip>
          <a:srcRect l="50550" r="27899"/>
          <a:stretch/>
        </p:blipFill>
        <p:spPr bwMode="auto">
          <a:xfrm>
            <a:off x="3796200" y="4550838"/>
            <a:ext cx="1034590" cy="878657"/>
          </a:xfrm>
          <a:prstGeom prst="rect">
            <a:avLst/>
          </a:prstGeom>
          <a:noFill/>
          <a:extLst>
            <a:ext uri="{909E8E84-426E-40DD-AFC4-6F175D3DCCD1}">
              <a14:hiddenFill xmlns:a14="http://schemas.microsoft.com/office/drawing/2010/main">
                <a:solidFill>
                  <a:srgbClr val="FFFFFF"/>
                </a:solidFill>
              </a14:hiddenFill>
            </a:ext>
          </a:extLst>
        </p:spPr>
      </p:pic>
      <p:sp>
        <p:nvSpPr>
          <p:cNvPr id="47" name="テキスト ボックス 46"/>
          <p:cNvSpPr txBox="1"/>
          <p:nvPr/>
        </p:nvSpPr>
        <p:spPr>
          <a:xfrm>
            <a:off x="6797254" y="928887"/>
            <a:ext cx="1371209" cy="369332"/>
          </a:xfrm>
          <a:prstGeom prst="rect">
            <a:avLst/>
          </a:prstGeom>
          <a:noFill/>
        </p:spPr>
        <p:txBody>
          <a:bodyPr wrap="none" rtlCol="0">
            <a:spAutoFit/>
          </a:bodyPr>
          <a:lstStyle/>
          <a:p>
            <a:r>
              <a:rPr kumimoji="1" lang="en-US" altLang="ja-JP" dirty="0" smtClean="0"/>
              <a:t>Design Team</a:t>
            </a:r>
          </a:p>
        </p:txBody>
      </p:sp>
      <p:sp>
        <p:nvSpPr>
          <p:cNvPr id="50" name="テキスト ボックス 49"/>
          <p:cNvSpPr txBox="1"/>
          <p:nvPr/>
        </p:nvSpPr>
        <p:spPr>
          <a:xfrm>
            <a:off x="3669040" y="5429495"/>
            <a:ext cx="1511311" cy="369332"/>
          </a:xfrm>
          <a:prstGeom prst="rect">
            <a:avLst/>
          </a:prstGeom>
          <a:noFill/>
        </p:spPr>
        <p:txBody>
          <a:bodyPr wrap="none" rtlCol="0">
            <a:spAutoFit/>
          </a:bodyPr>
          <a:lstStyle/>
          <a:p>
            <a:r>
              <a:rPr kumimoji="1" lang="en-US" altLang="ja-JP" dirty="0" smtClean="0"/>
              <a:t>Creative Team</a:t>
            </a:r>
            <a:endParaRPr kumimoji="1" lang="ja-JP" altLang="en-US" dirty="0"/>
          </a:p>
        </p:txBody>
      </p:sp>
      <p:sp>
        <p:nvSpPr>
          <p:cNvPr id="48" name="テキスト ボックス 47"/>
          <p:cNvSpPr txBox="1"/>
          <p:nvPr/>
        </p:nvSpPr>
        <p:spPr>
          <a:xfrm>
            <a:off x="208996" y="5877272"/>
            <a:ext cx="1410964" cy="369332"/>
          </a:xfrm>
          <a:prstGeom prst="rect">
            <a:avLst/>
          </a:prstGeom>
          <a:noFill/>
        </p:spPr>
        <p:txBody>
          <a:bodyPr wrap="none" rtlCol="0">
            <a:spAutoFit/>
          </a:bodyPr>
          <a:lstStyle/>
          <a:p>
            <a:r>
              <a:rPr lang="ja-JP" altLang="en-US" dirty="0" smtClean="0"/>
              <a:t>総責任：たま</a:t>
            </a:r>
            <a:endParaRPr kumimoji="1" lang="ja-JP" altLang="en-US" dirty="0"/>
          </a:p>
        </p:txBody>
      </p:sp>
      <p:sp>
        <p:nvSpPr>
          <p:cNvPr id="52" name="テキスト ボックス 51"/>
          <p:cNvSpPr txBox="1"/>
          <p:nvPr/>
        </p:nvSpPr>
        <p:spPr>
          <a:xfrm>
            <a:off x="5413742" y="5029679"/>
            <a:ext cx="1606530" cy="523220"/>
          </a:xfrm>
          <a:prstGeom prst="rect">
            <a:avLst/>
          </a:prstGeom>
          <a:noFill/>
        </p:spPr>
        <p:txBody>
          <a:bodyPr wrap="none" rtlCol="0">
            <a:spAutoFit/>
          </a:bodyPr>
          <a:lstStyle/>
          <a:p>
            <a:r>
              <a:rPr kumimoji="1" lang="ja-JP" altLang="en-US" sz="1400" b="1" dirty="0" smtClean="0">
                <a:solidFill>
                  <a:schemeClr val="accent6">
                    <a:lumMod val="50000"/>
                  </a:schemeClr>
                </a:solidFill>
                <a:latin typeface="HGP教科書体" panose="02020600000000000000" pitchFamily="18" charset="-128"/>
                <a:ea typeface="HGP教科書体" panose="02020600000000000000" pitchFamily="18" charset="-128"/>
              </a:rPr>
              <a:t>コーダー：</a:t>
            </a:r>
            <a:r>
              <a:rPr kumimoji="1" lang="ja-JP" altLang="en-US" sz="1400" b="1" dirty="0" err="1" smtClean="0">
                <a:solidFill>
                  <a:schemeClr val="accent6">
                    <a:lumMod val="50000"/>
                  </a:schemeClr>
                </a:solidFill>
                <a:latin typeface="HGP教科書体" panose="02020600000000000000" pitchFamily="18" charset="-128"/>
                <a:ea typeface="HGP教科書体" panose="02020600000000000000" pitchFamily="18" charset="-128"/>
              </a:rPr>
              <a:t>えみちゃん</a:t>
            </a:r>
            <a:endParaRPr kumimoji="1" lang="en-US" altLang="ja-JP" sz="1400" b="1" dirty="0" smtClean="0">
              <a:solidFill>
                <a:schemeClr val="accent6">
                  <a:lumMod val="50000"/>
                </a:schemeClr>
              </a:solidFill>
              <a:latin typeface="HGP教科書体" panose="02020600000000000000" pitchFamily="18" charset="-128"/>
              <a:ea typeface="HGP教科書体" panose="02020600000000000000" pitchFamily="18" charset="-128"/>
            </a:endParaRPr>
          </a:p>
          <a:p>
            <a:r>
              <a:rPr lang="ja-JP" altLang="en-US" sz="1400" b="1" dirty="0">
                <a:solidFill>
                  <a:schemeClr val="accent6">
                    <a:lumMod val="50000"/>
                  </a:schemeClr>
                </a:solidFill>
                <a:latin typeface="HGP教科書体" panose="02020600000000000000" pitchFamily="18" charset="-128"/>
                <a:ea typeface="HGP教科書体" panose="02020600000000000000" pitchFamily="18" charset="-128"/>
              </a:rPr>
              <a:t>　</a:t>
            </a:r>
            <a:r>
              <a:rPr lang="ja-JP" altLang="en-US" sz="1400" b="1" dirty="0" smtClean="0">
                <a:solidFill>
                  <a:schemeClr val="accent6">
                    <a:lumMod val="50000"/>
                  </a:schemeClr>
                </a:solidFill>
                <a:latin typeface="HGP教科書体" panose="02020600000000000000" pitchFamily="18" charset="-128"/>
                <a:ea typeface="HGP教科書体" panose="02020600000000000000" pitchFamily="18" charset="-128"/>
              </a:rPr>
              <a:t>　　　　　うめちゃん</a:t>
            </a:r>
            <a:endParaRPr kumimoji="1" lang="ja-JP" altLang="en-US" sz="1400" b="1" dirty="0">
              <a:solidFill>
                <a:schemeClr val="accent6">
                  <a:lumMod val="50000"/>
                </a:schemeClr>
              </a:solidFill>
              <a:latin typeface="HGP教科書体" panose="02020600000000000000" pitchFamily="18" charset="-128"/>
              <a:ea typeface="HGP教科書体" panose="02020600000000000000" pitchFamily="18" charset="-128"/>
            </a:endParaRPr>
          </a:p>
        </p:txBody>
      </p:sp>
      <p:cxnSp>
        <p:nvCxnSpPr>
          <p:cNvPr id="54" name="直線矢印コネクタ 53"/>
          <p:cNvCxnSpPr/>
          <p:nvPr/>
        </p:nvCxnSpPr>
        <p:spPr>
          <a:xfrm>
            <a:off x="5817144" y="2708920"/>
            <a:ext cx="247578" cy="1005112"/>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a:off x="4567845" y="2708920"/>
            <a:ext cx="2020379" cy="894458"/>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57" name="テキスト ボックス 56"/>
          <p:cNvSpPr txBox="1"/>
          <p:nvPr/>
        </p:nvSpPr>
        <p:spPr>
          <a:xfrm>
            <a:off x="6476533" y="3174379"/>
            <a:ext cx="543739" cy="307777"/>
          </a:xfrm>
          <a:prstGeom prst="rect">
            <a:avLst/>
          </a:prstGeom>
          <a:noFill/>
        </p:spPr>
        <p:txBody>
          <a:bodyPr wrap="none" rtlCol="0">
            <a:spAutoFit/>
          </a:bodyPr>
          <a:lstStyle/>
          <a:p>
            <a:r>
              <a:rPr lang="ja-JP" altLang="en-US" sz="1400" dirty="0">
                <a:latin typeface="HGP教科書体" panose="02020600000000000000" pitchFamily="18" charset="-128"/>
                <a:ea typeface="HGP教科書体" panose="02020600000000000000" pitchFamily="18" charset="-128"/>
              </a:rPr>
              <a:t>修正</a:t>
            </a:r>
            <a:endParaRPr kumimoji="1" lang="ja-JP" altLang="en-US" sz="1400" dirty="0">
              <a:latin typeface="HGP教科書体" panose="02020600000000000000" pitchFamily="18" charset="-128"/>
              <a:ea typeface="HGP教科書体" panose="02020600000000000000" pitchFamily="18" charset="-128"/>
            </a:endParaRPr>
          </a:p>
        </p:txBody>
      </p:sp>
      <p:cxnSp>
        <p:nvCxnSpPr>
          <p:cNvPr id="4102" name="直線矢印コネクタ 4101"/>
          <p:cNvCxnSpPr/>
          <p:nvPr/>
        </p:nvCxnSpPr>
        <p:spPr>
          <a:xfrm>
            <a:off x="4427984" y="2591616"/>
            <a:ext cx="985758"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flipH="1" flipV="1">
            <a:off x="6925498" y="2447601"/>
            <a:ext cx="557361" cy="79208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p:nvPr/>
        </p:nvCxnSpPr>
        <p:spPr>
          <a:xfrm flipH="1">
            <a:off x="6966552" y="3231264"/>
            <a:ext cx="504056" cy="744228"/>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7470608" y="3231264"/>
            <a:ext cx="1349864"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79" name="円/楕円 78"/>
          <p:cNvSpPr/>
          <p:nvPr/>
        </p:nvSpPr>
        <p:spPr>
          <a:xfrm>
            <a:off x="8244408" y="3098900"/>
            <a:ext cx="288032" cy="288032"/>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テキスト ボックス 80"/>
          <p:cNvSpPr txBox="1"/>
          <p:nvPr/>
        </p:nvSpPr>
        <p:spPr>
          <a:xfrm>
            <a:off x="8075678" y="3471304"/>
            <a:ext cx="625492" cy="369332"/>
          </a:xfrm>
          <a:prstGeom prst="rect">
            <a:avLst/>
          </a:prstGeom>
          <a:noFill/>
        </p:spPr>
        <p:txBody>
          <a:bodyPr wrap="none" rtlCol="0">
            <a:spAutoFit/>
          </a:bodyPr>
          <a:lstStyle/>
          <a:p>
            <a:r>
              <a:rPr kumimoji="1" lang="en-US" altLang="ja-JP" dirty="0" smtClean="0"/>
              <a:t>7/31</a:t>
            </a:r>
            <a:endParaRPr kumimoji="1" lang="ja-JP" altLang="en-US" dirty="0"/>
          </a:p>
        </p:txBody>
      </p:sp>
      <p:sp>
        <p:nvSpPr>
          <p:cNvPr id="82" name="正方形/長方形 81"/>
          <p:cNvSpPr/>
          <p:nvPr/>
        </p:nvSpPr>
        <p:spPr>
          <a:xfrm>
            <a:off x="7776356" y="3841452"/>
            <a:ext cx="1188132" cy="216024"/>
          </a:xfrm>
          <a:prstGeom prst="rect">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smtClean="0">
                <a:solidFill>
                  <a:schemeClr val="tx1"/>
                </a:solidFill>
              </a:rPr>
              <a:t>完成！</a:t>
            </a:r>
            <a:endParaRPr kumimoji="1" lang="ja-JP" altLang="en-US" sz="1400" b="1" dirty="0">
              <a:solidFill>
                <a:schemeClr val="tx1"/>
              </a:solidFill>
            </a:endParaRPr>
          </a:p>
        </p:txBody>
      </p:sp>
      <p:sp>
        <p:nvSpPr>
          <p:cNvPr id="4109" name="テキスト ボックス 4108"/>
          <p:cNvSpPr txBox="1"/>
          <p:nvPr/>
        </p:nvSpPr>
        <p:spPr>
          <a:xfrm>
            <a:off x="1727684" y="4221088"/>
            <a:ext cx="1766830" cy="584775"/>
          </a:xfrm>
          <a:prstGeom prst="rect">
            <a:avLst/>
          </a:prstGeom>
          <a:noFill/>
        </p:spPr>
        <p:txBody>
          <a:bodyPr wrap="none" rtlCol="0">
            <a:spAutoFit/>
          </a:bodyPr>
          <a:lstStyle/>
          <a:p>
            <a:r>
              <a:rPr kumimoji="1" lang="ja-JP" altLang="en-US" sz="1600" dirty="0" smtClean="0">
                <a:latin typeface="HGP教科書体" panose="02020600000000000000" pitchFamily="18" charset="-128"/>
                <a:ea typeface="HGP教科書体" panose="02020600000000000000" pitchFamily="18" charset="-128"/>
              </a:rPr>
              <a:t>必要な素材撮り</a:t>
            </a:r>
            <a:endParaRPr kumimoji="1" lang="en-US" altLang="ja-JP" sz="1600" dirty="0" smtClean="0">
              <a:latin typeface="HGP教科書体" panose="02020600000000000000" pitchFamily="18" charset="-128"/>
              <a:ea typeface="HGP教科書体" panose="02020600000000000000" pitchFamily="18" charset="-128"/>
            </a:endParaRPr>
          </a:p>
          <a:p>
            <a:r>
              <a:rPr kumimoji="1" lang="ja-JP" altLang="en-US" sz="1600" dirty="0" smtClean="0">
                <a:latin typeface="HGP教科書体" panose="02020600000000000000" pitchFamily="18" charset="-128"/>
                <a:ea typeface="HGP教科書体" panose="02020600000000000000" pitchFamily="18" charset="-128"/>
              </a:rPr>
              <a:t>サイトイメージの確認</a:t>
            </a:r>
            <a:endParaRPr kumimoji="1" lang="ja-JP" altLang="en-US" sz="1600" dirty="0">
              <a:latin typeface="HGP教科書体" panose="02020600000000000000" pitchFamily="18" charset="-128"/>
              <a:ea typeface="HGP教科書体" panose="02020600000000000000" pitchFamily="18" charset="-128"/>
            </a:endParaRPr>
          </a:p>
        </p:txBody>
      </p:sp>
      <p:sp>
        <p:nvSpPr>
          <p:cNvPr id="4110" name="テキスト ボックス 4109"/>
          <p:cNvSpPr txBox="1"/>
          <p:nvPr/>
        </p:nvSpPr>
        <p:spPr>
          <a:xfrm>
            <a:off x="7020272" y="188640"/>
            <a:ext cx="1685077" cy="369332"/>
          </a:xfrm>
          <a:prstGeom prst="rect">
            <a:avLst/>
          </a:prstGeom>
          <a:noFill/>
        </p:spPr>
        <p:txBody>
          <a:bodyPr wrap="none" rtlCol="0">
            <a:spAutoFit/>
          </a:bodyPr>
          <a:lstStyle/>
          <a:p>
            <a:r>
              <a:rPr kumimoji="1" lang="en-US" altLang="ja-JP" dirty="0" smtClean="0"/>
              <a:t>&lt;</a:t>
            </a:r>
            <a:r>
              <a:rPr kumimoji="1" lang="ja-JP" altLang="en-US" dirty="0" smtClean="0"/>
              <a:t>スケジュール</a:t>
            </a:r>
            <a:r>
              <a:rPr kumimoji="1" lang="en-US" altLang="ja-JP" dirty="0" smtClean="0"/>
              <a:t>&gt;</a:t>
            </a:r>
            <a:endParaRPr kumimoji="1" lang="ja-JP" altLang="en-US" dirty="0"/>
          </a:p>
        </p:txBody>
      </p:sp>
    </p:spTree>
    <p:extLst>
      <p:ext uri="{BB962C8B-B14F-4D97-AF65-F5344CB8AC3E}">
        <p14:creationId xmlns:p14="http://schemas.microsoft.com/office/powerpoint/2010/main" val="1059896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7020272" y="188640"/>
            <a:ext cx="1733167" cy="369332"/>
          </a:xfrm>
          <a:prstGeom prst="rect">
            <a:avLst/>
          </a:prstGeom>
          <a:noFill/>
        </p:spPr>
        <p:txBody>
          <a:bodyPr wrap="none" rtlCol="0">
            <a:spAutoFit/>
          </a:bodyPr>
          <a:lstStyle/>
          <a:p>
            <a:r>
              <a:rPr kumimoji="1" lang="en-US" altLang="ja-JP" dirty="0" smtClean="0"/>
              <a:t>&lt;</a:t>
            </a:r>
            <a:r>
              <a:rPr lang="ja-JP" altLang="en-US" dirty="0" smtClean="0"/>
              <a:t>課題洗い出し</a:t>
            </a:r>
            <a:r>
              <a:rPr kumimoji="1" lang="en-US" altLang="ja-JP" dirty="0" smtClean="0"/>
              <a:t>&gt;</a:t>
            </a:r>
            <a:endParaRPr kumimoji="1" lang="ja-JP" altLang="en-US" dirty="0"/>
          </a:p>
        </p:txBody>
      </p:sp>
    </p:spTree>
    <p:extLst>
      <p:ext uri="{BB962C8B-B14F-4D97-AF65-F5344CB8AC3E}">
        <p14:creationId xmlns:p14="http://schemas.microsoft.com/office/powerpoint/2010/main" val="90630781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416</Words>
  <Application>Microsoft Office PowerPoint</Application>
  <PresentationFormat>画面に合わせる (4:3)</PresentationFormat>
  <Paragraphs>45</Paragraphs>
  <Slides>6</Slides>
  <Notes>0</Notes>
  <HiddenSlides>0</HiddenSlides>
  <MMClips>0</MMClips>
  <ScaleCrop>false</ScaleCrop>
  <HeadingPairs>
    <vt:vector size="4" baseType="variant">
      <vt:variant>
        <vt:lpstr>テーマ</vt:lpstr>
      </vt:variant>
      <vt:variant>
        <vt:i4>1</vt:i4>
      </vt:variant>
      <vt:variant>
        <vt:lpstr>スライド タイトル</vt:lpstr>
      </vt:variant>
      <vt:variant>
        <vt:i4>6</vt:i4>
      </vt:variant>
    </vt:vector>
  </HeadingPairs>
  <TitlesOfParts>
    <vt:vector size="7" baseType="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訓練用０３</dc:creator>
  <cp:lastModifiedBy>訓練用０３</cp:lastModifiedBy>
  <cp:revision>9</cp:revision>
  <dcterms:created xsi:type="dcterms:W3CDTF">2018-07-05T01:15:10Z</dcterms:created>
  <dcterms:modified xsi:type="dcterms:W3CDTF">2018-07-05T02:19:11Z</dcterms:modified>
</cp:coreProperties>
</file>