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50"/>
  </p:notesMasterIdLst>
  <p:handoutMasterIdLst>
    <p:handoutMasterId r:id="rId51"/>
  </p:handoutMasterIdLst>
  <p:sldIdLst>
    <p:sldId id="256" r:id="rId4"/>
    <p:sldId id="257" r:id="rId5"/>
    <p:sldId id="259" r:id="rId6"/>
    <p:sldId id="260" r:id="rId7"/>
    <p:sldId id="263" r:id="rId8"/>
    <p:sldId id="264" r:id="rId9"/>
    <p:sldId id="265" r:id="rId10"/>
    <p:sldId id="266" r:id="rId11"/>
    <p:sldId id="267" r:id="rId12"/>
    <p:sldId id="30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6"/>
    <p:restoredTop sz="92819"/>
  </p:normalViewPr>
  <p:slideViewPr>
    <p:cSldViewPr snapToGrid="0" snapToObjects="1">
      <p:cViewPr varScale="1">
        <p:scale>
          <a:sx n="51" d="100"/>
          <a:sy n="51" d="100"/>
        </p:scale>
        <p:origin x="9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Header Placeholder 5"/>
          <p:cNvSpPr txBox="1">
            <a:spLocks noGrp="1"/>
          </p:cNvSpPr>
          <p:nvPr>
            <p:ph type="hdr" sz="quarter"/>
          </p:nvPr>
        </p:nvSpPr>
        <p:spPr>
          <a:xfrm>
            <a:off x="0" y="0"/>
            <a:ext cx="3280320" cy="534240"/>
          </a:xfrm>
          <a:prstGeom prst="rect">
            <a:avLst/>
          </a:prstGeom>
          <a:noFill/>
          <a:ln>
            <a:noFill/>
          </a:ln>
        </p:spPr>
        <p:txBody>
          <a:bodyPr vert="horz" wrap="none" lIns="90000" tIns="45000" rIns="90000" bIns="45000" compatLnSpc="0">
            <a:noAutofit/>
          </a:bodyPr>
          <a:lstStyle/>
          <a:p>
            <a:pPr marL="0" marR="0" lvl="0" indent="0" rtl="0" hangingPunct="0">
              <a:lnSpc>
                <a:spcPct val="100000"/>
              </a:lnSpc>
              <a:spcBef>
                <a:spcPts val="0"/>
              </a:spcBef>
              <a:spcAft>
                <a:spcPts val="0"/>
              </a:spcAft>
              <a:buNone/>
              <a:tabLst/>
              <a:defRPr sz="1400"/>
            </a:pPr>
            <a:endParaRPr lang="pt-BR" sz="1400" b="0" i="0" u="none" strike="noStrike" kern="1200">
              <a:ln>
                <a:noFill/>
              </a:ln>
              <a:latin typeface="Arial" pitchFamily="18"/>
              <a:ea typeface="DejaVu Sans" pitchFamily="2"/>
              <a:cs typeface="Lohit Hindi" pitchFamily="2"/>
            </a:endParaRPr>
          </a:p>
        </p:txBody>
      </p:sp>
      <p:sp>
        <p:nvSpPr>
          <p:cNvPr id="7" name="Date Placeholder 6"/>
          <p:cNvSpPr txBox="1">
            <a:spLocks noGrp="1"/>
          </p:cNvSpPr>
          <p:nvPr>
            <p:ph type="dt" sz="quarter" idx="1"/>
          </p:nvPr>
        </p:nvSpPr>
        <p:spPr>
          <a:xfrm>
            <a:off x="4279320" y="0"/>
            <a:ext cx="3280320" cy="534240"/>
          </a:xfrm>
          <a:prstGeom prst="rect">
            <a:avLst/>
          </a:prstGeom>
          <a:noFill/>
          <a:ln>
            <a:noFill/>
          </a:ln>
        </p:spPr>
        <p:txBody>
          <a:bodyPr vert="horz" wrap="none" lIns="90000" tIns="45000" rIns="90000" bIns="45000" compatLnSpc="0">
            <a:noAutofit/>
          </a:bodyPr>
          <a:lstStyle/>
          <a:p>
            <a:pPr marL="0" marR="0" lvl="0" indent="0" algn="r" rtl="0" hangingPunct="0">
              <a:lnSpc>
                <a:spcPct val="100000"/>
              </a:lnSpc>
              <a:spcBef>
                <a:spcPts val="0"/>
              </a:spcBef>
              <a:spcAft>
                <a:spcPts val="0"/>
              </a:spcAft>
              <a:buNone/>
              <a:tabLst/>
              <a:defRPr sz="1400"/>
            </a:pPr>
            <a:endParaRPr lang="pt-BR" sz="1400" b="0" i="0" u="none" strike="noStrike" kern="1200">
              <a:ln>
                <a:noFill/>
              </a:ln>
              <a:latin typeface="Arial" pitchFamily="18"/>
              <a:ea typeface="DejaVu Sans" pitchFamily="2"/>
              <a:cs typeface="Lohit Hindi" pitchFamily="2"/>
            </a:endParaRPr>
          </a:p>
        </p:txBody>
      </p:sp>
      <p:sp>
        <p:nvSpPr>
          <p:cNvPr id="8" name="Footer Placeholder 7"/>
          <p:cNvSpPr txBox="1">
            <a:spLocks noGrp="1"/>
          </p:cNvSpPr>
          <p:nvPr>
            <p:ph type="ftr" sz="quarter" idx="2"/>
          </p:nvPr>
        </p:nvSpPr>
        <p:spPr>
          <a:xfrm>
            <a:off x="0" y="10157400"/>
            <a:ext cx="3280320" cy="534240"/>
          </a:xfrm>
          <a:prstGeom prst="rect">
            <a:avLst/>
          </a:prstGeom>
          <a:noFill/>
          <a:ln>
            <a:noFill/>
          </a:ln>
        </p:spPr>
        <p:txBody>
          <a:bodyPr vert="horz" wrap="none" lIns="90000" tIns="45000" rIns="90000" bIns="45000" anchor="b" compatLnSpc="0">
            <a:noAutofit/>
          </a:bodyPr>
          <a:lstStyle/>
          <a:p>
            <a:pPr marL="0" marR="0" lvl="0" indent="0" rtl="0" hangingPunct="0">
              <a:lnSpc>
                <a:spcPct val="100000"/>
              </a:lnSpc>
              <a:spcBef>
                <a:spcPts val="0"/>
              </a:spcBef>
              <a:spcAft>
                <a:spcPts val="0"/>
              </a:spcAft>
              <a:buNone/>
              <a:tabLst/>
              <a:defRPr sz="1400"/>
            </a:pPr>
            <a:endParaRPr lang="pt-BR" sz="1400" b="0" i="0" u="none" strike="noStrike" kern="1200">
              <a:ln>
                <a:noFill/>
              </a:ln>
              <a:latin typeface="Arial" pitchFamily="18"/>
              <a:ea typeface="DejaVu Sans" pitchFamily="2"/>
              <a:cs typeface="Lohit Hindi" pitchFamily="2"/>
            </a:endParaRPr>
          </a:p>
        </p:txBody>
      </p:sp>
      <p:sp>
        <p:nvSpPr>
          <p:cNvPr id="9" name="Slide Number Placeholder 8"/>
          <p:cNvSpPr txBox="1">
            <a:spLocks noGrp="1"/>
          </p:cNvSpPr>
          <p:nvPr>
            <p:ph type="sldNum" sz="quarter" idx="3"/>
          </p:nvPr>
        </p:nvSpPr>
        <p:spPr>
          <a:xfrm>
            <a:off x="4279320" y="10157400"/>
            <a:ext cx="3280320" cy="534240"/>
          </a:xfrm>
          <a:prstGeom prst="rect">
            <a:avLst/>
          </a:prstGeom>
          <a:noFill/>
          <a:ln>
            <a:noFill/>
          </a:ln>
        </p:spPr>
        <p:txBody>
          <a:bodyPr vert="horz" wrap="none" lIns="90000" tIns="45000" rIns="90000" bIns="45000" anchor="b" compatLnSpc="0">
            <a:noAutofit/>
          </a:bodyPr>
          <a:lstStyle/>
          <a:p>
            <a:pPr marL="0" marR="0" lvl="0" indent="0" algn="r" rtl="0" hangingPunct="0">
              <a:lnSpc>
                <a:spcPct val="100000"/>
              </a:lnSpc>
              <a:spcBef>
                <a:spcPts val="0"/>
              </a:spcBef>
              <a:spcAft>
                <a:spcPts val="0"/>
              </a:spcAft>
              <a:buNone/>
              <a:tabLst/>
              <a:defRPr sz="1400"/>
            </a:pPr>
            <a:fld id="{CFA5648D-8F25-4E4E-B22F-AF6629A4AFCB}" type="slidenum">
              <a:t>‹n.º›</a:t>
            </a:fld>
            <a:endParaRPr lang="pt-BR" sz="1400" b="0" i="0" u="none" strike="noStrike" kern="1200">
              <a:ln>
                <a:noFill/>
              </a:ln>
              <a:latin typeface="Arial" pitchFamily="18"/>
              <a:ea typeface="DejaVu Sans" pitchFamily="2"/>
              <a:cs typeface="Lohit Hindi" pitchFamily="2"/>
            </a:endParaRPr>
          </a:p>
        </p:txBody>
      </p:sp>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A0BC9CFA-E2F7-45B9-8C9D-AFA7EE108A8E}" type="datetimeFigureOut">
              <a:rPr lang="en-US"/>
              <a:t>5/2/16</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130C5EB4-5EBC-4A95-B075-5E9E8F7415C0}" type="slidenum">
              <a:t>‹n.º›</a:t>
            </a:fld>
            <a:endParaRPr lang="en-US"/>
          </a:p>
        </p:txBody>
      </p:sp>
    </p:spTree>
    <p:extLst>
      <p:ext uri="{BB962C8B-B14F-4D97-AF65-F5344CB8AC3E}">
        <p14:creationId xmlns:p14="http://schemas.microsoft.com/office/powerpoint/2010/main" val="3498461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B410DB0-36CC-40AB-8BD8-D3E9DD315BFA}" type="datetimeFigureOut">
              <a:rPr lang="en-US"/>
              <a:t>5/2/16</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p:cNvSpPr>
            <a:spLocks noGrp="1" noRot="1" noChangeAspect="1"/>
          </p:cNvSpPr>
          <p:nvPr>
            <p:ph type="sldImg" idx="2"/>
          </p:nvPr>
        </p:nvSpPr>
        <p:spPr>
          <a:xfrm>
            <a:off x="1107000" y="812520"/>
            <a:ext cx="5345280" cy="4008600"/>
          </a:xfrm>
          <a:prstGeom prst="rect">
            <a:avLst/>
          </a:prstGeom>
          <a:noFill/>
          <a:ln>
            <a:noFill/>
            <a:prstDash val="solid"/>
          </a:ln>
        </p:spPr>
      </p:sp>
      <p:sp>
        <p:nvSpPr>
          <p:cNvPr id="9" name="Notes Placeholder 8"/>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pt-BR"/>
          </a:p>
        </p:txBody>
      </p:sp>
      <p:sp>
        <p:nvSpPr>
          <p:cNvPr id="10" name="Header Placeholder 9"/>
          <p:cNvSpPr txBox="1">
            <a:spLocks noGrp="1"/>
          </p:cNvSpPr>
          <p:nvPr>
            <p:ph type="hdr" sz="quarter"/>
          </p:nvPr>
        </p:nvSpPr>
        <p:spPr>
          <a:xfrm>
            <a:off x="0" y="0"/>
            <a:ext cx="3280320" cy="534240"/>
          </a:xfrm>
          <a:prstGeom prst="rect">
            <a:avLst/>
          </a:prstGeom>
          <a:noFill/>
          <a:ln>
            <a:noFill/>
          </a:ln>
        </p:spPr>
        <p:txBody>
          <a:bodyPr lIns="0" tIns="0" rIns="0" bIns="0">
            <a:noAutofit/>
          </a:bodyPr>
          <a:lstStyle>
            <a:lvl1pPr lvl="0" rtl="0" hangingPunct="0">
              <a:buNone/>
              <a:tabLst/>
              <a:defRPr lang="pt-BR" sz="1400" kern="1200">
                <a:latin typeface="Times New Roman" pitchFamily="18"/>
                <a:ea typeface="DejaVu Sans" pitchFamily="2"/>
                <a:cs typeface="DejaVu Sans" pitchFamily="2"/>
              </a:defRPr>
            </a:lvl1pPr>
          </a:lstStyle>
          <a:p>
            <a:pPr lvl="0"/>
            <a:endParaRPr lang="pt-BR"/>
          </a:p>
        </p:txBody>
      </p:sp>
      <p:sp>
        <p:nvSpPr>
          <p:cNvPr id="11" name="Date Placeholder 10"/>
          <p:cNvSpPr txBox="1">
            <a:spLocks noGrp="1"/>
          </p:cNvSpPr>
          <p:nvPr>
            <p:ph type="dt" idx="1"/>
          </p:nvPr>
        </p:nvSpPr>
        <p:spPr>
          <a:xfrm>
            <a:off x="4279320" y="0"/>
            <a:ext cx="3280320" cy="534240"/>
          </a:xfrm>
          <a:prstGeom prst="rect">
            <a:avLst/>
          </a:prstGeom>
          <a:noFill/>
          <a:ln>
            <a:noFill/>
          </a:ln>
        </p:spPr>
        <p:txBody>
          <a:bodyPr lIns="0" tIns="0" rIns="0" bIns="0">
            <a:noAutofit/>
          </a:bodyPr>
          <a:lstStyle>
            <a:lvl1pPr lvl="0" algn="r" rtl="0" hangingPunct="0">
              <a:buNone/>
              <a:tabLst/>
              <a:defRPr lang="pt-BR" sz="1400" kern="1200">
                <a:latin typeface="Times New Roman" pitchFamily="18"/>
                <a:ea typeface="DejaVu Sans" pitchFamily="2"/>
                <a:cs typeface="DejaVu Sans" pitchFamily="2"/>
              </a:defRPr>
            </a:lvl1pPr>
          </a:lstStyle>
          <a:p>
            <a:pPr lvl="0"/>
            <a:endParaRPr lang="pt-BR"/>
          </a:p>
        </p:txBody>
      </p:sp>
      <p:sp>
        <p:nvSpPr>
          <p:cNvPr id="12" name="Footer Placeholder 11"/>
          <p:cNvSpPr txBox="1">
            <a:spLocks noGrp="1"/>
          </p:cNvSpPr>
          <p:nvPr>
            <p:ph type="ftr" sz="quarter" idx="4"/>
          </p:nvPr>
        </p:nvSpPr>
        <p:spPr>
          <a:xfrm>
            <a:off x="0" y="10157400"/>
            <a:ext cx="3280320" cy="534240"/>
          </a:xfrm>
          <a:prstGeom prst="rect">
            <a:avLst/>
          </a:prstGeom>
          <a:noFill/>
          <a:ln>
            <a:noFill/>
          </a:ln>
        </p:spPr>
        <p:txBody>
          <a:bodyPr lIns="0" tIns="0" rIns="0" bIns="0" anchor="b">
            <a:noAutofit/>
          </a:bodyPr>
          <a:lstStyle>
            <a:lvl1pPr lvl="0" rtl="0" hangingPunct="0">
              <a:buNone/>
              <a:tabLst/>
              <a:defRPr lang="pt-BR" sz="1400" kern="1200">
                <a:latin typeface="Times New Roman" pitchFamily="18"/>
                <a:ea typeface="DejaVu Sans" pitchFamily="2"/>
                <a:cs typeface="DejaVu Sans" pitchFamily="2"/>
              </a:defRPr>
            </a:lvl1pPr>
          </a:lstStyle>
          <a:p>
            <a:pPr lvl="0"/>
            <a:endParaRPr lang="pt-BR"/>
          </a:p>
        </p:txBody>
      </p:sp>
      <p:sp>
        <p:nvSpPr>
          <p:cNvPr id="13" name="Slide Number Placeholder 12"/>
          <p:cNvSpPr txBox="1">
            <a:spLocks noGrp="1"/>
          </p:cNvSpPr>
          <p:nvPr>
            <p:ph type="sldNum" sz="quarter" idx="5"/>
          </p:nvPr>
        </p:nvSpPr>
        <p:spPr>
          <a:xfrm>
            <a:off x="4279320" y="10157400"/>
            <a:ext cx="3280320" cy="534240"/>
          </a:xfrm>
          <a:prstGeom prst="rect">
            <a:avLst/>
          </a:prstGeom>
          <a:noFill/>
          <a:ln>
            <a:noFill/>
          </a:ln>
        </p:spPr>
        <p:txBody>
          <a:bodyPr lIns="0" tIns="0" rIns="0" bIns="0" anchor="b">
            <a:noAutofit/>
          </a:bodyPr>
          <a:lstStyle>
            <a:lvl1pPr lvl="0" algn="r" rtl="0" hangingPunct="0">
              <a:buNone/>
              <a:tabLst/>
              <a:defRPr lang="pt-BR" sz="1400" kern="1200">
                <a:latin typeface="Times New Roman" pitchFamily="18"/>
                <a:ea typeface="DejaVu Sans" pitchFamily="2"/>
                <a:cs typeface="DejaVu Sans" pitchFamily="2"/>
              </a:defRPr>
            </a:lvl1pPr>
          </a:lstStyle>
          <a:p>
            <a:pPr lvl="0"/>
            <a:fld id="{0845E31E-3E2F-4584-B78D-A9505F68C87C}" type="slidenum">
              <a:t>‹n.º›</a:t>
            </a:fld>
            <a:endParaRPr lang="pt-B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B80A8AE-2CDA-474E-8981-C9E5B05EF7DC}" type="slidenum">
              <a:t>‹n.º›</a:t>
            </a:fld>
            <a:endParaRPr lang="en-US"/>
          </a:p>
        </p:txBody>
      </p:sp>
    </p:spTree>
    <p:extLst>
      <p:ext uri="{BB962C8B-B14F-4D97-AF65-F5344CB8AC3E}">
        <p14:creationId xmlns:p14="http://schemas.microsoft.com/office/powerpoint/2010/main" val="2559374235"/>
      </p:ext>
    </p:extLst>
  </p:cSld>
  <p:clrMap bg1="lt1" tx1="dk1" bg2="lt2" tx2="dk2" accent1="accent1" accent2="accent2" accent3="accent3" accent4="accent4" accent5="accent5" accent6="accent6" hlink="hlink" folHlink="folHlink"/>
  <p:notesStyle>
    <a:lvl1pPr marL="216000" marR="0" indent="-216000" rtl="0" hangingPunct="0">
      <a:tabLst/>
      <a:defRPr lang="pt-BR" sz="2000" b="0" i="0" u="none" strike="noStrike" kern="1200">
        <a:ln>
          <a:noFill/>
        </a:ln>
        <a:latin typeface="Arial"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71FED98-BCFD-4096-9FA3-B90215CFF062}"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03AAD4D-A63A-4555-AF4A-51382CB52C74}"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1834360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6A47E56-D895-4962-8DCA-20F3DA152D6B}"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097D2AE-CD37-4568-8A29-5D741DDDB12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56854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EF9A33B-137E-4484-B123-8B6B1E812288}"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0DC7552-EE0E-441E-9A2B-F6E9579DBFE5}"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6149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F84BA48-A5CA-4692-99B7-717DA86C7B0E}"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11D763B-01F1-44F1-83AF-AA39486B8D25}"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66019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306BB0B-0843-4669-93E8-CD9987BF6F6A}"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D32E49E-ADBE-4D45-A0BD-0CBDAF4E21B3}"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1963533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2F5FDE1-2689-4BE7-B277-2A573A64184F}"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12A4B85-81B5-4635-9207-9B59599DDB47}"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720011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9948C86-9DBF-45D7-A2A6-0ABDCE22430D}"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99B35CE-48B6-4578-AB0A-77EBAE88424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164929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6473F89-C161-48E6-AA6C-3F7977EF7482}"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9A9B515-95AF-4ACB-B9DF-0EDBC75F6C45}"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719361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A5A10E6-1858-4E0A-A544-5958BF72A884}"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3889FBA-FB77-4E79-92C1-EA0B93DD07F0}"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770221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37DEA91-8C04-4A2B-B6E1-38B20A5E1374}"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A43748A-A7DB-4B25-B6E7-726B7E848053}"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87544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A2FD602-7CCD-4B0A-BF26-F08B6021710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D9AB831-959F-4DCD-A6A4-D61DD1293D0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34207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CA24862-C9FE-4F5F-9E20-0784E6F249C0}"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6D5984D-8241-412E-9FD0-25335E1E862E}"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81437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FFA80A4-5EA2-423D-A941-6DB8BB852899}"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ACDCA2A-5725-499A-B8FA-0C72BF327597}"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5218621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A8DF081-CCA7-417D-8D71-26A913587606}"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0087529-67B3-4D55-A7DA-995C30DFA548}"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61380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E547F5F-EC06-4F53-A89C-EADC01E93EFB}"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3F86E0C-CF0D-4C87-916C-0420A30D58EE}"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877619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97BE009-2CCA-4574-8ED6-29BE6BA89563}"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6CC5659-57CE-48E6-A10F-F1C26CB7111E}"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03431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A61D58A-2FE7-47EF-B3A2-4DB36052416C}"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EFF9F0-4C3C-4D97-A5C5-6EEC9D926801}"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510405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31C04AA-FB38-4E92-A6E6-51F4FE76FC6B}"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4D8B55-C609-4CAF-9415-FBAD33B6F9F3}"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121186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A38812B-788D-4C38-A463-11D95CA15806}"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407F63B-E007-4431-84CB-047D9C1F05D5}"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402137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006C965-ABAB-4C5D-88A7-D57742EAD3DE}"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282DA6D-73DD-434D-8095-03BE3254FE6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586530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A32FB83-A85D-4ACA-A082-F1A8AAAD36A2}"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65F5C80-0D76-40DC-8CA0-170E7F64E3C4}"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86499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DA75493-018D-4EF7-AF7B-7AA23070C895}"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DDF51FB-184C-42F5-864E-124AF01D3A8B}"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69192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4623A4E-E6C8-4130-870B-FAAFC628B466}"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CA11BA0-5243-4290-9E31-6FEA03E1173E}"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010102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87E5C9-CFC0-46CC-A627-4E2E145D54AD}"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149A41A-B9E3-4459-82F5-40909959F88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402997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EA0A0BB-F74A-41D9-891C-9EDE34DFDD0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EDC564F-A183-4C0A-B23E-2E94579C4F8C}"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814236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BE5E8C7-BD45-45E1-B40D-37A64FBDE7D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E4C5CF5-8267-4ECB-B0C9-62C369189707}"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098871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BBFBE8A-C666-4393-A3AC-5F6886936248}"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F5589B9-EA5E-4C60-B228-3F265227DFE8}"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379096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4946DA9-EE4E-483F-9CFC-ACD3D00D7BA3}"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5DDE388-BA0E-4F32-8678-E7ACC9C360F8}"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0307985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F57B448-0C7D-4A21-B1C8-6EE2DACFC543}"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928870BA-618B-4FF0-A0C9-F15A7F3B9708}"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673476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AF35B85-77E8-4685-8E66-5EE920F3EE66}"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8C933DD-D153-400A-96AF-6972A1CDC049}"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531521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86AE3D4-878B-45CA-A413-501D42BA193F}"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456699B-65C2-40EE-B66A-2B9021DC976C}"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901614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DCEF2C1-E030-4ED1-91D2-6B3C2907BFB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1935C02-BE03-4323-9BE1-1B50FB10E326}"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5882753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1228645-A121-4E51-AF1B-1EB5C4C41F9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D867911-F759-4C7A-BC6B-2541EF8A5B44}"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921772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2F60CBD-F4A0-4260-9B41-054F257DE086}"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C4673EA-BF4D-499E-9014-986A138BFAEF}"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7337859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0747E86-1518-4D31-A32E-C78FDCAE8EF4}"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3178213-25E4-4BEB-9F8C-ACC17E1D2343}"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86974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096B8BD-0638-4F8A-8DE8-E25F9A7EBECF}"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74A31B8-272F-456E-ACA9-2245F6FACDA3}"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2083667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FF3155E-FCB6-4BA8-B94E-DEFCA729A12B}"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FD3E779-AAE2-4161-A58A-B993802001FC}"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186614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3D5D204-9C8F-4A33-BD43-16C4452E93CF}"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335DCE9-DF94-4D1F-8A1B-8DFC8958A4C9}"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8887889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9354EF8-56AB-4E2C-903B-B4251C84C2D0}"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3EB7285-BDEC-427B-9F60-FFFB22E3713D}"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0" y="812800"/>
            <a:ext cx="0" cy="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7724446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E405B59-B553-4F38-8868-626E184D68A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45</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CFCFF35-ED58-48D7-AFB7-40147F3A9D8B}"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45</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9381830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E405B59-B553-4F38-8868-626E184D68A7}"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46</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CFCFF35-ED58-48D7-AFB7-40147F3A9D8B}"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46</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spAutoFit/>
          </a:bodyPr>
          <a:lstStyle/>
          <a:p>
            <a:endParaRPr lang="pt-BR"/>
          </a:p>
        </p:txBody>
      </p:sp>
    </p:spTree>
    <p:extLst>
      <p:ext uri="{BB962C8B-B14F-4D97-AF65-F5344CB8AC3E}">
        <p14:creationId xmlns:p14="http://schemas.microsoft.com/office/powerpoint/2010/main" val="1882418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857A685-3FB6-4FAB-BAEA-041F8F37F8DF}"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5FF2415-5683-47D4-8BAD-46AF4A997DDE}"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552128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D3A641B-2E07-4AF3-9AE4-7CBC583B089D}"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164982B-A357-4B2F-8798-A1E548706458}"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34526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3EAA73E-CA64-4CBE-B5D8-A53322EA4C20}"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6638F3D-6059-4BCB-AE8A-84392F23471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353721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A8CA7E7-4B86-4263-92C2-F4BDE6D19995}"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F0A5DCD-E59E-4D51-BC10-26AA4F4D7166}"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75817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txBox="1">
            <a:spLocks noGrp="1"/>
          </p:cNvSpPr>
          <p:nvPr/>
        </p:nvSpPr>
        <p:spPr>
          <a:xfrm>
            <a:off x="4281488" y="0"/>
            <a:ext cx="3276600" cy="536575"/>
          </a:xfrm>
          <a:prstGeom prst="rect">
            <a:avLst/>
          </a:prstGeom>
          <a:noFill/>
        </p:spPr>
        <p:txBody>
          <a:bodyPr vert="horz" lIns="91440" tIns="45720" rIns="91440" bIns="45720" rtlCol="0"/>
          <a:lstStyle/>
          <a:p>
            <a:pPr marL="0" marR="0" lvl="0" indent="0" algn="r" defTabSz="914400" rtl="0" eaLnBrk="1" fontAlgn="auto" latinLnBrk="0" hangingPunct="1">
              <a:lnSpc>
                <a:spcPct val="100000"/>
              </a:lnSpc>
              <a:spcBef>
                <a:spcPts val="0"/>
              </a:spcBef>
              <a:spcAft>
                <a:spcPts val="0"/>
              </a:spcAft>
              <a:buClrTx/>
              <a:buSzTx/>
              <a:buFontTx/>
              <a:buNone/>
              <a:tabLst/>
              <a:defRPr/>
            </a:pPr>
            <a:fld id="{5B410DB0-36CC-40AB-8BD8-D3E9DD315BFA}"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Slide Number Placeholder 12"/>
          <p:cNvSpPr txBox="1">
            <a:spLocks noGrp="1"/>
          </p:cNvSpPr>
          <p:nvPr/>
        </p:nvSpPr>
        <p:spPr>
          <a:xfrm>
            <a:off x="4279320" y="10157400"/>
            <a:ext cx="3280320" cy="534240"/>
          </a:xfrm>
          <a:prstGeom prst="rect">
            <a:avLst/>
          </a:prstGeom>
          <a:noFill/>
          <a:ln/>
        </p:spPr>
        <p:txBody>
          <a:bodyPr lIns="0" tIns="0" rIns="0" bIns="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6A47E56-D895-4962-8DCA-20F3DA152D6B}" type="slidenum">
              <a:rPr kumimoji="0" lang="pt-BR"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pt-BR"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11" name="Slide Number Placeholder 6"/>
          <p:cNvSpPr txBox="1">
            <a:spLocks noGrp="1"/>
          </p:cNvSpPr>
          <p:nvPr/>
        </p:nvSpPr>
        <p:spPr>
          <a:xfrm>
            <a:off x="4279320" y="10157400"/>
            <a:ext cx="3280320" cy="534240"/>
          </a:xfrm>
          <a:prstGeom prst="rect">
            <a:avLst/>
          </a:prstGeom>
          <a:noFill/>
          <a:ln/>
        </p:spPr>
        <p:txBody>
          <a:bodyPr vert="horz" lIns="91440" tIns="45720" rIns="91440" bIns="45720" rtlCol="0" anchor="b">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097D2AE-CD37-4568-8A29-5D741DDDB12A}" type="slidenum">
              <a:rPr kumimoji="0" lang="en-US" sz="1400" b="0" i="0" u="none" strike="noStrike" kern="1200" cap="none" spc="0" normalizeH="0" baseline="0" noProof="0" smtClean="0">
                <a:ln>
                  <a:noFill/>
                </a:ln>
                <a:solidFill>
                  <a:schemeClr val="tx1"/>
                </a:solidFill>
                <a:effectLst/>
                <a:uLnTx/>
                <a:uFillTx/>
                <a:latin typeface="Times New Roman" pitchFamily="18"/>
                <a:ea typeface="DejaVu Sans" pitchFamily="2"/>
                <a:cs typeface="DejaVu Sans"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chemeClr val="tx1"/>
              </a:solidFill>
              <a:effectLst/>
              <a:uLnTx/>
              <a:uFillTx/>
              <a:latin typeface="Times New Roman" pitchFamily="18"/>
              <a:ea typeface="DejaVu Sans" pitchFamily="2"/>
              <a:cs typeface="DejaVu Sans" pitchFamily="2"/>
            </a:endParaRPr>
          </a:p>
        </p:txBody>
      </p:sp>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56000" y="5078520"/>
            <a:ext cx="6047640" cy="4811040"/>
          </a:xfrm>
          <a:noFill/>
          <a:ln>
            <a:noFill/>
          </a:ln>
        </p:spPr>
        <p:txBody>
          <a:bodyPr lIns="0" tIns="0" rIns="0" bIns="0"/>
          <a:lstStyle/>
          <a:p>
            <a:endParaRPr lang="pt-BR"/>
          </a:p>
        </p:txBody>
      </p:sp>
    </p:spTree>
    <p:extLst>
      <p:ext uri="{BB962C8B-B14F-4D97-AF65-F5344CB8AC3E}">
        <p14:creationId xmlns:p14="http://schemas.microsoft.com/office/powerpoint/2010/main" val="1700664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6717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396000" y="2376000"/>
            <a:ext cx="9071640" cy="1262160"/>
          </a:xfrm>
        </p:spPr>
        <p:txBody>
          <a:bodyPr/>
          <a:lstStyle/>
          <a:p>
            <a:r>
              <a:rPr lang="en-US"/>
              <a:t>Click to edit Master title style</a:t>
            </a:r>
          </a:p>
        </p:txBody>
      </p:sp>
      <p:sp>
        <p:nvSpPr>
          <p:cNvPr id="3" name="Vertical Text Placeholder 2"/>
          <p:cNvSpPr>
            <a:spLocks noGrp="1"/>
          </p:cNvSpPr>
          <p:nvPr>
            <p:ph type="body" orient="vert" idx="1"/>
          </p:nvPr>
        </p:nvSpPr>
        <p:spPr>
          <a:xfrm>
            <a:off x="503999" y="4253040"/>
            <a:ext cx="9036000" cy="498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434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Vertical Title 1"/>
          <p:cNvSpPr>
            <a:spLocks noGrp="1"/>
          </p:cNvSpPr>
          <p:nvPr>
            <p:ph type="title" orient="vert"/>
          </p:nvPr>
        </p:nvSpPr>
        <p:spPr>
          <a:xfrm>
            <a:off x="7253288" y="2376488"/>
            <a:ext cx="2286000" cy="6865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288" y="2376488"/>
            <a:ext cx="6705600" cy="6865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547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88196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792000" y="625320"/>
            <a:ext cx="9000000" cy="1262160"/>
          </a:xfrm>
        </p:spPr>
        <p:txBody>
          <a:bodyPr/>
          <a:lstStyle/>
          <a:p>
            <a:r>
              <a:rPr lang="en-US"/>
              <a:t>Click to edit Master title style</a:t>
            </a:r>
          </a:p>
        </p:txBody>
      </p:sp>
      <p:sp>
        <p:nvSpPr>
          <p:cNvPr id="3" name="Content Placeholder 2"/>
          <p:cNvSpPr>
            <a:spLocks noGrp="1"/>
          </p:cNvSpPr>
          <p:nvPr>
            <p:ph idx="1"/>
          </p:nvPr>
        </p:nvSpPr>
        <p:spPr>
          <a:xfrm>
            <a:off x="792000" y="1949040"/>
            <a:ext cx="9180000" cy="498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397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42536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792000" y="625320"/>
            <a:ext cx="9000000" cy="1262160"/>
          </a:xfrm>
        </p:spPr>
        <p:txBody>
          <a:bodyPr/>
          <a:lstStyle/>
          <a:p>
            <a:r>
              <a:rPr lang="en-US"/>
              <a:t>Click to edit Master title style</a:t>
            </a:r>
          </a:p>
        </p:txBody>
      </p:sp>
      <p:sp>
        <p:nvSpPr>
          <p:cNvPr id="3" name="Content Placeholder 2"/>
          <p:cNvSpPr>
            <a:spLocks noGrp="1"/>
          </p:cNvSpPr>
          <p:nvPr>
            <p:ph sz="half" idx="1"/>
          </p:nvPr>
        </p:nvSpPr>
        <p:spPr>
          <a:xfrm>
            <a:off x="792163" y="1949450"/>
            <a:ext cx="4513262" cy="4989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57825" y="1949450"/>
            <a:ext cx="4514850" cy="4989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615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9742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792000" y="625320"/>
            <a:ext cx="9000000" cy="1262160"/>
          </a:xfrm>
        </p:spPr>
        <p:txBody>
          <a:bodyPr/>
          <a:lstStyle/>
          <a:p>
            <a:r>
              <a:rPr lang="en-US"/>
              <a:t>Click to edit Master title style</a:t>
            </a:r>
          </a:p>
        </p:txBody>
      </p:sp>
    </p:spTree>
    <p:extLst>
      <p:ext uri="{BB962C8B-B14F-4D97-AF65-F5344CB8AC3E}">
        <p14:creationId xmlns:p14="http://schemas.microsoft.com/office/powerpoint/2010/main" val="27361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Tree>
    <p:extLst>
      <p:ext uri="{BB962C8B-B14F-4D97-AF65-F5344CB8AC3E}">
        <p14:creationId xmlns:p14="http://schemas.microsoft.com/office/powerpoint/2010/main" val="196223036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23839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396000" y="2376000"/>
            <a:ext cx="9071640" cy="1262160"/>
          </a:xfrm>
        </p:spPr>
        <p:txBody>
          <a:bodyPr/>
          <a:lstStyle/>
          <a:p>
            <a:r>
              <a:rPr lang="en-US"/>
              <a:t>Click to edit Master title style</a:t>
            </a:r>
          </a:p>
        </p:txBody>
      </p:sp>
      <p:sp>
        <p:nvSpPr>
          <p:cNvPr id="3" name="Content Placeholder 2"/>
          <p:cNvSpPr>
            <a:spLocks noGrp="1"/>
          </p:cNvSpPr>
          <p:nvPr>
            <p:ph idx="1"/>
          </p:nvPr>
        </p:nvSpPr>
        <p:spPr>
          <a:xfrm>
            <a:off x="503999" y="4253040"/>
            <a:ext cx="9036000" cy="498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002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4653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Title 1"/>
          <p:cNvSpPr>
            <a:spLocks noGrp="1"/>
          </p:cNvSpPr>
          <p:nvPr>
            <p:ph type="title"/>
          </p:nvPr>
        </p:nvSpPr>
        <p:spPr>
          <a:xfrm>
            <a:off x="792000" y="625320"/>
            <a:ext cx="9000000" cy="1262160"/>
          </a:xfrm>
        </p:spPr>
        <p:txBody>
          <a:bodyPr/>
          <a:lstStyle/>
          <a:p>
            <a:r>
              <a:rPr lang="en-US"/>
              <a:t>Click to edit Master title style</a:t>
            </a:r>
          </a:p>
        </p:txBody>
      </p:sp>
      <p:sp>
        <p:nvSpPr>
          <p:cNvPr id="3" name="Vertical Text Placeholder 2"/>
          <p:cNvSpPr>
            <a:spLocks noGrp="1"/>
          </p:cNvSpPr>
          <p:nvPr>
            <p:ph type="body" orient="vert" idx="1"/>
          </p:nvPr>
        </p:nvSpPr>
        <p:spPr>
          <a:xfrm>
            <a:off x="792000" y="1949040"/>
            <a:ext cx="9180000" cy="498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94382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5120" y="108000"/>
            <a:ext cx="1076400" cy="900000"/>
          </a:xfrm>
          <a:prstGeom prst="rect">
            <a:avLst/>
          </a:prstGeom>
          <a:noFill/>
          <a:ln>
            <a:noFill/>
          </a:ln>
        </p:spPr>
      </p:pic>
      <p:sp>
        <p:nvSpPr>
          <p:cNvPr id="2" name="Vertical Title 1"/>
          <p:cNvSpPr>
            <a:spLocks noGrp="1"/>
          </p:cNvSpPr>
          <p:nvPr>
            <p:ph type="title" orient="vert"/>
          </p:nvPr>
        </p:nvSpPr>
        <p:spPr>
          <a:xfrm>
            <a:off x="7678738" y="625475"/>
            <a:ext cx="2293937" cy="6313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2163" y="625475"/>
            <a:ext cx="6734175" cy="631348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31039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72373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936000" y="589320"/>
            <a:ext cx="9071640" cy="1262160"/>
          </a:xfrm>
        </p:spPr>
        <p:txBody>
          <a:bodyPr/>
          <a:lstStyle/>
          <a:p>
            <a:r>
              <a:rPr lang="en-US"/>
              <a:t>Click to edit Master title style</a:t>
            </a:r>
          </a:p>
        </p:txBody>
      </p:sp>
      <p:sp>
        <p:nvSpPr>
          <p:cNvPr id="3" name="Content Placeholder 2"/>
          <p:cNvSpPr>
            <a:spLocks noGrp="1"/>
          </p:cNvSpPr>
          <p:nvPr>
            <p:ph idx="1"/>
          </p:nvPr>
        </p:nvSpPr>
        <p:spPr>
          <a:xfrm>
            <a:off x="936000" y="1913039"/>
            <a:ext cx="9071640" cy="498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1390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23231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936000" y="589320"/>
            <a:ext cx="9071640" cy="1262160"/>
          </a:xfrm>
        </p:spPr>
        <p:txBody>
          <a:bodyPr/>
          <a:lstStyle/>
          <a:p>
            <a:r>
              <a:rPr lang="en-US"/>
              <a:t>Click to edit Master title style</a:t>
            </a:r>
          </a:p>
        </p:txBody>
      </p:sp>
      <p:sp>
        <p:nvSpPr>
          <p:cNvPr id="3" name="Content Placeholder 2"/>
          <p:cNvSpPr>
            <a:spLocks noGrp="1"/>
          </p:cNvSpPr>
          <p:nvPr>
            <p:ph sz="half" idx="1"/>
          </p:nvPr>
        </p:nvSpPr>
        <p:spPr>
          <a:xfrm>
            <a:off x="936625" y="1912938"/>
            <a:ext cx="4459288" cy="4989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48313" y="1912938"/>
            <a:ext cx="4459287" cy="4989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5169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5374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936000" y="589320"/>
            <a:ext cx="9071640" cy="1262160"/>
          </a:xfrm>
        </p:spPr>
        <p:txBody>
          <a:bodyPr/>
          <a:lstStyle/>
          <a:p>
            <a:r>
              <a:rPr lang="en-US"/>
              <a:t>Click to edit Master title style</a:t>
            </a:r>
          </a:p>
        </p:txBody>
      </p:sp>
    </p:spTree>
    <p:extLst>
      <p:ext uri="{BB962C8B-B14F-4D97-AF65-F5344CB8AC3E}">
        <p14:creationId xmlns:p14="http://schemas.microsoft.com/office/powerpoint/2010/main" val="35825291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Tree>
    <p:extLst>
      <p:ext uri="{BB962C8B-B14F-4D97-AF65-F5344CB8AC3E}">
        <p14:creationId xmlns:p14="http://schemas.microsoft.com/office/powerpoint/2010/main" val="1943061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95048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02103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6720431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Title 1"/>
          <p:cNvSpPr>
            <a:spLocks noGrp="1"/>
          </p:cNvSpPr>
          <p:nvPr>
            <p:ph type="title"/>
          </p:nvPr>
        </p:nvSpPr>
        <p:spPr>
          <a:xfrm>
            <a:off x="936000" y="589320"/>
            <a:ext cx="9071640" cy="1262160"/>
          </a:xfrm>
        </p:spPr>
        <p:txBody>
          <a:bodyPr/>
          <a:lstStyle/>
          <a:p>
            <a:r>
              <a:rPr lang="en-US"/>
              <a:t>Click to edit Master title style</a:t>
            </a:r>
          </a:p>
        </p:txBody>
      </p:sp>
      <p:sp>
        <p:nvSpPr>
          <p:cNvPr id="3" name="Vertical Text Placeholder 2"/>
          <p:cNvSpPr>
            <a:spLocks noGrp="1"/>
          </p:cNvSpPr>
          <p:nvPr>
            <p:ph type="body" orient="vert" idx="1"/>
          </p:nvPr>
        </p:nvSpPr>
        <p:spPr>
          <a:xfrm>
            <a:off x="936000" y="1913039"/>
            <a:ext cx="9071640" cy="4989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12275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0" y="36000"/>
            <a:ext cx="1074960" cy="900000"/>
          </a:xfrm>
          <a:prstGeom prst="rect">
            <a:avLst/>
          </a:prstGeom>
          <a:noFill/>
          <a:ln>
            <a:noFill/>
          </a:ln>
        </p:spPr>
      </p:pic>
      <p:sp>
        <p:nvSpPr>
          <p:cNvPr id="2" name="Vertical Title 1"/>
          <p:cNvSpPr>
            <a:spLocks noGrp="1"/>
          </p:cNvSpPr>
          <p:nvPr>
            <p:ph type="title" orient="vert"/>
          </p:nvPr>
        </p:nvSpPr>
        <p:spPr>
          <a:xfrm>
            <a:off x="7740650" y="588963"/>
            <a:ext cx="2266950" cy="63134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36625" y="588963"/>
            <a:ext cx="6651625" cy="63134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806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396000" y="2376000"/>
            <a:ext cx="9071640" cy="1262160"/>
          </a:xfrm>
        </p:spPr>
        <p:txBody>
          <a:bodyPr/>
          <a:lstStyle/>
          <a:p>
            <a:r>
              <a:rPr lang="en-US"/>
              <a:t>Click to edit Master title style</a:t>
            </a:r>
          </a:p>
        </p:txBody>
      </p:sp>
      <p:sp>
        <p:nvSpPr>
          <p:cNvPr id="3" name="Content Placeholder 2"/>
          <p:cNvSpPr>
            <a:spLocks noGrp="1"/>
          </p:cNvSpPr>
          <p:nvPr>
            <p:ph sz="half" idx="1"/>
          </p:nvPr>
        </p:nvSpPr>
        <p:spPr>
          <a:xfrm>
            <a:off x="503238" y="4252913"/>
            <a:ext cx="4441825" cy="4989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97463" y="4252913"/>
            <a:ext cx="4441825" cy="49895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5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8" name="Picture 7">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9" name="Picture 8">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568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396000" y="2376000"/>
            <a:ext cx="9071640" cy="1262160"/>
          </a:xfrm>
        </p:spPr>
        <p:txBody>
          <a:bodyPr/>
          <a:lstStyle/>
          <a:p>
            <a:r>
              <a:rPr lang="en-US"/>
              <a:t>Click to edit Master title style</a:t>
            </a:r>
          </a:p>
        </p:txBody>
      </p:sp>
    </p:spTree>
    <p:extLst>
      <p:ext uri="{BB962C8B-B14F-4D97-AF65-F5344CB8AC3E}">
        <p14:creationId xmlns:p14="http://schemas.microsoft.com/office/powerpoint/2010/main" val="281688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52560" y="31320"/>
            <a:ext cx="2287439" cy="2308680"/>
          </a:xfrm>
          <a:prstGeom prst="rect">
            <a:avLst/>
          </a:prstGeom>
          <a:noFill/>
          <a:ln>
            <a:noFill/>
          </a:ln>
        </p:spPr>
      </p:pic>
      <p:pic>
        <p:nvPicPr>
          <p:cNvPr id="4" name="Picture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390760" y="761759"/>
            <a:ext cx="2829240" cy="858240"/>
          </a:xfrm>
          <a:prstGeom prst="rect">
            <a:avLst/>
          </a:prstGeom>
          <a:noFill/>
          <a:ln>
            <a:noFill/>
          </a:ln>
        </p:spPr>
      </p:pic>
    </p:spTree>
    <p:extLst>
      <p:ext uri="{BB962C8B-B14F-4D97-AF65-F5344CB8AC3E}">
        <p14:creationId xmlns:p14="http://schemas.microsoft.com/office/powerpoint/2010/main" val="30396991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36840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000000-0000-0000-0000-000000000000}"/>
              </a:ext>
            </a:extLst>
          </p:cNvPr>
          <p:cNvPicPr>
            <a:picLocks noChangeAspect="1"/>
          </p:cNvPicPr>
          <p:nvPr/>
        </p:nvPicPr>
        <p:blipFill>
          <a:blip r:embed="rId2">
            <a:lum/>
            <a:alphaModFix/>
          </a:blip>
          <a:srcRect/>
          <a:stretch>
            <a:fillRect/>
          </a:stretch>
        </p:blipFill>
        <p:spPr>
          <a:xfrm>
            <a:off x="174600" y="6486840"/>
            <a:ext cx="9907560" cy="1066680"/>
          </a:xfrm>
          <a:prstGeom prst="rect">
            <a:avLst/>
          </a:prstGeom>
          <a:noFill/>
          <a:ln>
            <a:noFill/>
          </a:ln>
        </p:spPr>
      </p:pic>
      <p:pic>
        <p:nvPicPr>
          <p:cNvPr id="6" name="Picture 5">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560" y="31320"/>
            <a:ext cx="2287439" cy="2308680"/>
          </a:xfrm>
          <a:prstGeom prst="rect">
            <a:avLst/>
          </a:prstGeom>
          <a:noFill/>
          <a:ln>
            <a:noFill/>
          </a:ln>
        </p:spPr>
      </p:pic>
      <p:pic>
        <p:nvPicPr>
          <p:cNvPr id="7" name="Picture 6">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2390760" y="761759"/>
            <a:ext cx="2829240" cy="858240"/>
          </a:xfrm>
          <a:prstGeom prst="rect">
            <a:avLst/>
          </a:prstGeom>
          <a:noFill/>
          <a:ln>
            <a:noFill/>
          </a:ln>
        </p:spPr>
      </p:pic>
      <p:sp>
        <p:nvSpPr>
          <p:cNvPr id="2" name="Title 1"/>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307381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5.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Imagem 1">
            <a:extLst>
              <a:ext uri="{FF2B5EF4-FFF2-40B4-BE49-F238E27FC236}">
                <a16:creationId xmlns=""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174600" y="6486840"/>
            <a:ext cx="9907560" cy="1066680"/>
          </a:xfrm>
          <a:prstGeom prst="rect">
            <a:avLst/>
          </a:prstGeom>
          <a:noFill/>
          <a:ln>
            <a:noFill/>
          </a:ln>
        </p:spPr>
      </p:pic>
      <p:sp>
        <p:nvSpPr>
          <p:cNvPr id="3" name="Title Placeholder 2"/>
          <p:cNvSpPr txBox="1">
            <a:spLocks noGrp="1"/>
          </p:cNvSpPr>
          <p:nvPr>
            <p:ph type="title"/>
          </p:nvPr>
        </p:nvSpPr>
        <p:spPr>
          <a:xfrm>
            <a:off x="396000" y="2376000"/>
            <a:ext cx="9071640" cy="1262160"/>
          </a:xfrm>
          <a:prstGeom prst="rect">
            <a:avLst/>
          </a:prstGeom>
          <a:noFill/>
          <a:ln>
            <a:noFill/>
          </a:ln>
        </p:spPr>
        <p:txBody>
          <a:bodyPr lIns="0" tIns="0" rIns="0" bIns="0" anchor="ctr"/>
          <a:lstStyle/>
          <a:p>
            <a:endParaRPr lang="pt-BR"/>
          </a:p>
        </p:txBody>
      </p:sp>
      <p:sp>
        <p:nvSpPr>
          <p:cNvPr id="4" name="Text Placeholder 3"/>
          <p:cNvSpPr txBox="1">
            <a:spLocks noGrp="1"/>
          </p:cNvSpPr>
          <p:nvPr>
            <p:ph type="body" idx="1"/>
          </p:nvPr>
        </p:nvSpPr>
        <p:spPr>
          <a:xfrm>
            <a:off x="503999" y="4253040"/>
            <a:ext cx="9036000" cy="4989600"/>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pic>
        <p:nvPicPr>
          <p:cNvPr id="5" name="Imagem 4">
            <a:extLst>
              <a:ext uri="{FF2B5EF4-FFF2-40B4-BE49-F238E27FC236}">
                <a16:creationId xmlns="" xmlns:a16="http://schemas.microsoft.com/office/drawing/2014/main" id="{00000000-0000-0000-0000-000000000000}"/>
              </a:ext>
            </a:extLst>
          </p:cNvPr>
          <p:cNvPicPr>
            <a:picLocks noChangeAspect="1"/>
          </p:cNvPicPr>
          <p:nvPr/>
        </p:nvPicPr>
        <p:blipFill>
          <a:blip r:embed="rId14">
            <a:lum/>
            <a:alphaModFix/>
          </a:blip>
          <a:srcRect/>
          <a:stretch>
            <a:fillRect/>
          </a:stretch>
        </p:blipFill>
        <p:spPr>
          <a:xfrm>
            <a:off x="52560" y="31320"/>
            <a:ext cx="2287439" cy="2308680"/>
          </a:xfrm>
          <a:prstGeom prst="rect">
            <a:avLst/>
          </a:prstGeom>
          <a:noFill/>
          <a:ln>
            <a:noFill/>
          </a:ln>
        </p:spPr>
      </p:pic>
      <p:pic>
        <p:nvPicPr>
          <p:cNvPr id="6" name="Imagem 5">
            <a:extLst>
              <a:ext uri="{FF2B5EF4-FFF2-40B4-BE49-F238E27FC236}">
                <a16:creationId xmlns="" xmlns:a16="http://schemas.microsoft.com/office/drawing/2014/main" id="{00000000-0000-0000-0000-000000000000}"/>
              </a:ext>
            </a:extLst>
          </p:cNvPr>
          <p:cNvPicPr>
            <a:picLocks noChangeAspect="1"/>
          </p:cNvPicPr>
          <p:nvPr/>
        </p:nvPicPr>
        <p:blipFill>
          <a:blip r:embed="rId15">
            <a:lum/>
            <a:alphaModFix/>
          </a:blip>
          <a:srcRect/>
          <a:stretch>
            <a:fillRect/>
          </a:stretch>
        </p:blipFill>
        <p:spPr>
          <a:xfrm>
            <a:off x="2390760" y="761759"/>
            <a:ext cx="2829240" cy="85824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pt-BR" sz="4400" b="1" i="0" u="none" strike="noStrike" kern="1200">
          <a:ln>
            <a:noFill/>
          </a:ln>
          <a:solidFill>
            <a:srgbClr val="008000"/>
          </a:solidFill>
          <a:latin typeface="Arial" pitchFamily="18"/>
        </a:defRPr>
      </a:lvl1pPr>
    </p:titleStyle>
    <p:bodyStyle>
      <a:lvl1pPr marL="0" marR="0" indent="0" rtl="0" hangingPunct="0">
        <a:spcBef>
          <a:spcPts val="0"/>
        </a:spcBef>
        <a:spcAft>
          <a:spcPts val="1417"/>
        </a:spcAft>
        <a:tabLst/>
        <a:defRPr lang="pt-BR" sz="3200" b="0" i="0" u="none" strike="noStrike" kern="1200">
          <a:ln>
            <a:noFill/>
          </a:ln>
          <a:solidFill>
            <a:srgbClr val="000000"/>
          </a:solidFill>
          <a:latin typeface="Arial"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792000" y="625320"/>
            <a:ext cx="9000000" cy="1262160"/>
          </a:xfrm>
          <a:prstGeom prst="rect">
            <a:avLst/>
          </a:prstGeom>
          <a:noFill/>
          <a:ln>
            <a:noFill/>
          </a:ln>
        </p:spPr>
        <p:txBody>
          <a:bodyPr lIns="0" tIns="0" rIns="0" bIns="0" anchor="ctr"/>
          <a:lstStyle/>
          <a:p>
            <a:endParaRPr lang="pt-BR"/>
          </a:p>
        </p:txBody>
      </p:sp>
      <p:sp>
        <p:nvSpPr>
          <p:cNvPr id="3" name="Text Placeholder 2"/>
          <p:cNvSpPr txBox="1">
            <a:spLocks noGrp="1"/>
          </p:cNvSpPr>
          <p:nvPr>
            <p:ph type="body" idx="1"/>
          </p:nvPr>
        </p:nvSpPr>
        <p:spPr>
          <a:xfrm>
            <a:off x="792000" y="1949040"/>
            <a:ext cx="9180000" cy="4989600"/>
          </a:xfrm>
          <a:prstGeom prst="rect">
            <a:avLst/>
          </a:prstGeom>
          <a:noFill/>
          <a:ln>
            <a:noFill/>
          </a:ln>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15120" y="108000"/>
            <a:ext cx="1076400" cy="900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hangingPunct="0">
        <a:tabLst/>
        <a:defRPr lang="pt-BR" sz="3400" b="0" i="0" u="none" strike="noStrike" kern="1200">
          <a:ln>
            <a:noFill/>
          </a:ln>
          <a:solidFill>
            <a:srgbClr val="FFFFFF"/>
          </a:solidFill>
          <a:latin typeface="Arial" pitchFamily="18"/>
        </a:defRPr>
      </a:lvl1pPr>
    </p:titleStyle>
    <p:bodyStyle>
      <a:lvl1pPr marL="0" marR="0" indent="0" rtl="0" hangingPunct="0">
        <a:spcBef>
          <a:spcPts val="0"/>
        </a:spcBef>
        <a:spcAft>
          <a:spcPts val="1417"/>
        </a:spcAft>
        <a:tabLst/>
        <a:defRPr lang="pt-BR" sz="3200" b="0" i="0" u="none" strike="noStrike" kern="1200">
          <a:ln>
            <a:noFill/>
          </a:ln>
          <a:solidFill>
            <a:srgbClr val="FFFFFF"/>
          </a:solidFill>
          <a:latin typeface="Arial"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936000" y="589320"/>
            <a:ext cx="9071640" cy="1262160"/>
          </a:xfrm>
          <a:prstGeom prst="rect">
            <a:avLst/>
          </a:prstGeom>
          <a:noFill/>
          <a:ln>
            <a:noFill/>
          </a:ln>
        </p:spPr>
        <p:txBody>
          <a:bodyPr lIns="0" tIns="0" rIns="0" bIns="0" anchor="ctr"/>
          <a:lstStyle/>
          <a:p>
            <a:endParaRPr lang="pt-BR"/>
          </a:p>
        </p:txBody>
      </p:sp>
      <p:sp>
        <p:nvSpPr>
          <p:cNvPr id="3" name="Text Placeholder 2"/>
          <p:cNvSpPr txBox="1">
            <a:spLocks noGrp="1"/>
          </p:cNvSpPr>
          <p:nvPr>
            <p:ph type="body" idx="1"/>
          </p:nvPr>
        </p:nvSpPr>
        <p:spPr>
          <a:xfrm>
            <a:off x="936000" y="1913039"/>
            <a:ext cx="9071640" cy="4989600"/>
          </a:xfrm>
          <a:prstGeom prst="rect">
            <a:avLst/>
          </a:prstGeom>
          <a:noFill/>
          <a:ln>
            <a:noFill/>
          </a:ln>
        </p:spPr>
        <p:txBody>
          <a:bodyPr lIns="0" tIns="0" rIns="0" bIns="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B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0" y="36000"/>
            <a:ext cx="1074960" cy="9000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hangingPunct="0">
        <a:tabLst/>
        <a:defRPr lang="pt-BR" sz="4400" b="0" i="0" u="none" strike="noStrike" kern="1200">
          <a:ln>
            <a:noFill/>
          </a:ln>
          <a:latin typeface="Arial" pitchFamily="18"/>
        </a:defRPr>
      </a:lvl1pPr>
    </p:titleStyle>
    <p:bodyStyle>
      <a:lvl1pPr rtl="0" hangingPunct="0">
        <a:spcBef>
          <a:spcPts val="0"/>
        </a:spcBef>
        <a:spcAft>
          <a:spcPts val="1417"/>
        </a:spcAft>
        <a:tabLst/>
        <a:defRPr lang="pt-BR" sz="3200" b="0" i="0" u="none" strike="noStrike" kern="1200">
          <a:ln>
            <a:noFill/>
          </a:ln>
          <a:latin typeface="Arial"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vmedia.com.br/padrao-de-injecao-de-dependencia/18506#ixzz41YkIVoNo" TargetMode="External"/><Relationship Id="rId4" Type="http://schemas.openxmlformats.org/officeDocument/2006/relationships/image" Target="../media/image7.tiff"/><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hyperlink" Target="http://symfony.com/doc/current/quick_tour/index.html" TargetMode="External"/><Relationship Id="rId4" Type="http://schemas.openxmlformats.org/officeDocument/2006/relationships/hyperlink" Target="http://symfony.com/doc/current/book/index.html" TargetMode="External"/><Relationship Id="rId5" Type="http://schemas.openxmlformats.org/officeDocument/2006/relationships/hyperlink" Target="http://symfony.com/doc/current/cookbook/index.html" TargetMode="External"/><Relationship Id="rId6" Type="http://schemas.openxmlformats.org/officeDocument/2006/relationships/hyperlink" Target="http://symfony.com/doc/current/genindex.html" TargetMode="External"/><Relationship Id="rId7" Type="http://schemas.openxmlformats.org/officeDocument/2006/relationships/hyperlink" Target="http://symfony.com/doc/current/glossary.html" TargetMode="External"/><Relationship Id="rId8" Type="http://schemas.openxmlformats.org/officeDocument/2006/relationships/hyperlink" Target="http://symfony.com/doc/current/reference/index.html" TargetMode="External"/><Relationship Id="rId9" Type="http://schemas.openxmlformats.org/officeDocument/2006/relationships/hyperlink" Target="http://api.symfony.com/2.0/index.html" TargetMode="External"/><Relationship Id="rId10" Type="http://schemas.openxmlformats.org/officeDocument/2006/relationships/hyperlink" Target="http://symfony.com/download" TargetMode="External"/><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fabien.potencier.org/article/49/what-is-symfony2" TargetMode="External"/><Relationship Id="rId4" Type="http://schemas.openxmlformats.org/officeDocument/2006/relationships/hyperlink" Target="http://symfony.com/blog/symfony-2-0" TargetMode="External"/><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hyperlink" Target="http://symfony.com/doc/current/reference/requirements.html" TargetMode="External"/><Relationship Id="rId4" Type="http://schemas.openxmlformats.org/officeDocument/2006/relationships/hyperlink" Target="http://symfony.com/download" TargetMode="External"/><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Symfony/web/config.php" TargetMode="Externa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www.doctrine-project.org/projects/orm" TargetMode="External"/><Relationship Id="rId4" Type="http://schemas.openxmlformats.org/officeDocument/2006/relationships/hyperlink" Target="http://www.doctrine-project.org/projects/dbal" TargetMode="External"/><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hyperlink" Target="http://localhost/symfony/web/app_dev.php/_configurator/step/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hyperlink" Target="http://localhost/symfony/web/app_dev.php/disciplina/" TargetMode="External"/><Relationship Id="rId4" Type="http://schemas.openxmlformats.org/officeDocument/2006/relationships/hyperlink" Target="http://localhost/symfony/web/app_dev.php/disciplina/new" TargetMode="External"/><Relationship Id="rId5" Type="http://schemas.openxmlformats.org/officeDocument/2006/relationships/hyperlink" Target="http://localhost/symfony/web/app_dev.php/disciplina/0/show" TargetMode="External"/><Relationship Id="rId6" Type="http://schemas.openxmlformats.org/officeDocument/2006/relationships/hyperlink" Target="http://localhost/symfony/web/app_dev.php/disciplina/0/edit" TargetMode="External"/><Relationship Id="rId7" Type="http://schemas.openxmlformats.org/officeDocument/2006/relationships/hyperlink" Target="http://localhost/symfony/web/app_dev.php/disciplina/0/delete" TargetMode="External"/><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9" Type="http://schemas.openxmlformats.org/officeDocument/2006/relationships/hyperlink" Target="http://symfony.com/doc/current/reference/constraints/Type.html" TargetMode="External"/><Relationship Id="rId20" Type="http://schemas.openxmlformats.org/officeDocument/2006/relationships/hyperlink" Target="http://symfony.com/doc/current/reference/constraints/Time.html" TargetMode="External"/><Relationship Id="rId21" Type="http://schemas.openxmlformats.org/officeDocument/2006/relationships/hyperlink" Target="http://symfony.com/doc/current/reference/constraints/Choice.html" TargetMode="External"/><Relationship Id="rId22" Type="http://schemas.openxmlformats.org/officeDocument/2006/relationships/hyperlink" Target="http://symfony.com/doc/current/reference/constraints/Collection.html" TargetMode="External"/><Relationship Id="rId23" Type="http://schemas.openxmlformats.org/officeDocument/2006/relationships/hyperlink" Target="http://symfony.com/doc/current/reference/constraints/UniqueEntity.html" TargetMode="External"/><Relationship Id="rId24" Type="http://schemas.openxmlformats.org/officeDocument/2006/relationships/hyperlink" Target="http://symfony.com/doc/current/reference/constraints/Language.html" TargetMode="External"/><Relationship Id="rId25" Type="http://schemas.openxmlformats.org/officeDocument/2006/relationships/hyperlink" Target="http://symfony.com/doc/current/reference/constraints/Locale.html" TargetMode="External"/><Relationship Id="rId26" Type="http://schemas.openxmlformats.org/officeDocument/2006/relationships/hyperlink" Target="http://symfony.com/doc/current/reference/constraints/Country.html" TargetMode="External"/><Relationship Id="rId27" Type="http://schemas.openxmlformats.org/officeDocument/2006/relationships/hyperlink" Target="http://symfony.com/doc/current/reference/constraints/File.html" TargetMode="External"/><Relationship Id="rId28" Type="http://schemas.openxmlformats.org/officeDocument/2006/relationships/hyperlink" Target="http://symfony.com/doc/current/reference/constraints/Image.html" TargetMode="External"/><Relationship Id="rId10" Type="http://schemas.openxmlformats.org/officeDocument/2006/relationships/hyperlink" Target="http://symfony.com/doc/current/reference/constraints/Email.html" TargetMode="External"/><Relationship Id="rId11" Type="http://schemas.openxmlformats.org/officeDocument/2006/relationships/hyperlink" Target="http://symfony.com/doc/current/reference/constraints/MinLength.html" TargetMode="External"/><Relationship Id="rId12" Type="http://schemas.openxmlformats.org/officeDocument/2006/relationships/hyperlink" Target="http://symfony.com/doc/current/reference/constraints/MaxLength.html" TargetMode="External"/><Relationship Id="rId13" Type="http://schemas.openxmlformats.org/officeDocument/2006/relationships/hyperlink" Target="http://symfony.com/doc/current/reference/constraints/Url.html" TargetMode="External"/><Relationship Id="rId14" Type="http://schemas.openxmlformats.org/officeDocument/2006/relationships/hyperlink" Target="http://symfony.com/doc/current/reference/constraints/Regex.html" TargetMode="External"/><Relationship Id="rId15" Type="http://schemas.openxmlformats.org/officeDocument/2006/relationships/hyperlink" Target="http://symfony.com/doc/current/reference/constraints/Ip.html" TargetMode="External"/><Relationship Id="rId16" Type="http://schemas.openxmlformats.org/officeDocument/2006/relationships/hyperlink" Target="http://symfony.com/doc/current/reference/constraints/Max.html" TargetMode="External"/><Relationship Id="rId17" Type="http://schemas.openxmlformats.org/officeDocument/2006/relationships/hyperlink" Target="http://symfony.com/doc/current/reference/constraints/Min.html" TargetMode="External"/><Relationship Id="rId18" Type="http://schemas.openxmlformats.org/officeDocument/2006/relationships/hyperlink" Target="http://symfony.com/doc/current/reference/constraints/Date.html" TargetMode="External"/><Relationship Id="rId19" Type="http://schemas.openxmlformats.org/officeDocument/2006/relationships/hyperlink" Target="http://symfony.com/doc/current/reference/constraints/DateTime.html" TargetMode="External"/><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hyperlink" Target="http://symfony.com/doc/current/reference/constraints/NotBlank.html" TargetMode="External"/><Relationship Id="rId4" Type="http://schemas.openxmlformats.org/officeDocument/2006/relationships/hyperlink" Target="http://symfony.com/doc/current/reference/constraints/Blank.html" TargetMode="External"/><Relationship Id="rId5" Type="http://schemas.openxmlformats.org/officeDocument/2006/relationships/hyperlink" Target="http://symfony.com/doc/current/reference/constraints/NotNull.html" TargetMode="External"/><Relationship Id="rId6" Type="http://schemas.openxmlformats.org/officeDocument/2006/relationships/hyperlink" Target="http://symfony.com/doc/current/reference/constraints/Null.html" TargetMode="External"/><Relationship Id="rId7" Type="http://schemas.openxmlformats.org/officeDocument/2006/relationships/hyperlink" Target="http://symfony.com/doc/current/reference/constraints/True.html" TargetMode="External"/><Relationship Id="rId8" Type="http://schemas.openxmlformats.org/officeDocument/2006/relationships/hyperlink" Target="http://symfony.com/doc/current/reference/constraints/False.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hyperlink" Target="http://symfony.com/blog/" TargetMode="External"/><Relationship Id="rId4" Type="http://schemas.openxmlformats.org/officeDocument/2006/relationships/hyperlink" Target="http://www.slideshare.net/fabpot" TargetMode="External"/><Relationship Id="rId5" Type="http://schemas.openxmlformats.org/officeDocument/2006/relationships/hyperlink" Target="https://github.com/fabpot" TargetMode="External"/><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1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8.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page1">
    <p:spTree>
      <p:nvGrpSpPr>
        <p:cNvPr id="1" name=""/>
        <p:cNvGrpSpPr/>
        <p:nvPr/>
      </p:nvGrpSpPr>
      <p:grpSpPr>
        <a:xfrm>
          <a:off x="0" y="0"/>
          <a:ext cx="0" cy="0"/>
          <a:chOff x="0" y="0"/>
          <a:chExt cx="0" cy="0"/>
        </a:xfrm>
      </p:grpSpPr>
      <p:sp>
        <p:nvSpPr>
          <p:cNvPr id="2" name="Subtitle 1"/>
          <p:cNvSpPr txBox="1">
            <a:spLocks noGrp="1"/>
          </p:cNvSpPr>
          <p:nvPr>
            <p:ph type="subTitle" idx="4294967295"/>
          </p:nvPr>
        </p:nvSpPr>
        <p:spPr>
          <a:xfrm>
            <a:off x="503999" y="450211"/>
            <a:ext cx="9071640" cy="6735177"/>
          </a:xfrm>
        </p:spPr>
        <p:txBody>
          <a:bodyPr anchor="ctr">
            <a:spAutoFit/>
          </a:bodyPr>
          <a:lstStyle/>
          <a:p>
            <a:pPr lvl="0" algn="ctr"/>
            <a:endParaRPr lang="pt-BR" sz="5400" b="1" dirty="0"/>
          </a:p>
          <a:p>
            <a:pPr lvl="0" algn="ctr"/>
            <a:endParaRPr lang="pt-BR" sz="5400" b="1" dirty="0"/>
          </a:p>
          <a:p>
            <a:pPr lvl="0" algn="ctr"/>
            <a:endParaRPr lang="pt-BR" sz="5400" b="1" dirty="0"/>
          </a:p>
          <a:p>
            <a:pPr lvl="0" algn="ctr"/>
            <a:r>
              <a:rPr lang="pt-BR" sz="5400" b="1" dirty="0">
                <a:solidFill>
                  <a:srgbClr val="0000FF"/>
                </a:solidFill>
              </a:rPr>
              <a:t>Symfony2 Básico</a:t>
            </a:r>
          </a:p>
          <a:p>
            <a:pPr lvl="0" algn="ctr"/>
            <a:endParaRPr lang="pt-BR" sz="5400" b="1" dirty="0"/>
          </a:p>
          <a:p>
            <a:pPr lvl="0" algn="ctr"/>
            <a:endParaRPr lang="pt-BR" sz="5400" b="1" dirty="0"/>
          </a:p>
          <a:p>
            <a:pPr lvl="0" algn="ct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dirty="0"/>
              <a:t>Symfony2: </a:t>
            </a:r>
            <a:r>
              <a:rPr lang="pt-BR" dirty="0" err="1" smtClean="0"/>
              <a:t>Inje</a:t>
            </a:r>
            <a:r>
              <a:rPr lang="en-US" dirty="0" err="1" smtClean="0"/>
              <a:t>ção</a:t>
            </a:r>
            <a:r>
              <a:rPr lang="en-US" dirty="0" smtClean="0"/>
              <a:t> de </a:t>
            </a:r>
            <a:r>
              <a:rPr lang="en-US" dirty="0" err="1" smtClean="0"/>
              <a:t>dependência</a:t>
            </a:r>
            <a:endParaRPr lang="pt-BR" dirty="0"/>
          </a:p>
        </p:txBody>
      </p:sp>
      <p:sp>
        <p:nvSpPr>
          <p:cNvPr id="3" name="Text Placeholder 2"/>
          <p:cNvSpPr txBox="1">
            <a:spLocks noGrp="1"/>
          </p:cNvSpPr>
          <p:nvPr>
            <p:ph type="body" idx="4294967295"/>
          </p:nvPr>
        </p:nvSpPr>
        <p:spPr>
          <a:xfrm>
            <a:off x="792000" y="1733039"/>
            <a:ext cx="9180000" cy="5534640"/>
          </a:xfrm>
        </p:spPr>
        <p:txBody>
          <a:bodyPr/>
          <a:lstStyle/>
          <a:p>
            <a:r>
              <a:rPr lang="pt-BR" sz="2000" dirty="0"/>
              <a:t>O padrão de injeção de dependência visa remover dependências desnecessárias entre as classes ou torná-las mais suaves e ter um design de software que seja fácil de manter e evoluir</a:t>
            </a:r>
            <a:r>
              <a:rPr lang="pt-BR" sz="2000" dirty="0" smtClean="0"/>
              <a:t>.</a:t>
            </a:r>
            <a:r>
              <a:rPr lang="pt-BR" sz="2000" dirty="0"/>
              <a:t> </a:t>
            </a:r>
            <a:endParaRPr lang="pt-BR" sz="2000" dirty="0" smtClean="0"/>
          </a:p>
          <a:p>
            <a:r>
              <a:rPr lang="pt-BR" sz="2000" dirty="0" smtClean="0"/>
              <a:t>O </a:t>
            </a:r>
            <a:r>
              <a:rPr lang="pt-BR" sz="2000" dirty="0"/>
              <a:t>padrão de injeção de dependência trabalha baseado em abstrações, sejam elas classes abstratas ou interfaces.  Se pudéssemos citar um “lema”, este seria: </a:t>
            </a:r>
            <a:r>
              <a:rPr lang="pt-BR" sz="2000" b="1" dirty="0"/>
              <a:t>programe para uma interface e nunca para uma implementação.  </a:t>
            </a:r>
            <a:r>
              <a:rPr lang="pt-BR" sz="2000" dirty="0"/>
              <a:t>E este “lema” realmente faz diferença quando queremos diminuir o acoplamento entre as classes do nosso modelo. Podemos trabalhar com a injeção de dependência de três formas: injeção por construtor (</a:t>
            </a:r>
            <a:r>
              <a:rPr lang="pt-BR" sz="2000" dirty="0" err="1"/>
              <a:t>constructor</a:t>
            </a:r>
            <a:r>
              <a:rPr lang="pt-BR" sz="2000" dirty="0"/>
              <a:t> </a:t>
            </a:r>
            <a:r>
              <a:rPr lang="pt-BR" sz="2000" dirty="0" err="1"/>
              <a:t>injection</a:t>
            </a:r>
            <a:r>
              <a:rPr lang="pt-BR" sz="2000" dirty="0"/>
              <a:t>); injeção por propriedade ou </a:t>
            </a:r>
            <a:r>
              <a:rPr lang="pt-BR" sz="2000" i="1" dirty="0" err="1"/>
              <a:t>getters</a:t>
            </a:r>
            <a:r>
              <a:rPr lang="pt-BR" sz="2000" dirty="0"/>
              <a:t> e </a:t>
            </a:r>
            <a:r>
              <a:rPr lang="pt-BR" sz="2000" i="1" dirty="0" err="1"/>
              <a:t>setters</a:t>
            </a:r>
            <a:r>
              <a:rPr lang="pt-BR" sz="2000" dirty="0"/>
              <a:t> no caso do Java ( </a:t>
            </a:r>
            <a:r>
              <a:rPr lang="pt-BR" sz="2000" dirty="0" err="1"/>
              <a:t>setter</a:t>
            </a:r>
            <a:r>
              <a:rPr lang="pt-BR" sz="2000" dirty="0"/>
              <a:t> </a:t>
            </a:r>
            <a:r>
              <a:rPr lang="pt-BR" sz="2000" dirty="0" err="1"/>
              <a:t>injection</a:t>
            </a:r>
            <a:r>
              <a:rPr lang="pt-BR" sz="2000" dirty="0"/>
              <a:t> ); e injeção por interface ( interface </a:t>
            </a:r>
            <a:r>
              <a:rPr lang="pt-BR" sz="2000" dirty="0" err="1"/>
              <a:t>injection</a:t>
            </a:r>
            <a:r>
              <a:rPr lang="pt-BR" sz="2000" dirty="0"/>
              <a:t> ). </a:t>
            </a:r>
          </a:p>
          <a:p>
            <a:r>
              <a:rPr lang="sk-SK" sz="2000" dirty="0"/>
              <a:t> </a:t>
            </a:r>
          </a:p>
          <a:p>
            <a:endParaRPr lang="sk-SK" sz="2000" dirty="0"/>
          </a:p>
          <a:p>
            <a:endParaRPr lang="sk-SK" sz="2000" dirty="0"/>
          </a:p>
          <a:p>
            <a:r>
              <a:rPr lang="sk-SK" sz="2000" dirty="0"/>
              <a:t> </a:t>
            </a:r>
          </a:p>
          <a:p>
            <a:endParaRPr lang="sk-SK" sz="2000" dirty="0"/>
          </a:p>
          <a:p>
            <a:endParaRPr lang="sk-SK" sz="2000" dirty="0"/>
          </a:p>
          <a:p>
            <a:r>
              <a:rPr lang="sk-SK" sz="2000" dirty="0" err="1"/>
              <a:t>Leia</a:t>
            </a:r>
            <a:r>
              <a:rPr lang="sk-SK" sz="2000" dirty="0"/>
              <a:t> </a:t>
            </a:r>
            <a:r>
              <a:rPr lang="sk-SK" sz="2000" dirty="0" err="1"/>
              <a:t>mais</a:t>
            </a:r>
            <a:r>
              <a:rPr lang="sk-SK" sz="2000" dirty="0"/>
              <a:t> </a:t>
            </a:r>
            <a:r>
              <a:rPr lang="sk-SK" sz="2000" dirty="0" err="1"/>
              <a:t>em</a:t>
            </a:r>
            <a:r>
              <a:rPr lang="sk-SK" sz="2000" dirty="0"/>
              <a:t>: </a:t>
            </a:r>
            <a:r>
              <a:rPr lang="sk-SK" sz="2000" u="sng" dirty="0">
                <a:hlinkClick r:id="rId3"/>
              </a:rPr>
              <a:t>Padrão de Injeção de Dependência http://www.devmedia.com.br/padrao-de-injecao-de-dependencia/18506#ixzz41YkIVoNo</a:t>
            </a:r>
            <a:endParaRPr lang="pt-BR" sz="2000" dirty="0"/>
          </a:p>
          <a:p>
            <a:endParaRPr lang="pt-BR" sz="2000" dirty="0"/>
          </a:p>
        </p:txBody>
      </p:sp>
      <p:pic>
        <p:nvPicPr>
          <p:cNvPr id="5" name="Imagem 4"/>
          <p:cNvPicPr>
            <a:picLocks noChangeAspect="1"/>
          </p:cNvPicPr>
          <p:nvPr/>
        </p:nvPicPr>
        <p:blipFill>
          <a:blip r:embed="rId4"/>
          <a:stretch>
            <a:fillRect/>
          </a:stretch>
        </p:blipFill>
        <p:spPr>
          <a:xfrm>
            <a:off x="4976812" y="5277288"/>
            <a:ext cx="4027488" cy="1644071"/>
          </a:xfrm>
          <a:prstGeom prst="rect">
            <a:avLst/>
          </a:prstGeom>
        </p:spPr>
      </p:pic>
    </p:spTree>
    <p:extLst>
      <p:ext uri="{BB962C8B-B14F-4D97-AF65-F5344CB8AC3E}">
        <p14:creationId xmlns:p14="http://schemas.microsoft.com/office/powerpoint/2010/main" val="20395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dirty="0"/>
              <a:t>Symfony2: </a:t>
            </a:r>
            <a:r>
              <a:rPr lang="pt-BR" dirty="0" smtClean="0"/>
              <a:t>características</a:t>
            </a:r>
            <a:endParaRPr lang="pt-BR" dirty="0"/>
          </a:p>
        </p:txBody>
      </p:sp>
      <p:sp>
        <p:nvSpPr>
          <p:cNvPr id="3" name="Text Placeholder 2"/>
          <p:cNvSpPr txBox="1">
            <a:spLocks noGrp="1"/>
          </p:cNvSpPr>
          <p:nvPr>
            <p:ph type="body" idx="4294967295"/>
          </p:nvPr>
        </p:nvSpPr>
        <p:spPr>
          <a:xfrm>
            <a:off x="792000" y="1949040"/>
            <a:ext cx="9180000" cy="5270400"/>
          </a:xfrm>
        </p:spPr>
        <p:txBody>
          <a:bodyPr/>
          <a:lstStyle/>
          <a:p>
            <a:pPr lvl="0">
              <a:buClr>
                <a:srgbClr val="FFFFFF"/>
              </a:buClr>
              <a:buSzPct val="45000"/>
              <a:buFont typeface="StarSymbol"/>
              <a:buChar char="●"/>
            </a:pPr>
            <a:r>
              <a:rPr lang="pt-BR" sz="2600" dirty="0" smtClean="0"/>
              <a:t>Ele manipula </a:t>
            </a:r>
            <a:r>
              <a:rPr lang="pt-BR" sz="2600" dirty="0"/>
              <a:t>apenas UMA aplicação (/</a:t>
            </a:r>
            <a:r>
              <a:rPr lang="pt-BR" sz="2600" dirty="0" err="1"/>
              <a:t>app</a:t>
            </a:r>
            <a:r>
              <a:rPr lang="pt-BR" sz="2600" dirty="0"/>
              <a:t>);</a:t>
            </a:r>
          </a:p>
          <a:p>
            <a:pPr marL="0" lvl="1" indent="0" hangingPunct="0">
              <a:spcBef>
                <a:spcPts val="0"/>
              </a:spcBef>
              <a:spcAft>
                <a:spcPts val="1417"/>
              </a:spcAft>
              <a:buSzPct val="45000"/>
              <a:buFont typeface="StarSymbol"/>
              <a:buChar char="●"/>
            </a:pPr>
            <a:r>
              <a:rPr lang="pt-BR" dirty="0">
                <a:solidFill>
                  <a:srgbClr val="FFFFFF"/>
                </a:solidFill>
                <a:latin typeface="Arial" pitchFamily="18"/>
              </a:rPr>
              <a:t>Propósito: centralizar todos os códigos em um só lugar (/</a:t>
            </a:r>
            <a:r>
              <a:rPr lang="pt-BR" dirty="0" err="1">
                <a:solidFill>
                  <a:srgbClr val="FFFFFF"/>
                </a:solidFill>
                <a:latin typeface="Arial" pitchFamily="18"/>
              </a:rPr>
              <a:t>src</a:t>
            </a:r>
            <a:r>
              <a:rPr lang="pt-BR" dirty="0">
                <a:solidFill>
                  <a:srgbClr val="FFFFFF"/>
                </a:solidFill>
                <a:latin typeface="Arial" pitchFamily="18"/>
              </a:rPr>
              <a:t>), ou seja, </a:t>
            </a:r>
            <a:r>
              <a:rPr lang="pt-BR" b="1" dirty="0">
                <a:solidFill>
                  <a:srgbClr val="FFFFFF"/>
                </a:solidFill>
                <a:latin typeface="Arial" pitchFamily="18"/>
              </a:rPr>
              <a:t>simplificação</a:t>
            </a:r>
            <a:r>
              <a:rPr lang="pt-BR" dirty="0">
                <a:solidFill>
                  <a:srgbClr val="FFFFFF"/>
                </a:solidFill>
                <a:latin typeface="Arial" pitchFamily="18"/>
              </a:rPr>
              <a:t>;</a:t>
            </a:r>
          </a:p>
          <a:p>
            <a:pPr lvl="0">
              <a:buClr>
                <a:srgbClr val="FFFFFF"/>
              </a:buClr>
              <a:buSzPct val="45000"/>
              <a:buFont typeface="StarSymbol"/>
              <a:buChar char="●"/>
            </a:pPr>
            <a:r>
              <a:rPr lang="pt-BR" sz="2600" dirty="0"/>
              <a:t>Bibliotecas e </a:t>
            </a:r>
            <a:r>
              <a:rPr lang="pt-BR" sz="2600" dirty="0" err="1"/>
              <a:t>bundles</a:t>
            </a:r>
            <a:r>
              <a:rPr lang="pt-BR" sz="2600" dirty="0"/>
              <a:t> encontram-se todos juntos na pasta /</a:t>
            </a:r>
            <a:r>
              <a:rPr lang="pt-BR" sz="2600" dirty="0" err="1"/>
              <a:t>vendor</a:t>
            </a:r>
            <a:r>
              <a:rPr lang="pt-BR" sz="2600" dirty="0"/>
              <a:t>, inclusive bibliotecas dependentes;</a:t>
            </a:r>
          </a:p>
          <a:p>
            <a:pPr lvl="0">
              <a:buClr>
                <a:srgbClr val="FFFFFF"/>
              </a:buClr>
              <a:buSzPct val="45000"/>
              <a:buFont typeface="StarSymbol"/>
              <a:buChar char="●"/>
            </a:pPr>
            <a:r>
              <a:rPr lang="pt-BR" sz="2600" dirty="0"/>
              <a:t>O console está dentro da pasta /</a:t>
            </a:r>
            <a:r>
              <a:rPr lang="pt-BR" sz="2600" dirty="0" err="1"/>
              <a:t>app</a:t>
            </a:r>
            <a:r>
              <a:rPr lang="pt-BR" sz="2600" dirty="0"/>
              <a:t>;</a:t>
            </a:r>
          </a:p>
          <a:p>
            <a:pPr lvl="0">
              <a:buClr>
                <a:srgbClr val="FFFFFF"/>
              </a:buClr>
              <a:buSzPct val="45000"/>
              <a:buFont typeface="StarSymbol"/>
              <a:buChar char="●"/>
            </a:pPr>
            <a:r>
              <a:rPr lang="pt-BR" sz="2600" dirty="0"/>
              <a:t>As </a:t>
            </a:r>
            <a:r>
              <a:rPr lang="pt-BR" sz="2600" b="1" dirty="0"/>
              <a:t>rotas</a:t>
            </a:r>
            <a:r>
              <a:rPr lang="pt-BR" sz="2600" dirty="0"/>
              <a:t> estão definidas no arquivo /</a:t>
            </a:r>
            <a:r>
              <a:rPr lang="pt-BR" sz="2600" dirty="0" err="1"/>
              <a:t>app</a:t>
            </a:r>
            <a:r>
              <a:rPr lang="pt-BR" sz="2600" dirty="0"/>
              <a:t>/</a:t>
            </a:r>
            <a:r>
              <a:rPr lang="pt-BR" sz="2600" dirty="0" err="1"/>
              <a:t>config</a:t>
            </a:r>
            <a:r>
              <a:rPr lang="pt-BR" sz="2600" dirty="0"/>
              <a:t>/</a:t>
            </a:r>
            <a:r>
              <a:rPr lang="pt-BR" sz="2600" dirty="0" err="1"/>
              <a:t>routing</a:t>
            </a:r>
            <a:r>
              <a:rPr lang="pt-BR" sz="2800" dirty="0">
                <a:solidFill>
                  <a:srgbClr val="0000FF"/>
                </a:solidFill>
              </a:rPr>
              <a:t>[_</a:t>
            </a:r>
            <a:r>
              <a:rPr lang="pt-BR" sz="2800" dirty="0" err="1">
                <a:solidFill>
                  <a:srgbClr val="0000FF"/>
                </a:solidFill>
              </a:rPr>
              <a:t>dev</a:t>
            </a:r>
            <a:r>
              <a:rPr lang="pt-BR" sz="2800" dirty="0">
                <a:solidFill>
                  <a:srgbClr val="0000FF"/>
                </a:solidFill>
              </a:rPr>
              <a:t>]</a:t>
            </a:r>
            <a:r>
              <a:rPr lang="pt-BR" sz="2600" dirty="0"/>
              <a:t>.</a:t>
            </a:r>
            <a:r>
              <a:rPr lang="pt-BR" sz="2600" dirty="0" err="1"/>
              <a:t>yml</a:t>
            </a:r>
            <a:r>
              <a:rPr lang="pt-BR" sz="2600" dirty="0"/>
              <a:t> e é possível criar “atalhos”;</a:t>
            </a:r>
          </a:p>
          <a:p>
            <a:pPr lvl="0">
              <a:buClr>
                <a:srgbClr val="FFFFFF"/>
              </a:buClr>
              <a:buSzPct val="45000"/>
              <a:buFont typeface="StarSymbol"/>
              <a:buChar char="●"/>
            </a:pPr>
            <a:r>
              <a:rPr lang="pt-BR" sz="2600" dirty="0" err="1"/>
              <a:t>Autoloading</a:t>
            </a:r>
            <a:r>
              <a:rPr lang="pt-BR" sz="2600" dirty="0"/>
              <a:t> mais universal, mais rápido e independente de necessidade de limpeza de cache;</a:t>
            </a:r>
          </a:p>
          <a:p>
            <a:pPr lvl="0">
              <a:buClr>
                <a:srgbClr val="FFFFFF"/>
              </a:buClr>
              <a:buSzPct val="45000"/>
              <a:buFont typeface="StarSymbol"/>
              <a:buChar char="●"/>
            </a:pPr>
            <a:r>
              <a:rPr lang="pt-BR" sz="2600" dirty="0"/>
              <a:t>Três tipos de configurações: </a:t>
            </a:r>
            <a:r>
              <a:rPr lang="pt-BR" sz="4000" dirty="0">
                <a:solidFill>
                  <a:srgbClr val="0000FF"/>
                </a:solidFill>
              </a:rPr>
              <a:t>Anotações</a:t>
            </a:r>
            <a:r>
              <a:rPr lang="pt-BR" sz="2600" dirty="0"/>
              <a:t>, PHP e YAML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How to get started?</a:t>
            </a:r>
          </a:p>
        </p:txBody>
      </p:sp>
      <p:sp>
        <p:nvSpPr>
          <p:cNvPr id="3" name="Text Placeholder 2"/>
          <p:cNvSpPr txBox="1">
            <a:spLocks noGrp="1"/>
          </p:cNvSpPr>
          <p:nvPr>
            <p:ph type="body" idx="4294967295"/>
          </p:nvPr>
        </p:nvSpPr>
        <p:spPr>
          <a:xfrm>
            <a:off x="792000" y="1949040"/>
            <a:ext cx="9180000" cy="5316840"/>
          </a:xfrm>
        </p:spPr>
        <p:txBody>
          <a:bodyPr/>
          <a:lstStyle/>
          <a:p>
            <a:pPr lvl="0">
              <a:buClr>
                <a:srgbClr val="FFFFFF"/>
              </a:buClr>
              <a:buSzPct val="45000"/>
              <a:buFont typeface="StarSymbol"/>
              <a:buChar char="●"/>
            </a:pPr>
            <a:r>
              <a:rPr lang="pt-BR" sz="2600" dirty="0" err="1"/>
              <a:t>First</a:t>
            </a:r>
            <a:r>
              <a:rPr lang="pt-BR" sz="2600" dirty="0"/>
              <a:t>: </a:t>
            </a:r>
            <a:r>
              <a:rPr lang="pt-BR" sz="2600" b="1" dirty="0" err="1"/>
              <a:t>documentation</a:t>
            </a:r>
            <a:endParaRPr lang="pt-BR" sz="2600" b="1" dirty="0"/>
          </a:p>
          <a:p>
            <a:pPr marL="0" lvl="1" indent="0" hangingPunct="0">
              <a:spcBef>
                <a:spcPts val="0"/>
              </a:spcBef>
              <a:spcAft>
                <a:spcPts val="1417"/>
              </a:spcAft>
              <a:buSzPct val="45000"/>
              <a:buFont typeface="StarSymbol"/>
              <a:buChar char="●"/>
            </a:pPr>
            <a:r>
              <a:rPr lang="pt-BR" b="1" dirty="0">
                <a:solidFill>
                  <a:srgbClr val="FFFFFF"/>
                </a:solidFill>
                <a:latin typeface="Arial" pitchFamily="18"/>
              </a:rPr>
              <a:t>“</a:t>
            </a:r>
            <a:r>
              <a:rPr lang="pt-BR" dirty="0">
                <a:solidFill>
                  <a:srgbClr val="FFFFFF"/>
                </a:solidFill>
                <a:latin typeface="Arial" pitchFamily="18"/>
              </a:rPr>
              <a:t>As </a:t>
            </a:r>
            <a:r>
              <a:rPr lang="pt-BR" dirty="0" err="1">
                <a:solidFill>
                  <a:srgbClr val="FFFFFF"/>
                </a:solidFill>
                <a:latin typeface="Arial" pitchFamily="18"/>
              </a:rPr>
              <a:t>you</a:t>
            </a:r>
            <a:r>
              <a:rPr lang="pt-BR" dirty="0">
                <a:solidFill>
                  <a:srgbClr val="FFFFFF"/>
                </a:solidFill>
                <a:latin typeface="Arial" pitchFamily="18"/>
              </a:rPr>
              <a:t> </a:t>
            </a:r>
            <a:r>
              <a:rPr lang="pt-BR" dirty="0" err="1">
                <a:solidFill>
                  <a:srgbClr val="FFFFFF"/>
                </a:solidFill>
                <a:latin typeface="Arial" pitchFamily="18"/>
              </a:rPr>
              <a:t>all</a:t>
            </a:r>
            <a:r>
              <a:rPr lang="pt-BR" dirty="0">
                <a:solidFill>
                  <a:srgbClr val="FFFFFF"/>
                </a:solidFill>
                <a:latin typeface="Arial" pitchFamily="18"/>
              </a:rPr>
              <a:t> </a:t>
            </a:r>
            <a:r>
              <a:rPr lang="pt-BR" dirty="0" err="1">
                <a:solidFill>
                  <a:srgbClr val="FFFFFF"/>
                </a:solidFill>
                <a:latin typeface="Arial" pitchFamily="18"/>
              </a:rPr>
              <a:t>know</a:t>
            </a:r>
            <a:r>
              <a:rPr lang="pt-BR" dirty="0">
                <a:solidFill>
                  <a:srgbClr val="FFFFFF"/>
                </a:solidFill>
                <a:latin typeface="Arial" pitchFamily="18"/>
              </a:rPr>
              <a:t>, </a:t>
            </a:r>
            <a:r>
              <a:rPr lang="pt-BR" dirty="0" err="1">
                <a:solidFill>
                  <a:srgbClr val="FFFFFF"/>
                </a:solidFill>
                <a:latin typeface="Arial" pitchFamily="18"/>
              </a:rPr>
              <a:t>code</a:t>
            </a:r>
            <a:r>
              <a:rPr lang="pt-BR" dirty="0">
                <a:solidFill>
                  <a:srgbClr val="FFFFFF"/>
                </a:solidFill>
                <a:latin typeface="Arial" pitchFamily="18"/>
              </a:rPr>
              <a:t> </a:t>
            </a:r>
            <a:r>
              <a:rPr lang="pt-BR" dirty="0" err="1">
                <a:solidFill>
                  <a:srgbClr val="FFFFFF"/>
                </a:solidFill>
                <a:latin typeface="Arial" pitchFamily="18"/>
              </a:rPr>
              <a:t>is</a:t>
            </a:r>
            <a:r>
              <a:rPr lang="pt-BR" dirty="0">
                <a:solidFill>
                  <a:srgbClr val="FFFFFF"/>
                </a:solidFill>
                <a:latin typeface="Arial" pitchFamily="18"/>
              </a:rPr>
              <a:t> </a:t>
            </a:r>
            <a:r>
              <a:rPr lang="pt-BR" dirty="0" err="1">
                <a:solidFill>
                  <a:srgbClr val="FFFFFF"/>
                </a:solidFill>
                <a:latin typeface="Arial" pitchFamily="18"/>
              </a:rPr>
              <a:t>not</a:t>
            </a:r>
            <a:r>
              <a:rPr lang="pt-BR" dirty="0">
                <a:solidFill>
                  <a:srgbClr val="FFFFFF"/>
                </a:solidFill>
                <a:latin typeface="Arial" pitchFamily="18"/>
              </a:rPr>
              <a:t> </a:t>
            </a:r>
            <a:r>
              <a:rPr lang="pt-BR" dirty="0" err="1">
                <a:solidFill>
                  <a:srgbClr val="FFFFFF"/>
                </a:solidFill>
                <a:latin typeface="Arial" pitchFamily="18"/>
              </a:rPr>
              <a:t>everything</a:t>
            </a:r>
            <a:r>
              <a:rPr lang="pt-BR" dirty="0">
                <a:solidFill>
                  <a:srgbClr val="FFFFFF"/>
                </a:solidFill>
                <a:latin typeface="Arial" pitchFamily="18"/>
              </a:rPr>
              <a:t>. Symfony2 </a:t>
            </a:r>
            <a:r>
              <a:rPr lang="pt-BR" dirty="0" err="1">
                <a:solidFill>
                  <a:srgbClr val="FFFFFF"/>
                </a:solidFill>
                <a:latin typeface="Arial" pitchFamily="18"/>
              </a:rPr>
              <a:t>also</a:t>
            </a:r>
            <a:r>
              <a:rPr lang="pt-BR" dirty="0">
                <a:solidFill>
                  <a:srgbClr val="FFFFFF"/>
                </a:solidFill>
                <a:latin typeface="Arial" pitchFamily="18"/>
              </a:rPr>
              <a:t> comes </a:t>
            </a:r>
            <a:r>
              <a:rPr lang="pt-BR" dirty="0" err="1">
                <a:solidFill>
                  <a:srgbClr val="FFFFFF"/>
                </a:solidFill>
                <a:latin typeface="Arial" pitchFamily="18"/>
              </a:rPr>
              <a:t>with</a:t>
            </a:r>
            <a:r>
              <a:rPr lang="pt-BR" dirty="0">
                <a:solidFill>
                  <a:srgbClr val="FFFFFF"/>
                </a:solidFill>
                <a:latin typeface="Arial" pitchFamily="18"/>
              </a:rPr>
              <a:t> </a:t>
            </a:r>
            <a:r>
              <a:rPr lang="pt-BR" dirty="0" err="1">
                <a:solidFill>
                  <a:srgbClr val="FFFFFF"/>
                </a:solidFill>
                <a:latin typeface="Arial" pitchFamily="18"/>
              </a:rPr>
              <a:t>great</a:t>
            </a:r>
            <a:r>
              <a:rPr lang="pt-BR" dirty="0">
                <a:solidFill>
                  <a:srgbClr val="FFFFFF"/>
                </a:solidFill>
                <a:latin typeface="Arial" pitchFamily="18"/>
              </a:rPr>
              <a:t> </a:t>
            </a:r>
            <a:r>
              <a:rPr lang="pt-BR" dirty="0" err="1">
                <a:solidFill>
                  <a:srgbClr val="FFFFFF"/>
                </a:solidFill>
                <a:latin typeface="Arial" pitchFamily="18"/>
              </a:rPr>
              <a:t>documentation</a:t>
            </a:r>
            <a:r>
              <a:rPr lang="pt-BR" dirty="0">
                <a:solidFill>
                  <a:srgbClr val="FFFFFF"/>
                </a:solidFill>
                <a:latin typeface="Arial" pitchFamily="18"/>
              </a:rPr>
              <a:t>. The </a:t>
            </a:r>
            <a:r>
              <a:rPr lang="pt-BR" dirty="0" err="1">
                <a:solidFill>
                  <a:srgbClr val="FFFFFF"/>
                </a:solidFill>
                <a:latin typeface="Arial" pitchFamily="18"/>
              </a:rPr>
              <a:t>documentation</a:t>
            </a:r>
            <a:r>
              <a:rPr lang="pt-BR" dirty="0">
                <a:solidFill>
                  <a:srgbClr val="FFFFFF"/>
                </a:solidFill>
                <a:latin typeface="Arial" pitchFamily="18"/>
              </a:rPr>
              <a:t> </a:t>
            </a:r>
            <a:r>
              <a:rPr lang="pt-BR" dirty="0" err="1">
                <a:solidFill>
                  <a:srgbClr val="FFFFFF"/>
                </a:solidFill>
                <a:latin typeface="Arial" pitchFamily="18"/>
              </a:rPr>
              <a:t>is</a:t>
            </a:r>
            <a:r>
              <a:rPr lang="pt-BR" dirty="0">
                <a:solidFill>
                  <a:srgbClr val="FFFFFF"/>
                </a:solidFill>
                <a:latin typeface="Arial" pitchFamily="18"/>
              </a:rPr>
              <a:t> </a:t>
            </a:r>
            <a:r>
              <a:rPr lang="pt-BR" dirty="0" err="1">
                <a:solidFill>
                  <a:srgbClr val="FFFFFF"/>
                </a:solidFill>
                <a:latin typeface="Arial" pitchFamily="18"/>
              </a:rPr>
              <a:t>made</a:t>
            </a:r>
            <a:r>
              <a:rPr lang="pt-BR" dirty="0">
                <a:solidFill>
                  <a:srgbClr val="FFFFFF"/>
                </a:solidFill>
                <a:latin typeface="Arial" pitchFamily="18"/>
              </a:rPr>
              <a:t> </a:t>
            </a:r>
            <a:r>
              <a:rPr lang="pt-BR" dirty="0" err="1">
                <a:solidFill>
                  <a:srgbClr val="FFFFFF"/>
                </a:solidFill>
                <a:latin typeface="Arial" pitchFamily="18"/>
              </a:rPr>
              <a:t>of</a:t>
            </a:r>
            <a:r>
              <a:rPr lang="pt-BR" dirty="0">
                <a:solidFill>
                  <a:srgbClr val="FFFFFF"/>
                </a:solidFill>
                <a:latin typeface="Arial" pitchFamily="18"/>
              </a:rPr>
              <a:t> a "</a:t>
            </a:r>
            <a:r>
              <a:rPr lang="pt-BR" dirty="0">
                <a:solidFill>
                  <a:srgbClr val="FFFFFF"/>
                </a:solidFill>
                <a:latin typeface="Arial" pitchFamily="18"/>
                <a:hlinkClick r:id="rId3"/>
              </a:rPr>
              <a:t>Quick Tour</a:t>
            </a:r>
            <a:r>
              <a:rPr lang="pt-BR" dirty="0">
                <a:solidFill>
                  <a:srgbClr val="FFFFFF"/>
                </a:solidFill>
                <a:latin typeface="Arial" pitchFamily="18"/>
              </a:rPr>
              <a:t>" tutorial, a </a:t>
            </a:r>
            <a:r>
              <a:rPr lang="pt-BR" dirty="0">
                <a:solidFill>
                  <a:srgbClr val="FFFFFF"/>
                </a:solidFill>
                <a:latin typeface="Arial" pitchFamily="18"/>
                <a:hlinkClick r:id="rId4"/>
              </a:rPr>
              <a:t>Book</a:t>
            </a:r>
            <a:r>
              <a:rPr lang="pt-BR" dirty="0">
                <a:solidFill>
                  <a:srgbClr val="FFFFFF"/>
                </a:solidFill>
                <a:latin typeface="Arial" pitchFamily="18"/>
              </a:rPr>
              <a:t>, a </a:t>
            </a:r>
            <a:r>
              <a:rPr lang="pt-BR" dirty="0">
                <a:solidFill>
                  <a:srgbClr val="FFFFFF"/>
                </a:solidFill>
                <a:latin typeface="Arial" pitchFamily="18"/>
                <a:hlinkClick r:id="rId5"/>
              </a:rPr>
              <a:t>Cookbook</a:t>
            </a:r>
            <a:r>
              <a:rPr lang="pt-BR" dirty="0">
                <a:solidFill>
                  <a:srgbClr val="FFFFFF"/>
                </a:solidFill>
                <a:latin typeface="Arial" pitchFamily="18"/>
              </a:rPr>
              <a:t>; </a:t>
            </a:r>
            <a:r>
              <a:rPr lang="pt-BR" dirty="0" err="1">
                <a:solidFill>
                  <a:srgbClr val="FFFFFF"/>
                </a:solidFill>
                <a:latin typeface="Arial" pitchFamily="18"/>
              </a:rPr>
              <a:t>but</a:t>
            </a:r>
            <a:r>
              <a:rPr lang="pt-BR" dirty="0">
                <a:solidFill>
                  <a:srgbClr val="FFFFFF"/>
                </a:solidFill>
                <a:latin typeface="Arial" pitchFamily="18"/>
              </a:rPr>
              <a:t> </a:t>
            </a:r>
            <a:r>
              <a:rPr lang="pt-BR" dirty="0" err="1">
                <a:solidFill>
                  <a:srgbClr val="FFFFFF"/>
                </a:solidFill>
                <a:latin typeface="Arial" pitchFamily="18"/>
              </a:rPr>
              <a:t>also</a:t>
            </a:r>
            <a:r>
              <a:rPr lang="pt-BR" dirty="0">
                <a:solidFill>
                  <a:srgbClr val="FFFFFF"/>
                </a:solidFill>
                <a:latin typeface="Arial" pitchFamily="18"/>
              </a:rPr>
              <a:t> </a:t>
            </a:r>
            <a:r>
              <a:rPr lang="pt-BR" dirty="0" err="1">
                <a:solidFill>
                  <a:srgbClr val="FFFFFF"/>
                </a:solidFill>
                <a:latin typeface="Arial" pitchFamily="18"/>
              </a:rPr>
              <a:t>an</a:t>
            </a:r>
            <a:r>
              <a:rPr lang="pt-BR" dirty="0">
                <a:solidFill>
                  <a:srgbClr val="FFFFFF"/>
                </a:solidFill>
                <a:latin typeface="Arial" pitchFamily="18"/>
              </a:rPr>
              <a:t> </a:t>
            </a:r>
            <a:r>
              <a:rPr lang="pt-BR" dirty="0">
                <a:solidFill>
                  <a:srgbClr val="FFFFFF"/>
                </a:solidFill>
                <a:latin typeface="Arial" pitchFamily="18"/>
                <a:hlinkClick r:id="rId6"/>
              </a:rPr>
              <a:t>index</a:t>
            </a:r>
            <a:r>
              <a:rPr lang="pt-BR" dirty="0">
                <a:solidFill>
                  <a:srgbClr val="FFFFFF"/>
                </a:solidFill>
                <a:latin typeface="Arial" pitchFamily="18"/>
              </a:rPr>
              <a:t>, a </a:t>
            </a:r>
            <a:r>
              <a:rPr lang="pt-BR" dirty="0" err="1">
                <a:solidFill>
                  <a:srgbClr val="FFFFFF"/>
                </a:solidFill>
                <a:latin typeface="Arial" pitchFamily="18"/>
              </a:rPr>
              <a:t>http</a:t>
            </a:r>
            <a:r>
              <a:rPr lang="pt-BR" dirty="0">
                <a:solidFill>
                  <a:srgbClr val="FFFFFF"/>
                </a:solidFill>
                <a:latin typeface="Arial" pitchFamily="18"/>
              </a:rPr>
              <a:t>://</a:t>
            </a:r>
            <a:r>
              <a:rPr lang="pt-BR" dirty="0" err="1">
                <a:solidFill>
                  <a:srgbClr val="FFFFFF"/>
                </a:solidFill>
                <a:latin typeface="Arial" pitchFamily="18"/>
              </a:rPr>
              <a:t>symfony.com</a:t>
            </a:r>
            <a:r>
              <a:rPr lang="pt-BR" dirty="0">
                <a:solidFill>
                  <a:srgbClr val="FFFFFF"/>
                </a:solidFill>
                <a:latin typeface="Arial" pitchFamily="18"/>
              </a:rPr>
              <a:t>/</a:t>
            </a:r>
            <a:r>
              <a:rPr lang="pt-BR" dirty="0" err="1">
                <a:solidFill>
                  <a:srgbClr val="FFFFFF"/>
                </a:solidFill>
                <a:latin typeface="Arial" pitchFamily="18"/>
              </a:rPr>
              <a:t>doc</a:t>
            </a:r>
            <a:r>
              <a:rPr lang="pt-BR" dirty="0">
                <a:solidFill>
                  <a:srgbClr val="FFFFFF"/>
                </a:solidFill>
                <a:latin typeface="Arial" pitchFamily="18"/>
              </a:rPr>
              <a:t>/</a:t>
            </a:r>
            <a:r>
              <a:rPr lang="pt-BR" dirty="0" err="1">
                <a:solidFill>
                  <a:srgbClr val="FFFFFF"/>
                </a:solidFill>
                <a:latin typeface="Arial" pitchFamily="18"/>
              </a:rPr>
              <a:t>current</a:t>
            </a:r>
            <a:r>
              <a:rPr lang="pt-BR" dirty="0">
                <a:solidFill>
                  <a:srgbClr val="FFFFFF"/>
                </a:solidFill>
                <a:latin typeface="Arial" pitchFamily="18"/>
              </a:rPr>
              <a:t>/</a:t>
            </a:r>
            <a:r>
              <a:rPr lang="pt-BR" dirty="0" err="1">
                <a:solidFill>
                  <a:srgbClr val="FFFFFF"/>
                </a:solidFill>
                <a:latin typeface="Arial" pitchFamily="18"/>
              </a:rPr>
              <a:t>glossary.html</a:t>
            </a:r>
            <a:r>
              <a:rPr lang="pt-BR" dirty="0" err="1">
                <a:solidFill>
                  <a:srgbClr val="FFFFFF"/>
                </a:solidFill>
                <a:latin typeface="Arial" pitchFamily="18"/>
                <a:hlinkClick r:id="rId7"/>
              </a:rPr>
              <a:t>glossary</a:t>
            </a:r>
            <a:r>
              <a:rPr lang="pt-BR" dirty="0">
                <a:solidFill>
                  <a:srgbClr val="FFFFFF"/>
                </a:solidFill>
                <a:latin typeface="Arial" pitchFamily="18"/>
              </a:rPr>
              <a:t>, </a:t>
            </a:r>
            <a:r>
              <a:rPr lang="pt-BR" dirty="0" err="1">
                <a:solidFill>
                  <a:srgbClr val="FFFFFF"/>
                </a:solidFill>
                <a:latin typeface="Arial" pitchFamily="18"/>
              </a:rPr>
              <a:t>and</a:t>
            </a:r>
            <a:r>
              <a:rPr lang="pt-BR" dirty="0">
                <a:solidFill>
                  <a:srgbClr val="FFFFFF"/>
                </a:solidFill>
                <a:latin typeface="Arial" pitchFamily="18"/>
              </a:rPr>
              <a:t> a </a:t>
            </a:r>
            <a:r>
              <a:rPr lang="pt-BR" dirty="0">
                <a:solidFill>
                  <a:srgbClr val="FFFFFF"/>
                </a:solidFill>
                <a:latin typeface="Arial" pitchFamily="18"/>
                <a:hlinkClick r:id="rId8"/>
              </a:rPr>
              <a:t>reference</a:t>
            </a:r>
            <a:r>
              <a:rPr lang="pt-BR" dirty="0">
                <a:solidFill>
                  <a:srgbClr val="FFFFFF"/>
                </a:solidFill>
                <a:latin typeface="Arial" pitchFamily="18"/>
              </a:rPr>
              <a:t> </a:t>
            </a:r>
            <a:r>
              <a:rPr lang="pt-BR" dirty="0" err="1">
                <a:solidFill>
                  <a:srgbClr val="FFFFFF"/>
                </a:solidFill>
                <a:latin typeface="Arial" pitchFamily="18"/>
              </a:rPr>
              <a:t>section</a:t>
            </a:r>
            <a:r>
              <a:rPr lang="pt-BR" dirty="0">
                <a:solidFill>
                  <a:srgbClr val="FFFFFF"/>
                </a:solidFill>
                <a:latin typeface="Arial" pitchFamily="18"/>
              </a:rPr>
              <a:t>. </a:t>
            </a:r>
            <a:r>
              <a:rPr lang="pt-BR" dirty="0" err="1">
                <a:solidFill>
                  <a:srgbClr val="FFFFFF"/>
                </a:solidFill>
                <a:latin typeface="Arial" pitchFamily="18"/>
              </a:rPr>
              <a:t>And</a:t>
            </a:r>
            <a:r>
              <a:rPr lang="pt-BR" dirty="0">
                <a:solidFill>
                  <a:srgbClr val="FFFFFF"/>
                </a:solidFill>
                <a:latin typeface="Arial" pitchFamily="18"/>
              </a:rPr>
              <a:t> for </a:t>
            </a:r>
            <a:r>
              <a:rPr lang="pt-BR" dirty="0" err="1">
                <a:solidFill>
                  <a:srgbClr val="FFFFFF"/>
                </a:solidFill>
                <a:latin typeface="Arial" pitchFamily="18"/>
              </a:rPr>
              <a:t>hardcore</a:t>
            </a:r>
            <a:r>
              <a:rPr lang="pt-BR" dirty="0">
                <a:solidFill>
                  <a:srgbClr val="FFFFFF"/>
                </a:solidFill>
                <a:latin typeface="Arial" pitchFamily="18"/>
              </a:rPr>
              <a:t> </a:t>
            </a:r>
            <a:r>
              <a:rPr lang="pt-BR" dirty="0" err="1">
                <a:solidFill>
                  <a:srgbClr val="FFFFFF"/>
                </a:solidFill>
                <a:latin typeface="Arial" pitchFamily="18"/>
              </a:rPr>
              <a:t>documentation</a:t>
            </a:r>
            <a:r>
              <a:rPr lang="pt-BR" dirty="0">
                <a:solidFill>
                  <a:srgbClr val="FFFFFF"/>
                </a:solidFill>
                <a:latin typeface="Arial" pitchFamily="18"/>
              </a:rPr>
              <a:t>, </a:t>
            </a:r>
            <a:r>
              <a:rPr lang="pt-BR" dirty="0" err="1">
                <a:solidFill>
                  <a:srgbClr val="FFFFFF"/>
                </a:solidFill>
                <a:latin typeface="Arial" pitchFamily="18"/>
              </a:rPr>
              <a:t>you</a:t>
            </a:r>
            <a:r>
              <a:rPr lang="pt-BR" dirty="0">
                <a:solidFill>
                  <a:srgbClr val="FFFFFF"/>
                </a:solidFill>
                <a:latin typeface="Arial" pitchFamily="18"/>
              </a:rPr>
              <a:t> </a:t>
            </a:r>
            <a:r>
              <a:rPr lang="pt-BR" dirty="0" err="1">
                <a:solidFill>
                  <a:srgbClr val="FFFFFF"/>
                </a:solidFill>
                <a:latin typeface="Arial" pitchFamily="18"/>
              </a:rPr>
              <a:t>can</a:t>
            </a:r>
            <a:r>
              <a:rPr lang="pt-BR" dirty="0">
                <a:solidFill>
                  <a:srgbClr val="FFFFFF"/>
                </a:solidFill>
                <a:latin typeface="Arial" pitchFamily="18"/>
              </a:rPr>
              <a:t> </a:t>
            </a:r>
            <a:r>
              <a:rPr lang="pt-BR" dirty="0" err="1">
                <a:solidFill>
                  <a:srgbClr val="FFFFFF"/>
                </a:solidFill>
                <a:latin typeface="Arial" pitchFamily="18"/>
              </a:rPr>
              <a:t>have</a:t>
            </a:r>
            <a:r>
              <a:rPr lang="pt-BR" dirty="0">
                <a:solidFill>
                  <a:srgbClr val="FFFFFF"/>
                </a:solidFill>
                <a:latin typeface="Arial" pitchFamily="18"/>
              </a:rPr>
              <a:t> a look </a:t>
            </a:r>
            <a:r>
              <a:rPr lang="pt-BR" dirty="0" err="1">
                <a:solidFill>
                  <a:srgbClr val="FFFFFF"/>
                </a:solidFill>
                <a:latin typeface="Arial" pitchFamily="18"/>
              </a:rPr>
              <a:t>at</a:t>
            </a:r>
            <a:r>
              <a:rPr lang="pt-BR" dirty="0">
                <a:solidFill>
                  <a:srgbClr val="FFFFFF"/>
                </a:solidFill>
                <a:latin typeface="Arial" pitchFamily="18"/>
              </a:rPr>
              <a:t> </a:t>
            </a:r>
            <a:r>
              <a:rPr lang="pt-BR" dirty="0" err="1">
                <a:solidFill>
                  <a:srgbClr val="FFFFFF"/>
                </a:solidFill>
                <a:latin typeface="Arial" pitchFamily="18"/>
              </a:rPr>
              <a:t>the</a:t>
            </a:r>
            <a:r>
              <a:rPr lang="pt-BR" dirty="0">
                <a:solidFill>
                  <a:srgbClr val="FFFFFF"/>
                </a:solidFill>
                <a:latin typeface="Arial" pitchFamily="18"/>
              </a:rPr>
              <a:t> </a:t>
            </a:r>
            <a:r>
              <a:rPr lang="pt-BR" dirty="0" err="1">
                <a:solidFill>
                  <a:srgbClr val="FFFFFF"/>
                </a:solidFill>
                <a:latin typeface="Arial" pitchFamily="18"/>
              </a:rPr>
              <a:t>beautiful</a:t>
            </a:r>
            <a:r>
              <a:rPr lang="pt-BR" dirty="0">
                <a:solidFill>
                  <a:srgbClr val="FFFFFF"/>
                </a:solidFill>
                <a:latin typeface="Arial" pitchFamily="18"/>
              </a:rPr>
              <a:t> </a:t>
            </a:r>
            <a:r>
              <a:rPr lang="pt-BR" dirty="0">
                <a:solidFill>
                  <a:srgbClr val="FFFFFF"/>
                </a:solidFill>
                <a:latin typeface="Arial" pitchFamily="18"/>
                <a:hlinkClick r:id="rId9"/>
              </a:rPr>
              <a:t>API</a:t>
            </a:r>
            <a:r>
              <a:rPr lang="pt-BR" dirty="0">
                <a:solidFill>
                  <a:srgbClr val="FFFFFF"/>
                </a:solidFill>
                <a:latin typeface="Arial" pitchFamily="18"/>
              </a:rPr>
              <a:t> </a:t>
            </a:r>
            <a:r>
              <a:rPr lang="pt-BR" dirty="0" err="1">
                <a:solidFill>
                  <a:srgbClr val="FFFFFF"/>
                </a:solidFill>
                <a:latin typeface="Arial" pitchFamily="18"/>
              </a:rPr>
              <a:t>documentation</a:t>
            </a:r>
            <a:r>
              <a:rPr lang="pt-BR" dirty="0">
                <a:solidFill>
                  <a:srgbClr val="FFFFFF"/>
                </a:solidFill>
                <a:latin typeface="Arial" pitchFamily="18"/>
              </a:rPr>
              <a:t>.</a:t>
            </a:r>
            <a:r>
              <a:rPr lang="pt-BR" b="1" dirty="0">
                <a:solidFill>
                  <a:srgbClr val="FFFFFF"/>
                </a:solidFill>
                <a:latin typeface="Arial" pitchFamily="18"/>
              </a:rPr>
              <a:t>”</a:t>
            </a:r>
          </a:p>
          <a:p>
            <a:pPr lvl="0">
              <a:buClr>
                <a:srgbClr val="FFFFFF"/>
              </a:buClr>
              <a:buSzPct val="45000"/>
              <a:buFont typeface="StarSymbol"/>
              <a:buChar char="●"/>
            </a:pPr>
            <a:r>
              <a:rPr lang="pt-BR" sz="2600" dirty="0" err="1"/>
              <a:t>Second</a:t>
            </a:r>
            <a:r>
              <a:rPr lang="pt-BR" sz="2600" dirty="0"/>
              <a:t>: </a:t>
            </a:r>
            <a:r>
              <a:rPr lang="pt-BR" sz="2600" b="1" dirty="0"/>
              <a:t>download</a:t>
            </a:r>
          </a:p>
          <a:p>
            <a:pPr marL="0" lvl="1" indent="0" algn="ctr" hangingPunct="0">
              <a:spcBef>
                <a:spcPts val="0"/>
              </a:spcBef>
              <a:spcAft>
                <a:spcPts val="1417"/>
              </a:spcAft>
              <a:buNone/>
            </a:pPr>
            <a:r>
              <a:rPr lang="pt-BR" dirty="0">
                <a:solidFill>
                  <a:srgbClr val="FFFFFF"/>
                </a:solidFill>
                <a:latin typeface="Arial" pitchFamily="18"/>
                <a:hlinkClick r:id="rId10"/>
              </a:rPr>
              <a:t>http://</a:t>
            </a:r>
            <a:r>
              <a:rPr lang="pt-BR" dirty="0" smtClean="0">
                <a:solidFill>
                  <a:srgbClr val="FFFFFF"/>
                </a:solidFill>
                <a:latin typeface="Arial" pitchFamily="18"/>
                <a:hlinkClick r:id="rId10"/>
              </a:rPr>
              <a:t>symfony.com/download</a:t>
            </a:r>
            <a:endParaRPr lang="pt-BR" dirty="0">
              <a:solidFill>
                <a:srgbClr val="FFFFFF"/>
              </a:solidFill>
              <a:latin typeface="Arial" pitchFamily="18"/>
              <a:hlinkClick r:id="rId10"/>
            </a:endParaRPr>
          </a:p>
        </p:txBody>
      </p:sp>
      <p:sp>
        <p:nvSpPr>
          <p:cNvPr id="4" name="TextBox 3"/>
          <p:cNvSpPr txBox="1"/>
          <p:nvPr/>
        </p:nvSpPr>
        <p:spPr>
          <a:xfrm>
            <a:off x="2700360" y="7163999"/>
            <a:ext cx="729324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0" i="0" u="none" strike="noStrike" kern="1200">
                <a:ln>
                  <a:noFill/>
                </a:ln>
                <a:solidFill>
                  <a:srgbClr val="99CCFF"/>
                </a:solidFill>
                <a:latin typeface="Arial" pitchFamily="18"/>
                <a:ea typeface="DejaVu Sans" pitchFamily="2"/>
                <a:cs typeface="Lohit Hindi" pitchFamily="2"/>
              </a:rPr>
              <a:t>Fabien Potencier – publicado em http://symfony.com/blog/symfony-2-0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Referências</a:t>
            </a:r>
          </a:p>
        </p:txBody>
      </p:sp>
      <p:sp>
        <p:nvSpPr>
          <p:cNvPr id="3" name="Text Placeholder 2"/>
          <p:cNvSpPr txBox="1">
            <a:spLocks noGrp="1"/>
          </p:cNvSpPr>
          <p:nvPr>
            <p:ph type="body" idx="4294967295"/>
          </p:nvPr>
        </p:nvSpPr>
        <p:spPr>
          <a:xfrm>
            <a:off x="0" y="1949040"/>
            <a:ext cx="9180000" cy="4989600"/>
          </a:xfrm>
        </p:spPr>
        <p:txBody>
          <a:bodyPr/>
          <a:lstStyle/>
          <a:p>
            <a:pPr lvl="0">
              <a:buClr>
                <a:srgbClr val="FFFFFF"/>
              </a:buClr>
              <a:buSzPct val="45000"/>
              <a:buFont typeface="StarSymbol"/>
              <a:buChar char="●"/>
            </a:pPr>
            <a:r>
              <a:rPr lang="pt-BR">
                <a:hlinkClick r:id="rId3"/>
              </a:rPr>
              <a:t>http://fabien.potencier.org/article/49/what-is-symfony2</a:t>
            </a:r>
          </a:p>
          <a:p>
            <a:pPr lvl="0">
              <a:buClr>
                <a:srgbClr val="FFFFFF"/>
              </a:buClr>
              <a:buSzPct val="45000"/>
              <a:buFont typeface="StarSymbol"/>
              <a:buChar char="●"/>
            </a:pPr>
            <a:r>
              <a:rPr lang="pt-BR">
                <a:hlinkClick r:id="rId4"/>
              </a:rPr>
              <a:t>http://symfony.com/blog/symfony-2-0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96000" y="2015999"/>
            <a:ext cx="9071640" cy="1262160"/>
          </a:xfrm>
        </p:spPr>
        <p:txBody>
          <a:bodyPr>
            <a:spAutoFit/>
          </a:bodyPr>
          <a:lstStyle/>
          <a:p>
            <a:pPr lvl="0"/>
            <a:r>
              <a:rPr lang="pt-BR"/>
              <a:t>Parte II: “</a:t>
            </a:r>
            <a:r>
              <a:rPr lang="pt-BR" sz="7200" i="1">
                <a:solidFill>
                  <a:srgbClr val="0000FF"/>
                </a:solidFill>
              </a:rPr>
              <a:t>baby steps</a:t>
            </a:r>
            <a:r>
              <a:rPr lang="pt-BR"/>
              <a:t>”</a:t>
            </a:r>
          </a:p>
        </p:txBody>
      </p:sp>
      <p:sp>
        <p:nvSpPr>
          <p:cNvPr id="3" name="Text Placeholder 2"/>
          <p:cNvSpPr txBox="1">
            <a:spLocks noGrp="1"/>
          </p:cNvSpPr>
          <p:nvPr>
            <p:ph type="body" idx="4294967295"/>
          </p:nvPr>
        </p:nvSpPr>
        <p:spPr>
          <a:xfrm>
            <a:off x="503999" y="3929040"/>
            <a:ext cx="5544000" cy="1928160"/>
          </a:xfrm>
        </p:spPr>
        <p:txBody>
          <a:bodyPr>
            <a:spAutoFit/>
          </a:bodyPr>
          <a:lstStyle/>
          <a:p>
            <a:pPr lvl="0">
              <a:buSzPct val="45000"/>
              <a:buFont typeface="StarSymbol"/>
              <a:buChar char="●"/>
            </a:pPr>
            <a:r>
              <a:rPr lang="pt-BR" sz="1800"/>
              <a:t>Instalação;</a:t>
            </a:r>
          </a:p>
          <a:p>
            <a:pPr lvl="0">
              <a:buSzPct val="45000"/>
              <a:buFont typeface="StarSymbol"/>
              <a:buChar char="●"/>
            </a:pPr>
            <a:r>
              <a:rPr lang="pt-BR" sz="1800"/>
              <a:t>Bundles automáticos com doctrine2;</a:t>
            </a:r>
          </a:p>
          <a:p>
            <a:pPr marL="0" lvl="1" indent="0" hangingPunct="0">
              <a:spcBef>
                <a:spcPts val="0"/>
              </a:spcBef>
              <a:spcAft>
                <a:spcPts val="1417"/>
              </a:spcAft>
              <a:buSzPct val="45000"/>
              <a:buFont typeface="StarSymbol"/>
              <a:buChar char="●"/>
            </a:pPr>
            <a:r>
              <a:rPr lang="pt-BR" sz="1800">
                <a:solidFill>
                  <a:srgbClr val="000000"/>
                </a:solidFill>
                <a:latin typeface="Arial" pitchFamily="18"/>
              </a:rPr>
              <a:t>Entidades;</a:t>
            </a:r>
          </a:p>
          <a:p>
            <a:pPr marL="0" lvl="1" indent="0" hangingPunct="0">
              <a:spcBef>
                <a:spcPts val="0"/>
              </a:spcBef>
              <a:spcAft>
                <a:spcPts val="1417"/>
              </a:spcAft>
              <a:buSzPct val="45000"/>
              <a:buFont typeface="StarSymbol"/>
              <a:buChar char="●"/>
            </a:pPr>
            <a:r>
              <a:rPr lang="pt-BR" sz="1800">
                <a:solidFill>
                  <a:srgbClr val="000000"/>
                </a:solidFill>
                <a:latin typeface="Arial" pitchFamily="18"/>
              </a:rPr>
              <a:t>Sincronização com banco de dados;</a:t>
            </a:r>
          </a:p>
          <a:p>
            <a:pPr marL="0" lvl="1" indent="0" hangingPunct="0">
              <a:spcBef>
                <a:spcPts val="0"/>
              </a:spcBef>
              <a:spcAft>
                <a:spcPts val="1417"/>
              </a:spcAft>
              <a:buSzPct val="45000"/>
              <a:buFont typeface="StarSymbol"/>
              <a:buChar char="●"/>
            </a:pPr>
            <a:r>
              <a:rPr lang="pt-BR" sz="1800">
                <a:solidFill>
                  <a:srgbClr val="000000"/>
                </a:solidFill>
                <a:latin typeface="Arial" pitchFamily="18"/>
              </a:rPr>
              <a:t>Operações CRUD;</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l="46830" t="49798" r="56017" b="44472"/>
          <a:stretch>
            <a:fillRect/>
          </a:stretch>
        </p:blipFill>
        <p:spPr>
          <a:xfrm>
            <a:off x="5340240" y="3278160"/>
            <a:ext cx="4523760" cy="363096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Instalação do Symfony2 Framework</a:t>
            </a:r>
          </a:p>
        </p:txBody>
      </p:sp>
      <p:sp>
        <p:nvSpPr>
          <p:cNvPr id="3" name="Text Placeholder 2"/>
          <p:cNvSpPr txBox="1">
            <a:spLocks noGrp="1"/>
          </p:cNvSpPr>
          <p:nvPr>
            <p:ph type="body" idx="4294967295"/>
          </p:nvPr>
        </p:nvSpPr>
        <p:spPr>
          <a:xfrm>
            <a:off x="792000" y="1949040"/>
            <a:ext cx="9180000" cy="4989600"/>
          </a:xfrm>
        </p:spPr>
        <p:txBody>
          <a:bodyPr>
            <a:spAutoFit/>
          </a:bodyPr>
          <a:lstStyle/>
          <a:p>
            <a:pPr lvl="0" algn="just">
              <a:buClr>
                <a:srgbClr val="FFFFFF"/>
              </a:buClr>
              <a:buSzPct val="45000"/>
              <a:buFont typeface="StarSymbol"/>
              <a:buChar char="●"/>
            </a:pPr>
            <a:r>
              <a:rPr lang="pt-BR" sz="2800"/>
              <a:t>Passo 1: “</a:t>
            </a:r>
            <a:r>
              <a:rPr lang="pt-BR" sz="2800" b="1"/>
              <a:t>check</a:t>
            </a:r>
            <a:r>
              <a:rPr lang="pt-BR" sz="2800"/>
              <a:t> that you have installed and configured a Web server (such as Apache) with PHP 5.3.2 or higher”;</a:t>
            </a:r>
          </a:p>
          <a:p>
            <a:pPr marL="0" lvl="1" indent="0" algn="just" hangingPunct="0">
              <a:spcBef>
                <a:spcPts val="0"/>
              </a:spcBef>
              <a:spcAft>
                <a:spcPts val="1417"/>
              </a:spcAft>
              <a:buSzPct val="45000"/>
              <a:buFont typeface="StarSymbol"/>
              <a:buChar char="●"/>
            </a:pPr>
            <a:r>
              <a:rPr lang="pt-BR" sz="2000">
                <a:solidFill>
                  <a:srgbClr val="FFFFFF"/>
                </a:solidFill>
                <a:latin typeface="Arial" pitchFamily="18"/>
              </a:rPr>
              <a:t>Requirements: </a:t>
            </a:r>
            <a:r>
              <a:rPr lang="pt-BR" sz="2000">
                <a:solidFill>
                  <a:srgbClr val="FFFFFF"/>
                </a:solidFill>
                <a:latin typeface="Arial" pitchFamily="18"/>
                <a:hlinkClick r:id="rId3"/>
              </a:rPr>
              <a:t>http://symfony.com/doc/current/reference/requirements.html</a:t>
            </a:r>
          </a:p>
          <a:p>
            <a:pPr marL="0" lvl="1" indent="0" algn="just" hangingPunct="0">
              <a:spcBef>
                <a:spcPts val="0"/>
              </a:spcBef>
              <a:spcAft>
                <a:spcPts val="1417"/>
              </a:spcAft>
              <a:buSzPct val="45000"/>
              <a:buFont typeface="StarSymbol"/>
              <a:buChar char="●"/>
            </a:pPr>
            <a:r>
              <a:rPr lang="pt-BR" sz="2000">
                <a:solidFill>
                  <a:srgbClr val="FFFFFF"/>
                </a:solidFill>
                <a:latin typeface="Arial" pitchFamily="18"/>
              </a:rPr>
              <a:t>Principal: </a:t>
            </a:r>
            <a:r>
              <a:rPr lang="pt-BR" sz="2500">
                <a:solidFill>
                  <a:srgbClr val="0000FF"/>
                </a:solidFill>
                <a:latin typeface="Arial" pitchFamily="18"/>
              </a:rPr>
              <a:t>PHP needs to be a minimum version of PHP 5.3.2</a:t>
            </a:r>
          </a:p>
          <a:p>
            <a:pPr lvl="0" algn="just">
              <a:buClr>
                <a:srgbClr val="FFFFFF"/>
              </a:buClr>
              <a:buSzPct val="45000"/>
              <a:buFont typeface="StarSymbol"/>
              <a:buChar char="●"/>
            </a:pPr>
            <a:r>
              <a:rPr lang="pt-BR" sz="2800"/>
              <a:t>Passo 2: visite o site (</a:t>
            </a:r>
            <a:r>
              <a:rPr lang="pt-BR" sz="2800">
                <a:hlinkClick r:id="rId4"/>
              </a:rPr>
              <a:t>http://symfony.com/download</a:t>
            </a:r>
            <a:r>
              <a:rPr lang="pt-BR" sz="2800"/>
              <a:t>) e </a:t>
            </a:r>
            <a:r>
              <a:rPr lang="pt-BR" sz="2800" b="1"/>
              <a:t>faça o download </a:t>
            </a:r>
            <a:r>
              <a:rPr lang="pt-BR" sz="2800"/>
              <a:t>do </a:t>
            </a:r>
            <a:r>
              <a:rPr lang="pt-BR" sz="2800" i="1"/>
              <a:t>Symfony Standard Edition </a:t>
            </a:r>
            <a:r>
              <a:rPr lang="pt-BR" sz="2800"/>
              <a:t>(com ou sem </a:t>
            </a:r>
            <a:r>
              <a:rPr lang="pt-BR" sz="2800" i="1"/>
              <a:t>Vendors</a:t>
            </a:r>
            <a:r>
              <a:rPr lang="pt-BR" sz="2800"/>
              <a:t>);</a:t>
            </a:r>
          </a:p>
          <a:p>
            <a:pPr lvl="0" algn="just">
              <a:buClr>
                <a:srgbClr val="FFFFFF"/>
              </a:buClr>
              <a:buSzPct val="45000"/>
              <a:buFont typeface="StarSymbol"/>
              <a:buChar char="●"/>
            </a:pPr>
            <a:r>
              <a:rPr lang="pt-BR" sz="2800"/>
              <a:t>Passo 3: </a:t>
            </a:r>
            <a:r>
              <a:rPr lang="pt-BR" sz="2800" b="1"/>
              <a:t>descompactar</a:t>
            </a:r>
            <a:r>
              <a:rPr lang="pt-BR" sz="2800"/>
              <a:t> na pasta apropriada para aplicações no servidor web;</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85320"/>
            <a:ext cx="9000000" cy="1262160"/>
          </a:xfrm>
        </p:spPr>
        <p:txBody>
          <a:bodyPr>
            <a:spAutoFit/>
          </a:bodyPr>
          <a:lstStyle/>
          <a:p>
            <a:pPr lvl="0"/>
            <a:r>
              <a:rPr lang="pt-BR"/>
              <a:t>Instalação do Symfony2 Framework</a:t>
            </a:r>
          </a:p>
        </p:txBody>
      </p:sp>
      <p:sp>
        <p:nvSpPr>
          <p:cNvPr id="3" name="Text Placeholder 2"/>
          <p:cNvSpPr txBox="1">
            <a:spLocks noGrp="1"/>
          </p:cNvSpPr>
          <p:nvPr>
            <p:ph type="body" idx="4294967295"/>
          </p:nvPr>
        </p:nvSpPr>
        <p:spPr>
          <a:xfrm>
            <a:off x="3060000" y="1440000"/>
            <a:ext cx="6840000" cy="5940000"/>
          </a:xfrm>
        </p:spPr>
        <p:txBody>
          <a:bodyPr/>
          <a:lstStyle/>
          <a:p>
            <a:pPr lvl="0">
              <a:buClr>
                <a:srgbClr val="FFFFFF"/>
              </a:buClr>
              <a:buSzPct val="45000"/>
              <a:buFont typeface="StarSymbol"/>
              <a:buChar char="●"/>
            </a:pPr>
            <a:r>
              <a:rPr lang="pt-BR"/>
              <a:t>Se a instalação for sem Vendors, você pode atualizar da seguinte forma:</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php bin/vendors install</a:t>
            </a:r>
          </a:p>
          <a:p>
            <a:pPr lvl="0">
              <a:buClr>
                <a:srgbClr val="FFFFFF"/>
              </a:buClr>
              <a:buSzPct val="45000"/>
              <a:buFont typeface="StarSymbol"/>
              <a:buChar char="●"/>
            </a:pPr>
            <a:r>
              <a:rPr lang="pt-BR"/>
              <a:t>Configuração e setup:</a:t>
            </a:r>
          </a:p>
          <a:p>
            <a:pPr lvl="0">
              <a:buClr>
                <a:srgbClr val="FFFFFF"/>
              </a:buClr>
              <a:buSzPct val="45000"/>
              <a:buFont typeface="StarSymbol"/>
              <a:buChar char="●"/>
            </a:pPr>
            <a:r>
              <a:rPr lang="pt-BR" sz="2600">
                <a:hlinkClick r:id="rId3"/>
              </a:rPr>
              <a:t>http://localhost/Symfony/web/config.php</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l="17852" t="12158" r="60715" b="5765"/>
          <a:stretch>
            <a:fillRect/>
          </a:stretch>
        </p:blipFill>
        <p:spPr>
          <a:xfrm>
            <a:off x="144000" y="1440000"/>
            <a:ext cx="2630160" cy="6012000"/>
          </a:xfrm>
          <a:prstGeom prst="rect">
            <a:avLst/>
          </a:prstGeom>
          <a:noFill/>
          <a:ln>
            <a:noFill/>
          </a:ln>
        </p:spPr>
      </p:pic>
      <p:pic>
        <p:nvPicPr>
          <p:cNvPr id="5" name="Imagem 4">
            <a:extLst>
              <a:ext uri="{FF2B5EF4-FFF2-40B4-BE49-F238E27FC236}">
                <a16:creationId xmlns="" xmlns:a16="http://schemas.microsoft.com/office/drawing/2014/main" id="{00000000-0000-0000-0000-000000000000}"/>
              </a:ext>
            </a:extLst>
          </p:cNvPr>
          <p:cNvPicPr>
            <a:picLocks noChangeAspect="1"/>
          </p:cNvPicPr>
          <p:nvPr/>
        </p:nvPicPr>
        <p:blipFill>
          <a:blip r:embed="rId5">
            <a:lum/>
            <a:alphaModFix/>
          </a:blip>
          <a:srcRect l="14445" t="33367" r="13013"/>
          <a:stretch>
            <a:fillRect/>
          </a:stretch>
        </p:blipFill>
        <p:spPr>
          <a:xfrm>
            <a:off x="2916000" y="4608000"/>
            <a:ext cx="7092000" cy="2829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name="page19">
    <p:spTree>
      <p:nvGrpSpPr>
        <p:cNvPr id="1" name=""/>
        <p:cNvGrpSpPr/>
        <p:nvPr/>
      </p:nvGrpSpPr>
      <p:grpSpPr>
        <a:xfrm>
          <a:off x="0" y="0"/>
          <a:ext cx="0" cy="0"/>
          <a:chOff x="0" y="0"/>
          <a:chExt cx="0" cy="0"/>
        </a:xfrm>
      </p:grpSpPr>
      <p:pic>
        <p:nvPicPr>
          <p:cNvPr id="2" name="Imagem 1">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60" y="1655999"/>
            <a:ext cx="10079640" cy="5921639"/>
          </a:xfrm>
          <a:prstGeom prst="rect">
            <a:avLst/>
          </a:prstGeom>
          <a:noFill/>
          <a:ln>
            <a:noFill/>
          </a:ln>
        </p:spPr>
      </p:pic>
      <p:sp>
        <p:nvSpPr>
          <p:cNvPr id="3" name="Title 2"/>
          <p:cNvSpPr txBox="1">
            <a:spLocks noGrp="1"/>
          </p:cNvSpPr>
          <p:nvPr>
            <p:ph type="title" idx="4294967295"/>
          </p:nvPr>
        </p:nvSpPr>
        <p:spPr>
          <a:xfrm>
            <a:off x="792000" y="625320"/>
            <a:ext cx="9000000" cy="1262160"/>
          </a:xfrm>
        </p:spPr>
        <p:txBody>
          <a:bodyPr>
            <a:spAutoFit/>
          </a:bodyPr>
          <a:lstStyle/>
          <a:p>
            <a:pPr lvl="0"/>
            <a:r>
              <a:rPr lang="pt-BR"/>
              <a:t>Página de boas vindas: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589320"/>
            <a:ext cx="9000000" cy="1262160"/>
          </a:xfrm>
        </p:spPr>
        <p:txBody>
          <a:bodyPr>
            <a:spAutoFit/>
          </a:bodyPr>
          <a:lstStyle/>
          <a:p>
            <a:pPr lvl="0"/>
            <a:r>
              <a:rPr lang="pt-BR" sz="6600" b="1">
                <a:solidFill>
                  <a:srgbClr val="0000FF"/>
                </a:solidFill>
              </a:rPr>
              <a:t>Bundles</a:t>
            </a:r>
            <a:r>
              <a:rPr lang="pt-BR"/>
              <a:t> automáticos com doctrine2</a:t>
            </a:r>
          </a:p>
        </p:txBody>
      </p:sp>
      <p:sp>
        <p:nvSpPr>
          <p:cNvPr id="3" name="Text Placeholder 2"/>
          <p:cNvSpPr txBox="1">
            <a:spLocks noGrp="1"/>
          </p:cNvSpPr>
          <p:nvPr>
            <p:ph type="body" idx="4294967295"/>
          </p:nvPr>
        </p:nvSpPr>
        <p:spPr>
          <a:xfrm>
            <a:off x="792000" y="1949040"/>
            <a:ext cx="9180000" cy="4989600"/>
          </a:xfrm>
        </p:spPr>
        <p:txBody>
          <a:bodyPr/>
          <a:lstStyle/>
          <a:p>
            <a:pPr lvl="0"/>
            <a:endParaRPr lang="pt-BR"/>
          </a:p>
          <a:p>
            <a:pPr lvl="0"/>
            <a:endParaRPr lang="pt-BR"/>
          </a:p>
          <a:p>
            <a:pPr marL="0" lvl="1" indent="0" hangingPunct="0">
              <a:spcBef>
                <a:spcPts val="0"/>
              </a:spcBef>
              <a:spcAft>
                <a:spcPts val="1417"/>
              </a:spcAft>
              <a:buSzPct val="45000"/>
              <a:buFont typeface="StarSymbol"/>
              <a:buChar char="●"/>
            </a:pPr>
            <a:r>
              <a:rPr lang="pt-BR" sz="3200">
                <a:solidFill>
                  <a:srgbClr val="FFFFFF"/>
                </a:solidFill>
                <a:latin typeface="Arial" pitchFamily="18"/>
              </a:rPr>
              <a:t>The Doctrine Project is the home of a selected set of PHP libraries primarily focused on providing </a:t>
            </a:r>
            <a:r>
              <a:rPr lang="pt-BR" sz="4000">
                <a:solidFill>
                  <a:srgbClr val="0000FF"/>
                </a:solidFill>
                <a:latin typeface="Arial" pitchFamily="18"/>
              </a:rPr>
              <a:t>persistence services</a:t>
            </a:r>
            <a:r>
              <a:rPr lang="pt-BR" sz="3200">
                <a:solidFill>
                  <a:srgbClr val="FFFFFF"/>
                </a:solidFill>
                <a:latin typeface="Arial" pitchFamily="18"/>
              </a:rPr>
              <a:t> and related functionality.</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Its prize projects are a </a:t>
            </a:r>
            <a:r>
              <a:rPr lang="pt-BR" sz="3200">
                <a:solidFill>
                  <a:srgbClr val="FF0000"/>
                </a:solidFill>
                <a:latin typeface="Arial" pitchFamily="18"/>
                <a:hlinkClick r:id="rId3"/>
              </a:rPr>
              <a:t>Object Relational Mapper</a:t>
            </a:r>
            <a:r>
              <a:rPr lang="pt-BR" sz="3200">
                <a:solidFill>
                  <a:srgbClr val="FFFFFF"/>
                </a:solidFill>
                <a:latin typeface="Arial" pitchFamily="18"/>
              </a:rPr>
              <a:t> and the </a:t>
            </a:r>
            <a:r>
              <a:rPr lang="pt-BR" sz="3200">
                <a:solidFill>
                  <a:srgbClr val="FF0000"/>
                </a:solidFill>
                <a:latin typeface="Arial" pitchFamily="18"/>
                <a:hlinkClick r:id="rId4"/>
              </a:rPr>
              <a:t>Database Abstraction Layer</a:t>
            </a:r>
            <a:r>
              <a:rPr lang="pt-BR" sz="3200">
                <a:solidFill>
                  <a:srgbClr val="FFFFFF"/>
                </a:solidFill>
                <a:latin typeface="Arial" pitchFamily="18"/>
              </a:rPr>
              <a:t> it is built on top of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49320"/>
            <a:ext cx="9000000" cy="1262160"/>
          </a:xfrm>
        </p:spPr>
        <p:txBody>
          <a:bodyPr>
            <a:spAutoFit/>
          </a:bodyPr>
          <a:lstStyle/>
          <a:p>
            <a:pPr lvl="0"/>
            <a:r>
              <a:rPr lang="pt-BR" sz="5400">
                <a:solidFill>
                  <a:srgbClr val="0000FF"/>
                </a:solidFill>
              </a:rPr>
              <a:t>Console</a:t>
            </a:r>
            <a:r>
              <a:rPr lang="pt-BR"/>
              <a:t> do Symfony: app/console</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9800" y="1254960"/>
            <a:ext cx="10079640" cy="6299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3175" y="104287"/>
            <a:ext cx="9071640" cy="1262160"/>
          </a:xfrm>
        </p:spPr>
        <p:txBody>
          <a:bodyPr>
            <a:spAutoFit/>
          </a:bodyPr>
          <a:lstStyle/>
          <a:p>
            <a:pPr lvl="0"/>
            <a:r>
              <a:rPr lang="pt-BR" dirty="0"/>
              <a:t>Parte </a:t>
            </a:r>
            <a:r>
              <a:rPr lang="pt-BR" dirty="0" err="1"/>
              <a:t>I</a:t>
            </a:r>
            <a:r>
              <a:rPr lang="pt-BR" dirty="0"/>
              <a:t>: Conhecendo...</a:t>
            </a:r>
          </a:p>
        </p:txBody>
      </p:sp>
      <p:sp>
        <p:nvSpPr>
          <p:cNvPr id="3" name="Text Placeholder 2"/>
          <p:cNvSpPr txBox="1">
            <a:spLocks noGrp="1"/>
          </p:cNvSpPr>
          <p:nvPr>
            <p:ph type="body" idx="4294967295"/>
          </p:nvPr>
        </p:nvSpPr>
        <p:spPr>
          <a:xfrm>
            <a:off x="229725" y="2283165"/>
            <a:ext cx="9036000" cy="2257028"/>
          </a:xfrm>
        </p:spPr>
        <p:txBody>
          <a:bodyPr>
            <a:spAutoFit/>
          </a:bodyPr>
          <a:lstStyle/>
          <a:p>
            <a:pPr lvl="0">
              <a:buSzPct val="45000"/>
              <a:buFont typeface="StarSymbol"/>
              <a:buChar char="●"/>
            </a:pPr>
            <a:r>
              <a:rPr lang="pt-BR" sz="2000" smtClean="0"/>
              <a:t>...</a:t>
            </a:r>
            <a:r>
              <a:rPr lang="pt-BR" sz="2000" dirty="0"/>
              <a:t>o que é o Symfony2</a:t>
            </a:r>
          </a:p>
          <a:p>
            <a:pPr lvl="0">
              <a:buSzPct val="45000"/>
              <a:buFont typeface="StarSymbol"/>
              <a:buChar char="●"/>
            </a:pPr>
            <a:r>
              <a:rPr lang="pt-BR" sz="2000" dirty="0"/>
              <a:t>...se é um framework MVC</a:t>
            </a:r>
          </a:p>
          <a:p>
            <a:pPr lvl="0">
              <a:buSzPct val="45000"/>
              <a:buFont typeface="StarSymbol"/>
              <a:buChar char="●"/>
            </a:pPr>
            <a:r>
              <a:rPr lang="pt-BR" sz="2000" dirty="0"/>
              <a:t>...os componentes</a:t>
            </a:r>
          </a:p>
          <a:p>
            <a:pPr lvl="0">
              <a:buSzPct val="45000"/>
              <a:buFont typeface="StarSymbol"/>
              <a:buChar char="●"/>
            </a:pPr>
            <a:r>
              <a:rPr lang="pt-BR" sz="2000" dirty="0"/>
              <a:t>...as inovações</a:t>
            </a:r>
          </a:p>
          <a:p>
            <a:pPr lvl="0">
              <a:buSzPct val="45000"/>
              <a:buFont typeface="StarSymbol"/>
              <a:buChar char="●"/>
            </a:pPr>
            <a:r>
              <a:rPr lang="pt-BR" sz="2000" dirty="0"/>
              <a:t>...por onde começar</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l="3405" t="45749" b="14236"/>
          <a:stretch>
            <a:fillRect/>
          </a:stretch>
        </p:blipFill>
        <p:spPr>
          <a:xfrm>
            <a:off x="3715425" y="1824120"/>
            <a:ext cx="6248880" cy="348983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Bundles automáticos com doctrine2</a:t>
            </a:r>
            <a:br>
              <a:rPr lang="pt-BR"/>
            </a:br>
            <a:r>
              <a:rPr lang="pt-BR"/>
              <a:t>Passo 1: criar um bundle</a:t>
            </a:r>
          </a:p>
        </p:txBody>
      </p:sp>
      <p:sp>
        <p:nvSpPr>
          <p:cNvPr id="3" name="Text Placeholder 2"/>
          <p:cNvSpPr txBox="1">
            <a:spLocks noGrp="1"/>
          </p:cNvSpPr>
          <p:nvPr>
            <p:ph type="body" idx="4294967295"/>
          </p:nvPr>
        </p:nvSpPr>
        <p:spPr>
          <a:xfrm>
            <a:off x="540000" y="1913039"/>
            <a:ext cx="9180000" cy="5500440"/>
          </a:xfrm>
        </p:spPr>
        <p:txBody>
          <a:bodyPr>
            <a:spAutoFit/>
          </a:bodyPr>
          <a:lstStyle/>
          <a:p>
            <a:pPr lvl="0">
              <a:buClr>
                <a:srgbClr val="FFFFFF"/>
              </a:buClr>
              <a:buSzPct val="45000"/>
              <a:buFont typeface="StarSymbol"/>
              <a:buChar char="●"/>
            </a:pPr>
            <a:r>
              <a:rPr lang="pt-BR"/>
              <a:t>Comando: </a:t>
            </a:r>
            <a:r>
              <a:rPr lang="pt-BR" sz="4000">
                <a:solidFill>
                  <a:srgbClr val="00FF00"/>
                </a:solidFill>
              </a:rPr>
              <a:t>app/console generate:bundle</a:t>
            </a:r>
          </a:p>
          <a:p>
            <a:pPr marL="0" lvl="1" indent="0" hangingPunct="0">
              <a:spcBef>
                <a:spcPts val="0"/>
              </a:spcBef>
              <a:spcAft>
                <a:spcPts val="1417"/>
              </a:spcAft>
              <a:buNone/>
            </a:pPr>
            <a:endParaRPr lang="pt-BR" sz="3200">
              <a:solidFill>
                <a:srgbClr val="FFFFFF"/>
              </a:solidFill>
              <a:latin typeface="Arial" pitchFamily="18"/>
            </a:endParaRPr>
          </a:p>
          <a:p>
            <a:pPr marL="0" lvl="1" indent="0" hangingPunct="0">
              <a:spcBef>
                <a:spcPts val="0"/>
              </a:spcBef>
              <a:spcAft>
                <a:spcPts val="1417"/>
              </a:spcAft>
              <a:buNone/>
            </a:pPr>
            <a:endParaRPr lang="pt-BR" sz="3200">
              <a:solidFill>
                <a:srgbClr val="FFFFFF"/>
              </a:solidFill>
              <a:latin typeface="Arial" pitchFamily="18"/>
            </a:endParaRPr>
          </a:p>
          <a:p>
            <a:pPr marL="0" lvl="1" indent="0" hangingPunct="0">
              <a:spcBef>
                <a:spcPts val="0"/>
              </a:spcBef>
              <a:spcAft>
                <a:spcPts val="1417"/>
              </a:spcAft>
              <a:buSzPct val="45000"/>
              <a:buFont typeface="StarSymbol"/>
              <a:buChar char="●"/>
            </a:pPr>
            <a:r>
              <a:rPr lang="pt-BR" sz="2800">
                <a:solidFill>
                  <a:srgbClr val="0000FF"/>
                </a:solidFill>
                <a:latin typeface="Arial" pitchFamily="18"/>
              </a:rPr>
              <a:t>Configurações</a:t>
            </a:r>
            <a:r>
              <a:rPr lang="pt-BR">
                <a:solidFill>
                  <a:srgbClr val="FFFFFF"/>
                </a:solidFill>
                <a:latin typeface="Arial" pitchFamily="18"/>
              </a:rPr>
              <a:t>:</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1. Namespace</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2. Name</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3. Target directory</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4. Configuration format</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5. Automatic options...</a:t>
            </a:r>
          </a:p>
          <a:p>
            <a:pPr lvl="0" algn="ctr">
              <a:buSzPct val="45000"/>
              <a:buFont typeface="StarSymbol"/>
              <a:buChar char="●"/>
            </a:pPr>
            <a:r>
              <a:rPr lang="pt-BR" sz="2600" b="1"/>
              <a:t>Obs: Cria-se um bundle apenas </a:t>
            </a:r>
            <a:r>
              <a:rPr lang="pt-BR" sz="4000" b="1">
                <a:solidFill>
                  <a:srgbClr val="0000FF"/>
                </a:solidFill>
              </a:rPr>
              <a:t>UMA</a:t>
            </a:r>
            <a:r>
              <a:rPr lang="pt-BR" sz="2600" b="1"/>
              <a:t> vez</a:t>
            </a:r>
          </a:p>
        </p:txBody>
      </p:sp>
      <p:pic>
        <p:nvPicPr>
          <p:cNvPr id="4" name="Espaço Reservado para Imagem 3">
            <a:extLst>
              <a:ext uri="{FF2B5EF4-FFF2-40B4-BE49-F238E27FC236}">
                <a16:creationId xmlns="" xmlns:a16="http://schemas.microsoft.com/office/drawing/2014/main" id="{00000000-0000-0000-0000-000000000000}"/>
              </a:ext>
            </a:extLst>
          </p:cNvPr>
          <p:cNvPicPr>
            <a:picLocks noGrp="1" noChangeAspect="1"/>
          </p:cNvPicPr>
          <p:nvPr>
            <p:ph type="pic" idx="4294967295"/>
          </p:nvPr>
        </p:nvPicPr>
        <p:blipFill>
          <a:blip r:embed="rId3">
            <a:lum/>
            <a:alphaModFix/>
          </a:blip>
          <a:srcRect t="62849" r="50513"/>
          <a:stretch>
            <a:fillRect/>
          </a:stretch>
        </p:blipFill>
        <p:spPr>
          <a:xfrm>
            <a:off x="4484520" y="2780639"/>
            <a:ext cx="5559480" cy="297936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sz="2800"/>
              <a:t>Exemplo de um </a:t>
            </a:r>
            <a:r>
              <a:rPr lang="pt-BR" sz="2800" b="1"/>
              <a:t>bundle</a:t>
            </a:r>
            <a:r>
              <a:rPr lang="pt-BR" sz="2800"/>
              <a:t> criado automaticamente: </a:t>
            </a:r>
            <a:r>
              <a:rPr lang="pt-BR"/>
              <a:t> </a:t>
            </a:r>
            <a:r>
              <a:rPr lang="pt-BR" sz="2800" b="1"/>
              <a:t>Ifpi/Bundles/DisciplinasBundle</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l="17274" t="13002" r="42729" b="21034"/>
          <a:stretch>
            <a:fillRect/>
          </a:stretch>
        </p:blipFill>
        <p:spPr>
          <a:xfrm>
            <a:off x="133200" y="2808000"/>
            <a:ext cx="3826799" cy="3708000"/>
          </a:xfrm>
          <a:prstGeom prst="rect">
            <a:avLst/>
          </a:prstGeom>
          <a:noFill/>
          <a:ln>
            <a:noFill/>
          </a:ln>
        </p:spPr>
      </p:pic>
      <p:sp>
        <p:nvSpPr>
          <p:cNvPr id="4" name="TextBox 3"/>
          <p:cNvSpPr txBox="1"/>
          <p:nvPr/>
        </p:nvSpPr>
        <p:spPr>
          <a:xfrm>
            <a:off x="598320" y="2376000"/>
            <a:ext cx="26449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Estrutura de diretórios</a:t>
            </a:r>
          </a:p>
        </p:txBody>
      </p:sp>
      <p:sp>
        <p:nvSpPr>
          <p:cNvPr id="5" name="TextBox 4"/>
          <p:cNvSpPr txBox="1"/>
          <p:nvPr/>
        </p:nvSpPr>
        <p:spPr>
          <a:xfrm>
            <a:off x="4087800" y="2808000"/>
            <a:ext cx="5884920" cy="1114559"/>
          </a:xfrm>
          <a:prstGeom prst="rect">
            <a:avLst/>
          </a:prstGeom>
          <a:noFill/>
          <a:ln w="0">
            <a:solidFill>
              <a:srgbClr val="FFFFFF"/>
            </a:solidFill>
            <a:prstDash val="solid"/>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IfpiBundlesDisciplinasBundle:</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resource: "@IfpiBundlesDisciplinasBundle/Controller/"</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type:     annotation</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prefix:   /</a:t>
            </a:r>
          </a:p>
        </p:txBody>
      </p:sp>
      <p:sp>
        <p:nvSpPr>
          <p:cNvPr id="6" name="TextBox 5"/>
          <p:cNvSpPr txBox="1"/>
          <p:nvPr/>
        </p:nvSpPr>
        <p:spPr>
          <a:xfrm>
            <a:off x="4822920" y="2088000"/>
            <a:ext cx="5033160" cy="657360"/>
          </a:xfrm>
          <a:prstGeom prst="rect">
            <a:avLst/>
          </a:prstGeom>
          <a:noFill/>
          <a:ln w="0">
            <a:solidFill>
              <a:srgbClr val="FFFFFF"/>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4000" b="1" i="0" u="none" strike="noStrike" kern="1200">
                <a:ln>
                  <a:noFill/>
                </a:ln>
                <a:solidFill>
                  <a:srgbClr val="0000FF"/>
                </a:solidFill>
                <a:latin typeface="Arial" pitchFamily="18"/>
                <a:ea typeface="DejaVu Sans" pitchFamily="2"/>
                <a:cs typeface="Lohit Hindi" pitchFamily="2"/>
              </a:rPr>
              <a:t>Rota</a:t>
            </a:r>
            <a:r>
              <a:rPr lang="pt-BR" sz="1800" b="1" i="0" u="none" strike="noStrike" kern="1200">
                <a:ln>
                  <a:noFill/>
                </a:ln>
                <a:solidFill>
                  <a:srgbClr val="FFFFFF"/>
                </a:solidFill>
                <a:latin typeface="Arial" pitchFamily="18"/>
                <a:ea typeface="DejaVu Sans" pitchFamily="2"/>
                <a:cs typeface="Lohit Hindi" pitchFamily="2"/>
              </a:rPr>
              <a:t> criada em /app/config/routing.yml</a:t>
            </a:r>
          </a:p>
        </p:txBody>
      </p:sp>
      <p:sp>
        <p:nvSpPr>
          <p:cNvPr id="7" name="TextBox 6"/>
          <p:cNvSpPr txBox="1"/>
          <p:nvPr/>
        </p:nvSpPr>
        <p:spPr>
          <a:xfrm>
            <a:off x="4140000" y="5472000"/>
            <a:ext cx="5875920" cy="1626119"/>
          </a:xfrm>
          <a:prstGeom prst="rect">
            <a:avLst/>
          </a:prstGeom>
          <a:noFill/>
          <a:ln w="0">
            <a:solidFill>
              <a:srgbClr val="FFFFFF"/>
            </a:solidFill>
            <a:prstDash val="solid"/>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public function registerBundles()</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new       Ifpi\Bundles\DisciplinasBundle\IfpiBundlesDisciplinasBundle(),</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a:t>
            </a:r>
          </a:p>
        </p:txBody>
      </p:sp>
      <p:sp>
        <p:nvSpPr>
          <p:cNvPr id="8" name="TextBox 7"/>
          <p:cNvSpPr txBox="1"/>
          <p:nvPr/>
        </p:nvSpPr>
        <p:spPr>
          <a:xfrm>
            <a:off x="4536000" y="4932000"/>
            <a:ext cx="4618440" cy="346320"/>
          </a:xfrm>
          <a:prstGeom prst="rect">
            <a:avLst/>
          </a:prstGeom>
          <a:noFill/>
          <a:ln w="0">
            <a:solidFill>
              <a:srgbClr val="FFFFFF"/>
            </a:solidFill>
            <a:prstDash val="solid"/>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Bundle registrado no app/appKernel.php</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Bundles automáticos com doctrine2</a:t>
            </a:r>
            <a:br>
              <a:rPr lang="pt-BR"/>
            </a:br>
            <a:r>
              <a:rPr lang="pt-BR"/>
              <a:t>Passo 2: criar entidades (</a:t>
            </a:r>
            <a:r>
              <a:rPr lang="pt-BR" i="1"/>
              <a:t>Models</a:t>
            </a:r>
            <a:r>
              <a:rPr lang="pt-BR"/>
              <a:t>)</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a:t>Comando: </a:t>
            </a:r>
            <a:r>
              <a:rPr lang="pt-BR">
                <a:solidFill>
                  <a:srgbClr val="00FF00"/>
                </a:solidFill>
              </a:rPr>
              <a:t>app/console generate:doctrine:entity</a:t>
            </a:r>
          </a:p>
          <a:p>
            <a:pPr lvl="0">
              <a:buClr>
                <a:srgbClr val="FFFFFF"/>
              </a:buClr>
              <a:buSzPct val="45000"/>
              <a:buFont typeface="StarSymbol"/>
              <a:buChar char="●"/>
            </a:pPr>
            <a:endParaRPr lang="pt-BR" sz="2200">
              <a:solidFill>
                <a:srgbClr val="0000FF"/>
              </a:solidFill>
            </a:endParaRPr>
          </a:p>
          <a:p>
            <a:pPr lvl="0">
              <a:buClr>
                <a:srgbClr val="FFFFFF"/>
              </a:buClr>
              <a:buSzPct val="45000"/>
              <a:buFont typeface="StarSymbol"/>
              <a:buChar char="●"/>
            </a:pPr>
            <a:r>
              <a:rPr lang="pt-BR" sz="2400">
                <a:solidFill>
                  <a:srgbClr val="0000FF"/>
                </a:solidFill>
              </a:rPr>
              <a:t>Configurações:</a:t>
            </a:r>
          </a:p>
          <a:p>
            <a:pPr lvl="0">
              <a:buClr>
                <a:srgbClr val="FFFFFF"/>
              </a:buClr>
              <a:buSzPct val="45000"/>
              <a:buFont typeface="StarSymbol"/>
              <a:buChar char="●"/>
            </a:pPr>
            <a:r>
              <a:rPr lang="pt-BR" sz="2400"/>
              <a:t>1. Entity Shortcut Name</a:t>
            </a:r>
          </a:p>
          <a:p>
            <a:pPr lvl="0">
              <a:buClr>
                <a:srgbClr val="FFFFFF"/>
              </a:buClr>
              <a:buSzPct val="45000"/>
              <a:buFont typeface="StarSymbol"/>
              <a:buChar char="●"/>
            </a:pPr>
            <a:r>
              <a:rPr lang="pt-BR" sz="2400"/>
              <a:t>2. Configuration format</a:t>
            </a:r>
          </a:p>
          <a:p>
            <a:pPr lvl="0">
              <a:buClr>
                <a:srgbClr val="FFFFFF"/>
              </a:buClr>
              <a:buSzPct val="45000"/>
              <a:buFont typeface="StarSymbol"/>
              <a:buChar char="●"/>
            </a:pPr>
            <a:r>
              <a:rPr lang="pt-BR" sz="2400"/>
              <a:t>3. Fields […]</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t="2920" r="54086" b="42770"/>
          <a:stretch>
            <a:fillRect/>
          </a:stretch>
        </p:blipFill>
        <p:spPr>
          <a:xfrm>
            <a:off x="5112000" y="2698920"/>
            <a:ext cx="4627800" cy="342108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Exemplo: Entidade Disciplina</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40000" y="3235320"/>
            <a:ext cx="3282840" cy="3156840"/>
          </a:xfrm>
          <a:prstGeom prst="rect">
            <a:avLst/>
          </a:prstGeom>
          <a:noFill/>
          <a:ln>
            <a:noFill/>
          </a:ln>
        </p:spPr>
      </p:pic>
      <p:sp>
        <p:nvSpPr>
          <p:cNvPr id="4" name="TextBox 3"/>
          <p:cNvSpPr txBox="1"/>
          <p:nvPr/>
        </p:nvSpPr>
        <p:spPr>
          <a:xfrm>
            <a:off x="468000" y="2772000"/>
            <a:ext cx="20995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Entidade gerada:</a:t>
            </a:r>
          </a:p>
        </p:txBody>
      </p:sp>
      <p:pic>
        <p:nvPicPr>
          <p:cNvPr id="5" name="Imagem 4">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l="16745" t="12575" r="54086" b="44781"/>
          <a:stretch>
            <a:fillRect/>
          </a:stretch>
        </p:blipFill>
        <p:spPr>
          <a:xfrm>
            <a:off x="4500000" y="3235320"/>
            <a:ext cx="4500000" cy="3864600"/>
          </a:xfrm>
          <a:prstGeom prst="rect">
            <a:avLst/>
          </a:prstGeom>
          <a:noFill/>
          <a:ln>
            <a:noFill/>
          </a:ln>
        </p:spPr>
      </p:pic>
      <p:sp>
        <p:nvSpPr>
          <p:cNvPr id="6" name="TextBox 5"/>
          <p:cNvSpPr txBox="1"/>
          <p:nvPr/>
        </p:nvSpPr>
        <p:spPr>
          <a:xfrm>
            <a:off x="4500000" y="2772000"/>
            <a:ext cx="19468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Arquivo gerado:</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546840"/>
            <a:ext cx="9000000" cy="1419480"/>
          </a:xfrm>
        </p:spPr>
        <p:txBody>
          <a:bodyPr>
            <a:spAutoFit/>
          </a:bodyPr>
          <a:lstStyle/>
          <a:p>
            <a:pPr lvl="0"/>
            <a:r>
              <a:rPr lang="pt-BR"/>
              <a:t>Bundles automáticos com doctrine2</a:t>
            </a:r>
            <a:br>
              <a:rPr lang="pt-BR"/>
            </a:br>
            <a:r>
              <a:rPr lang="pt-BR"/>
              <a:t>Passo 3: </a:t>
            </a:r>
            <a:r>
              <a:rPr lang="pt-BR" sz="6600" b="1">
                <a:solidFill>
                  <a:srgbClr val="0000FF"/>
                </a:solidFill>
              </a:rPr>
              <a:t>criar</a:t>
            </a:r>
            <a:r>
              <a:rPr lang="pt-BR"/>
              <a:t> banco de dados</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sz="2800"/>
              <a:t>Comando: </a:t>
            </a:r>
            <a:r>
              <a:rPr lang="pt-BR" sz="2800">
                <a:solidFill>
                  <a:srgbClr val="00FF00"/>
                </a:solidFill>
              </a:rPr>
              <a:t>app/console doctrine:database:create</a:t>
            </a:r>
          </a:p>
          <a:p>
            <a:pPr lvl="0">
              <a:buClr>
                <a:srgbClr val="FFFFFF"/>
              </a:buClr>
              <a:buSzPct val="45000"/>
              <a:buFont typeface="StarSymbol"/>
              <a:buChar char="●"/>
            </a:pPr>
            <a:r>
              <a:rPr lang="pt-BR" sz="2800" b="1">
                <a:solidFill>
                  <a:srgbClr val="0000FF"/>
                </a:solidFill>
              </a:rPr>
              <a:t>Observações</a:t>
            </a:r>
            <a:r>
              <a:rPr lang="pt-BR" sz="2800"/>
              <a:t>:</a:t>
            </a:r>
          </a:p>
          <a:p>
            <a:pPr marL="0" lvl="1" indent="0" hangingPunct="0">
              <a:spcBef>
                <a:spcPts val="0"/>
              </a:spcBef>
              <a:spcAft>
                <a:spcPts val="1417"/>
              </a:spcAft>
              <a:buSzPct val="45000"/>
              <a:buFont typeface="StarSymbol"/>
              <a:buChar char="●"/>
            </a:pPr>
            <a:r>
              <a:rPr lang="pt-BR" sz="2800">
                <a:solidFill>
                  <a:srgbClr val="FFFFFF"/>
                </a:solidFill>
                <a:latin typeface="Arial" pitchFamily="18"/>
              </a:rPr>
              <a:t>Este comando apenas precisar ser criado uma única vez;</a:t>
            </a:r>
          </a:p>
          <a:p>
            <a:pPr marL="0" lvl="1" indent="0" hangingPunct="0">
              <a:spcBef>
                <a:spcPts val="0"/>
              </a:spcBef>
              <a:spcAft>
                <a:spcPts val="1417"/>
              </a:spcAft>
              <a:buSzPct val="45000"/>
              <a:buFont typeface="StarSymbol"/>
              <a:buChar char="●"/>
            </a:pPr>
            <a:r>
              <a:rPr lang="pt-BR" sz="2800">
                <a:solidFill>
                  <a:srgbClr val="FFFFFF"/>
                </a:solidFill>
                <a:latin typeface="Arial" pitchFamily="18"/>
              </a:rPr>
              <a:t>Ele irá criar uma nova base de dados;</a:t>
            </a:r>
          </a:p>
          <a:p>
            <a:pPr marL="0" lvl="1" indent="0" hangingPunct="0">
              <a:spcBef>
                <a:spcPts val="0"/>
              </a:spcBef>
              <a:spcAft>
                <a:spcPts val="1417"/>
              </a:spcAft>
              <a:buSzPct val="45000"/>
              <a:buFont typeface="StarSymbol"/>
              <a:buChar char="●"/>
            </a:pPr>
            <a:r>
              <a:rPr lang="pt-BR" sz="2800">
                <a:solidFill>
                  <a:srgbClr val="FFFFFF"/>
                </a:solidFill>
                <a:latin typeface="Arial" pitchFamily="18"/>
              </a:rPr>
              <a:t>A configuração do banco pode ser acessada:</a:t>
            </a:r>
          </a:p>
          <a:p>
            <a:pPr marL="0" lvl="2" indent="0" hangingPunct="0">
              <a:spcBef>
                <a:spcPts val="0"/>
              </a:spcBef>
              <a:spcAft>
                <a:spcPts val="1417"/>
              </a:spcAft>
              <a:buSzPct val="75000"/>
              <a:buFont typeface="StarSymbol"/>
              <a:buChar char="–"/>
            </a:pPr>
            <a:r>
              <a:rPr lang="pt-BR" sz="2800">
                <a:solidFill>
                  <a:srgbClr val="FFFFFF"/>
                </a:solidFill>
                <a:latin typeface="Arial" pitchFamily="18"/>
              </a:rPr>
              <a:t>Via browser: </a:t>
            </a:r>
            <a:r>
              <a:rPr lang="pt-BR" sz="2200">
                <a:solidFill>
                  <a:srgbClr val="FFFFFF"/>
                </a:solidFill>
                <a:latin typeface="Arial" pitchFamily="18"/>
                <a:hlinkClick r:id="rId3"/>
              </a:rPr>
              <a:t>http://localhost/symfony/web/app_dev.php/_configurator/step/0</a:t>
            </a:r>
          </a:p>
          <a:p>
            <a:pPr marL="0" lvl="2" indent="0" hangingPunct="0">
              <a:spcBef>
                <a:spcPts val="0"/>
              </a:spcBef>
              <a:spcAft>
                <a:spcPts val="1417"/>
              </a:spcAft>
              <a:buSzPct val="75000"/>
              <a:buFont typeface="StarSymbol"/>
              <a:buChar char="–"/>
            </a:pPr>
            <a:r>
              <a:rPr lang="pt-BR" sz="2800">
                <a:solidFill>
                  <a:srgbClr val="FFFFFF"/>
                </a:solidFill>
                <a:latin typeface="Arial" pitchFamily="18"/>
              </a:rPr>
              <a:t>Via arquivo: /var/www/symfony/app/config/parameters.ini</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Bundles automáticos com doctrine2</a:t>
            </a:r>
            <a:br>
              <a:rPr lang="pt-BR"/>
            </a:br>
            <a:r>
              <a:rPr lang="pt-BR"/>
              <a:t>Passo 4: atualizar o schema do banco</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a:t>Comandos:</a:t>
            </a:r>
          </a:p>
          <a:p>
            <a:pPr marL="0" lvl="1" indent="0" hangingPunct="0">
              <a:spcBef>
                <a:spcPts val="0"/>
              </a:spcBef>
              <a:spcAft>
                <a:spcPts val="1417"/>
              </a:spcAft>
              <a:buNone/>
            </a:pPr>
            <a:r>
              <a:rPr lang="pt-BR" sz="2800">
                <a:solidFill>
                  <a:srgbClr val="00FF00"/>
                </a:solidFill>
                <a:latin typeface="Arial" pitchFamily="18"/>
              </a:rPr>
              <a:t>app/console doctrine:schema:update –dump-sql</a:t>
            </a:r>
          </a:p>
          <a:p>
            <a:pPr marL="0" lvl="1" indent="0" hangingPunct="0">
              <a:spcBef>
                <a:spcPts val="0"/>
              </a:spcBef>
              <a:spcAft>
                <a:spcPts val="1417"/>
              </a:spcAft>
              <a:buNone/>
            </a:pPr>
            <a:r>
              <a:rPr lang="pt-BR" sz="2800">
                <a:solidFill>
                  <a:srgbClr val="00FF00"/>
                </a:solidFill>
                <a:latin typeface="Arial" pitchFamily="18"/>
              </a:rPr>
              <a:t>app/console doctrine:schema:update –force</a:t>
            </a:r>
          </a:p>
          <a:p>
            <a:pPr lvl="0">
              <a:buClr>
                <a:srgbClr val="FFFFFF"/>
              </a:buClr>
              <a:buSzPct val="45000"/>
              <a:buFont typeface="StarSymbol"/>
              <a:buChar char="●"/>
            </a:pPr>
            <a:r>
              <a:rPr lang="pt-BR" sz="2800">
                <a:solidFill>
                  <a:srgbClr val="FF0000"/>
                </a:solidFill>
              </a:rPr>
              <a:t>Comando1: gerar o SQL e mostrar na tela;</a:t>
            </a:r>
          </a:p>
          <a:p>
            <a:pPr lvl="0">
              <a:buClr>
                <a:srgbClr val="FFFFFF"/>
              </a:buClr>
              <a:buSzPct val="45000"/>
              <a:buFont typeface="StarSymbol"/>
              <a:buChar char="●"/>
            </a:pPr>
            <a:r>
              <a:rPr lang="pt-BR" sz="2800">
                <a:solidFill>
                  <a:srgbClr val="FF0000"/>
                </a:solidFill>
              </a:rPr>
              <a:t>Comando2: executar o comando SQL criado;</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b="76781"/>
          <a:stretch>
            <a:fillRect/>
          </a:stretch>
        </p:blipFill>
        <p:spPr>
          <a:xfrm>
            <a:off x="52200" y="4765679"/>
            <a:ext cx="10079640" cy="1462319"/>
          </a:xfrm>
          <a:prstGeom prst="rect">
            <a:avLst/>
          </a:prstGeom>
          <a:noFill/>
          <a:ln>
            <a:noFill/>
          </a:ln>
        </p:spPr>
      </p:pic>
      <p:sp>
        <p:nvSpPr>
          <p:cNvPr id="5" name="TextBox 4"/>
          <p:cNvSpPr txBox="1"/>
          <p:nvPr/>
        </p:nvSpPr>
        <p:spPr>
          <a:xfrm>
            <a:off x="36000" y="6840000"/>
            <a:ext cx="995112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2600" b="1" i="0" u="none" strike="noStrike" kern="1200">
                <a:ln>
                  <a:noFill/>
                </a:ln>
                <a:solidFill>
                  <a:srgbClr val="E6E6FF"/>
                </a:solidFill>
                <a:latin typeface="Arial" pitchFamily="18"/>
                <a:ea typeface="DejaVu Sans" pitchFamily="2"/>
                <a:cs typeface="Lohit Hindi" pitchFamily="2"/>
              </a:rPr>
              <a:t>Obs.: faça isso quando todas as entidades estiverem prontas!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Resultado do comando...</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52200" y="1642680"/>
            <a:ext cx="10079640" cy="5921639"/>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301320"/>
            <a:ext cx="9000000" cy="1262160"/>
          </a:xfrm>
        </p:spPr>
        <p:txBody>
          <a:bodyPr>
            <a:spAutoFit/>
          </a:bodyPr>
          <a:lstStyle/>
          <a:p>
            <a:pPr lvl="0"/>
            <a:r>
              <a:rPr lang="pt-BR"/>
              <a:t>Bundles automáticos com doctrine2</a:t>
            </a:r>
            <a:br>
              <a:rPr lang="pt-BR"/>
            </a:br>
            <a:r>
              <a:rPr lang="pt-BR"/>
              <a:t>Passo 5: gerar CRUD</a:t>
            </a:r>
          </a:p>
        </p:txBody>
      </p:sp>
      <p:sp>
        <p:nvSpPr>
          <p:cNvPr id="3" name="Text Placeholder 2"/>
          <p:cNvSpPr txBox="1">
            <a:spLocks noGrp="1"/>
          </p:cNvSpPr>
          <p:nvPr>
            <p:ph type="body" idx="4294967295"/>
          </p:nvPr>
        </p:nvSpPr>
        <p:spPr>
          <a:xfrm>
            <a:off x="792000" y="1625039"/>
            <a:ext cx="9180000" cy="4989600"/>
          </a:xfrm>
        </p:spPr>
        <p:txBody>
          <a:bodyPr/>
          <a:lstStyle/>
          <a:p>
            <a:pPr lvl="0">
              <a:buClr>
                <a:srgbClr val="FFFFFF"/>
              </a:buClr>
              <a:buSzPct val="45000"/>
              <a:buFont typeface="StarSymbol"/>
              <a:buChar char="●"/>
            </a:pPr>
            <a:r>
              <a:rPr lang="pt-BR"/>
              <a:t>Comando: </a:t>
            </a:r>
            <a:r>
              <a:rPr lang="pt-BR">
                <a:solidFill>
                  <a:srgbClr val="00FF00"/>
                </a:solidFill>
              </a:rPr>
              <a:t>app/console doctrine:generate:crud</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t="10555" r="4084"/>
          <a:stretch>
            <a:fillRect/>
          </a:stretch>
        </p:blipFill>
        <p:spPr>
          <a:xfrm>
            <a:off x="52200" y="2268000"/>
            <a:ext cx="9667800" cy="5296320"/>
          </a:xfrm>
          <a:prstGeom prst="rect">
            <a:avLst/>
          </a:prstGeom>
          <a:noFill/>
          <a:ln>
            <a:noFill/>
          </a:ln>
        </p:spPr>
      </p:pic>
      <p:sp>
        <p:nvSpPr>
          <p:cNvPr id="5" name="Freeform 4"/>
          <p:cNvSpPr/>
          <p:nvPr/>
        </p:nvSpPr>
        <p:spPr>
          <a:xfrm>
            <a:off x="6408000" y="2232000"/>
            <a:ext cx="3168000" cy="720000"/>
          </a:xfrm>
          <a:custGeom>
            <a:avLst>
              <a:gd name="f0" fmla="val -14465"/>
              <a:gd name="f1" fmla="val 58301"/>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Shortcut name</a:t>
            </a:r>
          </a:p>
        </p:txBody>
      </p:sp>
      <p:sp>
        <p:nvSpPr>
          <p:cNvPr id="6" name="Freeform 5"/>
          <p:cNvSpPr/>
          <p:nvPr/>
        </p:nvSpPr>
        <p:spPr>
          <a:xfrm>
            <a:off x="1368000" y="4031999"/>
            <a:ext cx="2951999"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08000">
            <a:solidFill>
              <a:srgbClr val="FF0000"/>
            </a:solidFill>
            <a:prstDash val="solid"/>
          </a:ln>
        </p:spPr>
        <p:txBody>
          <a:bodyPr vert="horz" wrap="none" lIns="144000" tIns="99000" rIns="144000" bIns="99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
        <p:nvSpPr>
          <p:cNvPr id="7" name="Freeform 6"/>
          <p:cNvSpPr/>
          <p:nvPr/>
        </p:nvSpPr>
        <p:spPr>
          <a:xfrm>
            <a:off x="0" y="5508000"/>
            <a:ext cx="5004000" cy="3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108000">
            <a:solidFill>
              <a:srgbClr val="FF0000"/>
            </a:solidFill>
            <a:prstDash val="solid"/>
          </a:ln>
        </p:spPr>
        <p:txBody>
          <a:bodyPr vert="horz" wrap="none" lIns="144000" tIns="99000" rIns="144000" bIns="99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
        <p:nvSpPr>
          <p:cNvPr id="8" name="Freeform 7"/>
          <p:cNvSpPr/>
          <p:nvPr/>
        </p:nvSpPr>
        <p:spPr>
          <a:xfrm>
            <a:off x="6263999" y="3960000"/>
            <a:ext cx="3528000" cy="1224000"/>
          </a:xfrm>
          <a:custGeom>
            <a:avLst>
              <a:gd name="f0" fmla="val -7398"/>
              <a:gd name="f1" fmla="val 27404"/>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Prefixo para rotas futuras</a:t>
            </a:r>
          </a:p>
        </p:txBody>
      </p:sp>
      <p:sp>
        <p:nvSpPr>
          <p:cNvPr id="9" name="CaixaDeTexto 8"/>
          <p:cNvSpPr txBox="1"/>
          <p:nvPr/>
        </p:nvSpPr>
        <p:spPr>
          <a:xfrm>
            <a:off x="-1041400" y="533400"/>
            <a:ext cx="184731" cy="369332"/>
          </a:xfrm>
          <a:prstGeom prst="rect">
            <a:avLst/>
          </a:prstGeom>
          <a:noFill/>
        </p:spPr>
        <p:txBody>
          <a:bodyPr wrap="none" rtlCol="0">
            <a:spAutoFit/>
          </a:bodyPr>
          <a:lstStyle/>
          <a:p>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Resultado do comando...</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l="16624" t="12379" r="41941" b="7363"/>
          <a:stretch>
            <a:fillRect/>
          </a:stretch>
        </p:blipFill>
        <p:spPr>
          <a:xfrm>
            <a:off x="360000" y="1655999"/>
            <a:ext cx="5040000" cy="5735160"/>
          </a:xfrm>
          <a:prstGeom prst="rect">
            <a:avLst/>
          </a:prstGeom>
          <a:noFill/>
          <a:ln>
            <a:noFill/>
          </a:ln>
        </p:spPr>
      </p:pic>
      <p:sp>
        <p:nvSpPr>
          <p:cNvPr id="4" name="Freeform 3"/>
          <p:cNvSpPr/>
          <p:nvPr/>
        </p:nvSpPr>
        <p:spPr>
          <a:xfrm>
            <a:off x="5567040" y="2291399"/>
            <a:ext cx="3072960" cy="1020599"/>
          </a:xfrm>
          <a:custGeom>
            <a:avLst>
              <a:gd name="f0" fmla="val -19897"/>
              <a:gd name="f1" fmla="val 0"/>
              <a:gd name="f2" fmla="val 13983"/>
              <a:gd name="f3" fmla="val -635"/>
              <a:gd name="f4" fmla="val 4227"/>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99CCFF">
              <a:alpha val="50000"/>
            </a:srgbClr>
          </a:solidFill>
          <a:ln w="0">
            <a:solidFill>
              <a:srgbClr val="FF000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Controller</a:t>
            </a:r>
          </a:p>
        </p:txBody>
      </p:sp>
      <p:sp>
        <p:nvSpPr>
          <p:cNvPr id="5" name="Freeform 4"/>
          <p:cNvSpPr/>
          <p:nvPr/>
        </p:nvSpPr>
        <p:spPr>
          <a:xfrm>
            <a:off x="1080000" y="5580000"/>
            <a:ext cx="1584000" cy="1440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72000">
            <a:solidFill>
              <a:srgbClr val="FF0000"/>
            </a:solidFill>
            <a:prstDash val="solid"/>
          </a:ln>
        </p:spPr>
        <p:txBody>
          <a:bodyPr vert="horz" wrap="none" lIns="126000" tIns="81000" rIns="126000" bIns="81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
        <p:nvSpPr>
          <p:cNvPr id="6" name="Freeform 5"/>
          <p:cNvSpPr/>
          <p:nvPr/>
        </p:nvSpPr>
        <p:spPr>
          <a:xfrm>
            <a:off x="5634360" y="5256000"/>
            <a:ext cx="2357640" cy="1152000"/>
          </a:xfrm>
          <a:custGeom>
            <a:avLst>
              <a:gd name="f0" fmla="val -27206"/>
              <a:gd name="f1" fmla="val 0"/>
              <a:gd name="f2" fmla="val 13495"/>
              <a:gd name="f3" fmla="val -821"/>
              <a:gd name="f4" fmla="val 3738"/>
              <a:gd name="f5" fmla="val 0"/>
              <a:gd name="f6" fmla="val 0"/>
              <a:gd name="f7" fmla="val 0"/>
            </a:avLst>
            <a:gdLst>
              <a:gd name="f8" fmla="val w"/>
              <a:gd name="f9" fmla="val h"/>
              <a:gd name="f10" fmla="val 0"/>
              <a:gd name="f11" fmla="val 21600"/>
              <a:gd name="f12" fmla="val -2147483647"/>
              <a:gd name="f13" fmla="val 2147483647"/>
              <a:gd name="f14" fmla="*/ f8 1 21600"/>
              <a:gd name="f15" fmla="*/ f9 1 21600"/>
              <a:gd name="f16" fmla="pin -2147483647 f0 2147483647"/>
              <a:gd name="f17" fmla="pin -2147483647 f2 2147483647"/>
              <a:gd name="f18" fmla="pin -2147483647 f3 2147483647"/>
              <a:gd name="f19" fmla="pin -2147483647 f4 2147483647"/>
              <a:gd name="f20" fmla="val f16"/>
              <a:gd name="f21" fmla="val f17"/>
              <a:gd name="f22" fmla="val f18"/>
              <a:gd name="f23" fmla="val f19"/>
              <a:gd name="f24" fmla="*/ f16 f14 1"/>
              <a:gd name="f25" fmla="*/ f17 f15 1"/>
              <a:gd name="f26" fmla="*/ f18 f14 1"/>
              <a:gd name="f27" fmla="*/ f19 f15 1"/>
            </a:gdLst>
            <a:ahLst>
              <a:ahXY gdRefX="f0" minX="f12" maxX="f13" gdRefY="f2" minY="f12" maxY="f13">
                <a:pos x="f24" y="f25"/>
              </a:ahXY>
              <a:ahXY gdRefX="f3" minX="f12" maxX="f13" gdRefY="f4" minY="f12" maxY="f13">
                <a:pos x="f26" y="f27"/>
              </a:ahXY>
            </a:ahLst>
            <a:cxnLst>
              <a:cxn ang="3cd4">
                <a:pos x="hc" y="t"/>
              </a:cxn>
              <a:cxn ang="0">
                <a:pos x="r" y="vc"/>
              </a:cxn>
              <a:cxn ang="cd4">
                <a:pos x="hc" y="b"/>
              </a:cxn>
              <a:cxn ang="cd2">
                <a:pos x="l" y="vc"/>
              </a:cxn>
            </a:cxnLst>
            <a:rect l="l" t="t" r="r" b="b"/>
            <a:pathLst>
              <a:path w="21600" h="21600">
                <a:moveTo>
                  <a:pt x="f10" y="f10"/>
                </a:moveTo>
                <a:lnTo>
                  <a:pt x="f11" y="f10"/>
                </a:lnTo>
                <a:lnTo>
                  <a:pt x="f11" y="f11"/>
                </a:lnTo>
                <a:lnTo>
                  <a:pt x="f10" y="f11"/>
                </a:lnTo>
                <a:close/>
              </a:path>
              <a:path w="21600" h="21600">
                <a:moveTo>
                  <a:pt x="f20" y="f21"/>
                </a:moveTo>
                <a:lnTo>
                  <a:pt x="f22" y="f23"/>
                </a:lnTo>
              </a:path>
            </a:pathLst>
          </a:custGeom>
          <a:solidFill>
            <a:srgbClr val="99CCFF">
              <a:alpha val="50000"/>
            </a:srgbClr>
          </a:solidFill>
          <a:ln w="0">
            <a:solidFill>
              <a:srgbClr val="FF000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Views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sz="6000" b="1">
                <a:solidFill>
                  <a:srgbClr val="0000FF"/>
                </a:solidFill>
              </a:rPr>
              <a:t>Rotas</a:t>
            </a:r>
            <a:r>
              <a:rPr lang="pt-BR"/>
              <a:t> criadas automaticamente...</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a:t>/disciplina [</a:t>
            </a:r>
            <a:r>
              <a:rPr lang="pt-BR" sz="2200">
                <a:hlinkClick r:id="rId3"/>
              </a:rPr>
              <a:t>http://localhost/symfony/web/app_dev.php/disciplina/</a:t>
            </a:r>
            <a:r>
              <a:rPr lang="pt-BR"/>
              <a:t>]</a:t>
            </a:r>
          </a:p>
          <a:p>
            <a:pPr lvl="0">
              <a:buClr>
                <a:srgbClr val="FFFFFF"/>
              </a:buClr>
              <a:buSzPct val="45000"/>
              <a:buFont typeface="StarSymbol"/>
              <a:buChar char="●"/>
            </a:pPr>
            <a:r>
              <a:rPr lang="pt-BR"/>
              <a:t>/disciplina/</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new [</a:t>
            </a:r>
            <a:r>
              <a:rPr lang="pt-BR" sz="2200">
                <a:solidFill>
                  <a:srgbClr val="FFFFFF"/>
                </a:solidFill>
                <a:latin typeface="Arial" pitchFamily="18"/>
                <a:hlinkClick r:id="rId4"/>
              </a:rPr>
              <a:t>http://localhost/symfony/web/app_dev.php/disciplina/new</a:t>
            </a:r>
            <a:r>
              <a:rPr lang="pt-BR" sz="3200">
                <a:solidFill>
                  <a:srgbClr val="FFFFFF"/>
                </a:solidFill>
                <a:latin typeface="Arial" pitchFamily="18"/>
              </a:rPr>
              <a:t>]</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{id}/show [</a:t>
            </a:r>
            <a:r>
              <a:rPr lang="pt-BR" sz="1800">
                <a:solidFill>
                  <a:srgbClr val="FFFFFF"/>
                </a:solidFill>
                <a:latin typeface="Arial" pitchFamily="18"/>
                <a:hlinkClick r:id="rId5"/>
              </a:rPr>
              <a:t>http://localhost/symfony/web/app_dev.php/disciplina/0/show</a:t>
            </a:r>
            <a:r>
              <a:rPr lang="pt-BR" sz="3200">
                <a:solidFill>
                  <a:srgbClr val="FFFFFF"/>
                </a:solidFill>
                <a:latin typeface="Arial" pitchFamily="18"/>
              </a:rPr>
              <a:t>]</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{id}/edit [</a:t>
            </a:r>
            <a:r>
              <a:rPr lang="pt-BR" sz="2000">
                <a:solidFill>
                  <a:srgbClr val="FFFFFF"/>
                </a:solidFill>
                <a:latin typeface="Arial" pitchFamily="18"/>
                <a:hlinkClick r:id="rId6"/>
              </a:rPr>
              <a:t>http://localhost/symfony/web/app_dev.php/disciplina/0/edit</a:t>
            </a:r>
            <a:r>
              <a:rPr lang="pt-BR" sz="3200">
                <a:solidFill>
                  <a:srgbClr val="FFFFFF"/>
                </a:solidFill>
                <a:latin typeface="Arial" pitchFamily="18"/>
              </a:rPr>
              <a:t>]</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{id}/delete [</a:t>
            </a:r>
            <a:r>
              <a:rPr lang="pt-BR" sz="1800">
                <a:solidFill>
                  <a:srgbClr val="FFFFFF"/>
                </a:solidFill>
                <a:latin typeface="Arial" pitchFamily="18"/>
                <a:hlinkClick r:id="rId7"/>
              </a:rPr>
              <a:t>http://localhost/symfony/web/app_dev.php/disciplina/0/delete</a:t>
            </a:r>
            <a:r>
              <a:rPr lang="pt-BR" sz="3200">
                <a:solidFill>
                  <a:srgbClr val="FFFFFF"/>
                </a:solidFill>
                <a:latin typeface="Arial" pitchFamily="18"/>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994790"/>
            <a:ext cx="9000000" cy="523220"/>
          </a:xfrm>
        </p:spPr>
        <p:txBody>
          <a:bodyPr>
            <a:spAutoFit/>
          </a:bodyPr>
          <a:lstStyle/>
          <a:p>
            <a:pPr lvl="0"/>
            <a:r>
              <a:rPr lang="pt-BR" dirty="0" err="1"/>
              <a:t>Fabien</a:t>
            </a:r>
            <a:r>
              <a:rPr lang="pt-BR" dirty="0"/>
              <a:t> </a:t>
            </a:r>
            <a:r>
              <a:rPr lang="pt-BR" dirty="0" err="1" smtClean="0"/>
              <a:t>Potencier</a:t>
            </a:r>
            <a:r>
              <a:rPr lang="pt-BR" dirty="0" smtClean="0"/>
              <a:t> - O Criador</a:t>
            </a:r>
            <a:endParaRPr lang="pt-BR" dirty="0"/>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a:t>Mantém um blog pessoal no qual escreve sobre vários assuntos, inclusive relacionados com o projeto, tais como:</a:t>
            </a:r>
          </a:p>
          <a:p>
            <a:pPr marL="0" lvl="1" indent="0" hangingPunct="0">
              <a:spcBef>
                <a:spcPts val="0"/>
              </a:spcBef>
              <a:spcAft>
                <a:spcPts val="1417"/>
              </a:spcAft>
              <a:buSzPct val="45000"/>
              <a:buFont typeface="StarSymbol"/>
              <a:buChar char="●"/>
            </a:pPr>
            <a:r>
              <a:rPr lang="pt-BR" sz="2800" i="1">
                <a:solidFill>
                  <a:srgbClr val="FFFFFF"/>
                </a:solidFill>
                <a:latin typeface="Arial" pitchFamily="18"/>
              </a:rPr>
              <a:t>What is Symfony2?</a:t>
            </a:r>
          </a:p>
          <a:p>
            <a:pPr marL="0" lvl="1" indent="0" hangingPunct="0">
              <a:spcBef>
                <a:spcPts val="0"/>
              </a:spcBef>
              <a:spcAft>
                <a:spcPts val="1417"/>
              </a:spcAft>
              <a:buSzPct val="45000"/>
              <a:buFont typeface="StarSymbol"/>
              <a:buChar char="●"/>
            </a:pPr>
            <a:r>
              <a:rPr lang="pt-BR" sz="2800" i="1">
                <a:solidFill>
                  <a:srgbClr val="FFFFFF"/>
                </a:solidFill>
                <a:latin typeface="Arial" pitchFamily="18"/>
              </a:rPr>
              <a:t>Symfony Live Conference, Symfony 2.0, and Dependency Injection</a:t>
            </a:r>
          </a:p>
          <a:p>
            <a:pPr marL="0" lvl="1" indent="0" hangingPunct="0">
              <a:spcBef>
                <a:spcPts val="0"/>
              </a:spcBef>
              <a:spcAft>
                <a:spcPts val="1417"/>
              </a:spcAft>
              <a:buSzPct val="45000"/>
              <a:buFont typeface="StarSymbol"/>
              <a:buChar char="●"/>
            </a:pPr>
            <a:r>
              <a:rPr lang="pt-BR" sz="2800" i="1">
                <a:solidFill>
                  <a:srgbClr val="FFFFFF"/>
                </a:solidFill>
                <a:latin typeface="Arial" pitchFamily="18"/>
              </a:rPr>
              <a:t>The state of YAML in PHP</a:t>
            </a:r>
          </a:p>
          <a:p>
            <a:pPr marL="0" lvl="1" indent="0" hangingPunct="0">
              <a:spcBef>
                <a:spcPts val="0"/>
              </a:spcBef>
              <a:spcAft>
                <a:spcPts val="1417"/>
              </a:spcAft>
              <a:buSzPct val="45000"/>
              <a:buFont typeface="StarSymbol"/>
              <a:buChar char="●"/>
            </a:pPr>
            <a:r>
              <a:rPr lang="pt-BR" sz="2800" i="1">
                <a:solidFill>
                  <a:srgbClr val="FFFFFF"/>
                </a:solidFill>
                <a:latin typeface="Arial" pitchFamily="18"/>
              </a:rPr>
              <a:t>Symfony Service Container: Using XML or YAML to describe Services</a:t>
            </a:r>
          </a:p>
          <a:p>
            <a:pPr lvl="0" algn="r"/>
            <a:r>
              <a:rPr lang="pt-BR" sz="2200" b="1"/>
              <a:t>http://fabien.potencier.org/articles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Resultados no browser...</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t="10560" r="58370" b="63900"/>
          <a:stretch>
            <a:fillRect/>
          </a:stretch>
        </p:blipFill>
        <p:spPr>
          <a:xfrm>
            <a:off x="216000" y="2520000"/>
            <a:ext cx="4195800" cy="1512000"/>
          </a:xfrm>
          <a:prstGeom prst="rect">
            <a:avLst/>
          </a:prstGeom>
          <a:noFill/>
          <a:ln>
            <a:noFill/>
          </a:ln>
        </p:spPr>
      </p:pic>
      <p:sp>
        <p:nvSpPr>
          <p:cNvPr id="4" name="TextBox 3"/>
          <p:cNvSpPr txBox="1"/>
          <p:nvPr/>
        </p:nvSpPr>
        <p:spPr>
          <a:xfrm>
            <a:off x="180000" y="2124000"/>
            <a:ext cx="23281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Rota padrão (index)</a:t>
            </a:r>
          </a:p>
        </p:txBody>
      </p:sp>
      <p:pic>
        <p:nvPicPr>
          <p:cNvPr id="5" name="Imagem 4">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t="10715" r="54800" b="45666"/>
          <a:stretch>
            <a:fillRect/>
          </a:stretch>
        </p:blipFill>
        <p:spPr>
          <a:xfrm>
            <a:off x="144000" y="4833360"/>
            <a:ext cx="4555800" cy="2582640"/>
          </a:xfrm>
          <a:prstGeom prst="rect">
            <a:avLst/>
          </a:prstGeom>
          <a:noFill/>
          <a:ln>
            <a:noFill/>
          </a:ln>
        </p:spPr>
      </p:pic>
      <p:sp>
        <p:nvSpPr>
          <p:cNvPr id="6" name="TextBox 5"/>
          <p:cNvSpPr txBox="1"/>
          <p:nvPr/>
        </p:nvSpPr>
        <p:spPr>
          <a:xfrm>
            <a:off x="180360" y="4428000"/>
            <a:ext cx="30139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Rota para exibição (show)</a:t>
            </a:r>
          </a:p>
        </p:txBody>
      </p:sp>
      <p:pic>
        <p:nvPicPr>
          <p:cNvPr id="7" name="Imagem 6">
            <a:extLst>
              <a:ext uri="{FF2B5EF4-FFF2-40B4-BE49-F238E27FC236}">
                <a16:creationId xmlns="" xmlns:a16="http://schemas.microsoft.com/office/drawing/2014/main" id="{00000000-0000-0000-0000-000000000000}"/>
              </a:ext>
            </a:extLst>
          </p:cNvPr>
          <p:cNvPicPr>
            <a:picLocks noChangeAspect="1"/>
          </p:cNvPicPr>
          <p:nvPr/>
        </p:nvPicPr>
        <p:blipFill>
          <a:blip r:embed="rId5">
            <a:lum/>
            <a:alphaModFix/>
          </a:blip>
          <a:srcRect t="11027" r="54800" b="44450"/>
          <a:stretch>
            <a:fillRect/>
          </a:stretch>
        </p:blipFill>
        <p:spPr>
          <a:xfrm>
            <a:off x="5020200" y="2484000"/>
            <a:ext cx="4555800" cy="2636280"/>
          </a:xfrm>
          <a:prstGeom prst="rect">
            <a:avLst/>
          </a:prstGeom>
          <a:noFill/>
          <a:ln>
            <a:noFill/>
          </a:ln>
        </p:spPr>
      </p:pic>
      <p:sp>
        <p:nvSpPr>
          <p:cNvPr id="8" name="TextBox 7"/>
          <p:cNvSpPr txBox="1"/>
          <p:nvPr/>
        </p:nvSpPr>
        <p:spPr>
          <a:xfrm>
            <a:off x="5009400" y="2124000"/>
            <a:ext cx="26449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FFFFFF"/>
                </a:solidFill>
                <a:latin typeface="Arial" pitchFamily="18"/>
                <a:ea typeface="DejaVu Sans" pitchFamily="2"/>
                <a:cs typeface="Lohit Hindi" pitchFamily="2"/>
              </a:rPr>
              <a:t>Rota para edição (edit)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96000" y="2520000"/>
            <a:ext cx="9071640" cy="1262160"/>
          </a:xfrm>
        </p:spPr>
        <p:txBody>
          <a:bodyPr>
            <a:spAutoFit/>
          </a:bodyPr>
          <a:lstStyle/>
          <a:p>
            <a:pPr lvl="0" algn="l"/>
            <a:r>
              <a:rPr lang="pt-BR"/>
              <a:t>Parte III: Afinando </a:t>
            </a:r>
            <a:br>
              <a:rPr lang="pt-BR"/>
            </a:br>
            <a:r>
              <a:rPr lang="pt-BR"/>
              <a:t>a aplicação...</a:t>
            </a:r>
          </a:p>
        </p:txBody>
      </p:sp>
      <p:sp>
        <p:nvSpPr>
          <p:cNvPr id="3" name="Text Placeholder 2"/>
          <p:cNvSpPr txBox="1">
            <a:spLocks noGrp="1"/>
          </p:cNvSpPr>
          <p:nvPr>
            <p:ph type="body" idx="4294967295"/>
          </p:nvPr>
        </p:nvSpPr>
        <p:spPr>
          <a:xfrm>
            <a:off x="503999" y="4253040"/>
            <a:ext cx="9036000" cy="4989600"/>
          </a:xfrm>
        </p:spPr>
        <p:txBody>
          <a:bodyPr/>
          <a:lstStyle/>
          <a:p>
            <a:pPr lvl="0">
              <a:buSzPct val="45000"/>
              <a:buFont typeface="StarSymbol"/>
              <a:buChar char="●"/>
            </a:pPr>
            <a:r>
              <a:rPr lang="pt-BR" sz="2200"/>
              <a:t>Validação</a:t>
            </a:r>
          </a:p>
          <a:p>
            <a:pPr lvl="0">
              <a:buSzPct val="45000"/>
              <a:buFont typeface="StarSymbol"/>
              <a:buChar char="●"/>
            </a:pPr>
            <a:r>
              <a:rPr lang="pt-BR" sz="2200"/>
              <a:t>Mapeamento de associações</a:t>
            </a:r>
          </a:p>
        </p:txBody>
      </p:sp>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b="48672"/>
          <a:stretch>
            <a:fillRect/>
          </a:stretch>
        </p:blipFill>
        <p:spPr>
          <a:xfrm rot="5384400">
            <a:off x="4107492" y="1603550"/>
            <a:ext cx="7399800" cy="4349160"/>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Validando dados ….</a:t>
            </a:r>
          </a:p>
        </p:txBody>
      </p:sp>
      <p:sp>
        <p:nvSpPr>
          <p:cNvPr id="3" name="Text Placeholder 2"/>
          <p:cNvSpPr txBox="1">
            <a:spLocks noGrp="1"/>
          </p:cNvSpPr>
          <p:nvPr>
            <p:ph type="body" idx="4294967295"/>
          </p:nvPr>
        </p:nvSpPr>
        <p:spPr>
          <a:xfrm>
            <a:off x="792000" y="2057039"/>
            <a:ext cx="9180000" cy="5000400"/>
          </a:xfrm>
        </p:spPr>
        <p:txBody>
          <a:bodyPr/>
          <a:lstStyle/>
          <a:p>
            <a:pPr lvl="0">
              <a:buClr>
                <a:srgbClr val="FFFFFF"/>
              </a:buClr>
              <a:buSzPct val="45000"/>
              <a:buFont typeface="StarSymbol"/>
              <a:buChar char="●"/>
            </a:pPr>
            <a:r>
              <a:rPr lang="pt-BR" sz="2800"/>
              <a:t>Constantemente precisamos </a:t>
            </a:r>
            <a:r>
              <a:rPr lang="pt-BR" sz="4400">
                <a:solidFill>
                  <a:srgbClr val="0000FF"/>
                </a:solidFill>
              </a:rPr>
              <a:t>validar dados</a:t>
            </a:r>
            <a:r>
              <a:rPr lang="pt-BR" sz="2800"/>
              <a:t> em formulários na Web;</a:t>
            </a:r>
          </a:p>
          <a:p>
            <a:pPr lvl="0">
              <a:buClr>
                <a:srgbClr val="FFFFFF"/>
              </a:buClr>
              <a:buSzPct val="45000"/>
              <a:buFont typeface="StarSymbol"/>
              <a:buChar char="●"/>
            </a:pPr>
            <a:r>
              <a:rPr lang="pt-BR" sz="2800"/>
              <a:t>Existem vários tipos de validação;</a:t>
            </a:r>
          </a:p>
          <a:p>
            <a:pPr marL="0" lvl="1" indent="0" hangingPunct="0">
              <a:spcBef>
                <a:spcPts val="0"/>
              </a:spcBef>
              <a:spcAft>
                <a:spcPts val="1417"/>
              </a:spcAft>
              <a:buSzPct val="45000"/>
              <a:buFont typeface="StarSymbol"/>
              <a:buChar char="●"/>
            </a:pPr>
            <a:r>
              <a:rPr lang="pt-BR" sz="2600">
                <a:solidFill>
                  <a:srgbClr val="FFFFFF"/>
                </a:solidFill>
                <a:latin typeface="Arial" pitchFamily="18"/>
              </a:rPr>
              <a:t>Exemplo: Um determinado campo não pode deixar de ser preenchido; ou um campo não pode ultrapassar um valor limite de X; …;</a:t>
            </a:r>
          </a:p>
          <a:p>
            <a:pPr lvl="0">
              <a:buClr>
                <a:srgbClr val="FFFFFF"/>
              </a:buClr>
              <a:buSzPct val="45000"/>
              <a:buFont typeface="StarSymbol"/>
              <a:buChar char="●"/>
            </a:pPr>
            <a:r>
              <a:rPr lang="pt-BR" sz="2800"/>
              <a:t>No symfony2, por padrão o validador está habilitado:</a:t>
            </a:r>
          </a:p>
          <a:p>
            <a:pPr marL="0" lvl="1" indent="0" hangingPunct="0">
              <a:spcBef>
                <a:spcPts val="0"/>
              </a:spcBef>
              <a:spcAft>
                <a:spcPts val="1417"/>
              </a:spcAft>
              <a:buNone/>
            </a:pPr>
            <a:r>
              <a:rPr lang="pt-BR" sz="2600">
                <a:solidFill>
                  <a:srgbClr val="FFFFFF"/>
                </a:solidFill>
                <a:latin typeface="Arial" pitchFamily="18"/>
              </a:rPr>
              <a:t># app/config/config.yml</a:t>
            </a:r>
          </a:p>
          <a:p>
            <a:pPr marL="0" lvl="1" indent="0" hangingPunct="0">
              <a:spcBef>
                <a:spcPts val="0"/>
              </a:spcBef>
              <a:spcAft>
                <a:spcPts val="1417"/>
              </a:spcAft>
              <a:buNone/>
            </a:pPr>
            <a:r>
              <a:rPr lang="pt-BR" sz="2600">
                <a:solidFill>
                  <a:srgbClr val="FFFFFF"/>
                </a:solidFill>
                <a:latin typeface="Arial" pitchFamily="18"/>
              </a:rPr>
              <a:t>framework:</a:t>
            </a:r>
          </a:p>
          <a:p>
            <a:pPr marL="0" lvl="1" indent="0" hangingPunct="0">
              <a:spcBef>
                <a:spcPts val="0"/>
              </a:spcBef>
              <a:spcAft>
                <a:spcPts val="1417"/>
              </a:spcAft>
              <a:buNone/>
            </a:pPr>
            <a:r>
              <a:rPr lang="pt-BR" sz="2600">
                <a:solidFill>
                  <a:srgbClr val="FFFFFF"/>
                </a:solidFill>
                <a:latin typeface="Arial" pitchFamily="18"/>
              </a:rPr>
              <a:t>    validation: { enable_annotations: true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Tipos de validação</a:t>
            </a:r>
          </a:p>
        </p:txBody>
      </p:sp>
      <p:sp>
        <p:nvSpPr>
          <p:cNvPr id="3" name="TextBox 2"/>
          <p:cNvSpPr txBox="1"/>
          <p:nvPr/>
        </p:nvSpPr>
        <p:spPr>
          <a:xfrm>
            <a:off x="175320" y="1872000"/>
            <a:ext cx="3136679" cy="395352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Basic Constraints</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FFFF"/>
                </a:solidFill>
                <a:latin typeface="Arial" pitchFamily="18"/>
                <a:ea typeface="DejaVu Sans" pitchFamily="2"/>
                <a:cs typeface="Lohit Hindi" pitchFamily="2"/>
              </a:rPr>
              <a:t>These are the basic comstraints: use them to assert very basic things about the value of properties or the return value of methods on your object.</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3"/>
              </a:rPr>
              <a:t>NotBlank</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4"/>
              </a:rPr>
              <a:t>Blank</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5"/>
              </a:rPr>
              <a:t>NotNull</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6"/>
              </a:rPr>
              <a:t>Null</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7"/>
              </a:rPr>
              <a:t>True</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8"/>
              </a:rPr>
              <a:t>False</a:t>
            </a:r>
          </a:p>
          <a:p>
            <a:pPr marL="0" marR="0" lvl="0" indent="0" algn="l"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9"/>
              </a:rPr>
              <a:t>Type</a:t>
            </a:r>
          </a:p>
        </p:txBody>
      </p:sp>
      <p:sp>
        <p:nvSpPr>
          <p:cNvPr id="4" name="TextBox 3"/>
          <p:cNvSpPr txBox="1"/>
          <p:nvPr/>
        </p:nvSpPr>
        <p:spPr>
          <a:xfrm>
            <a:off x="4176000" y="1872000"/>
            <a:ext cx="2664000" cy="274536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String Constraints</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0"/>
              </a:rPr>
              <a:t>Email</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1"/>
              </a:rPr>
              <a:t>MinLength</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2"/>
              </a:rPr>
              <a:t>MaxLength</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3"/>
              </a:rPr>
              <a:t>Url</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4"/>
              </a:rPr>
              <a:t>Regex</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5"/>
              </a:rPr>
              <a:t>Ip</a:t>
            </a:r>
          </a:p>
          <a:p>
            <a:pPr marL="0" marR="0" lvl="0" indent="0" rtl="0" hangingPunct="0">
              <a:lnSpc>
                <a:spcPct val="100000"/>
              </a:lnSpc>
              <a:spcBef>
                <a:spcPts val="1191"/>
              </a:spcBef>
              <a:spcAft>
                <a:spcPts val="992"/>
              </a:spcAft>
              <a:buNone/>
              <a:tabLst/>
            </a:pPr>
            <a:endParaRPr lang="pt-BR" sz="1000" b="0" i="0" u="none" strike="noStrike" kern="1200">
              <a:ln>
                <a:noFill/>
              </a:ln>
              <a:solidFill>
                <a:srgbClr val="FF0000"/>
              </a:solidFill>
              <a:latin typeface="Arial" pitchFamily="18"/>
              <a:ea typeface="DejaVu Sans" pitchFamily="2"/>
              <a:cs typeface="Lohit Hindi" pitchFamily="2"/>
            </a:endParaRPr>
          </a:p>
        </p:txBody>
      </p:sp>
      <p:sp>
        <p:nvSpPr>
          <p:cNvPr id="5" name="TextBox 4"/>
          <p:cNvSpPr txBox="1"/>
          <p:nvPr/>
        </p:nvSpPr>
        <p:spPr>
          <a:xfrm>
            <a:off x="7343999" y="1872000"/>
            <a:ext cx="2520000" cy="134136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Number Constraints</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6"/>
              </a:rPr>
              <a:t>Max</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7"/>
              </a:rPr>
              <a:t>Min</a:t>
            </a:r>
          </a:p>
          <a:p>
            <a:pPr marL="0" marR="0" lvl="0" indent="0" rtl="0" hangingPunct="0">
              <a:lnSpc>
                <a:spcPct val="100000"/>
              </a:lnSpc>
              <a:spcBef>
                <a:spcPts val="1191"/>
              </a:spcBef>
              <a:spcAft>
                <a:spcPts val="992"/>
              </a:spcAft>
              <a:buNone/>
              <a:tabLst/>
            </a:pPr>
            <a:endParaRPr lang="pt-BR" sz="1000" b="0" i="0" u="none" strike="noStrike" kern="1200">
              <a:ln>
                <a:noFill/>
              </a:ln>
              <a:solidFill>
                <a:srgbClr val="FF0000"/>
              </a:solidFill>
              <a:latin typeface="Arial" pitchFamily="18"/>
              <a:ea typeface="DejaVu Sans" pitchFamily="2"/>
              <a:cs typeface="Lohit Hindi" pitchFamily="2"/>
            </a:endParaRPr>
          </a:p>
        </p:txBody>
      </p:sp>
      <p:sp>
        <p:nvSpPr>
          <p:cNvPr id="6" name="TextBox 5"/>
          <p:cNvSpPr txBox="1"/>
          <p:nvPr/>
        </p:nvSpPr>
        <p:spPr>
          <a:xfrm>
            <a:off x="4129200" y="4722479"/>
            <a:ext cx="2854800" cy="169236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Date Constraints</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8"/>
              </a:rPr>
              <a:t>Date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19"/>
              </a:rPr>
              <a:t>DateTime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0"/>
              </a:rPr>
              <a:t>Time</a:t>
            </a:r>
          </a:p>
          <a:p>
            <a:pPr marL="0" marR="0" lvl="0" indent="0" rtl="0" hangingPunct="0">
              <a:lnSpc>
                <a:spcPct val="100000"/>
              </a:lnSpc>
              <a:spcBef>
                <a:spcPts val="1191"/>
              </a:spcBef>
              <a:spcAft>
                <a:spcPts val="992"/>
              </a:spcAft>
              <a:buNone/>
              <a:tabLst/>
            </a:pPr>
            <a:endParaRPr lang="pt-BR" sz="1000" b="0" i="0" u="none" strike="noStrike" kern="1200">
              <a:ln>
                <a:noFill/>
              </a:ln>
              <a:solidFill>
                <a:srgbClr val="FF0000"/>
              </a:solidFill>
              <a:latin typeface="Arial" pitchFamily="18"/>
              <a:ea typeface="DejaVu Sans" pitchFamily="2"/>
              <a:cs typeface="Lohit Hindi" pitchFamily="2"/>
            </a:endParaRPr>
          </a:p>
        </p:txBody>
      </p:sp>
      <p:sp>
        <p:nvSpPr>
          <p:cNvPr id="7" name="TextBox 6"/>
          <p:cNvSpPr txBox="1"/>
          <p:nvPr/>
        </p:nvSpPr>
        <p:spPr>
          <a:xfrm>
            <a:off x="7070400" y="4671360"/>
            <a:ext cx="2973600" cy="274536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Collection Constraints</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1"/>
              </a:rPr>
              <a:t>Choice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2"/>
              </a:rPr>
              <a:t>Collection</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3"/>
              </a:rPr>
              <a:t>UniqueEntity</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4"/>
              </a:rPr>
              <a:t>Language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5"/>
              </a:rPr>
              <a:t>Locale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6"/>
              </a:rPr>
              <a:t>Country</a:t>
            </a:r>
          </a:p>
          <a:p>
            <a:pPr marL="0" marR="0" lvl="0" indent="0" rtl="0" hangingPunct="0">
              <a:lnSpc>
                <a:spcPct val="100000"/>
              </a:lnSpc>
              <a:spcBef>
                <a:spcPts val="1191"/>
              </a:spcBef>
              <a:spcAft>
                <a:spcPts val="992"/>
              </a:spcAft>
              <a:buNone/>
              <a:tabLst/>
            </a:pPr>
            <a:endParaRPr lang="pt-BR" sz="1000" b="0" i="0" u="none" strike="noStrike" kern="1200">
              <a:ln>
                <a:noFill/>
              </a:ln>
              <a:solidFill>
                <a:srgbClr val="FF0000"/>
              </a:solidFill>
              <a:latin typeface="Arial" pitchFamily="18"/>
              <a:ea typeface="DejaVu Sans" pitchFamily="2"/>
              <a:cs typeface="Lohit Hindi" pitchFamily="2"/>
            </a:endParaRPr>
          </a:p>
        </p:txBody>
      </p:sp>
      <p:sp>
        <p:nvSpPr>
          <p:cNvPr id="8" name="TextBox 7"/>
          <p:cNvSpPr txBox="1"/>
          <p:nvPr/>
        </p:nvSpPr>
        <p:spPr>
          <a:xfrm>
            <a:off x="216000" y="6048000"/>
            <a:ext cx="2736000" cy="1341360"/>
          </a:xfrm>
          <a:prstGeom prst="rect">
            <a:avLst/>
          </a:prstGeom>
          <a:noFill/>
          <a:ln>
            <a:noFill/>
          </a:ln>
        </p:spPr>
        <p:txBody>
          <a:bodyPr vert="horz" wrap="none" lIns="90000" tIns="45000" rIns="90000" bIns="45000" compatLnSpc="0"/>
          <a:lstStyle/>
          <a:p>
            <a:pPr marL="0" marR="0" lvl="0" indent="0" rtl="0" hangingPunct="0">
              <a:lnSpc>
                <a:spcPct val="100000"/>
              </a:lnSpc>
              <a:spcBef>
                <a:spcPts val="1191"/>
              </a:spcBef>
              <a:spcAft>
                <a:spcPts val="992"/>
              </a:spcAft>
              <a:buNone/>
              <a:tabLst/>
            </a:pPr>
            <a:r>
              <a:rPr lang="pt-BR" sz="1800" b="1" i="0" u="none" strike="noStrike" kern="1200">
                <a:ln>
                  <a:noFill/>
                </a:ln>
                <a:solidFill>
                  <a:srgbClr val="FFFFFF"/>
                </a:solidFill>
                <a:latin typeface="Arial" pitchFamily="18"/>
                <a:ea typeface="DejaVu Sans" pitchFamily="2"/>
                <a:cs typeface="Lohit Hindi" pitchFamily="2"/>
              </a:rPr>
              <a:t>File Constraints</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7"/>
              </a:rPr>
              <a:t>File</a:t>
            </a:r>
          </a:p>
          <a:p>
            <a:pPr marL="0" marR="0" lvl="0" indent="0" rtl="0" hangingPunct="0">
              <a:lnSpc>
                <a:spcPct val="100000"/>
              </a:lnSpc>
              <a:spcBef>
                <a:spcPts val="1191"/>
              </a:spcBef>
              <a:spcAft>
                <a:spcPts val="992"/>
              </a:spcAft>
              <a:buNone/>
              <a:tabLst/>
            </a:pPr>
            <a:r>
              <a:rPr lang="pt-BR" sz="1400" b="0" i="0" u="none" strike="noStrike" kern="1200">
                <a:ln>
                  <a:noFill/>
                </a:ln>
                <a:solidFill>
                  <a:srgbClr val="FF0000"/>
                </a:solidFill>
                <a:latin typeface="Arial" pitchFamily="18"/>
                <a:ea typeface="DejaVu Sans" pitchFamily="2"/>
                <a:cs typeface="Lohit Hindi" pitchFamily="2"/>
                <a:hlinkClick r:id="rId28"/>
              </a:rPr>
              <a:t>Image</a:t>
            </a:r>
          </a:p>
          <a:p>
            <a:pPr marL="0" marR="0" lvl="0" indent="0" rtl="0" hangingPunct="0">
              <a:lnSpc>
                <a:spcPct val="100000"/>
              </a:lnSpc>
              <a:spcBef>
                <a:spcPts val="1191"/>
              </a:spcBef>
              <a:spcAft>
                <a:spcPts val="992"/>
              </a:spcAft>
              <a:buNone/>
              <a:tabLst/>
            </a:pPr>
            <a:endParaRPr lang="pt-BR" sz="1000" b="0" i="0" u="none" strike="noStrike" kern="1200">
              <a:ln>
                <a:noFill/>
              </a:ln>
              <a:solidFill>
                <a:srgbClr val="FF0000"/>
              </a:solidFill>
              <a:latin typeface="Arial" pitchFamily="18"/>
              <a:ea typeface="DejaVu Sans" pitchFamily="2"/>
              <a:cs typeface="Lohit Hindi" pitchFamily="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Algumas validações</a:t>
            </a:r>
          </a:p>
        </p:txBody>
      </p:sp>
      <p:sp>
        <p:nvSpPr>
          <p:cNvPr id="3" name="TextBox 2"/>
          <p:cNvSpPr txBox="1"/>
          <p:nvPr/>
        </p:nvSpPr>
        <p:spPr>
          <a:xfrm>
            <a:off x="144000" y="2160000"/>
            <a:ext cx="9648000" cy="2202480"/>
          </a:xfrm>
          <a:prstGeom prst="rect">
            <a:avLst/>
          </a:prstGeom>
          <a:noFill/>
          <a:ln>
            <a:noFill/>
          </a:ln>
        </p:spPr>
        <p:txBody>
          <a:bodyPr vert="horz" wrap="none" lIns="90000" tIns="45000" rIns="90000" bIns="45000" compatLnSpc="0"/>
          <a:lstStyle/>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src/Ifpi/Bundle/DisciplinasBundle/Aluno.php</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use Symfony\Component\Validator\Constraints as Assert;</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class Aluno</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 @Assert\NotBlank();</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 @Assert\Max(limit = 10, message = "O valor para média não pode ultrapassar o limite de DEZ.")</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 @Assert\Min(limit = 0, message = "O valor para média não pode ser inferior que ZERO.")</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    private $media;</a:t>
            </a:r>
          </a:p>
          <a:p>
            <a:pPr marL="0" marR="0" lvl="0" indent="0" algn="l" rtl="0" hangingPunct="0">
              <a:lnSpc>
                <a:spcPct val="100000"/>
              </a:lnSpc>
              <a:spcBef>
                <a:spcPts val="0"/>
              </a:spcBef>
              <a:spcAft>
                <a:spcPts val="0"/>
              </a:spcAft>
              <a:buNone/>
              <a:tabLst/>
            </a:pPr>
            <a:r>
              <a:rPr lang="pt-BR" sz="12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endParaRPr lang="pt-BR" sz="1000" b="0" i="0" u="none" strike="noStrike" kern="1200">
              <a:ln>
                <a:noFill/>
              </a:ln>
              <a:solidFill>
                <a:srgbClr val="FFFFFF"/>
              </a:solidFill>
              <a:latin typeface="Cumberland AMT" pitchFamily="49"/>
              <a:ea typeface="Cumberland AMT" pitchFamily="49"/>
              <a:cs typeface="Cumberland AMT" pitchFamily="49"/>
            </a:endParaRPr>
          </a:p>
        </p:txBody>
      </p:sp>
      <p:sp>
        <p:nvSpPr>
          <p:cNvPr id="4" name="TextBox 3"/>
          <p:cNvSpPr txBox="1"/>
          <p:nvPr/>
        </p:nvSpPr>
        <p:spPr>
          <a:xfrm>
            <a:off x="216000" y="1764000"/>
            <a:ext cx="43642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00FF00"/>
                </a:solidFill>
                <a:latin typeface="Arial" pitchFamily="18"/>
                <a:ea typeface="DejaVu Sans" pitchFamily="2"/>
                <a:cs typeface="Lohit Hindi" pitchFamily="2"/>
              </a:rPr>
              <a:t>Valor Máximo e Mínimo de um atributo</a:t>
            </a:r>
          </a:p>
        </p:txBody>
      </p:sp>
      <p:sp>
        <p:nvSpPr>
          <p:cNvPr id="5" name="TextBox 4"/>
          <p:cNvSpPr txBox="1"/>
          <p:nvPr/>
        </p:nvSpPr>
        <p:spPr>
          <a:xfrm>
            <a:off x="144000" y="4500000"/>
            <a:ext cx="9720000" cy="1263960"/>
          </a:xfrm>
          <a:prstGeom prst="rect">
            <a:avLst/>
          </a:prstGeom>
          <a:noFill/>
          <a:ln>
            <a:noFill/>
          </a:ln>
        </p:spPr>
        <p:txBody>
          <a:bodyPr vert="horz" wrap="none" lIns="90000" tIns="45000" rIns="90000" bIns="45000" compatLnSpc="0"/>
          <a:lstStyle/>
          <a:p>
            <a:pPr marL="0" marR="0" lvl="0" indent="0" algn="l" rtl="0" hangingPunct="0">
              <a:lnSpc>
                <a:spcPct val="100000"/>
              </a:lnSpc>
              <a:spcBef>
                <a:spcPts val="0"/>
              </a:spcBef>
              <a:spcAft>
                <a:spcPts val="0"/>
              </a:spcAft>
              <a:buNone/>
              <a:tabLst/>
            </a:pPr>
            <a:r>
              <a:rPr lang="pt-BR" sz="1600" b="0" i="0" u="none" strike="noStrike" kern="1200">
                <a:ln>
                  <a:noFill/>
                </a:ln>
                <a:solidFill>
                  <a:srgbClr val="FFFFFF"/>
                </a:solidFill>
                <a:latin typeface="Cumberland AMT" pitchFamily="49"/>
                <a:ea typeface="Cumberland AMT" pitchFamily="49"/>
                <a:cs typeface="Cumberland AMT" pitchFamily="49"/>
              </a:rPr>
              <a:t>@Assert\Email(</a:t>
            </a:r>
          </a:p>
          <a:p>
            <a:pPr marL="0" marR="0" lvl="0" indent="0" algn="l" rtl="0" hangingPunct="0">
              <a:lnSpc>
                <a:spcPct val="100000"/>
              </a:lnSpc>
              <a:spcBef>
                <a:spcPts val="0"/>
              </a:spcBef>
              <a:spcAft>
                <a:spcPts val="0"/>
              </a:spcAft>
              <a:buNone/>
              <a:tabLst/>
            </a:pPr>
            <a:r>
              <a:rPr lang="pt-BR" sz="1600" b="0" i="0" u="none" strike="noStrike" kern="1200">
                <a:ln>
                  <a:noFill/>
                </a:ln>
                <a:solidFill>
                  <a:srgbClr val="FFFFFF"/>
                </a:solidFill>
                <a:latin typeface="Cumberland AMT" pitchFamily="49"/>
                <a:ea typeface="Cumberland AMT" pitchFamily="49"/>
                <a:cs typeface="Cumberland AMT" pitchFamily="49"/>
              </a:rPr>
              <a:t>     *     message = "The email '{{ value }}' is not a valid email.",</a:t>
            </a:r>
          </a:p>
          <a:p>
            <a:pPr marL="0" marR="0" lvl="0" indent="0" algn="l" rtl="0" hangingPunct="0">
              <a:lnSpc>
                <a:spcPct val="100000"/>
              </a:lnSpc>
              <a:spcBef>
                <a:spcPts val="0"/>
              </a:spcBef>
              <a:spcAft>
                <a:spcPts val="0"/>
              </a:spcAft>
              <a:buNone/>
              <a:tabLst/>
            </a:pPr>
            <a:r>
              <a:rPr lang="pt-BR" sz="1600" b="0" i="0" u="none" strike="noStrike" kern="1200">
                <a:ln>
                  <a:noFill/>
                </a:ln>
                <a:solidFill>
                  <a:srgbClr val="FFFFFF"/>
                </a:solidFill>
                <a:latin typeface="Cumberland AMT" pitchFamily="49"/>
                <a:ea typeface="Cumberland AMT" pitchFamily="49"/>
                <a:cs typeface="Cumberland AMT" pitchFamily="49"/>
              </a:rPr>
              <a:t>     *     checkMX = true</a:t>
            </a:r>
          </a:p>
          <a:p>
            <a:pPr marL="0" marR="0" lvl="0" indent="0" algn="l" rtl="0" hangingPunct="0">
              <a:lnSpc>
                <a:spcPct val="100000"/>
              </a:lnSpc>
              <a:spcBef>
                <a:spcPts val="0"/>
              </a:spcBef>
              <a:spcAft>
                <a:spcPts val="0"/>
              </a:spcAft>
              <a:buNone/>
              <a:tabLst/>
            </a:pPr>
            <a:r>
              <a:rPr lang="pt-BR" sz="1600" b="0" i="0" u="none" strike="noStrike" kern="1200">
                <a:ln>
                  <a:noFill/>
                </a:ln>
                <a:solidFill>
                  <a:srgbClr val="FFFFFF"/>
                </a:solidFill>
                <a:latin typeface="Cumberland AMT" pitchFamily="49"/>
                <a:ea typeface="Cumberland AMT" pitchFamily="49"/>
                <a:cs typeface="Cumberland AMT" pitchFamily="49"/>
              </a:rPr>
              <a:t>     * )</a:t>
            </a:r>
          </a:p>
          <a:p>
            <a:pPr marL="0" marR="0" lvl="0" indent="0" algn="l" rtl="0" hangingPunct="0">
              <a:lnSpc>
                <a:spcPct val="100000"/>
              </a:lnSpc>
              <a:spcBef>
                <a:spcPts val="0"/>
              </a:spcBef>
              <a:spcAft>
                <a:spcPts val="0"/>
              </a:spcAft>
              <a:buNone/>
              <a:tabLst/>
            </a:pPr>
            <a:r>
              <a:rPr lang="pt-BR" sz="1600" b="0" i="0" u="none" strike="noStrike" kern="1200">
                <a:ln>
                  <a:noFill/>
                </a:ln>
                <a:solidFill>
                  <a:srgbClr val="FFFFFF"/>
                </a:solidFill>
                <a:latin typeface="Cumberland AMT" pitchFamily="49"/>
                <a:ea typeface="Cumberland AMT" pitchFamily="49"/>
                <a:cs typeface="Cumberland AMT" pitchFamily="49"/>
              </a:rPr>
              <a:t>	 protected $email;</a:t>
            </a:r>
          </a:p>
        </p:txBody>
      </p:sp>
      <p:sp>
        <p:nvSpPr>
          <p:cNvPr id="6" name="TextBox 5"/>
          <p:cNvSpPr txBox="1"/>
          <p:nvPr/>
        </p:nvSpPr>
        <p:spPr>
          <a:xfrm>
            <a:off x="144360" y="4176000"/>
            <a:ext cx="41583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00FF00"/>
                </a:solidFill>
                <a:latin typeface="Arial" pitchFamily="18"/>
                <a:ea typeface="DejaVu Sans" pitchFamily="2"/>
                <a:cs typeface="Lohit Hindi" pitchFamily="2"/>
              </a:rPr>
              <a:t>Validação de e-mail para um atributo</a:t>
            </a:r>
          </a:p>
        </p:txBody>
      </p:sp>
      <p:sp>
        <p:nvSpPr>
          <p:cNvPr id="7" name="TextBox 6"/>
          <p:cNvSpPr txBox="1"/>
          <p:nvPr/>
        </p:nvSpPr>
        <p:spPr>
          <a:xfrm>
            <a:off x="288000" y="6269400"/>
            <a:ext cx="3024000" cy="974520"/>
          </a:xfrm>
          <a:prstGeom prst="rect">
            <a:avLst/>
          </a:prstGeom>
          <a:noFill/>
          <a:ln>
            <a:noFill/>
          </a:ln>
        </p:spPr>
        <p:txBody>
          <a:bodyPr vert="horz" wrap="none" lIns="90000" tIns="45000" rIns="90000" bIns="45000" compatLnSpc="0"/>
          <a:lstStyle/>
          <a:p>
            <a:pPr marL="0" marR="0" lvl="0" indent="0" algn="l" rtl="0" hangingPunct="0">
              <a:lnSpc>
                <a:spcPct val="100000"/>
              </a:lnSpc>
              <a:spcBef>
                <a:spcPts val="0"/>
              </a:spcBef>
              <a:spcAft>
                <a:spcPts val="0"/>
              </a:spcAft>
              <a:buNone/>
              <a:tabLst/>
            </a:pPr>
            <a:r>
              <a:rPr lang="pt-BR" sz="15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r>
              <a:rPr lang="pt-BR" sz="1500" b="0" i="0" u="none" strike="noStrike" kern="1200">
                <a:ln>
                  <a:noFill/>
                </a:ln>
                <a:solidFill>
                  <a:srgbClr val="FFFFFF"/>
                </a:solidFill>
                <a:latin typeface="Cumberland AMT" pitchFamily="49"/>
                <a:ea typeface="Cumberland AMT" pitchFamily="49"/>
                <a:cs typeface="Cumberland AMT" pitchFamily="49"/>
              </a:rPr>
              <a:t>* @Assert\Date()</a:t>
            </a:r>
          </a:p>
          <a:p>
            <a:pPr marL="0" marR="0" lvl="0" indent="0" algn="l" rtl="0" hangingPunct="0">
              <a:lnSpc>
                <a:spcPct val="100000"/>
              </a:lnSpc>
              <a:spcBef>
                <a:spcPts val="0"/>
              </a:spcBef>
              <a:spcAft>
                <a:spcPts val="0"/>
              </a:spcAft>
              <a:buNone/>
              <a:tabLst/>
            </a:pPr>
            <a:r>
              <a:rPr lang="pt-BR" sz="15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r>
              <a:rPr lang="pt-BR" sz="1500" b="0" i="0" u="none" strike="noStrike" kern="1200">
                <a:ln>
                  <a:noFill/>
                </a:ln>
                <a:solidFill>
                  <a:srgbClr val="FFFFFF"/>
                </a:solidFill>
                <a:latin typeface="Cumberland AMT" pitchFamily="49"/>
                <a:ea typeface="Cumberland AMT" pitchFamily="49"/>
                <a:cs typeface="Cumberland AMT" pitchFamily="49"/>
              </a:rPr>
              <a:t>protected $dataNasc;</a:t>
            </a:r>
          </a:p>
        </p:txBody>
      </p:sp>
      <p:sp>
        <p:nvSpPr>
          <p:cNvPr id="8" name="TextBox 7"/>
          <p:cNvSpPr txBox="1"/>
          <p:nvPr/>
        </p:nvSpPr>
        <p:spPr>
          <a:xfrm>
            <a:off x="144720" y="5903999"/>
            <a:ext cx="209952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00FF00"/>
                </a:solidFill>
                <a:latin typeface="Arial" pitchFamily="18"/>
                <a:ea typeface="DejaVu Sans" pitchFamily="2"/>
                <a:cs typeface="Lohit Hindi" pitchFamily="2"/>
              </a:rPr>
              <a:t>Validação de data</a:t>
            </a:r>
          </a:p>
        </p:txBody>
      </p:sp>
      <p:sp>
        <p:nvSpPr>
          <p:cNvPr id="9" name="TextBox 8"/>
          <p:cNvSpPr txBox="1"/>
          <p:nvPr/>
        </p:nvSpPr>
        <p:spPr>
          <a:xfrm>
            <a:off x="3240000" y="6239880"/>
            <a:ext cx="6810120" cy="1042559"/>
          </a:xfrm>
          <a:prstGeom prst="rect">
            <a:avLst/>
          </a:prstGeom>
          <a:noFill/>
          <a:ln>
            <a:noFill/>
          </a:ln>
        </p:spPr>
        <p:txBody>
          <a:bodyPr vert="horz" wrap="none" lIns="90000" tIns="45000" rIns="90000" bIns="45000" compatLnSpc="0"/>
          <a:lstStyle/>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@Assert\Choice(choices = {"masculino", "feminino"}, message = "Escolha um sexo válido.")</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protected $sexo;</a:t>
            </a:r>
          </a:p>
        </p:txBody>
      </p:sp>
      <p:sp>
        <p:nvSpPr>
          <p:cNvPr id="10" name="TextBox 9"/>
          <p:cNvSpPr txBox="1"/>
          <p:nvPr/>
        </p:nvSpPr>
        <p:spPr>
          <a:xfrm>
            <a:off x="3312720" y="5903999"/>
            <a:ext cx="24300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00FF00"/>
                </a:solidFill>
                <a:latin typeface="Arial" pitchFamily="18"/>
                <a:ea typeface="DejaVu Sans" pitchFamily="2"/>
                <a:cs typeface="Lohit Hindi" pitchFamily="2"/>
              </a:rPr>
              <a:t>Validação de opções</a:t>
            </a:r>
          </a:p>
        </p:txBody>
      </p:sp>
      <p:sp>
        <p:nvSpPr>
          <p:cNvPr id="11" name="Freeform 10"/>
          <p:cNvSpPr/>
          <p:nvPr/>
        </p:nvSpPr>
        <p:spPr>
          <a:xfrm>
            <a:off x="144000" y="2376000"/>
            <a:ext cx="5184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6000">
            <a:solidFill>
              <a:srgbClr val="FFFFFF"/>
            </a:solidFill>
            <a:prstDash val="solid"/>
          </a:ln>
        </p:spPr>
        <p:txBody>
          <a:bodyPr vert="horz" wrap="none" lIns="108000" tIns="63000" rIns="108000" bIns="63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
        <p:nvSpPr>
          <p:cNvPr id="12" name="Freeform 11"/>
          <p:cNvSpPr/>
          <p:nvPr/>
        </p:nvSpPr>
        <p:spPr>
          <a:xfrm>
            <a:off x="5903999" y="1584000"/>
            <a:ext cx="3888000" cy="864000"/>
          </a:xfrm>
          <a:custGeom>
            <a:avLst>
              <a:gd name="f0" fmla="val -3263"/>
              <a:gd name="f1" fmla="val 19269"/>
            </a:avLst>
            <a:gdLst>
              <a:gd name="f2" fmla="val 10800000"/>
              <a:gd name="f3" fmla="val 5400000"/>
              <a:gd name="f4" fmla="val 16200000"/>
              <a:gd name="f5" fmla="val w"/>
              <a:gd name="f6" fmla="val h"/>
              <a:gd name="f7" fmla="val 0"/>
              <a:gd name="f8" fmla="val 21600"/>
              <a:gd name="f9" fmla="+- 0 0 1"/>
              <a:gd name="f10" fmla="val -2147483647"/>
              <a:gd name="f11" fmla="val 2147483647"/>
              <a:gd name="f12" fmla="val 3590"/>
              <a:gd name="f13" fmla="val 8970"/>
              <a:gd name="f14" fmla="val 12630"/>
              <a:gd name="f15" fmla="val 18010"/>
              <a:gd name="f16" fmla="*/ f5 1 21600"/>
              <a:gd name="f17" fmla="*/ f6 1 21600"/>
              <a:gd name="f18" fmla="pin -2147483647 f0 2147483647"/>
              <a:gd name="f19" fmla="pin -2147483647 f1 2147483647"/>
              <a:gd name="f20" fmla="+- 0 0 f12"/>
              <a:gd name="f21" fmla="+- 3590 0 f7"/>
              <a:gd name="f22" fmla="+- 0 0 f3"/>
              <a:gd name="f23" fmla="+- 21600 0 f15"/>
              <a:gd name="f24" fmla="+- 18010 0 f8"/>
              <a:gd name="f25" fmla="+- f18 0 10800"/>
              <a:gd name="f26" fmla="+- f19 0 10800"/>
              <a:gd name="f27" fmla="+- f19 0 21600"/>
              <a:gd name="f28" fmla="+- f18 0 21600"/>
              <a:gd name="f29" fmla="*/ f18 f16 1"/>
              <a:gd name="f30" fmla="*/ f19 f17 1"/>
              <a:gd name="f31" fmla="*/ 800 f16 1"/>
              <a:gd name="f32" fmla="*/ 20800 f16 1"/>
              <a:gd name="f33" fmla="*/ 20800 f17 1"/>
              <a:gd name="f34" fmla="*/ 800 f17 1"/>
              <a:gd name="f35" fmla="abs f20"/>
              <a:gd name="f36" fmla="abs f21"/>
              <a:gd name="f37" fmla="?: f20 f22 f3"/>
              <a:gd name="f38" fmla="?: f20 f3 f22"/>
              <a:gd name="f39" fmla="?: f20 f4 f3"/>
              <a:gd name="f40" fmla="?: f20 f3 f4"/>
              <a:gd name="f41" fmla="abs f23"/>
              <a:gd name="f42" fmla="?: f21 f22 f3"/>
              <a:gd name="f43" fmla="?: f21 f3 f22"/>
              <a:gd name="f44" fmla="?: f23 0 f2"/>
              <a:gd name="f45" fmla="?: f23 f2 0"/>
              <a:gd name="f46" fmla="abs f24"/>
              <a:gd name="f47" fmla="?: f23 f22 f3"/>
              <a:gd name="f48" fmla="?: f23 f3 f22"/>
              <a:gd name="f49" fmla="?: f23 f4 f3"/>
              <a:gd name="f50" fmla="?: f23 f3 f4"/>
              <a:gd name="f51" fmla="?: f24 f22 f3"/>
              <a:gd name="f52" fmla="?: f24 f3 f22"/>
              <a:gd name="f53" fmla="?: f20 0 f2"/>
              <a:gd name="f54" fmla="?: f20 f2 0"/>
              <a:gd name="f55" fmla="abs f25"/>
              <a:gd name="f56" fmla="abs f26"/>
              <a:gd name="f57" fmla="?: f20 f40 f39"/>
              <a:gd name="f58" fmla="?: f20 f39 f40"/>
              <a:gd name="f59" fmla="?: f21 f38 f37"/>
              <a:gd name="f60" fmla="?: f21 f45 f44"/>
              <a:gd name="f61" fmla="?: f21 f44 f45"/>
              <a:gd name="f62" fmla="?: f23 f42 f43"/>
              <a:gd name="f63" fmla="?: f23 f50 f49"/>
              <a:gd name="f64" fmla="?: f23 f49 f50"/>
              <a:gd name="f65" fmla="?: f24 f48 f47"/>
              <a:gd name="f66" fmla="?: f24 f54 f53"/>
              <a:gd name="f67" fmla="?: f24 f53 f54"/>
              <a:gd name="f68" fmla="?: f20 f51 f52"/>
              <a:gd name="f69" fmla="+- f55 0 f56"/>
              <a:gd name="f70" fmla="+- f56 0 f55"/>
              <a:gd name="f71" fmla="?: f21 f58 f57"/>
              <a:gd name="f72" fmla="?: f23 f60 f61"/>
              <a:gd name="f73" fmla="?: f24 f64 f63"/>
              <a:gd name="f74" fmla="?: f20 f66 f67"/>
              <a:gd name="f75" fmla="?: f26 f9 f69"/>
              <a:gd name="f76" fmla="?: f26 f69 f9"/>
              <a:gd name="f77" fmla="?: f25 f9 f70"/>
              <a:gd name="f78" fmla="?: f25 f70 f9"/>
              <a:gd name="f79" fmla="?: f18 f9 f75"/>
              <a:gd name="f80" fmla="?: f18 f9 f76"/>
              <a:gd name="f81" fmla="?: f27 f77 f9"/>
              <a:gd name="f82" fmla="?: f27 f78 f9"/>
              <a:gd name="f83" fmla="?: f28 f76 f9"/>
              <a:gd name="f84" fmla="?: f28 f75 f9"/>
              <a:gd name="f85" fmla="?: f19 f9 f78"/>
              <a:gd name="f86" fmla="?: f19 f9 f77"/>
              <a:gd name="f87" fmla="?: f79 f18 0"/>
              <a:gd name="f88" fmla="?: f79 f19 6280"/>
              <a:gd name="f89" fmla="?: f80 f18 0"/>
              <a:gd name="f90" fmla="?: f80 f19 15320"/>
              <a:gd name="f91" fmla="?: f81 f18 6280"/>
              <a:gd name="f92" fmla="?: f81 f19 21600"/>
              <a:gd name="f93" fmla="?: f82 f18 15320"/>
              <a:gd name="f94" fmla="?: f82 f19 21600"/>
              <a:gd name="f95" fmla="?: f83 f18 21600"/>
              <a:gd name="f96" fmla="?: f83 f19 15320"/>
              <a:gd name="f97" fmla="?: f84 f18 21600"/>
              <a:gd name="f98" fmla="?: f84 f19 6280"/>
              <a:gd name="f99" fmla="?: f85 f18 15320"/>
              <a:gd name="f100" fmla="?: f85 f19 0"/>
              <a:gd name="f101" fmla="?: f86 f18 6280"/>
              <a:gd name="f102" fmla="?: f86 f19 0"/>
            </a:gdLst>
            <a:ahLst>
              <a:ahXY gdRefX="f0" minX="f10" maxX="f11" gdRefY="f1" minY="f10" maxY="f11">
                <a:pos x="f29" y="f30"/>
              </a:ahXY>
            </a:ahLst>
            <a:cxnLst>
              <a:cxn ang="3cd4">
                <a:pos x="hc" y="t"/>
              </a:cxn>
              <a:cxn ang="0">
                <a:pos x="r" y="vc"/>
              </a:cxn>
              <a:cxn ang="cd4">
                <a:pos x="hc" y="b"/>
              </a:cxn>
              <a:cxn ang="cd2">
                <a:pos x="l" y="vc"/>
              </a:cxn>
            </a:cxnLst>
            <a:rect l="f31" t="f34" r="f32" b="f33"/>
            <a:pathLst>
              <a:path w="21600" h="21600">
                <a:moveTo>
                  <a:pt x="f12" y="f7"/>
                </a:moveTo>
                <a:arcTo wR="f35" hR="f36" stAng="f71" swAng="f59"/>
                <a:lnTo>
                  <a:pt x="f87" y="f88"/>
                </a:lnTo>
                <a:lnTo>
                  <a:pt x="f7" y="f13"/>
                </a:lnTo>
                <a:lnTo>
                  <a:pt x="f7" y="f14"/>
                </a:lnTo>
                <a:lnTo>
                  <a:pt x="f89" y="f90"/>
                </a:lnTo>
                <a:lnTo>
                  <a:pt x="f7" y="f15"/>
                </a:lnTo>
                <a:arcTo wR="f36" hR="f41" stAng="f72" swAng="f62"/>
                <a:lnTo>
                  <a:pt x="f91" y="f92"/>
                </a:lnTo>
                <a:lnTo>
                  <a:pt x="f13" y="f8"/>
                </a:lnTo>
                <a:lnTo>
                  <a:pt x="f14" y="f8"/>
                </a:lnTo>
                <a:lnTo>
                  <a:pt x="f93" y="f94"/>
                </a:lnTo>
                <a:lnTo>
                  <a:pt x="f15" y="f8"/>
                </a:lnTo>
                <a:arcTo wR="f41" hR="f46" stAng="f73" swAng="f65"/>
                <a:lnTo>
                  <a:pt x="f95" y="f96"/>
                </a:lnTo>
                <a:lnTo>
                  <a:pt x="f8" y="f14"/>
                </a:lnTo>
                <a:lnTo>
                  <a:pt x="f8" y="f13"/>
                </a:lnTo>
                <a:lnTo>
                  <a:pt x="f97" y="f98"/>
                </a:lnTo>
                <a:lnTo>
                  <a:pt x="f8" y="f12"/>
                </a:lnTo>
                <a:arcTo wR="f46" hR="f35" stAng="f74" swAng="f68"/>
                <a:lnTo>
                  <a:pt x="f99" y="f100"/>
                </a:lnTo>
                <a:lnTo>
                  <a:pt x="f14" y="f7"/>
                </a:lnTo>
                <a:lnTo>
                  <a:pt x="f13" y="f7"/>
                </a:lnTo>
                <a:lnTo>
                  <a:pt x="f101" y="f102"/>
                </a:lnTo>
                <a:close/>
              </a:path>
            </a:pathLst>
          </a:custGeom>
          <a:solidFill>
            <a:srgbClr val="99CCFF">
              <a:alpha val="50000"/>
            </a:srgbClr>
          </a:solidFill>
          <a:ln w="0">
            <a:solidFill>
              <a:srgbClr val="000000"/>
            </a:solidFill>
            <a:prstDash val="solid"/>
          </a:ln>
        </p:spPr>
        <p:txBody>
          <a:bodyPr vert="horz" wrap="none" lIns="90000" tIns="45000" rIns="90000" bIns="45000" anchor="ctr" anchorCtr="0" compatLnSpc="0">
            <a:noAutofit/>
          </a:bodyPr>
          <a:lstStyle/>
          <a:p>
            <a:pPr marL="0" marR="0" lvl="0" indent="0" algn="ctr" rtl="0" hangingPunct="0">
              <a:lnSpc>
                <a:spcPct val="100000"/>
              </a:lnSpc>
              <a:spcBef>
                <a:spcPts val="0"/>
              </a:spcBef>
              <a:spcAft>
                <a:spcPts val="0"/>
              </a:spcAft>
              <a:buNone/>
              <a:tabLst/>
              <a:defRPr b="1">
                <a:solidFill>
                  <a:srgbClr val="FFFFFF"/>
                </a:solidFill>
              </a:defRPr>
            </a:pPr>
            <a:r>
              <a:rPr lang="pt-BR" sz="1800" b="1" i="0" u="none" strike="noStrike" kern="1200">
                <a:ln>
                  <a:noFill/>
                </a:ln>
                <a:solidFill>
                  <a:srgbClr val="FFFFFF"/>
                </a:solidFill>
                <a:latin typeface="Arial" pitchFamily="18"/>
                <a:ea typeface="DejaVu Sans" pitchFamily="2"/>
                <a:cs typeface="Lohit Hindi" pitchFamily="2"/>
              </a:rPr>
              <a:t>Importação comum em todos os</a:t>
            </a:r>
          </a:p>
          <a:p>
            <a:pPr marL="0" marR="0" lvl="0" indent="0" algn="ctr" rtl="0" hangingPunct="0">
              <a:lnSpc>
                <a:spcPct val="100000"/>
              </a:lnSpc>
              <a:spcBef>
                <a:spcPts val="0"/>
              </a:spcBef>
              <a:spcAft>
                <a:spcPts val="0"/>
              </a:spcAft>
              <a:buNone/>
              <a:tabLst/>
              <a:defRPr b="1">
                <a:solidFill>
                  <a:srgbClr val="FFFFFF"/>
                </a:solidFill>
              </a:defRPr>
            </a:pPr>
            <a:r>
              <a:rPr lang="pt-BR" sz="1800" b="1" i="0" u="none" strike="noStrike" kern="1200">
                <a:ln>
                  <a:noFill/>
                </a:ln>
                <a:solidFill>
                  <a:srgbClr val="FFFFFF"/>
                </a:solidFill>
                <a:latin typeface="Arial" pitchFamily="18"/>
                <a:ea typeface="DejaVu Sans" pitchFamily="2"/>
                <a:cs typeface="Lohit Hindi" pitchFamily="2"/>
              </a:rPr>
              <a:t>exemplos abaixo</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Validação usando um </a:t>
            </a:r>
            <a:r>
              <a:rPr lang="pt-BR" sz="6000">
                <a:solidFill>
                  <a:srgbClr val="0000FF"/>
                </a:solidFill>
              </a:rPr>
              <a:t>callback</a:t>
            </a:r>
          </a:p>
        </p:txBody>
      </p:sp>
      <p:sp>
        <p:nvSpPr>
          <p:cNvPr id="3" name="TextBox 2"/>
          <p:cNvSpPr txBox="1"/>
          <p:nvPr/>
        </p:nvSpPr>
        <p:spPr>
          <a:xfrm>
            <a:off x="312480" y="2304000"/>
            <a:ext cx="9407520" cy="5481360"/>
          </a:xfrm>
          <a:prstGeom prst="rect">
            <a:avLst/>
          </a:prstGeom>
          <a:noFill/>
          <a:ln>
            <a:noFill/>
          </a:ln>
        </p:spPr>
        <p:txBody>
          <a:bodyPr vert="horz" wrap="none" lIns="126000" tIns="81000" rIns="126000" bIns="81000" compatLnSpc="0"/>
          <a:lstStyle/>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src/Acme/BlogBundle/Entity/Author.php</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use Symfony\Component\Validator\Constraints as Assert;</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use Symfony\Component\Validator\ExecutionContext;</a:t>
            </a:r>
          </a:p>
          <a:p>
            <a:pPr marL="0" marR="0" lvl="0" indent="0" algn="l" rtl="0" hangingPunct="0">
              <a:lnSpc>
                <a:spcPct val="100000"/>
              </a:lnSpc>
              <a:spcBef>
                <a:spcPts val="0"/>
              </a:spcBef>
              <a:spcAft>
                <a:spcPts val="0"/>
              </a:spcAft>
              <a:buNone/>
              <a:tabLst/>
            </a:pPr>
            <a:endParaRPr lang="pt-BR" sz="1300" b="0" i="0" u="none" strike="noStrike" kern="1200">
              <a:ln>
                <a:noFill/>
              </a:ln>
              <a:solidFill>
                <a:srgbClr val="FFFFFF"/>
              </a:solidFill>
              <a:latin typeface="Cumberland AMT" pitchFamily="49"/>
              <a:ea typeface="Cumberland AMT" pitchFamily="49"/>
              <a:cs typeface="Cumberland AMT" pitchFamily="49"/>
            </a:endParaRP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 @Assert\Callback(methods={"isAuthorValid"})</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class Author</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a:t>
            </a:r>
          </a:p>
          <a:p>
            <a:pPr marL="0" marR="0" lvl="0" indent="0" algn="l" rtl="0" hangingPunct="0">
              <a:lnSpc>
                <a:spcPct val="100000"/>
              </a:lnSpc>
              <a:spcBef>
                <a:spcPts val="0"/>
              </a:spcBef>
              <a:spcAft>
                <a:spcPts val="0"/>
              </a:spcAft>
              <a:buNone/>
              <a:tabLst/>
            </a:pPr>
            <a:endParaRPr lang="pt-BR" sz="1600" b="0" i="0" u="none" strike="noStrike" kern="1200">
              <a:ln>
                <a:noFill/>
              </a:ln>
              <a:solidFill>
                <a:srgbClr val="FFFFFF"/>
              </a:solidFill>
              <a:latin typeface="Cumberland AMT" pitchFamily="49"/>
              <a:ea typeface="Cumberland AMT" pitchFamily="49"/>
              <a:cs typeface="Cumberland AMT" pitchFamily="49"/>
            </a:endParaRP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private $firstName;</a:t>
            </a:r>
          </a:p>
          <a:p>
            <a:pPr marL="0" marR="0" lvl="0" indent="0" algn="l" rtl="0" hangingPunct="0">
              <a:lnSpc>
                <a:spcPct val="100000"/>
              </a:lnSpc>
              <a:spcBef>
                <a:spcPts val="0"/>
              </a:spcBef>
              <a:spcAft>
                <a:spcPts val="0"/>
              </a:spcAft>
              <a:buNone/>
              <a:tabLst/>
            </a:pPr>
            <a:endParaRPr lang="pt-BR" sz="1600" b="0" i="0" u="none" strike="noStrike" kern="1200">
              <a:ln>
                <a:noFill/>
              </a:ln>
              <a:solidFill>
                <a:srgbClr val="FFFFFF"/>
              </a:solidFill>
              <a:latin typeface="Cumberland AMT" pitchFamily="49"/>
              <a:ea typeface="Cumberland AMT" pitchFamily="49"/>
              <a:cs typeface="Cumberland AMT" pitchFamily="49"/>
            </a:endParaRP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public function isAuthorValid(ExecutionContext $context)</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 somehow you have an array of "fake names"</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$fakeNames = array();</a:t>
            </a:r>
          </a:p>
          <a:p>
            <a:pPr marL="0" marR="0" lvl="0" indent="0" algn="l" rtl="0" hangingPunct="0">
              <a:lnSpc>
                <a:spcPct val="100000"/>
              </a:lnSpc>
              <a:spcBef>
                <a:spcPts val="0"/>
              </a:spcBef>
              <a:spcAft>
                <a:spcPts val="0"/>
              </a:spcAft>
              <a:buNone/>
              <a:tabLst/>
            </a:pPr>
            <a:endParaRPr lang="pt-BR" sz="1600" b="0" i="0" u="none" strike="noStrike" kern="1200">
              <a:ln>
                <a:noFill/>
              </a:ln>
              <a:solidFill>
                <a:srgbClr val="FFFFFF"/>
              </a:solidFill>
              <a:latin typeface="Cumberland AMT" pitchFamily="49"/>
              <a:ea typeface="Cumberland AMT" pitchFamily="49"/>
              <a:cs typeface="Cumberland AMT" pitchFamily="49"/>
            </a:endParaRP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 check if the name is actually a fake name</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if (in_array($this-&gt;getFirstName(), $fakeNames))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$property_path = $context-&gt;getPropertyPath() . '.firstName';</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$context-&gt;setPropertyPath($property_path);</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$context-&gt;addViolation('This name sounds totally fake!', array(), null);</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    }</a:t>
            </a:r>
          </a:p>
          <a:p>
            <a:pPr marL="0" marR="0" lvl="0" indent="0" algn="l" rtl="0" hangingPunct="0">
              <a:lnSpc>
                <a:spcPct val="100000"/>
              </a:lnSpc>
              <a:spcBef>
                <a:spcPts val="0"/>
              </a:spcBef>
              <a:spcAft>
                <a:spcPts val="0"/>
              </a:spcAft>
              <a:buNone/>
              <a:tabLst/>
            </a:pPr>
            <a:endParaRPr lang="pt-BR" sz="1600" b="0" i="0" u="none" strike="noStrike" kern="1200">
              <a:ln>
                <a:noFill/>
              </a:ln>
              <a:solidFill>
                <a:srgbClr val="FFFFFF"/>
              </a:solidFill>
              <a:latin typeface="Cumberland AMT" pitchFamily="49"/>
              <a:ea typeface="Cumberland AMT" pitchFamily="49"/>
              <a:cs typeface="Cumberland AMT" pitchFamily="49"/>
            </a:endParaRPr>
          </a:p>
          <a:p>
            <a:pPr marL="0" marR="0" lvl="0" indent="0" algn="l" rtl="0" hangingPunct="0">
              <a:lnSpc>
                <a:spcPct val="100000"/>
              </a:lnSpc>
              <a:spcBef>
                <a:spcPts val="0"/>
              </a:spcBef>
              <a:spcAft>
                <a:spcPts val="0"/>
              </a:spcAft>
              <a:buNone/>
              <a:tabLst/>
            </a:pPr>
            <a:r>
              <a:rPr lang="pt-BR" sz="1300" b="0" i="0" u="none" strike="noStrike" kern="1200">
                <a:ln>
                  <a:noFill/>
                </a:ln>
                <a:solidFill>
                  <a:srgbClr val="FFFFFF"/>
                </a:solidFill>
                <a:latin typeface="Cumberland AMT" pitchFamily="49"/>
                <a:ea typeface="Cumberland AMT" pitchFamily="49"/>
                <a:cs typeface="Cumberland AMT" pitchFamily="49"/>
              </a:rPr>
              <a:t>}</a:t>
            </a:r>
          </a:p>
        </p:txBody>
      </p:sp>
      <p:sp>
        <p:nvSpPr>
          <p:cNvPr id="4" name="TextBox 3"/>
          <p:cNvSpPr txBox="1"/>
          <p:nvPr/>
        </p:nvSpPr>
        <p:spPr>
          <a:xfrm>
            <a:off x="6300000" y="2593800"/>
            <a:ext cx="1908000" cy="502200"/>
          </a:xfrm>
          <a:prstGeom prst="rect">
            <a:avLst/>
          </a:prstGeom>
          <a:noFill/>
          <a:ln>
            <a:noFill/>
          </a:ln>
        </p:spPr>
        <p:txBody>
          <a:bodyPr vert="horz" wrap="none" lIns="126000" tIns="81000" rIns="126000" bIns="81000" anchorCtr="0" compatLnSpc="0">
            <a:spAutoFit/>
          </a:bodyPr>
          <a:lstStyle/>
          <a:p>
            <a:pPr marL="0" marR="0" lvl="0" indent="0" rtl="0" hangingPunct="0">
              <a:lnSpc>
                <a:spcPct val="100000"/>
              </a:lnSpc>
              <a:spcBef>
                <a:spcPts val="0"/>
              </a:spcBef>
              <a:spcAft>
                <a:spcPts val="0"/>
              </a:spcAft>
              <a:buNone/>
              <a:tabLst/>
            </a:pPr>
            <a:r>
              <a:rPr lang="pt-BR" sz="2400" b="1" i="0" u="none" strike="noStrike" kern="1200">
                <a:ln>
                  <a:noFill/>
                </a:ln>
                <a:solidFill>
                  <a:srgbClr val="00FF00"/>
                </a:solidFill>
                <a:latin typeface="Arial" pitchFamily="18"/>
                <a:ea typeface="DejaVu Sans" pitchFamily="2"/>
                <a:cs typeface="Lohit Hindi" pitchFamily="2"/>
              </a:rPr>
              <a:t>Setup</a:t>
            </a:r>
          </a:p>
        </p:txBody>
      </p:sp>
      <p:sp>
        <p:nvSpPr>
          <p:cNvPr id="5" name="TextBox 4"/>
          <p:cNvSpPr txBox="1"/>
          <p:nvPr/>
        </p:nvSpPr>
        <p:spPr>
          <a:xfrm>
            <a:off x="6552000" y="3962160"/>
            <a:ext cx="1908000" cy="502200"/>
          </a:xfrm>
          <a:prstGeom prst="rect">
            <a:avLst/>
          </a:prstGeom>
          <a:noFill/>
          <a:ln>
            <a:noFill/>
          </a:ln>
        </p:spPr>
        <p:txBody>
          <a:bodyPr vert="horz" wrap="none" lIns="126000" tIns="81000" rIns="126000" bIns="81000" anchorCtr="0" compatLnSpc="0">
            <a:spAutoFit/>
          </a:bodyPr>
          <a:lstStyle/>
          <a:p>
            <a:pPr marL="0" marR="0" lvl="0" indent="0" rtl="0" hangingPunct="0">
              <a:lnSpc>
                <a:spcPct val="100000"/>
              </a:lnSpc>
              <a:spcBef>
                <a:spcPts val="0"/>
              </a:spcBef>
              <a:spcAft>
                <a:spcPts val="0"/>
              </a:spcAft>
              <a:buNone/>
              <a:tabLst/>
            </a:pPr>
            <a:r>
              <a:rPr lang="pt-BR" sz="2400" b="1" i="0" u="none" strike="noStrike" kern="1200">
                <a:ln>
                  <a:noFill/>
                </a:ln>
                <a:solidFill>
                  <a:srgbClr val="00FF00"/>
                </a:solidFill>
                <a:latin typeface="Arial" pitchFamily="18"/>
                <a:ea typeface="DejaVu Sans" pitchFamily="2"/>
                <a:cs typeface="Lohit Hindi" pitchFamily="2"/>
              </a:rPr>
              <a:t>Método</a:t>
            </a:r>
          </a:p>
        </p:txBody>
      </p:sp>
      <p:sp>
        <p:nvSpPr>
          <p:cNvPr id="6" name="Freeform 5"/>
          <p:cNvSpPr/>
          <p:nvPr/>
        </p:nvSpPr>
        <p:spPr>
          <a:xfrm>
            <a:off x="312480" y="3060000"/>
            <a:ext cx="695952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6000">
            <a:solidFill>
              <a:srgbClr val="00FF00"/>
            </a:solidFill>
            <a:prstDash val="solid"/>
          </a:ln>
        </p:spPr>
        <p:txBody>
          <a:bodyPr vert="horz" wrap="none" lIns="108000" tIns="63000" rIns="108000" bIns="63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
        <p:nvSpPr>
          <p:cNvPr id="7" name="Freeform 6"/>
          <p:cNvSpPr/>
          <p:nvPr/>
        </p:nvSpPr>
        <p:spPr>
          <a:xfrm>
            <a:off x="744480" y="4428000"/>
            <a:ext cx="8111520" cy="262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6000">
            <a:solidFill>
              <a:srgbClr val="00FF00"/>
            </a:solidFill>
            <a:prstDash val="solid"/>
          </a:ln>
        </p:spPr>
        <p:txBody>
          <a:bodyPr vert="horz" wrap="none" lIns="108000" tIns="63000" rIns="108000" bIns="63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sz="6600">
                <a:solidFill>
                  <a:srgbClr val="0000FF"/>
                </a:solidFill>
              </a:rPr>
              <a:t>Mapeamento</a:t>
            </a:r>
            <a:r>
              <a:rPr lang="pt-BR"/>
              <a:t> de associações</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a:t>Existem vários tipos de associações que incluem uni e bidirecionamento, auto-relacionamento, além dos mapeamentos especiais;</a:t>
            </a:r>
          </a:p>
          <a:p>
            <a:pPr lvl="0">
              <a:buClr>
                <a:srgbClr val="FFFFFF"/>
              </a:buClr>
              <a:buSzPct val="45000"/>
              <a:buFont typeface="StarSymbol"/>
              <a:buChar char="●"/>
            </a:pPr>
            <a:r>
              <a:rPr lang="pt-BR"/>
              <a:t>Mais simples e comuns:</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OneToOne;</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OneToMany;</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ManyToMany;</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OneToOne - Unidirecional</a:t>
            </a:r>
          </a:p>
        </p:txBody>
      </p:sp>
      <p:sp>
        <p:nvSpPr>
          <p:cNvPr id="3" name="Text Placeholder 2"/>
          <p:cNvSpPr txBox="1">
            <a:spLocks noGrp="1"/>
          </p:cNvSpPr>
          <p:nvPr>
            <p:ph type="body" idx="4294967295"/>
          </p:nvPr>
        </p:nvSpPr>
        <p:spPr>
          <a:xfrm>
            <a:off x="792000" y="1949040"/>
            <a:ext cx="9180000" cy="5148000"/>
          </a:xfrm>
        </p:spPr>
        <p:txBody>
          <a:bodyPr/>
          <a:lstStyle/>
          <a:p>
            <a:pPr lvl="0">
              <a:buClr>
                <a:srgbClr val="FFFFFF"/>
              </a:buClr>
              <a:buSzPct val="45000"/>
              <a:buFont typeface="StarSymbol"/>
              <a:buChar char="●"/>
            </a:pPr>
            <a:r>
              <a:rPr lang="pt-BR"/>
              <a:t>Exemplo: Aluno → Notas</a:t>
            </a:r>
          </a:p>
          <a:p>
            <a:pPr lvl="0">
              <a:buClr>
                <a:srgbClr val="FFFFFF"/>
              </a:buClr>
              <a:buSzPct val="45000"/>
              <a:buFont typeface="StarSymbol"/>
              <a:buChar char="●"/>
            </a:pPr>
            <a:endParaRPr lang="pt-BR"/>
          </a:p>
          <a:p>
            <a:pPr lvl="0">
              <a:buClr>
                <a:srgbClr val="FFFFFF"/>
              </a:buClr>
              <a:buSzPct val="45000"/>
              <a:buFont typeface="StarSymbol"/>
              <a:buChar char="●"/>
            </a:pPr>
            <a:endParaRPr lang="pt-BR"/>
          </a:p>
          <a:p>
            <a:pPr lvl="0">
              <a:buClr>
                <a:srgbClr val="FFFFFF"/>
              </a:buClr>
              <a:buSzPct val="45000"/>
              <a:buFont typeface="StarSymbol"/>
              <a:buChar char="●"/>
            </a:pPr>
            <a:endParaRPr lang="pt-BR"/>
          </a:p>
          <a:p>
            <a:pPr lvl="0">
              <a:buClr>
                <a:srgbClr val="FFFFFF"/>
              </a:buClr>
              <a:buSzPct val="45000"/>
              <a:buFont typeface="StarSymbol"/>
              <a:buChar char="●"/>
            </a:pPr>
            <a:endParaRPr lang="pt-BR"/>
          </a:p>
          <a:p>
            <a:pPr lvl="0">
              <a:buClr>
                <a:srgbClr val="FFFFFF"/>
              </a:buClr>
              <a:buSzPct val="45000"/>
              <a:buFont typeface="StarSymbol"/>
              <a:buChar char="●"/>
            </a:pPr>
            <a:r>
              <a:rPr lang="pt-BR"/>
              <a:t>Observações (inclusão </a:t>
            </a:r>
            <a:r>
              <a:rPr lang="pt-BR" sz="6000">
                <a:solidFill>
                  <a:srgbClr val="0000FF"/>
                </a:solidFill>
              </a:rPr>
              <a:t>manual</a:t>
            </a:r>
            <a:r>
              <a:rPr lang="pt-BR"/>
              <a:t>):</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GETTERS e SETTERS;</a:t>
            </a:r>
          </a:p>
          <a:p>
            <a:pPr marL="0" lvl="1" indent="0" hangingPunct="0">
              <a:spcBef>
                <a:spcPts val="0"/>
              </a:spcBef>
              <a:spcAft>
                <a:spcPts val="1417"/>
              </a:spcAft>
              <a:buSzPct val="45000"/>
              <a:buFont typeface="StarSymbol"/>
              <a:buChar char="●"/>
            </a:pPr>
            <a:r>
              <a:rPr lang="pt-BR" sz="3200">
                <a:solidFill>
                  <a:srgbClr val="FFFFFF"/>
                </a:solidFill>
                <a:latin typeface="Arial" pitchFamily="18"/>
              </a:rPr>
              <a:t>Função __toString() na entidade Aluno;</a:t>
            </a:r>
          </a:p>
        </p:txBody>
      </p:sp>
      <p:sp>
        <p:nvSpPr>
          <p:cNvPr id="4" name="TextBox 3"/>
          <p:cNvSpPr txBox="1"/>
          <p:nvPr/>
        </p:nvSpPr>
        <p:spPr>
          <a:xfrm>
            <a:off x="1077480" y="3231720"/>
            <a:ext cx="7775280" cy="137052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@ORM\OneToOne(targetEntity="Aluno")</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 @ORM\JoinColumn(name="aluno_id", referencedColumnName="id")</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1800" b="0" i="0" u="none" strike="noStrike" kern="1200">
                <a:ln>
                  <a:noFill/>
                </a:ln>
                <a:solidFill>
                  <a:srgbClr val="FFFFFF"/>
                </a:solidFill>
                <a:latin typeface="Arial" pitchFamily="18"/>
                <a:ea typeface="DejaVu Sans" pitchFamily="2"/>
                <a:cs typeface="Lohit Hindi" pitchFamily="2"/>
              </a:rPr>
              <a:t>private $aluno;</a:t>
            </a:r>
          </a:p>
        </p:txBody>
      </p:sp>
      <p:sp>
        <p:nvSpPr>
          <p:cNvPr id="5" name="TextBox 4"/>
          <p:cNvSpPr txBox="1"/>
          <p:nvPr/>
        </p:nvSpPr>
        <p:spPr>
          <a:xfrm>
            <a:off x="1152000" y="2844000"/>
            <a:ext cx="26679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1" i="0" u="none" strike="noStrike" kern="1200">
                <a:ln>
                  <a:noFill/>
                </a:ln>
                <a:solidFill>
                  <a:srgbClr val="00FF00"/>
                </a:solidFill>
                <a:latin typeface="Arial" pitchFamily="18"/>
                <a:ea typeface="DejaVu Sans" pitchFamily="2"/>
                <a:cs typeface="Lohit Hindi" pitchFamily="2"/>
              </a:rPr>
              <a:t>Mapeamento em Notas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OneToOne – Unidirecional</a:t>
            </a:r>
            <a:br>
              <a:rPr lang="pt-BR"/>
            </a:br>
            <a:r>
              <a:rPr lang="pt-BR"/>
              <a:t>Resultado do comando automático (CRUD)</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t="10841" r="49435" b="46832"/>
          <a:stretch>
            <a:fillRect/>
          </a:stretch>
        </p:blipFill>
        <p:spPr>
          <a:xfrm>
            <a:off x="1368000" y="3096000"/>
            <a:ext cx="7427520" cy="3652200"/>
          </a:xfrm>
          <a:prstGeom prst="rect">
            <a:avLst/>
          </a:prstGeom>
          <a:noFill/>
          <a:ln>
            <a:noFill/>
          </a:ln>
        </p:spPr>
      </p:pic>
      <p:sp>
        <p:nvSpPr>
          <p:cNvPr id="4" name="Freeform 3"/>
          <p:cNvSpPr/>
          <p:nvPr/>
        </p:nvSpPr>
        <p:spPr>
          <a:xfrm>
            <a:off x="936000" y="5040000"/>
            <a:ext cx="2951999" cy="576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72000">
            <a:solidFill>
              <a:srgbClr val="FF0000"/>
            </a:solidFill>
            <a:prstDash val="solid"/>
          </a:ln>
        </p:spPr>
        <p:txBody>
          <a:bodyPr vert="horz" wrap="none" lIns="126000" tIns="81000" rIns="126000" bIns="81000" anchor="ctr" anchorCtr="0" compatLnSpc="0">
            <a:noAutofit/>
          </a:bodyPr>
          <a:lstStyle/>
          <a:p>
            <a:pPr marL="0" marR="0" lvl="0" indent="0" rtl="0" hangingPunct="0">
              <a:lnSpc>
                <a:spcPct val="100000"/>
              </a:lnSpc>
              <a:spcBef>
                <a:spcPts val="0"/>
              </a:spcBef>
              <a:spcAft>
                <a:spcPts val="0"/>
              </a:spcAft>
              <a:buNone/>
              <a:tabLst/>
            </a:pPr>
            <a:endParaRPr lang="pt-BR" sz="1800" b="0" i="0" u="none" strike="noStrike" kern="1200">
              <a:ln>
                <a:noFill/>
              </a:ln>
              <a:latin typeface="Arial" pitchFamily="18"/>
              <a:ea typeface="DejaVu Sans" pitchFamily="2"/>
              <a:cs typeface="Lohit Hindi" pitchFamily="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OneToOne - Bidirecional</a:t>
            </a:r>
          </a:p>
        </p:txBody>
      </p:sp>
      <p:sp>
        <p:nvSpPr>
          <p:cNvPr id="3" name="TextBox 2"/>
          <p:cNvSpPr txBox="1"/>
          <p:nvPr/>
        </p:nvSpPr>
        <p:spPr>
          <a:xfrm>
            <a:off x="432000" y="2411640"/>
            <a:ext cx="9216000" cy="486036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class Aluno</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 @OneToOne(targetEntity="Notas", mappedBy="aluno")</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private $notas;</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600" b="0" i="0" u="none" strike="noStrike" kern="1200">
                <a:ln>
                  <a:noFill/>
                </a:ln>
                <a:solidFill>
                  <a:srgbClr val="FFFFFF"/>
                </a:solidFill>
                <a:latin typeface="Arial" pitchFamily="18"/>
                <a:ea typeface="DejaVu Sans" pitchFamily="2"/>
                <a:cs typeface="Lohit Hindi" pitchFamily="2"/>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Fabien Potencier</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dirty="0"/>
              <a:t>Além do blog pessoal ele também participa ativamente do blog oficial do </a:t>
            </a:r>
            <a:r>
              <a:rPr lang="pt-BR" dirty="0" err="1"/>
              <a:t>Symfony</a:t>
            </a:r>
            <a:endParaRPr lang="pt-BR" dirty="0"/>
          </a:p>
          <a:p>
            <a:pPr lvl="0" algn="ctr">
              <a:buClr>
                <a:srgbClr val="FFFFFF"/>
              </a:buClr>
              <a:buSzPct val="45000"/>
              <a:buFont typeface="StarSymbol"/>
              <a:buChar char="●"/>
            </a:pPr>
            <a:r>
              <a:rPr lang="pt-BR" sz="2600" b="1" dirty="0">
                <a:hlinkClick r:id="rId3"/>
              </a:rPr>
              <a:t>http://symfony.com/blog/</a:t>
            </a:r>
          </a:p>
          <a:p>
            <a:pPr lvl="0">
              <a:buClr>
                <a:srgbClr val="FFFFFF"/>
              </a:buClr>
              <a:buSzPct val="45000"/>
              <a:buFont typeface="StarSymbol"/>
              <a:buChar char="●"/>
            </a:pPr>
            <a:r>
              <a:rPr lang="pt-BR" dirty="0"/>
              <a:t>Compartilha slides produzidos/apresentados em eventos</a:t>
            </a:r>
          </a:p>
          <a:p>
            <a:pPr lvl="0" algn="ctr">
              <a:buClr>
                <a:srgbClr val="FFFFFF"/>
              </a:buClr>
              <a:buSzPct val="45000"/>
              <a:buFont typeface="StarSymbol"/>
              <a:buChar char="●"/>
            </a:pPr>
            <a:r>
              <a:rPr lang="pt-BR" sz="2600" b="1" dirty="0">
                <a:hlinkClick r:id="rId4"/>
              </a:rPr>
              <a:t>http://www.slideshare.net/fabpot</a:t>
            </a:r>
          </a:p>
          <a:p>
            <a:pPr lvl="0" algn="just">
              <a:buClr>
                <a:srgbClr val="FFFFFF"/>
              </a:buClr>
              <a:buSzPct val="45000"/>
              <a:buFont typeface="StarSymbol"/>
              <a:buChar char="●"/>
            </a:pPr>
            <a:r>
              <a:rPr lang="pt-BR" dirty="0"/>
              <a:t>Publica ainda na “rede social dos codificadores” vários repositórios públicos de projetos</a:t>
            </a:r>
          </a:p>
          <a:p>
            <a:pPr lvl="0" algn="ctr">
              <a:buClr>
                <a:srgbClr val="FFFFFF"/>
              </a:buClr>
              <a:buSzPct val="45000"/>
              <a:buFont typeface="StarSymbol"/>
              <a:buChar char="●"/>
            </a:pPr>
            <a:r>
              <a:rPr lang="pt-BR" sz="2600" dirty="0">
                <a:hlinkClick r:id="rId5"/>
              </a:rPr>
              <a:t>https://github.com/fabpot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OneToOne - Auto-relacionamento</a:t>
            </a:r>
          </a:p>
        </p:txBody>
      </p:sp>
      <p:sp>
        <p:nvSpPr>
          <p:cNvPr id="3" name="TextBox 2"/>
          <p:cNvSpPr txBox="1"/>
          <p:nvPr/>
        </p:nvSpPr>
        <p:spPr>
          <a:xfrm>
            <a:off x="606240" y="2213640"/>
            <a:ext cx="8969760" cy="498636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class Conjuge</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@OneToOne(targetEntity="Conjuge")</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@JoinColumn(name="conjuge_id", referencedColumnName="id")</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private $conjuge;</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94680"/>
            <a:ext cx="9000000" cy="1262160"/>
          </a:xfrm>
        </p:spPr>
        <p:txBody>
          <a:bodyPr/>
          <a:lstStyle/>
          <a:p>
            <a:pPr lvl="0"/>
            <a:r>
              <a:rPr lang="pt-BR"/>
              <a:t>OneToMany - </a:t>
            </a:r>
            <a:r>
              <a:rPr lang="pt-BR" sz="5400">
                <a:solidFill>
                  <a:srgbClr val="0000FF"/>
                </a:solidFill>
              </a:rPr>
              <a:t>Bidirecional</a:t>
            </a:r>
          </a:p>
        </p:txBody>
      </p:sp>
      <p:sp>
        <p:nvSpPr>
          <p:cNvPr id="3" name="TextBox 2"/>
          <p:cNvSpPr txBox="1"/>
          <p:nvPr/>
        </p:nvSpPr>
        <p:spPr>
          <a:xfrm>
            <a:off x="321120" y="1044000"/>
            <a:ext cx="9326880" cy="3206880"/>
          </a:xfrm>
          <a:prstGeom prst="rect">
            <a:avLst/>
          </a:prstGeom>
          <a:noFill/>
          <a:ln w="0">
            <a:solidFill>
              <a:srgbClr val="FFFFFF"/>
            </a:solidFill>
            <a:prstDash val="solid"/>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class Produto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@OneToMany(targetEntity="Funcionalidade", mappedBy="produto")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private $funcionalidades;</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endParaRPr lang="pt-BR" sz="2000" b="0" i="0" u="none" strike="noStrike" kern="1200">
              <a:ln>
                <a:noFill/>
              </a:ln>
              <a:solidFill>
                <a:srgbClr val="FFFFFF"/>
              </a:solidFill>
              <a:latin typeface="Arial" pitchFamily="18"/>
              <a:ea typeface="DejaVu Sans" pitchFamily="2"/>
              <a:cs typeface="Lohit Hindi" pitchFamily="2"/>
            </a:endParaRPr>
          </a:p>
        </p:txBody>
      </p:sp>
      <p:sp>
        <p:nvSpPr>
          <p:cNvPr id="4" name="TextBox 3"/>
          <p:cNvSpPr txBox="1"/>
          <p:nvPr/>
        </p:nvSpPr>
        <p:spPr>
          <a:xfrm>
            <a:off x="339120" y="4314240"/>
            <a:ext cx="9308880" cy="3206880"/>
          </a:xfrm>
          <a:prstGeom prst="rect">
            <a:avLst/>
          </a:prstGeom>
          <a:noFill/>
          <a:ln w="0">
            <a:solidFill>
              <a:srgbClr val="FFFFFF"/>
            </a:solidFill>
            <a:prstDash val="solid"/>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class Funcionalidade</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@ManyToOne(targetEntity="Produto")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@JoinColumn(name="produto_id", referencedColumnName="id")</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private $produto;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ManyToMany - Bidirecional</a:t>
            </a:r>
          </a:p>
        </p:txBody>
      </p:sp>
      <p:sp>
        <p:nvSpPr>
          <p:cNvPr id="3" name="TextBox 2"/>
          <p:cNvSpPr txBox="1"/>
          <p:nvPr/>
        </p:nvSpPr>
        <p:spPr>
          <a:xfrm>
            <a:off x="165600" y="1814400"/>
            <a:ext cx="9770400" cy="5545440"/>
          </a:xfrm>
          <a:prstGeom prst="rect">
            <a:avLst/>
          </a:prstGeom>
          <a:noFill/>
          <a:ln>
            <a:noFill/>
          </a:ln>
        </p:spPr>
        <p:txBody>
          <a:bodyPr vert="horz" wrap="none" lIns="126000" tIns="81000" rIns="126000" bIns="81000" compatLnSpc="0"/>
          <a:lstStyle/>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class Usuario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@ManyToMany(targetEntity="Grupo")</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@JoinTable(name="gruposUsuarios",</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joinColumns={@JoinColumn(name="usuario_id",</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referencedColumnName="id")},</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inverseJoinColumns={@JoinColumn(name="grupo_id",</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referencedColumnName="id")}</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private $grupos;</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000" b="0" i="0" u="none" strike="noStrike" kern="1200">
                <a:ln>
                  <a:noFill/>
                </a:ln>
                <a:solidFill>
                  <a:srgbClr val="FFFFFF"/>
                </a:solidFill>
                <a:latin typeface="Arial" pitchFamily="18"/>
                <a:ea typeface="DejaVu Sans" pitchFamily="2"/>
                <a:cs typeface="Lohit Hindi" pitchFamily="2"/>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ManyToMany - Bidirecional</a:t>
            </a:r>
          </a:p>
        </p:txBody>
      </p:sp>
      <p:sp>
        <p:nvSpPr>
          <p:cNvPr id="3" name="TextBox 2"/>
          <p:cNvSpPr txBox="1"/>
          <p:nvPr/>
        </p:nvSpPr>
        <p:spPr>
          <a:xfrm>
            <a:off x="165600" y="1814400"/>
            <a:ext cx="9770400" cy="5025960"/>
          </a:xfrm>
          <a:prstGeom prst="rect">
            <a:avLst/>
          </a:prstGeom>
          <a:noFill/>
          <a:ln>
            <a:noFill/>
          </a:ln>
        </p:spPr>
        <p:txBody>
          <a:bodyPr vert="horz" wrap="none" lIns="126000" tIns="81000" rIns="126000" bIns="81000" compatLnSpc="0"/>
          <a:lstStyle/>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@Entity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class Grupo</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@ManyToMany(targetEntity="Usuario", mappedBy="grupos")</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private $usuarios;</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	// ...</a:t>
            </a:r>
          </a:p>
          <a:p>
            <a:pPr marL="0" marR="0" lvl="0" indent="0" rtl="0" hangingPunct="0">
              <a:lnSpc>
                <a:spcPct val="100000"/>
              </a:lnSpc>
              <a:spcBef>
                <a:spcPts val="0"/>
              </a:spcBef>
              <a:spcAft>
                <a:spcPts val="0"/>
              </a:spcAft>
              <a:buNone/>
              <a:tabLst/>
            </a:pPr>
            <a:r>
              <a:rPr lang="pt-BR" sz="2200" b="0" i="0" u="none" strike="noStrike" kern="1200">
                <a:ln>
                  <a:noFill/>
                </a:ln>
                <a:solidFill>
                  <a:srgbClr val="FFFFFF"/>
                </a:solidFill>
                <a:latin typeface="Arial" pitchFamily="18"/>
                <a:ea typeface="DejaVu Sans" pitchFamily="2"/>
                <a:cs typeface="Lohit Hindi" pitchFamily="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36000" y="589320"/>
            <a:ext cx="9071640" cy="1262160"/>
          </a:xfrm>
        </p:spPr>
        <p:txBody>
          <a:bodyPr>
            <a:spAutoFit/>
          </a:bodyPr>
          <a:lstStyle/>
          <a:p>
            <a:pPr lvl="0"/>
            <a:r>
              <a:rPr lang="pt-BR"/>
              <a:t>Prática</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r="13871" b="36850"/>
          <a:stretch>
            <a:fillRect/>
          </a:stretch>
        </p:blipFill>
        <p:spPr>
          <a:xfrm>
            <a:off x="604800" y="1728000"/>
            <a:ext cx="8731440" cy="2736000"/>
          </a:xfrm>
          <a:prstGeom prst="rect">
            <a:avLst/>
          </a:prstGeom>
          <a:noFill/>
          <a:ln>
            <a:noFill/>
          </a:ln>
        </p:spPr>
      </p:pic>
      <p:sp>
        <p:nvSpPr>
          <p:cNvPr id="4" name="TextBox 3"/>
          <p:cNvSpPr txBox="1"/>
          <p:nvPr/>
        </p:nvSpPr>
        <p:spPr>
          <a:xfrm>
            <a:off x="216000" y="4608000"/>
            <a:ext cx="9720000" cy="2657520"/>
          </a:xfrm>
          <a:prstGeom prst="rect">
            <a:avLst/>
          </a:prstGeom>
          <a:noFill/>
          <a:ln>
            <a:noFill/>
          </a:ln>
        </p:spPr>
        <p:txBody>
          <a:bodyPr vert="horz" wrap="none" lIns="126000" tIns="81000" rIns="126000" bIns="81000" compatLnSpc="0">
            <a:spAutoFit/>
          </a:bodyPr>
          <a:lstStyle/>
          <a:p>
            <a:pPr marL="0" marR="0" lvl="0" indent="0" rtl="0" hangingPunct="0">
              <a:lnSpc>
                <a:spcPct val="100000"/>
              </a:lnSpc>
              <a:spcBef>
                <a:spcPts val="0"/>
              </a:spcBef>
              <a:spcAft>
                <a:spcPts val="0"/>
              </a:spcAft>
              <a:buNone/>
              <a:tabLst/>
            </a:pPr>
            <a:r>
              <a:rPr lang="pt-BR" sz="2000" b="0" i="0" u="none" strike="noStrike" kern="1200">
                <a:ln>
                  <a:noFill/>
                </a:ln>
                <a:solidFill>
                  <a:srgbClr val="000000"/>
                </a:solidFill>
                <a:latin typeface="Arial" pitchFamily="18"/>
                <a:ea typeface="DejaVu Sans" pitchFamily="2"/>
                <a:cs typeface="Lohit Hindi" pitchFamily="2"/>
              </a:rPr>
              <a:t>Com base no diagrama acima, faça o que se pede abaixo usando o framework Symfony2:</a:t>
            </a:r>
          </a:p>
          <a:p>
            <a:pPr marL="0" marR="0" lvl="0" indent="0" rtl="0" hangingPunct="0">
              <a:lnSpc>
                <a:spcPct val="100000"/>
              </a:lnSpc>
              <a:spcBef>
                <a:spcPts val="0"/>
              </a:spcBef>
              <a:spcAft>
                <a:spcPts val="0"/>
              </a:spcAft>
              <a:buNone/>
              <a:tabLst/>
            </a:pPr>
            <a:endParaRPr lang="pt-BR" sz="1800" b="0" i="0" u="none" strike="noStrike" kern="1200">
              <a:ln>
                <a:noFill/>
              </a:ln>
              <a:solidFill>
                <a:srgbClr val="000000"/>
              </a:solidFill>
              <a:latin typeface="Arial" pitchFamily="18"/>
              <a:ea typeface="DejaVu Sans" pitchFamily="2"/>
              <a:cs typeface="Lohit Hindi" pitchFamily="2"/>
            </a:endParaRPr>
          </a:p>
          <a:p>
            <a:pPr marL="0" marR="0" lvl="0" indent="0" rtl="0" hangingPunct="0">
              <a:lnSpc>
                <a:spcPct val="100000"/>
              </a:lnSpc>
              <a:spcBef>
                <a:spcPts val="0"/>
              </a:spcBef>
              <a:spcAft>
                <a:spcPts val="0"/>
              </a:spcAft>
              <a:buSzPct val="100000"/>
              <a:buAutoNum type="arabicPeriod"/>
              <a:tabLst/>
            </a:pPr>
            <a:r>
              <a:rPr lang="pt-BR" sz="2000" b="0" i="0" u="none" strike="noStrike" kern="1200">
                <a:ln>
                  <a:noFill/>
                </a:ln>
                <a:solidFill>
                  <a:srgbClr val="000000"/>
                </a:solidFill>
                <a:latin typeface="Arial" pitchFamily="18"/>
                <a:ea typeface="DejaVu Sans" pitchFamily="2"/>
                <a:cs typeface="Lohit Hindi" pitchFamily="2"/>
              </a:rPr>
              <a:t> Crie o projeto, mapeie as entidades e gere as operações CRUD conforme o modelo;</a:t>
            </a:r>
          </a:p>
          <a:p>
            <a:pPr marL="0" marR="0" lvl="0" indent="0" rtl="0" hangingPunct="0">
              <a:lnSpc>
                <a:spcPct val="100000"/>
              </a:lnSpc>
              <a:spcBef>
                <a:spcPts val="0"/>
              </a:spcBef>
              <a:spcAft>
                <a:spcPts val="0"/>
              </a:spcAft>
              <a:buSzPct val="100000"/>
              <a:buAutoNum type="arabicPeriod"/>
              <a:tabLst/>
            </a:pPr>
            <a:endParaRPr lang="pt-BR" sz="1800" b="0" i="0" u="none" strike="noStrike" kern="1200">
              <a:ln>
                <a:noFill/>
              </a:ln>
              <a:solidFill>
                <a:srgbClr val="000000"/>
              </a:solidFill>
              <a:latin typeface="Arial" pitchFamily="18"/>
              <a:ea typeface="DejaVu Sans" pitchFamily="2"/>
              <a:cs typeface="Lohit Hindi" pitchFamily="2"/>
            </a:endParaRPr>
          </a:p>
          <a:p>
            <a:pPr marL="0" marR="0" lvl="0" indent="0" rtl="0" hangingPunct="0">
              <a:lnSpc>
                <a:spcPct val="100000"/>
              </a:lnSpc>
              <a:spcBef>
                <a:spcPts val="0"/>
              </a:spcBef>
              <a:spcAft>
                <a:spcPts val="0"/>
              </a:spcAft>
              <a:buSzPct val="100000"/>
              <a:buAutoNum type="arabicPeriod"/>
              <a:tabLst/>
            </a:pPr>
            <a:r>
              <a:rPr lang="pt-BR" sz="2000" b="0" i="0" u="none" strike="noStrike" kern="1200">
                <a:ln>
                  <a:noFill/>
                </a:ln>
                <a:solidFill>
                  <a:srgbClr val="000000"/>
                </a:solidFill>
                <a:latin typeface="Arial" pitchFamily="18"/>
                <a:ea typeface="DejaVu Sans" pitchFamily="2"/>
                <a:cs typeface="Lohit Hindi" pitchFamily="2"/>
              </a:rPr>
              <a:t> Crie regras de validação para os campos: vTelefone, vRaca, bPedigree e vCor; Faça também com que o campo tHora aceite apenas o intervalo entre 08:00 e 18:00 horas.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13320"/>
            <a:ext cx="9071640" cy="1262520"/>
          </a:xfrm>
        </p:spPr>
        <p:txBody>
          <a:bodyPr>
            <a:spAutoFit/>
          </a:bodyPr>
          <a:lstStyle/>
          <a:p>
            <a:pPr lvl="0"/>
            <a:r>
              <a:rPr lang="pt-BR"/>
              <a:t>Referências</a:t>
            </a:r>
          </a:p>
        </p:txBody>
      </p:sp>
      <p:pic>
        <p:nvPicPr>
          <p:cNvPr id="3" name="Imagem 2">
            <a:extLst>
              <a:ext uri="{FF2B5EF4-FFF2-40B4-BE49-F238E27FC236}">
                <a16:creationId xmlns=""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0000" y="3118320"/>
            <a:ext cx="3916440" cy="4261680"/>
          </a:xfrm>
          <a:prstGeom prst="rect">
            <a:avLst/>
          </a:prstGeom>
          <a:noFill/>
          <a:ln>
            <a:noFill/>
          </a:ln>
        </p:spPr>
      </p:pic>
      <p:pic>
        <p:nvPicPr>
          <p:cNvPr id="4" name="Imagem 3">
            <a:extLst>
              <a:ext uri="{FF2B5EF4-FFF2-40B4-BE49-F238E27FC236}">
                <a16:creationId xmlns=""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3222000" y="1080000"/>
            <a:ext cx="5058000" cy="3960000"/>
          </a:xfrm>
          <a:prstGeom prst="rect">
            <a:avLst/>
          </a:prstGeom>
          <a:noFill/>
          <a:ln>
            <a:noFill/>
          </a:ln>
        </p:spPr>
      </p:pic>
      <p:pic>
        <p:nvPicPr>
          <p:cNvPr id="5" name="Imagem 4">
            <a:extLst>
              <a:ext uri="{FF2B5EF4-FFF2-40B4-BE49-F238E27FC236}">
                <a16:creationId xmlns="" xmlns:a16="http://schemas.microsoft.com/office/drawing/2014/main" id="{00000000-0000-0000-0000-000000000000}"/>
              </a:ext>
            </a:extLst>
          </p:cNvPr>
          <p:cNvPicPr>
            <a:picLocks noChangeAspect="1"/>
          </p:cNvPicPr>
          <p:nvPr/>
        </p:nvPicPr>
        <p:blipFill>
          <a:blip r:embed="rId5">
            <a:lum/>
            <a:alphaModFix/>
          </a:blip>
          <a:srcRect/>
          <a:stretch>
            <a:fillRect/>
          </a:stretch>
        </p:blipFill>
        <p:spPr>
          <a:xfrm>
            <a:off x="6300000" y="4755600"/>
            <a:ext cx="3129480" cy="262440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82970"/>
            <a:ext cx="9071640" cy="523220"/>
          </a:xfrm>
        </p:spPr>
        <p:txBody>
          <a:bodyPr>
            <a:spAutoFit/>
          </a:bodyPr>
          <a:lstStyle/>
          <a:p>
            <a:pPr lvl="0"/>
            <a:r>
              <a:rPr lang="pt-BR" dirty="0" smtClean="0"/>
              <a:t>Ferramentas de debug Tela - Firefox</a:t>
            </a:r>
            <a:endParaRPr lang="pt-BR" dirty="0"/>
          </a:p>
        </p:txBody>
      </p:sp>
      <p:sp>
        <p:nvSpPr>
          <p:cNvPr id="6" name="CaixaDeTexto 5"/>
          <p:cNvSpPr txBox="1"/>
          <p:nvPr/>
        </p:nvSpPr>
        <p:spPr>
          <a:xfrm>
            <a:off x="1282700" y="1854200"/>
            <a:ext cx="1612900" cy="369332"/>
          </a:xfrm>
          <a:prstGeom prst="rect">
            <a:avLst/>
          </a:prstGeom>
          <a:noFill/>
        </p:spPr>
        <p:txBody>
          <a:bodyPr wrap="square" rtlCol="0">
            <a:spAutoFit/>
          </a:bodyPr>
          <a:lstStyle/>
          <a:p>
            <a:r>
              <a:rPr lang="pt-BR" smtClean="0">
                <a:solidFill>
                  <a:schemeClr val="bg1"/>
                </a:solidFill>
              </a:rPr>
              <a:t>FIREBUG</a:t>
            </a:r>
            <a:endParaRPr lang="pt-BR">
              <a:solidFill>
                <a:schemeClr val="bg1"/>
              </a:solidFill>
            </a:endParaRPr>
          </a:p>
        </p:txBody>
      </p:sp>
      <p:sp>
        <p:nvSpPr>
          <p:cNvPr id="7" name="CaixaDeTexto 6"/>
          <p:cNvSpPr txBox="1"/>
          <p:nvPr/>
        </p:nvSpPr>
        <p:spPr>
          <a:xfrm>
            <a:off x="7226301" y="4552434"/>
            <a:ext cx="1612900" cy="369332"/>
          </a:xfrm>
          <a:prstGeom prst="rect">
            <a:avLst/>
          </a:prstGeom>
          <a:noFill/>
        </p:spPr>
        <p:txBody>
          <a:bodyPr wrap="square" rtlCol="0">
            <a:spAutoFit/>
          </a:bodyPr>
          <a:lstStyle/>
          <a:p>
            <a:r>
              <a:rPr lang="pt-BR" smtClean="0">
                <a:solidFill>
                  <a:schemeClr val="bg1"/>
                </a:solidFill>
              </a:rPr>
              <a:t>ILLUMINATION</a:t>
            </a:r>
            <a:endParaRPr lang="pt-BR" dirty="0">
              <a:solidFill>
                <a:schemeClr val="bg1"/>
              </a:solidFill>
            </a:endParaRPr>
          </a:p>
        </p:txBody>
      </p:sp>
      <p:sp>
        <p:nvSpPr>
          <p:cNvPr id="8" name="CaixaDeTexto 7"/>
          <p:cNvSpPr txBox="1"/>
          <p:nvPr/>
        </p:nvSpPr>
        <p:spPr>
          <a:xfrm>
            <a:off x="4233369" y="3326485"/>
            <a:ext cx="1612900" cy="369332"/>
          </a:xfrm>
          <a:prstGeom prst="rect">
            <a:avLst/>
          </a:prstGeom>
          <a:noFill/>
        </p:spPr>
        <p:txBody>
          <a:bodyPr wrap="square" rtlCol="0">
            <a:spAutoFit/>
          </a:bodyPr>
          <a:lstStyle/>
          <a:p>
            <a:r>
              <a:rPr lang="pt-BR" dirty="0" err="1" smtClean="0">
                <a:solidFill>
                  <a:schemeClr val="bg1"/>
                </a:solidFill>
              </a:rPr>
              <a:t>IMacros</a:t>
            </a:r>
            <a:endParaRPr lang="pt-BR" dirty="0">
              <a:solidFill>
                <a:schemeClr val="bg1"/>
              </a:solidFill>
            </a:endParaRPr>
          </a:p>
        </p:txBody>
      </p:sp>
      <p:pic>
        <p:nvPicPr>
          <p:cNvPr id="9" name="Image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639" y="5297487"/>
            <a:ext cx="2794000" cy="2184400"/>
          </a:xfrm>
          <a:prstGeom prst="rect">
            <a:avLst/>
          </a:prstGeom>
        </p:spPr>
      </p:pic>
      <p:pic>
        <p:nvPicPr>
          <p:cNvPr id="10" name="Image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7275" y="3829566"/>
            <a:ext cx="2730500" cy="2184400"/>
          </a:xfrm>
          <a:prstGeom prst="rect">
            <a:avLst/>
          </a:prstGeom>
        </p:spPr>
      </p:pic>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999" y="2324217"/>
            <a:ext cx="2717800" cy="1371600"/>
          </a:xfrm>
          <a:prstGeom prst="rect">
            <a:avLst/>
          </a:prstGeom>
        </p:spPr>
      </p:pic>
    </p:spTree>
    <p:extLst>
      <p:ext uri="{BB962C8B-B14F-4D97-AF65-F5344CB8AC3E}">
        <p14:creationId xmlns:p14="http://schemas.microsoft.com/office/powerpoint/2010/main" val="132371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b="1"/>
              <a:t>“What is Symfony2?”</a:t>
            </a:r>
          </a:p>
        </p:txBody>
      </p:sp>
      <p:sp>
        <p:nvSpPr>
          <p:cNvPr id="3" name="Text Placeholder 2"/>
          <p:cNvSpPr txBox="1">
            <a:spLocks noGrp="1"/>
          </p:cNvSpPr>
          <p:nvPr>
            <p:ph type="body" idx="4294967295"/>
          </p:nvPr>
        </p:nvSpPr>
        <p:spPr>
          <a:xfrm>
            <a:off x="792000" y="1949040"/>
            <a:ext cx="9180000" cy="5033160"/>
          </a:xfrm>
        </p:spPr>
        <p:txBody>
          <a:bodyPr/>
          <a:lstStyle/>
          <a:p>
            <a:pPr lvl="0">
              <a:buClr>
                <a:srgbClr val="FFFFFF"/>
              </a:buClr>
              <a:buSzPct val="45000"/>
              <a:buFont typeface="StarSymbol"/>
              <a:buChar char="●"/>
            </a:pPr>
            <a:r>
              <a:rPr lang="pt-BR"/>
              <a:t>“First, Symfony2 is a reusable set of standalone, decoupled, and cohesive PHP components that solve common web development problems”</a:t>
            </a:r>
          </a:p>
          <a:p>
            <a:pPr lvl="0">
              <a:buClr>
                <a:srgbClr val="FFFFFF"/>
              </a:buClr>
              <a:buSzPct val="45000"/>
              <a:buFont typeface="StarSymbol"/>
              <a:buChar char="●"/>
            </a:pPr>
            <a:r>
              <a:rPr lang="pt-BR"/>
              <a:t>“Then, based on these components, Symfony2 is also a full-stack web framework”</a:t>
            </a:r>
          </a:p>
          <a:p>
            <a:pPr lvl="0" algn="just">
              <a:buClr>
                <a:srgbClr val="FFFFFF"/>
              </a:buClr>
              <a:buSzPct val="45000"/>
              <a:buFont typeface="StarSymbol"/>
              <a:buChar char="●"/>
            </a:pPr>
            <a:endParaRPr lang="pt-BR" sz="2600" i="1">
              <a:solidFill>
                <a:srgbClr val="00DCFF"/>
              </a:solidFill>
            </a:endParaRPr>
          </a:p>
          <a:p>
            <a:pPr lvl="0" algn="just">
              <a:buClr>
                <a:srgbClr val="FFFFFF"/>
              </a:buClr>
              <a:buSzPct val="45000"/>
              <a:buFont typeface="StarSymbol"/>
              <a:buChar char="●"/>
            </a:pPr>
            <a:r>
              <a:rPr lang="pt-BR" sz="2600" i="1">
                <a:solidFill>
                  <a:srgbClr val="00DCFF"/>
                </a:solidFill>
              </a:rPr>
              <a:t>“Dependendo do seu projeto e de suas necessidades, você pode escolher alguns dos componentes do Symfony2 e iniciar o projeto com eles, ou você pode usar tudo do framework e se beneficiar com a integração que ele proporciona”</a:t>
            </a:r>
          </a:p>
        </p:txBody>
      </p:sp>
      <p:sp>
        <p:nvSpPr>
          <p:cNvPr id="4" name="TextBox 3"/>
          <p:cNvSpPr txBox="1"/>
          <p:nvPr/>
        </p:nvSpPr>
        <p:spPr>
          <a:xfrm>
            <a:off x="3600000" y="7128000"/>
            <a:ext cx="63741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0" i="0" u="none" strike="noStrike" kern="1200">
                <a:ln>
                  <a:noFill/>
                </a:ln>
                <a:solidFill>
                  <a:srgbClr val="99CCFF"/>
                </a:solidFill>
                <a:latin typeface="Arial" pitchFamily="18"/>
                <a:ea typeface="DejaVu Sans" pitchFamily="2"/>
                <a:cs typeface="Lohit Hindi" pitchFamily="2"/>
              </a:rPr>
              <a:t>Fabien Potencier – publicado em seu blog pessoal (25/10/11)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Is Symfony2 an MVC framework?</a:t>
            </a:r>
          </a:p>
        </p:txBody>
      </p:sp>
      <p:sp>
        <p:nvSpPr>
          <p:cNvPr id="3" name="Text Placeholder 2"/>
          <p:cNvSpPr txBox="1">
            <a:spLocks noGrp="1"/>
          </p:cNvSpPr>
          <p:nvPr>
            <p:ph type="body" idx="4294967295"/>
          </p:nvPr>
        </p:nvSpPr>
        <p:spPr>
          <a:xfrm>
            <a:off x="792000" y="1949040"/>
            <a:ext cx="9180000" cy="4989600"/>
          </a:xfrm>
        </p:spPr>
        <p:txBody>
          <a:bodyPr/>
          <a:lstStyle/>
          <a:p>
            <a:pPr lvl="0">
              <a:buClr>
                <a:srgbClr val="FFFFFF"/>
              </a:buClr>
              <a:buSzPct val="45000"/>
              <a:buFont typeface="StarSymbol"/>
              <a:buChar char="●"/>
            </a:pPr>
            <a:r>
              <a:rPr lang="pt-BR" sz="2200"/>
              <a:t>“If you look around, every single framework seems to implement the MVC pattern. And most of them are advertised as MVC frameworks... but not Symfony2”</a:t>
            </a:r>
          </a:p>
          <a:p>
            <a:pPr marL="0" lvl="1" indent="0" hangingPunct="0">
              <a:spcBef>
                <a:spcPts val="0"/>
              </a:spcBef>
              <a:spcAft>
                <a:spcPts val="1417"/>
              </a:spcAft>
              <a:buSzPct val="45000"/>
              <a:buFont typeface="StarSymbol"/>
              <a:buChar char="●"/>
            </a:pPr>
            <a:r>
              <a:rPr lang="pt-BR" sz="2000">
                <a:solidFill>
                  <a:srgbClr val="00DCFF"/>
                </a:solidFill>
                <a:latin typeface="Arial" pitchFamily="18"/>
              </a:rPr>
              <a:t>“Porque eu realmente não me importo se o Symfony2 é ou NÃO MVC”;</a:t>
            </a:r>
          </a:p>
          <a:p>
            <a:pPr lvl="0">
              <a:buClr>
                <a:srgbClr val="FFFFFF"/>
              </a:buClr>
              <a:buSzPct val="45000"/>
              <a:buFont typeface="StarSymbol"/>
              <a:buChar char="●"/>
            </a:pPr>
            <a:r>
              <a:rPr lang="pt-BR" sz="2200"/>
              <a:t>“And if you like to call Symfony2 an MVC framework, then you should know that Symfony2 is really about providing the tools for the Controller part, the View part, but not the Model part”</a:t>
            </a:r>
          </a:p>
          <a:p>
            <a:pPr marL="0" lvl="1" indent="0" hangingPunct="0">
              <a:spcBef>
                <a:spcPts val="0"/>
              </a:spcBef>
              <a:spcAft>
                <a:spcPts val="1417"/>
              </a:spcAft>
              <a:buSzPct val="45000"/>
              <a:buFont typeface="StarSymbol"/>
              <a:buChar char="●"/>
            </a:pPr>
            <a:r>
              <a:rPr lang="pt-BR" sz="2200">
                <a:solidFill>
                  <a:srgbClr val="00DCFF"/>
                </a:solidFill>
                <a:latin typeface="Arial" pitchFamily="18"/>
              </a:rPr>
              <a:t>“Para você criar seu modelo faça “no braço” ou então use alguma ferramenta ORM, como por exemplo, o Doctrine.”</a:t>
            </a:r>
          </a:p>
          <a:p>
            <a:pPr lvl="0">
              <a:buClr>
                <a:srgbClr val="FFFFFF"/>
              </a:buClr>
              <a:buSzPct val="45000"/>
              <a:buFont typeface="StarSymbol"/>
              <a:buChar char="●"/>
            </a:pPr>
            <a:r>
              <a:rPr lang="pt-BR" sz="2200"/>
              <a:t>“I don't like MVC because </a:t>
            </a:r>
            <a:r>
              <a:rPr lang="pt-BR" sz="2800" b="1">
                <a:solidFill>
                  <a:srgbClr val="0000FF"/>
                </a:solidFill>
              </a:rPr>
              <a:t>that's not how the web works</a:t>
            </a:r>
            <a:r>
              <a:rPr lang="pt-BR" sz="2200"/>
              <a:t>. Symfony2 is an HTTP framework; it is a Request/Response framework. [...] The fundamental principles of Symfony2 are centered around the HTTP specification”</a:t>
            </a:r>
          </a:p>
        </p:txBody>
      </p:sp>
      <p:sp>
        <p:nvSpPr>
          <p:cNvPr id="4" name="TextBox 3"/>
          <p:cNvSpPr txBox="1"/>
          <p:nvPr/>
        </p:nvSpPr>
        <p:spPr>
          <a:xfrm>
            <a:off x="3600000" y="7128000"/>
            <a:ext cx="63741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0" i="0" u="none" strike="noStrike" kern="1200">
                <a:ln>
                  <a:noFill/>
                </a:ln>
                <a:solidFill>
                  <a:srgbClr val="99CCFF"/>
                </a:solidFill>
                <a:latin typeface="Arial" pitchFamily="18"/>
                <a:ea typeface="DejaVu Sans" pitchFamily="2"/>
                <a:cs typeface="Lohit Hindi" pitchFamily="2"/>
              </a:rPr>
              <a:t>Fabien Potencier – publicado em seu blog pessoal (25/10/11)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Is Symfony2 an MVC framework?</a:t>
            </a:r>
          </a:p>
        </p:txBody>
      </p:sp>
      <p:sp>
        <p:nvSpPr>
          <p:cNvPr id="3" name="Text Placeholder 2"/>
          <p:cNvSpPr txBox="1">
            <a:spLocks noGrp="1"/>
          </p:cNvSpPr>
          <p:nvPr>
            <p:ph type="body" idx="4294967295"/>
          </p:nvPr>
        </p:nvSpPr>
        <p:spPr>
          <a:xfrm>
            <a:off x="792000" y="1949040"/>
            <a:ext cx="9180000" cy="4997520"/>
          </a:xfrm>
        </p:spPr>
        <p:txBody>
          <a:bodyPr/>
          <a:lstStyle/>
          <a:p>
            <a:pPr lvl="0">
              <a:buClr>
                <a:srgbClr val="FFFFFF"/>
              </a:buClr>
              <a:buSzPct val="45000"/>
              <a:buFont typeface="StarSymbol"/>
              <a:buChar char="●"/>
            </a:pPr>
            <a:r>
              <a:rPr lang="pt-BR" sz="2800"/>
              <a:t>“One of the Symfony2 goals is to provide building blocks for other projects. But what do I mean when I say projects? Who are the target users for Symfony2? </a:t>
            </a:r>
            <a:r>
              <a:rPr lang="pt-BR" sz="4400" b="1">
                <a:solidFill>
                  <a:srgbClr val="0000FF"/>
                </a:solidFill>
              </a:rPr>
              <a:t>Everybody</a:t>
            </a:r>
            <a:r>
              <a:rPr lang="pt-BR" sz="2800"/>
              <a:t>: from personal projects to commercial ones; and Open-Source ones”</a:t>
            </a:r>
          </a:p>
          <a:p>
            <a:pPr lvl="0">
              <a:buClr>
                <a:srgbClr val="FFFFFF"/>
              </a:buClr>
              <a:buSzPct val="45000"/>
              <a:buFont typeface="StarSymbol"/>
              <a:buChar char="●"/>
            </a:pPr>
            <a:r>
              <a:rPr lang="pt-BR" sz="2800"/>
              <a:t>“Symfony2 is a great framework for bigger projects where tens of developers are involved and where the business logic is more complex. And the Symfony2 components are for people who don't want to use a framework, or for other Open-Source projects that </a:t>
            </a:r>
            <a:r>
              <a:rPr lang="pt-BR" sz="4400">
                <a:solidFill>
                  <a:srgbClr val="0000FF"/>
                </a:solidFill>
              </a:rPr>
              <a:t>don't want to reinvent the wheel</a:t>
            </a:r>
            <a:r>
              <a:rPr lang="pt-BR" sz="2800"/>
              <a:t>”</a:t>
            </a:r>
          </a:p>
        </p:txBody>
      </p:sp>
      <p:sp>
        <p:nvSpPr>
          <p:cNvPr id="4" name="TextBox 3"/>
          <p:cNvSpPr txBox="1"/>
          <p:nvPr/>
        </p:nvSpPr>
        <p:spPr>
          <a:xfrm>
            <a:off x="3600000" y="7128000"/>
            <a:ext cx="637416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0" i="0" u="none" strike="noStrike" kern="1200">
                <a:ln>
                  <a:noFill/>
                </a:ln>
                <a:solidFill>
                  <a:srgbClr val="99CCFF"/>
                </a:solidFill>
                <a:latin typeface="Arial" pitchFamily="18"/>
                <a:ea typeface="DejaVu Sans" pitchFamily="2"/>
                <a:cs typeface="Lohit Hindi" pitchFamily="2"/>
              </a:rPr>
              <a:t>Fabien Potencier – publicado em seu blog pessoal (25/10/11)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spAutoFit/>
          </a:bodyPr>
          <a:lstStyle/>
          <a:p>
            <a:pPr lvl="0"/>
            <a:r>
              <a:rPr lang="pt-BR"/>
              <a:t>The Symfony2 Component</a:t>
            </a:r>
          </a:p>
        </p:txBody>
      </p:sp>
      <p:sp>
        <p:nvSpPr>
          <p:cNvPr id="4" name="Text Placeholder 3"/>
          <p:cNvSpPr txBox="1">
            <a:spLocks noGrp="1"/>
          </p:cNvSpPr>
          <p:nvPr>
            <p:ph type="body" idx="4294967295"/>
          </p:nvPr>
        </p:nvSpPr>
        <p:spPr>
          <a:xfrm>
            <a:off x="792000" y="1949040"/>
            <a:ext cx="4479480" cy="4989600"/>
          </a:xfrm>
        </p:spPr>
        <p:txBody>
          <a:bodyPr/>
          <a:lstStyle/>
          <a:p>
            <a:pPr lvl="0">
              <a:buClr>
                <a:srgbClr val="FFFFFF"/>
              </a:buClr>
              <a:buSzPct val="45000"/>
              <a:buFont typeface="StarSymbol"/>
              <a:buChar char="●"/>
            </a:pPr>
            <a:r>
              <a:rPr lang="pt-BR" sz="2000" dirty="0" err="1"/>
              <a:t>DependencyInjection</a:t>
            </a:r>
            <a:endParaRPr lang="pt-BR" sz="2000" dirty="0"/>
          </a:p>
          <a:p>
            <a:pPr lvl="0">
              <a:buClr>
                <a:srgbClr val="FFFFFF"/>
              </a:buClr>
              <a:buSzPct val="45000"/>
              <a:buFont typeface="StarSymbol"/>
              <a:buChar char="●"/>
            </a:pPr>
            <a:r>
              <a:rPr lang="pt-BR" sz="2000" dirty="0" err="1"/>
              <a:t>EventDispatcher</a:t>
            </a:r>
            <a:endParaRPr lang="pt-BR" sz="2000" dirty="0"/>
          </a:p>
          <a:p>
            <a:pPr lvl="0">
              <a:buClr>
                <a:srgbClr val="FFFFFF"/>
              </a:buClr>
              <a:buSzPct val="45000"/>
              <a:buFont typeface="StarSymbol"/>
              <a:buChar char="●"/>
            </a:pPr>
            <a:r>
              <a:rPr lang="pt-BR" sz="2000" dirty="0" err="1"/>
              <a:t>HttpFoundation</a:t>
            </a:r>
            <a:endParaRPr lang="pt-BR" sz="2000" dirty="0"/>
          </a:p>
          <a:p>
            <a:pPr lvl="0">
              <a:buClr>
                <a:srgbClr val="FFFFFF"/>
              </a:buClr>
              <a:buSzPct val="45000"/>
              <a:buFont typeface="StarSymbol"/>
              <a:buChar char="●"/>
            </a:pPr>
            <a:r>
              <a:rPr lang="pt-BR" sz="2000" dirty="0" err="1"/>
              <a:t>DomCrawler</a:t>
            </a:r>
            <a:endParaRPr lang="pt-BR" sz="2000" dirty="0"/>
          </a:p>
          <a:p>
            <a:pPr lvl="0">
              <a:buClr>
                <a:srgbClr val="FFFFFF"/>
              </a:buClr>
              <a:buSzPct val="45000"/>
              <a:buFont typeface="StarSymbol"/>
              <a:buChar char="●"/>
            </a:pPr>
            <a:r>
              <a:rPr lang="pt-BR" sz="2000" dirty="0" err="1"/>
              <a:t>ClassLoader</a:t>
            </a:r>
            <a:endParaRPr lang="pt-BR" sz="2000" dirty="0"/>
          </a:p>
          <a:p>
            <a:pPr lvl="0">
              <a:buClr>
                <a:srgbClr val="FFFFFF"/>
              </a:buClr>
              <a:buSzPct val="45000"/>
              <a:buFont typeface="StarSymbol"/>
              <a:buChar char="●"/>
            </a:pPr>
            <a:r>
              <a:rPr lang="pt-BR" sz="2000" dirty="0" err="1"/>
              <a:t>CssSelector</a:t>
            </a:r>
            <a:endParaRPr lang="pt-BR" sz="2000" dirty="0"/>
          </a:p>
          <a:p>
            <a:pPr lvl="0">
              <a:buClr>
                <a:srgbClr val="FFFFFF"/>
              </a:buClr>
              <a:buSzPct val="45000"/>
              <a:buFont typeface="StarSymbol"/>
              <a:buChar char="●"/>
            </a:pPr>
            <a:r>
              <a:rPr lang="pt-BR" sz="2000" dirty="0" err="1"/>
              <a:t>HttpKernel</a:t>
            </a:r>
            <a:endParaRPr lang="pt-BR" sz="2000" dirty="0"/>
          </a:p>
          <a:p>
            <a:pPr lvl="0">
              <a:buClr>
                <a:srgbClr val="FFFFFF"/>
              </a:buClr>
              <a:buSzPct val="45000"/>
              <a:buFont typeface="StarSymbol"/>
              <a:buChar char="●"/>
            </a:pPr>
            <a:r>
              <a:rPr lang="pt-BR" sz="2000" dirty="0" err="1"/>
              <a:t>BrowserKit</a:t>
            </a:r>
            <a:endParaRPr lang="pt-BR" sz="2000" dirty="0"/>
          </a:p>
          <a:p>
            <a:pPr lvl="0">
              <a:buClr>
                <a:srgbClr val="FFFFFF"/>
              </a:buClr>
              <a:buSzPct val="45000"/>
              <a:buFont typeface="StarSymbol"/>
              <a:buChar char="●"/>
            </a:pPr>
            <a:r>
              <a:rPr lang="pt-BR" sz="2000" dirty="0" err="1"/>
              <a:t>Templating</a:t>
            </a:r>
            <a:endParaRPr lang="pt-BR" sz="2000" dirty="0"/>
          </a:p>
          <a:p>
            <a:pPr lvl="0">
              <a:buClr>
                <a:srgbClr val="FFFFFF"/>
              </a:buClr>
              <a:buSzPct val="45000"/>
              <a:buFont typeface="StarSymbol"/>
              <a:buChar char="●"/>
            </a:pPr>
            <a:r>
              <a:rPr lang="pt-BR" sz="2000" dirty="0" err="1"/>
              <a:t>Translation</a:t>
            </a:r>
            <a:endParaRPr lang="pt-BR" sz="2000" dirty="0"/>
          </a:p>
          <a:p>
            <a:pPr lvl="0">
              <a:buClr>
                <a:srgbClr val="FFFFFF"/>
              </a:buClr>
              <a:buSzPct val="45000"/>
              <a:buFont typeface="StarSymbol"/>
              <a:buChar char="●"/>
            </a:pPr>
            <a:r>
              <a:rPr lang="pt-BR" sz="2000" dirty="0" err="1"/>
              <a:t>Serializer</a:t>
            </a:r>
            <a:endParaRPr lang="pt-BR" sz="2000" dirty="0"/>
          </a:p>
        </p:txBody>
      </p:sp>
      <p:sp>
        <p:nvSpPr>
          <p:cNvPr id="5" name="Text Placeholder 4"/>
          <p:cNvSpPr txBox="1">
            <a:spLocks noGrp="1"/>
          </p:cNvSpPr>
          <p:nvPr>
            <p:ph type="body" idx="4294967295"/>
          </p:nvPr>
        </p:nvSpPr>
        <p:spPr>
          <a:xfrm>
            <a:off x="5495760" y="1949040"/>
            <a:ext cx="4479480" cy="4453560"/>
          </a:xfrm>
        </p:spPr>
        <p:txBody>
          <a:bodyPr/>
          <a:lstStyle/>
          <a:p>
            <a:pPr lvl="0">
              <a:buClr>
                <a:srgbClr val="FFFFFF"/>
              </a:buClr>
              <a:buSzPct val="45000"/>
              <a:buFont typeface="StarSymbol"/>
              <a:buChar char="●"/>
            </a:pPr>
            <a:r>
              <a:rPr lang="pt-BR" sz="2000" dirty="0" err="1"/>
              <a:t>Validator</a:t>
            </a:r>
            <a:endParaRPr lang="pt-BR" sz="2000" dirty="0"/>
          </a:p>
          <a:p>
            <a:pPr lvl="0">
              <a:buClr>
                <a:srgbClr val="FFFFFF"/>
              </a:buClr>
              <a:buSzPct val="45000"/>
              <a:buFont typeface="StarSymbol"/>
              <a:buChar char="●"/>
            </a:pPr>
            <a:r>
              <a:rPr lang="pt-BR" sz="2000" dirty="0"/>
              <a:t>Security</a:t>
            </a:r>
          </a:p>
          <a:p>
            <a:pPr lvl="0">
              <a:buClr>
                <a:srgbClr val="FFFFFF"/>
              </a:buClr>
              <a:buSzPct val="45000"/>
              <a:buFont typeface="StarSymbol"/>
              <a:buChar char="●"/>
            </a:pPr>
            <a:r>
              <a:rPr lang="pt-BR" sz="2000" dirty="0" err="1"/>
              <a:t>Routing</a:t>
            </a:r>
            <a:endParaRPr lang="pt-BR" sz="2000" dirty="0"/>
          </a:p>
          <a:p>
            <a:pPr lvl="0">
              <a:buClr>
                <a:srgbClr val="FFFFFF"/>
              </a:buClr>
              <a:buSzPct val="45000"/>
              <a:buFont typeface="StarSymbol"/>
              <a:buChar char="●"/>
            </a:pPr>
            <a:r>
              <a:rPr lang="pt-BR" sz="2000" dirty="0"/>
              <a:t>Console</a:t>
            </a:r>
          </a:p>
          <a:p>
            <a:pPr lvl="0">
              <a:buClr>
                <a:srgbClr val="FFFFFF"/>
              </a:buClr>
              <a:buSzPct val="45000"/>
              <a:buFont typeface="StarSymbol"/>
              <a:buChar char="●"/>
            </a:pPr>
            <a:r>
              <a:rPr lang="pt-BR" sz="2000" dirty="0" err="1"/>
              <a:t>Process</a:t>
            </a:r>
            <a:endParaRPr lang="pt-BR" sz="2000" dirty="0"/>
          </a:p>
          <a:p>
            <a:pPr lvl="0">
              <a:buClr>
                <a:srgbClr val="FFFFFF"/>
              </a:buClr>
              <a:buSzPct val="45000"/>
              <a:buFont typeface="StarSymbol"/>
              <a:buChar char="●"/>
            </a:pPr>
            <a:r>
              <a:rPr lang="pt-BR" sz="2000" dirty="0" err="1"/>
              <a:t>Config</a:t>
            </a:r>
            <a:endParaRPr lang="pt-BR" sz="2000" dirty="0"/>
          </a:p>
          <a:p>
            <a:pPr lvl="0">
              <a:buClr>
                <a:srgbClr val="FFFFFF"/>
              </a:buClr>
              <a:buSzPct val="45000"/>
              <a:buFont typeface="StarSymbol"/>
              <a:buChar char="●"/>
            </a:pPr>
            <a:r>
              <a:rPr lang="pt-BR" sz="2000" dirty="0" err="1"/>
              <a:t>Finder</a:t>
            </a:r>
            <a:endParaRPr lang="pt-BR" sz="2000" dirty="0"/>
          </a:p>
          <a:p>
            <a:pPr lvl="0">
              <a:buClr>
                <a:srgbClr val="FFFFFF"/>
              </a:buClr>
              <a:buSzPct val="45000"/>
              <a:buFont typeface="StarSymbol"/>
              <a:buChar char="●"/>
            </a:pPr>
            <a:r>
              <a:rPr lang="pt-BR" sz="2000" dirty="0" err="1"/>
              <a:t>Locale</a:t>
            </a:r>
            <a:endParaRPr lang="pt-BR" sz="2000" dirty="0"/>
          </a:p>
          <a:p>
            <a:pPr lvl="0">
              <a:buClr>
                <a:srgbClr val="FFFFFF"/>
              </a:buClr>
              <a:buSzPct val="45000"/>
              <a:buFont typeface="StarSymbol"/>
              <a:buChar char="●"/>
            </a:pPr>
            <a:r>
              <a:rPr lang="pt-BR" sz="2000" dirty="0" err="1"/>
              <a:t>Yaml</a:t>
            </a:r>
            <a:endParaRPr lang="pt-BR" sz="2000" dirty="0"/>
          </a:p>
          <a:p>
            <a:pPr lvl="0">
              <a:buClr>
                <a:srgbClr val="FFFFFF"/>
              </a:buClr>
              <a:buSzPct val="45000"/>
              <a:buFont typeface="StarSymbol"/>
              <a:buChar char="●"/>
            </a:pPr>
            <a:r>
              <a:rPr lang="pt-BR" sz="2000" dirty="0" err="1" smtClean="0"/>
              <a:t>Form</a:t>
            </a:r>
            <a:endParaRPr lang="pt-BR" sz="2000" dirty="0" smtClean="0"/>
          </a:p>
          <a:p>
            <a:pPr lvl="0">
              <a:buClr>
                <a:srgbClr val="FFFFFF"/>
              </a:buClr>
              <a:buSzPct val="45000"/>
              <a:buFont typeface="StarSymbol"/>
              <a:buChar char="●"/>
            </a:pPr>
            <a:r>
              <a:rPr lang="pt-BR" sz="2000" dirty="0" err="1" smtClean="0"/>
              <a:t>Selenium</a:t>
            </a:r>
            <a:r>
              <a:rPr lang="pt-BR" sz="2000" dirty="0" smtClean="0"/>
              <a:t>- PHP-Unit.</a:t>
            </a:r>
            <a:endParaRPr lang="pt-B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625320"/>
            <a:ext cx="9000000" cy="1262160"/>
          </a:xfrm>
        </p:spPr>
        <p:txBody>
          <a:bodyPr/>
          <a:lstStyle/>
          <a:p>
            <a:pPr lvl="0"/>
            <a:r>
              <a:rPr lang="pt-BR"/>
              <a:t>Symfony2: Inovações únicas no mundo PHP</a:t>
            </a:r>
          </a:p>
        </p:txBody>
      </p:sp>
      <p:sp>
        <p:nvSpPr>
          <p:cNvPr id="3" name="Text Placeholder 2"/>
          <p:cNvSpPr txBox="1">
            <a:spLocks noGrp="1"/>
          </p:cNvSpPr>
          <p:nvPr>
            <p:ph type="body" idx="4294967295"/>
          </p:nvPr>
        </p:nvSpPr>
        <p:spPr>
          <a:xfrm>
            <a:off x="792000" y="1733039"/>
            <a:ext cx="9180000" cy="5534640"/>
          </a:xfrm>
        </p:spPr>
        <p:txBody>
          <a:bodyPr/>
          <a:lstStyle/>
          <a:p>
            <a:pPr lvl="0">
              <a:buClr>
                <a:srgbClr val="FFFFFF"/>
              </a:buClr>
              <a:buSzPct val="45000"/>
              <a:buFont typeface="StarSymbol"/>
              <a:buChar char="●"/>
            </a:pPr>
            <a:r>
              <a:rPr lang="pt-BR" sz="2000"/>
              <a:t>“</a:t>
            </a:r>
            <a:r>
              <a:rPr lang="pt-BR" sz="2800" b="1">
                <a:solidFill>
                  <a:srgbClr val="0000FF"/>
                </a:solidFill>
              </a:rPr>
              <a:t>Dependency Injection</a:t>
            </a:r>
            <a:r>
              <a:rPr lang="pt-BR" sz="2000"/>
              <a:t>: pattern extensively and it comes with a built-in Dependency Injection Container. It makes Symfony2 very flexible and easily customizable”</a:t>
            </a:r>
          </a:p>
          <a:p>
            <a:pPr lvl="0">
              <a:buClr>
                <a:srgbClr val="FFFFFF"/>
              </a:buClr>
              <a:buSzPct val="45000"/>
              <a:buFont typeface="StarSymbol"/>
              <a:buChar char="●"/>
            </a:pPr>
            <a:r>
              <a:rPr lang="pt-BR" sz="2000"/>
              <a:t>“</a:t>
            </a:r>
            <a:r>
              <a:rPr lang="pt-BR" b="1">
                <a:solidFill>
                  <a:srgbClr val="0000FF"/>
                </a:solidFill>
              </a:rPr>
              <a:t>Distributions</a:t>
            </a:r>
            <a:r>
              <a:rPr lang="pt-BR" sz="2000"/>
              <a:t>: A distribution is a pre-configured Symfony2 project with a selection of bundles and sensible defaults. The Symfony Standard Edition also comes with a Web configurator. That makes the installation and configuration of a new Symfony2 project fast and insanely easy”</a:t>
            </a:r>
          </a:p>
          <a:p>
            <a:pPr lvl="0">
              <a:buClr>
                <a:srgbClr val="FFFFFF"/>
              </a:buClr>
              <a:buSzPct val="45000"/>
              <a:buFont typeface="StarSymbol"/>
              <a:buChar char="●"/>
            </a:pPr>
            <a:r>
              <a:rPr lang="pt-BR" sz="2000"/>
              <a:t>“</a:t>
            </a:r>
            <a:r>
              <a:rPr lang="pt-BR" sz="2800" b="1">
                <a:solidFill>
                  <a:srgbClr val="0000FF"/>
                </a:solidFill>
              </a:rPr>
              <a:t>Everything is a Bundle in Symfony2</a:t>
            </a:r>
            <a:r>
              <a:rPr lang="pt-BR" sz="2000"/>
              <a:t>: A bundle is a directory containing a set of files (PHP files, stylesheets, JavaScripts, images, ...) that implement a single feature (a blog, a forum, etc). That changes everything. Share your bundles between your projects or publish them in the wild”</a:t>
            </a:r>
          </a:p>
          <a:p>
            <a:pPr lvl="0">
              <a:buClr>
                <a:srgbClr val="FFFFFF"/>
              </a:buClr>
              <a:buSzPct val="45000"/>
              <a:buFont typeface="StarSymbol"/>
              <a:buChar char="●"/>
            </a:pPr>
            <a:r>
              <a:rPr lang="pt-BR" sz="2000"/>
              <a:t>“</a:t>
            </a:r>
            <a:r>
              <a:rPr lang="pt-BR" b="1">
                <a:solidFill>
                  <a:srgbClr val="0000FF"/>
                </a:solidFill>
              </a:rPr>
              <a:t>Symfony2 is Fast</a:t>
            </a:r>
            <a:r>
              <a:rPr lang="pt-BR" sz="2000"/>
              <a:t>: the raw performance of the framework is great, but there is more”</a:t>
            </a:r>
          </a:p>
          <a:p>
            <a:pPr lvl="0">
              <a:buClr>
                <a:srgbClr val="FFFFFF"/>
              </a:buClr>
              <a:buSzPct val="45000"/>
              <a:buFont typeface="StarSymbol"/>
              <a:buChar char="●"/>
            </a:pPr>
            <a:r>
              <a:rPr lang="pt-BR" sz="2000"/>
              <a:t>[...]</a:t>
            </a:r>
          </a:p>
        </p:txBody>
      </p:sp>
      <p:sp>
        <p:nvSpPr>
          <p:cNvPr id="4" name="TextBox 3"/>
          <p:cNvSpPr txBox="1"/>
          <p:nvPr/>
        </p:nvSpPr>
        <p:spPr>
          <a:xfrm>
            <a:off x="2700000" y="7163999"/>
            <a:ext cx="729324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pt-BR" sz="1800" b="0" i="0" u="none" strike="noStrike" kern="1200">
                <a:ln>
                  <a:noFill/>
                </a:ln>
                <a:solidFill>
                  <a:srgbClr val="99CCFF"/>
                </a:solidFill>
                <a:latin typeface="Arial" pitchFamily="18"/>
                <a:ea typeface="DejaVu Sans" pitchFamily="2"/>
                <a:cs typeface="Lohit Hindi" pitchFamily="2"/>
              </a:rPr>
              <a:t>Fabien Potencier – publicado em http://symfony.com/blog/symfony-2-0</a:t>
            </a:r>
          </a:p>
        </p:txBody>
      </p:sp>
    </p:spTree>
  </p:cSld>
  <p:clrMapOvr>
    <a:masterClrMapping/>
  </p:clrMapOvr>
</p:sld>
</file>

<file path=ppt/theme/theme1.xml><?xml version="1.0" encoding="utf-8"?>
<a:theme xmlns:a="http://schemas.openxmlformats.org/drawingml/2006/main" name="Padrão-Topi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drão-Conteudo-pret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adrão-Conteudo-Branc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4330</TotalTime>
  <Words>2228</Words>
  <Application>Microsoft Macintosh PowerPoint</Application>
  <PresentationFormat>Personalizar</PresentationFormat>
  <Paragraphs>543</Paragraphs>
  <Slides>46</Slides>
  <Notes>46</Notes>
  <HiddenSlides>0</HiddenSlides>
  <MMClips>0</MMClips>
  <ScaleCrop>false</ScaleCrop>
  <HeadingPairs>
    <vt:vector size="6" baseType="variant">
      <vt:variant>
        <vt:lpstr>Fontes Usadas</vt:lpstr>
      </vt:variant>
      <vt:variant>
        <vt:i4>7</vt:i4>
      </vt:variant>
      <vt:variant>
        <vt:lpstr>Tema</vt:lpstr>
      </vt:variant>
      <vt:variant>
        <vt:i4>3</vt:i4>
      </vt:variant>
      <vt:variant>
        <vt:lpstr>Títulos de Slides</vt:lpstr>
      </vt:variant>
      <vt:variant>
        <vt:i4>46</vt:i4>
      </vt:variant>
    </vt:vector>
  </HeadingPairs>
  <TitlesOfParts>
    <vt:vector size="56" baseType="lpstr">
      <vt:lpstr>Calibri</vt:lpstr>
      <vt:lpstr>Cumberland AMT</vt:lpstr>
      <vt:lpstr>DejaVu Sans</vt:lpstr>
      <vt:lpstr>Lohit Hindi</vt:lpstr>
      <vt:lpstr>StarSymbol</vt:lpstr>
      <vt:lpstr>Times New Roman</vt:lpstr>
      <vt:lpstr>Arial</vt:lpstr>
      <vt:lpstr>Padrão-Topico</vt:lpstr>
      <vt:lpstr>Padrão-Conteudo-preto</vt:lpstr>
      <vt:lpstr>Padrão-Conteudo-Branco</vt:lpstr>
      <vt:lpstr>Apresentação do PowerPoint</vt:lpstr>
      <vt:lpstr>Parte I: Conhecendo...</vt:lpstr>
      <vt:lpstr>Fabien Potencier - O Criador</vt:lpstr>
      <vt:lpstr>Fabien Potencier</vt:lpstr>
      <vt:lpstr>“What is Symfony2?”</vt:lpstr>
      <vt:lpstr>Is Symfony2 an MVC framework?</vt:lpstr>
      <vt:lpstr>Is Symfony2 an MVC framework?</vt:lpstr>
      <vt:lpstr>The Symfony2 Component</vt:lpstr>
      <vt:lpstr>Symfony2: Inovações únicas no mundo PHP</vt:lpstr>
      <vt:lpstr>Symfony2: Injeção de dependência</vt:lpstr>
      <vt:lpstr>Symfony2: características</vt:lpstr>
      <vt:lpstr>How to get started?</vt:lpstr>
      <vt:lpstr>Referências</vt:lpstr>
      <vt:lpstr>Parte II: “baby steps”</vt:lpstr>
      <vt:lpstr>Instalação do Symfony2 Framework</vt:lpstr>
      <vt:lpstr>Instalação do Symfony2 Framework</vt:lpstr>
      <vt:lpstr>Página de boas vindas:</vt:lpstr>
      <vt:lpstr>Bundles automáticos com doctrine2</vt:lpstr>
      <vt:lpstr>Console do Symfony: app/console</vt:lpstr>
      <vt:lpstr>Bundles automáticos com doctrine2 Passo 1: criar um bundle</vt:lpstr>
      <vt:lpstr>Exemplo de um bundle criado automaticamente:  Ifpi/Bundles/DisciplinasBundle</vt:lpstr>
      <vt:lpstr>Bundles automáticos com doctrine2 Passo 2: criar entidades (Models)</vt:lpstr>
      <vt:lpstr>Exemplo: Entidade Disciplina</vt:lpstr>
      <vt:lpstr>Bundles automáticos com doctrine2 Passo 3: criar banco de dados</vt:lpstr>
      <vt:lpstr>Bundles automáticos com doctrine2 Passo 4: atualizar o schema do banco</vt:lpstr>
      <vt:lpstr>Resultado do comando...</vt:lpstr>
      <vt:lpstr>Bundles automáticos com doctrine2 Passo 5: gerar CRUD</vt:lpstr>
      <vt:lpstr>Resultado do comando...</vt:lpstr>
      <vt:lpstr>Rotas criadas automaticamente...</vt:lpstr>
      <vt:lpstr>Resultados no browser...</vt:lpstr>
      <vt:lpstr>Parte III: Afinando  a aplicação...</vt:lpstr>
      <vt:lpstr>Validando dados ….</vt:lpstr>
      <vt:lpstr>Tipos de validação</vt:lpstr>
      <vt:lpstr>Algumas validações</vt:lpstr>
      <vt:lpstr>Validação usando um callback</vt:lpstr>
      <vt:lpstr>Mapeamento de associações</vt:lpstr>
      <vt:lpstr>OneToOne - Unidirecional</vt:lpstr>
      <vt:lpstr>OneToOne – Unidirecional Resultado do comando automático (CRUD)</vt:lpstr>
      <vt:lpstr>OneToOne - Bidirecional</vt:lpstr>
      <vt:lpstr>OneToOne - Auto-relacionamento</vt:lpstr>
      <vt:lpstr>OneToMany - Bidirecional</vt:lpstr>
      <vt:lpstr>ManyToMany - Bidirecional</vt:lpstr>
      <vt:lpstr>ManyToMany - Bidirecional</vt:lpstr>
      <vt:lpstr>Prática</vt:lpstr>
      <vt:lpstr>Referências</vt:lpstr>
      <vt:lpstr>Ferramentas de debug Tela - Firefox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Nécio de Lima Veras Lima Veras</dc:creator>
  <cp:lastModifiedBy>Ricardo Rodriguez</cp:lastModifiedBy>
  <cp:revision>321</cp:revision>
  <dcterms:created xsi:type="dcterms:W3CDTF">2010-06-01T21:09:44Z</dcterms:created>
  <dcterms:modified xsi:type="dcterms:W3CDTF">2016-05-02T15:32:18Z</dcterms:modified>
</cp:coreProperties>
</file>