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 RST</a:t>
            </a:r>
          </a:p>
          <a:p>
            <a:pPr/>
            <a:r>
              <a:t>Rede Social Tagarelas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Equipe Comunicatec</a:t>
            </a:r>
          </a:p>
        </p:txBody>
      </p:sp>
      <p:sp>
        <p:nvSpPr>
          <p:cNvPr id="121" name="Shape 121"/>
          <p:cNvSpPr/>
          <p:nvPr/>
        </p:nvSpPr>
        <p:spPr>
          <a:xfrm>
            <a:off x="10280269" y="8604250"/>
            <a:ext cx="1181863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6"/>
          <p:cNvGrpSpPr/>
          <p:nvPr/>
        </p:nvGrpSpPr>
        <p:grpSpPr>
          <a:xfrm>
            <a:off x="869941" y="6136980"/>
            <a:ext cx="11022827" cy="473378"/>
            <a:chOff x="0" y="0"/>
            <a:chExt cx="11022826" cy="473377"/>
          </a:xfrm>
        </p:grpSpPr>
        <p:sp>
          <p:nvSpPr>
            <p:cNvPr id="123" name="Shape 123"/>
            <p:cNvSpPr/>
            <p:nvPr/>
          </p:nvSpPr>
          <p:spPr>
            <a:xfrm>
              <a:off x="431548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" name="Shape 124"/>
            <p:cNvSpPr/>
            <p:nvPr/>
          </p:nvSpPr>
          <p:spPr>
            <a:xfrm>
              <a:off x="0" y="0"/>
              <a:ext cx="473378" cy="473378"/>
            </a:xfrm>
            <a:prstGeom prst="ellipse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" name="Shape 125"/>
            <p:cNvSpPr/>
            <p:nvPr/>
          </p:nvSpPr>
          <p:spPr>
            <a:xfrm>
              <a:off x="106812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578025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2724502" y="180256"/>
              <a:ext cx="1081495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Shape 128"/>
            <p:cNvSpPr/>
            <p:nvPr/>
          </p:nvSpPr>
          <p:spPr>
            <a:xfrm>
              <a:off x="3870979" y="180256"/>
              <a:ext cx="1081495" cy="112866"/>
            </a:xfrm>
            <a:prstGeom prst="rect">
              <a:avLst/>
            </a:pr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Shape 129"/>
            <p:cNvSpPr/>
            <p:nvPr/>
          </p:nvSpPr>
          <p:spPr>
            <a:xfrm>
              <a:off x="5017456" y="180256"/>
              <a:ext cx="1081495" cy="112866"/>
            </a:xfrm>
            <a:prstGeom prst="rect">
              <a:avLst/>
            </a:prstGeom>
            <a:solidFill>
              <a:srgbClr val="7965B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Shape 130"/>
            <p:cNvSpPr/>
            <p:nvPr/>
          </p:nvSpPr>
          <p:spPr>
            <a:xfrm>
              <a:off x="6163933" y="180256"/>
              <a:ext cx="1081495" cy="112866"/>
            </a:xfrm>
            <a:prstGeom prst="rect">
              <a:avLst/>
            </a:prstGeom>
            <a:solidFill>
              <a:srgbClr val="BB2226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" name="Shape 131"/>
            <p:cNvSpPr/>
            <p:nvPr/>
          </p:nvSpPr>
          <p:spPr>
            <a:xfrm>
              <a:off x="7310410" y="180256"/>
              <a:ext cx="1081495" cy="112866"/>
            </a:xfrm>
            <a:prstGeom prst="rect">
              <a:avLst/>
            </a:prstGeom>
            <a:solidFill>
              <a:srgbClr val="7EBA41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" name="Shape 132"/>
            <p:cNvSpPr/>
            <p:nvPr/>
          </p:nvSpPr>
          <p:spPr>
            <a:xfrm>
              <a:off x="8456888" y="180256"/>
              <a:ext cx="1081495" cy="112866"/>
            </a:xfrm>
            <a:prstGeom prst="rect">
              <a:avLst/>
            </a:prstGeom>
            <a:solidFill>
              <a:srgbClr val="2EA7E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 133"/>
            <p:cNvSpPr/>
            <p:nvPr/>
          </p:nvSpPr>
          <p:spPr>
            <a:xfrm>
              <a:off x="9603364" y="180256"/>
              <a:ext cx="1081496" cy="112866"/>
            </a:xfrm>
            <a:prstGeom prst="rect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0549449" y="0"/>
              <a:ext cx="473378" cy="473378"/>
            </a:xfrm>
            <a:prstGeom prst="ellipse">
              <a:avLst/>
            </a:pr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Shape 135"/>
            <p:cNvSpPr/>
            <p:nvPr/>
          </p:nvSpPr>
          <p:spPr>
            <a:xfrm>
              <a:off x="10656261" y="106812"/>
              <a:ext cx="259753" cy="25975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7" name="Shape 137"/>
          <p:cNvSpPr/>
          <p:nvPr/>
        </p:nvSpPr>
        <p:spPr>
          <a:xfrm>
            <a:off x="1339034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Mai/17</a:t>
            </a:r>
          </a:p>
        </p:txBody>
      </p:sp>
      <p:sp>
        <p:nvSpPr>
          <p:cNvPr id="138" name="Shape 138"/>
          <p:cNvSpPr/>
          <p:nvPr/>
        </p:nvSpPr>
        <p:spPr>
          <a:xfrm>
            <a:off x="2461422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Ago/17</a:t>
            </a:r>
          </a:p>
        </p:txBody>
      </p:sp>
      <p:sp>
        <p:nvSpPr>
          <p:cNvPr id="139" name="Shape 139"/>
          <p:cNvSpPr/>
          <p:nvPr/>
        </p:nvSpPr>
        <p:spPr>
          <a:xfrm>
            <a:off x="3604610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Out/17</a:t>
            </a:r>
          </a:p>
        </p:txBody>
      </p:sp>
      <p:sp>
        <p:nvSpPr>
          <p:cNvPr id="140" name="Shape 140"/>
          <p:cNvSpPr/>
          <p:nvPr/>
        </p:nvSpPr>
        <p:spPr>
          <a:xfrm>
            <a:off x="4768597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Dez/17</a:t>
            </a:r>
          </a:p>
        </p:txBody>
      </p:sp>
      <p:sp>
        <p:nvSpPr>
          <p:cNvPr id="141" name="Shape 141"/>
          <p:cNvSpPr/>
          <p:nvPr/>
        </p:nvSpPr>
        <p:spPr>
          <a:xfrm>
            <a:off x="5890985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Fev/18</a:t>
            </a:r>
          </a:p>
        </p:txBody>
      </p:sp>
      <p:sp>
        <p:nvSpPr>
          <p:cNvPr id="142" name="Shape 142"/>
          <p:cNvSpPr/>
          <p:nvPr/>
        </p:nvSpPr>
        <p:spPr>
          <a:xfrm>
            <a:off x="7034173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Abr/18</a:t>
            </a:r>
          </a:p>
        </p:txBody>
      </p:sp>
      <p:sp>
        <p:nvSpPr>
          <p:cNvPr id="143" name="Shape 143"/>
          <p:cNvSpPr/>
          <p:nvPr/>
        </p:nvSpPr>
        <p:spPr>
          <a:xfrm>
            <a:off x="8198161" y="6451619"/>
            <a:ext cx="1046074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Jun/18</a:t>
            </a:r>
          </a:p>
        </p:txBody>
      </p:sp>
      <p:sp>
        <p:nvSpPr>
          <p:cNvPr id="144" name="Shape 144"/>
          <p:cNvSpPr/>
          <p:nvPr/>
        </p:nvSpPr>
        <p:spPr>
          <a:xfrm>
            <a:off x="9320549" y="6451619"/>
            <a:ext cx="1087673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Dez/18</a:t>
            </a:r>
          </a:p>
        </p:txBody>
      </p:sp>
      <p:sp>
        <p:nvSpPr>
          <p:cNvPr id="145" name="Shape 145"/>
          <p:cNvSpPr/>
          <p:nvPr/>
        </p:nvSpPr>
        <p:spPr>
          <a:xfrm>
            <a:off x="10463737" y="6451619"/>
            <a:ext cx="1087672" cy="35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 defTabSz="587022">
              <a:defRPr b="1" sz="2000">
                <a:solidFill>
                  <a:srgbClr val="A6AAA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Mar/19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1762132" y="4291288"/>
            <a:ext cx="2924933" cy="1626103"/>
            <a:chOff x="0" y="0"/>
            <a:chExt cx="2924931" cy="1626102"/>
          </a:xfrm>
        </p:grpSpPr>
        <p:grpSp>
          <p:nvGrpSpPr>
            <p:cNvPr id="148" name="Group 14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46" name="Shape 14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EBA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9" name="Shape 14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b="1" sz="1400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#1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Modelo básico de usuários, grupos e sessões - Melhorias solicitadas serão incrementais</a:t>
              </a:r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2940692" y="2598169"/>
            <a:ext cx="2924933" cy="1627813"/>
            <a:chOff x="0" y="-1709"/>
            <a:chExt cx="2924931" cy="1627811"/>
          </a:xfrm>
        </p:grpSpPr>
        <p:grpSp>
          <p:nvGrpSpPr>
            <p:cNvPr id="153" name="Group 153"/>
            <p:cNvGrpSpPr/>
            <p:nvPr/>
          </p:nvGrpSpPr>
          <p:grpSpPr>
            <a:xfrm>
              <a:off x="-1" y="-1710"/>
              <a:ext cx="2924933" cy="1627813"/>
              <a:chOff x="0" y="5063"/>
              <a:chExt cx="2924931" cy="1627811"/>
            </a:xfrm>
          </p:grpSpPr>
          <p:sp>
            <p:nvSpPr>
              <p:cNvPr id="151" name="Shape 15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4" name="Shape 154"/>
            <p:cNvSpPr/>
            <p:nvPr/>
          </p:nvSpPr>
          <p:spPr>
            <a:xfrm>
              <a:off x="250208" y="62156"/>
              <a:ext cx="2537306" cy="113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b="1" sz="1400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#2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Liberar para uso de clientes. Esta versão terá os fontes disponíveis em GNU. </a:t>
              </a:r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Liberar Aplicativo móvel </a:t>
              </a:r>
            </a:p>
          </p:txBody>
        </p:sp>
      </p:grpSp>
      <p:grpSp>
        <p:nvGrpSpPr>
          <p:cNvPr id="160" name="Group 160"/>
          <p:cNvGrpSpPr/>
          <p:nvPr/>
        </p:nvGrpSpPr>
        <p:grpSpPr>
          <a:xfrm>
            <a:off x="6401049" y="4291288"/>
            <a:ext cx="2924933" cy="1626103"/>
            <a:chOff x="0" y="0"/>
            <a:chExt cx="2924931" cy="1626102"/>
          </a:xfrm>
        </p:grpSpPr>
        <p:grpSp>
          <p:nvGrpSpPr>
            <p:cNvPr id="158" name="Group 158"/>
            <p:cNvGrpSpPr/>
            <p:nvPr/>
          </p:nvGrpSpPr>
          <p:grpSpPr>
            <a:xfrm>
              <a:off x="-1" y="0"/>
              <a:ext cx="2924933" cy="1626103"/>
              <a:chOff x="0" y="0"/>
              <a:chExt cx="2924931" cy="1626102"/>
            </a:xfrm>
          </p:grpSpPr>
          <p:sp>
            <p:nvSpPr>
              <p:cNvPr id="156" name="Shape 156"/>
              <p:cNvSpPr/>
              <p:nvPr/>
            </p:nvSpPr>
            <p:spPr>
              <a:xfrm rot="10800000">
                <a:off x="0" y="0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7965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9" name="Shape 159"/>
            <p:cNvSpPr/>
            <p:nvPr/>
          </p:nvSpPr>
          <p:spPr>
            <a:xfrm>
              <a:off x="250208" y="170107"/>
              <a:ext cx="2537306" cy="9177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b="1" sz="1400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#4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no Feed (implementar RSS e Atom)</a:t>
              </a:r>
            </a:p>
          </p:txBody>
        </p:sp>
      </p:grpSp>
      <p:grpSp>
        <p:nvGrpSpPr>
          <p:cNvPr id="165" name="Group 165"/>
          <p:cNvGrpSpPr/>
          <p:nvPr/>
        </p:nvGrpSpPr>
        <p:grpSpPr>
          <a:xfrm>
            <a:off x="9766378" y="2604943"/>
            <a:ext cx="2924932" cy="1627812"/>
            <a:chOff x="0" y="5063"/>
            <a:chExt cx="2924931" cy="1627811"/>
          </a:xfrm>
        </p:grpSpPr>
        <p:grpSp>
          <p:nvGrpSpPr>
            <p:cNvPr id="163" name="Group 163"/>
            <p:cNvGrpSpPr/>
            <p:nvPr/>
          </p:nvGrpSpPr>
          <p:grpSpPr>
            <a:xfrm>
              <a:off x="-1" y="5063"/>
              <a:ext cx="2924933" cy="1627813"/>
              <a:chOff x="0" y="5063"/>
              <a:chExt cx="2924931" cy="1627811"/>
            </a:xfrm>
          </p:grpSpPr>
          <p:sp>
            <p:nvSpPr>
              <p:cNvPr id="161" name="Shape 161"/>
              <p:cNvSpPr/>
              <p:nvPr/>
            </p:nvSpPr>
            <p:spPr>
              <a:xfrm rot="10800000">
                <a:off x="0" y="6773"/>
                <a:ext cx="1565280" cy="16261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2EA7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95205" y="5063"/>
                <a:ext cx="2829727" cy="1237640"/>
              </a:xfrm>
              <a:prstGeom prst="rect">
                <a:avLst/>
              </a:prstGeom>
              <a:solidFill>
                <a:srgbClr val="ECEC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 defTabSz="587022"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4" name="Shape 164"/>
            <p:cNvSpPr/>
            <p:nvPr/>
          </p:nvSpPr>
          <p:spPr>
            <a:xfrm>
              <a:off x="250208" y="386007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b="1" sz="1400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#5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Em aberto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2385995" y="6931546"/>
            <a:ext cx="2916843" cy="1626104"/>
            <a:chOff x="0" y="6773"/>
            <a:chExt cx="2916842" cy="1626102"/>
          </a:xfrm>
        </p:grpSpPr>
        <p:sp>
          <p:nvSpPr>
            <p:cNvPr id="166" name="Shape 166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CB617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Shape 168"/>
            <p:cNvSpPr/>
            <p:nvPr/>
          </p:nvSpPr>
          <p:spPr>
            <a:xfrm>
              <a:off x="155002" y="662761"/>
              <a:ext cx="2537306" cy="701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b="1" sz="1400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#3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Refatoramento e melhorias solicitadas pelos clientes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8106748" y="6931546"/>
            <a:ext cx="2916843" cy="1626104"/>
            <a:chOff x="0" y="6773"/>
            <a:chExt cx="2916842" cy="1626102"/>
          </a:xfrm>
        </p:grpSpPr>
        <p:sp>
          <p:nvSpPr>
            <p:cNvPr id="170" name="Shape 170"/>
            <p:cNvSpPr/>
            <p:nvPr/>
          </p:nvSpPr>
          <p:spPr>
            <a:xfrm>
              <a:off x="1351562" y="6773"/>
              <a:ext cx="1565281" cy="1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C5622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Shape 171"/>
            <p:cNvSpPr/>
            <p:nvPr/>
          </p:nvSpPr>
          <p:spPr>
            <a:xfrm>
              <a:off x="0" y="389768"/>
              <a:ext cx="2829726" cy="1237640"/>
            </a:xfrm>
            <a:prstGeom prst="rect">
              <a:avLst/>
            </a:prstGeom>
            <a:solidFill>
              <a:srgbClr val="ECECEC"/>
            </a:solidFill>
            <a:ln w="12700" cap="flat">
              <a:noFill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155002" y="770711"/>
              <a:ext cx="2537306" cy="485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spAutoFit/>
            </a:bodyPr>
            <a:lstStyle/>
            <a:p>
              <a:pPr algn="l" defTabSz="587022">
                <a:defRPr b="1" sz="1400">
                  <a:solidFill>
                    <a:srgbClr val="40404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Versão #6</a:t>
              </a:r>
            </a:p>
            <a:p>
              <a:pPr algn="l" defTabSz="587022">
                <a:defRPr sz="1400">
                  <a:solidFill>
                    <a:srgbClr val="404040"/>
                  </a:solidFill>
                </a:defRPr>
              </a:pPr>
              <a:r>
                <a:t>Aberto ao uso em geral</a:t>
              </a:r>
            </a:p>
          </p:txBody>
        </p:sp>
      </p:grpSp>
      <p:sp>
        <p:nvSpPr>
          <p:cNvPr id="174" name="Shape 174"/>
          <p:cNvSpPr/>
          <p:nvPr/>
        </p:nvSpPr>
        <p:spPr>
          <a:xfrm>
            <a:off x="326153" y="468626"/>
            <a:ext cx="4974222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ROADMAP  Tagarelas Proposta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XMMP - Sala de aula Virtual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952500" y="2603500"/>
            <a:ext cx="11425486" cy="6286500"/>
          </a:xfrm>
          <a:prstGeom prst="rect">
            <a:avLst/>
          </a:prstGeom>
        </p:spPr>
        <p:txBody>
          <a:bodyPr/>
          <a:lstStyle/>
          <a:p>
            <a:pPr marL="315468" indent="-315468" defTabSz="537463">
              <a:spcBef>
                <a:spcPts val="2900"/>
              </a:spcBef>
              <a:defRPr sz="2576"/>
            </a:pPr>
            <a:r>
              <a:t>Tecnologia e Protocolo voltado a mensagens instantâneas, chat multi-user, streaming de voz e video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Facebook e Google usam este tecnologia para seus sistemas de mensagem.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O Core é pequeno e aberto. 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Praticado em redes sociais</a:t>
            </a:r>
          </a:p>
          <a:p>
            <a:pPr marL="315468" indent="-315468" defTabSz="537463">
              <a:spcBef>
                <a:spcPts val="2900"/>
              </a:spcBef>
              <a:defRPr b="1" sz="2576">
                <a:latin typeface="Helvetica"/>
                <a:ea typeface="Helvetica"/>
                <a:cs typeface="Helvetica"/>
                <a:sym typeface="Helvetica"/>
              </a:defRPr>
            </a:pPr>
            <a:r>
              <a:t>Ampla bibliografia e plugins jQuery para facilitar a troca de dados.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Permite gravar conversas interativas em banco de dados, xml e/ou outro formato desejado.</a:t>
            </a:r>
          </a:p>
          <a:p>
            <a:pPr marL="315468" indent="-315468" defTabSz="537463">
              <a:spcBef>
                <a:spcPts val="2900"/>
              </a:spcBef>
              <a:defRPr sz="2576"/>
            </a:pPr>
            <a:r>
              <a:t>Parametrizável.</a:t>
            </a:r>
          </a:p>
        </p:txBody>
      </p:sp>
      <p:sp>
        <p:nvSpPr>
          <p:cNvPr id="178" name="Shape 178"/>
          <p:cNvSpPr/>
          <p:nvPr/>
        </p:nvSpPr>
        <p:spPr>
          <a:xfrm>
            <a:off x="3579319" y="1924047"/>
            <a:ext cx="6354162" cy="469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t>e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X</a:t>
            </a:r>
            <a:r>
              <a:t>tensible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</a:t>
            </a:r>
            <a:r>
              <a:t>essaging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resence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t>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XMMP - Sala de aula Virtual</a:t>
            </a:r>
          </a:p>
        </p:txBody>
      </p:sp>
      <p:sp>
        <p:nvSpPr>
          <p:cNvPr id="181" name="Shape 181"/>
          <p:cNvSpPr/>
          <p:nvPr/>
        </p:nvSpPr>
        <p:spPr>
          <a:xfrm>
            <a:off x="6106566" y="1924049"/>
            <a:ext cx="12996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Exemplo</a:t>
            </a:r>
          </a:p>
        </p:txBody>
      </p:sp>
      <p:sp>
        <p:nvSpPr>
          <p:cNvPr id="182" name="Shape 182"/>
          <p:cNvSpPr/>
          <p:nvPr/>
        </p:nvSpPr>
        <p:spPr>
          <a:xfrm>
            <a:off x="1607775" y="2730499"/>
            <a:ext cx="10297251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900"/>
              </a:lnSpc>
              <a:spcBef>
                <a:spcPts val="1200"/>
              </a:spcBef>
              <a:defRPr sz="2166">
                <a:latin typeface="Times"/>
                <a:ea typeface="Times"/>
                <a:cs typeface="Times"/>
                <a:sym typeface="Times"/>
              </a:defRPr>
            </a:pPr>
            <a:r>
              <a:t>&lt;message to=’elizabeth@longbourn.lit’ from=’darcy@pemberley.lit/dance’ </a:t>
            </a:r>
          </a:p>
          <a:p>
            <a:pPr algn="l" defTabSz="457200">
              <a:lnSpc>
                <a:spcPts val="3900"/>
              </a:lnSpc>
              <a:spcBef>
                <a:spcPts val="1200"/>
              </a:spcBef>
              <a:defRPr sz="2166">
                <a:latin typeface="Times"/>
                <a:ea typeface="Times"/>
                <a:cs typeface="Times"/>
                <a:sym typeface="Times"/>
              </a:defRPr>
            </a:pPr>
            <a:r>
              <a:t>type=’chat’&gt;</a:t>
            </a:r>
            <a:br/>
            <a:r>
              <a:t>&lt;body&gt;What think you of books?&lt;/body&gt; </a:t>
            </a:r>
          </a:p>
          <a:p>
            <a:pPr algn="l" defTabSz="457200">
              <a:lnSpc>
                <a:spcPts val="3900"/>
              </a:lnSpc>
              <a:spcBef>
                <a:spcPts val="1200"/>
              </a:spcBef>
              <a:defRPr sz="2166">
                <a:latin typeface="Times"/>
                <a:ea typeface="Times"/>
                <a:cs typeface="Times"/>
                <a:sym typeface="Times"/>
              </a:defRPr>
            </a:pPr>
            <a:r>
              <a:t>&lt;/message&gt; </a:t>
            </a:r>
            <a:endParaRPr sz="1200"/>
          </a:p>
        </p:txBody>
      </p:sp>
      <p:sp>
        <p:nvSpPr>
          <p:cNvPr id="183" name="Shape 183"/>
          <p:cNvSpPr/>
          <p:nvPr/>
        </p:nvSpPr>
        <p:spPr>
          <a:xfrm>
            <a:off x="389204" y="5905500"/>
            <a:ext cx="1250579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 caso da versão inicial do Tagarelas o tipo de mensagem deverá ser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groupchat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/>
          <a:lstStyle/>
          <a:p>
            <a:pPr defTabSz="332993">
              <a:defRPr sz="4560"/>
            </a:pPr>
          </a:p>
          <a:p>
            <a:pPr defTabSz="332993">
              <a:defRPr sz="4560"/>
            </a:pPr>
            <a:r>
              <a:t>Estrutura do MicroBlog e Salas de Aula Virtuais baseadas em XMPP</a:t>
            </a:r>
          </a:p>
        </p:txBody>
      </p:sp>
      <p:pic>
        <p:nvPicPr>
          <p:cNvPr id="18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250" y="2355850"/>
            <a:ext cx="11849100" cy="65405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8413105" y="3873500"/>
            <a:ext cx="1221185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PHP</a:t>
            </a:r>
          </a:p>
        </p:txBody>
      </p:sp>
      <p:sp>
        <p:nvSpPr>
          <p:cNvPr id="188" name="Shape 188"/>
          <p:cNvSpPr/>
          <p:nvPr/>
        </p:nvSpPr>
        <p:spPr>
          <a:xfrm>
            <a:off x="10156775" y="7658100"/>
            <a:ext cx="1695947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Doctrine</a:t>
            </a:r>
          </a:p>
        </p:txBody>
      </p:sp>
      <p:sp>
        <p:nvSpPr>
          <p:cNvPr id="189" name="Shape 189"/>
          <p:cNvSpPr/>
          <p:nvPr/>
        </p:nvSpPr>
        <p:spPr>
          <a:xfrm>
            <a:off x="8561189" y="8445500"/>
            <a:ext cx="3291533" cy="4982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489053" y="2292350"/>
            <a:ext cx="23502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6">
                    <a:lumOff val="-8741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Cadastros</a:t>
            </a:r>
          </a:p>
        </p:txBody>
      </p:sp>
      <p:sp>
        <p:nvSpPr>
          <p:cNvPr id="191" name="Shape 191"/>
          <p:cNvSpPr/>
          <p:nvPr/>
        </p:nvSpPr>
        <p:spPr>
          <a:xfrm>
            <a:off x="4755728" y="5886450"/>
            <a:ext cx="26043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2">
                    <a:hueOff val="-2473793"/>
                    <a:satOff val="-50209"/>
                    <a:lumOff val="23543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Mensagens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xfrm>
            <a:off x="952500" y="-484721"/>
            <a:ext cx="11099800" cy="2159001"/>
          </a:xfrm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</a:p>
          <a:p>
            <a:pPr defTabSz="490727">
              <a:defRPr sz="6719"/>
            </a:pPr>
            <a:r>
              <a:t>Estrutura em Camadas</a:t>
            </a:r>
          </a:p>
        </p:txBody>
      </p:sp>
      <p:sp>
        <p:nvSpPr>
          <p:cNvPr id="194" name="Shape 194"/>
          <p:cNvSpPr/>
          <p:nvPr/>
        </p:nvSpPr>
        <p:spPr>
          <a:xfrm>
            <a:off x="1889447" y="8445053"/>
            <a:ext cx="9225906" cy="100221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Banco de dados</a:t>
            </a:r>
          </a:p>
        </p:txBody>
      </p:sp>
      <p:sp>
        <p:nvSpPr>
          <p:cNvPr id="195" name="Shape 195"/>
          <p:cNvSpPr/>
          <p:nvPr/>
        </p:nvSpPr>
        <p:spPr>
          <a:xfrm>
            <a:off x="1889447" y="7037585"/>
            <a:ext cx="9225906" cy="14976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Doctrine</a:t>
            </a:r>
          </a:p>
        </p:txBody>
      </p:sp>
      <p:sp>
        <p:nvSpPr>
          <p:cNvPr id="196" name="Shape 196"/>
          <p:cNvSpPr/>
          <p:nvPr/>
        </p:nvSpPr>
        <p:spPr>
          <a:xfrm>
            <a:off x="1940049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config.yml</a:t>
            </a:r>
          </a:p>
        </p:txBody>
      </p:sp>
      <p:sp>
        <p:nvSpPr>
          <p:cNvPr id="197" name="Shape 197"/>
          <p:cNvSpPr/>
          <p:nvPr/>
        </p:nvSpPr>
        <p:spPr>
          <a:xfrm>
            <a:off x="4207098" y="7605166"/>
            <a:ext cx="2273499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EntityManager</a:t>
            </a:r>
          </a:p>
        </p:txBody>
      </p:sp>
      <p:sp>
        <p:nvSpPr>
          <p:cNvPr id="198" name="Shape 198"/>
          <p:cNvSpPr/>
          <p:nvPr/>
        </p:nvSpPr>
        <p:spPr>
          <a:xfrm>
            <a:off x="66154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QueryBuilder</a:t>
            </a:r>
          </a:p>
        </p:txBody>
      </p:sp>
      <p:sp>
        <p:nvSpPr>
          <p:cNvPr id="199" name="Shape 199"/>
          <p:cNvSpPr/>
          <p:nvPr/>
        </p:nvSpPr>
        <p:spPr>
          <a:xfrm>
            <a:off x="8876084" y="7605166"/>
            <a:ext cx="2132162" cy="863204"/>
          </a:xfrm>
          <a:prstGeom prst="rect">
            <a:avLst/>
          </a:prstGeom>
          <a:solidFill>
            <a:schemeClr val="accent3">
              <a:hueOff val="-333989"/>
              <a:satOff val="3917"/>
              <a:lumOff val="-6666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Transaction</a:t>
            </a:r>
          </a:p>
        </p:txBody>
      </p:sp>
      <p:sp>
        <p:nvSpPr>
          <p:cNvPr id="200" name="Shape 200"/>
          <p:cNvSpPr/>
          <p:nvPr/>
        </p:nvSpPr>
        <p:spPr>
          <a:xfrm>
            <a:off x="1889447" y="6169694"/>
            <a:ext cx="9225906" cy="887910"/>
          </a:xfrm>
          <a:prstGeom prst="rect">
            <a:avLst/>
          </a:prstGeom>
          <a:solidFill>
            <a:schemeClr val="accent3">
              <a:hueOff val="-546623"/>
              <a:satOff val="7767"/>
              <a:lumOff val="-14512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Entity</a:t>
            </a:r>
          </a:p>
        </p:txBody>
      </p:sp>
      <p:sp>
        <p:nvSpPr>
          <p:cNvPr id="201" name="Shape 201"/>
          <p:cNvSpPr/>
          <p:nvPr/>
        </p:nvSpPr>
        <p:spPr>
          <a:xfrm>
            <a:off x="1889447" y="5340151"/>
            <a:ext cx="9225906" cy="863204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202" name="Shape 202"/>
          <p:cNvSpPr/>
          <p:nvPr/>
        </p:nvSpPr>
        <p:spPr>
          <a:xfrm>
            <a:off x="1889447" y="4518657"/>
            <a:ext cx="9225906" cy="887910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203" name="Shape 203"/>
          <p:cNvSpPr/>
          <p:nvPr/>
        </p:nvSpPr>
        <p:spPr>
          <a:xfrm>
            <a:off x="1889447" y="1975109"/>
            <a:ext cx="9225906" cy="1630165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/>
            <a:r>
              <a:t>View</a:t>
            </a:r>
          </a:p>
        </p:txBody>
      </p:sp>
      <p:sp>
        <p:nvSpPr>
          <p:cNvPr id="204" name="Shape 204"/>
          <p:cNvSpPr/>
          <p:nvPr/>
        </p:nvSpPr>
        <p:spPr>
          <a:xfrm>
            <a:off x="1889447" y="3642716"/>
            <a:ext cx="9225906" cy="86320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/>
            </a:lvl1pPr>
          </a:lstStyle>
          <a:p>
            <a:pPr/>
            <a:r>
              <a:t>Ajax</a:t>
            </a:r>
          </a:p>
        </p:txBody>
      </p:sp>
      <p:sp>
        <p:nvSpPr>
          <p:cNvPr id="205" name="Shape 205"/>
          <p:cNvSpPr/>
          <p:nvPr/>
        </p:nvSpPr>
        <p:spPr>
          <a:xfrm>
            <a:off x="2028949" y="2664866"/>
            <a:ext cx="2132162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html.twig</a:t>
            </a:r>
          </a:p>
        </p:txBody>
      </p:sp>
      <p:sp>
        <p:nvSpPr>
          <p:cNvPr id="206" name="Shape 206"/>
          <p:cNvSpPr/>
          <p:nvPr/>
        </p:nvSpPr>
        <p:spPr>
          <a:xfrm>
            <a:off x="4386919" y="2664866"/>
            <a:ext cx="2132163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JQuery</a:t>
            </a:r>
          </a:p>
        </p:txBody>
      </p:sp>
      <p:sp>
        <p:nvSpPr>
          <p:cNvPr id="207" name="Shape 207"/>
          <p:cNvSpPr/>
          <p:nvPr/>
        </p:nvSpPr>
        <p:spPr>
          <a:xfrm>
            <a:off x="6744890" y="2664866"/>
            <a:ext cx="2002757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Vendor</a:t>
            </a:r>
          </a:p>
        </p:txBody>
      </p:sp>
      <p:sp>
        <p:nvSpPr>
          <p:cNvPr id="208" name="Shape 208"/>
          <p:cNvSpPr/>
          <p:nvPr/>
        </p:nvSpPr>
        <p:spPr>
          <a:xfrm>
            <a:off x="9082608" y="2664866"/>
            <a:ext cx="1719115" cy="863204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Templates</a:t>
            </a:r>
          </a:p>
        </p:txBody>
      </p:sp>
      <p:sp>
        <p:nvSpPr>
          <p:cNvPr id="209" name="Shape 209"/>
          <p:cNvSpPr/>
          <p:nvPr/>
        </p:nvSpPr>
        <p:spPr>
          <a:xfrm>
            <a:off x="11136684" y="1976090"/>
            <a:ext cx="544662" cy="746670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EXCEPTION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1323454" y="1976090"/>
            <a:ext cx="544662" cy="7466708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 sz="43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XMPP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Pacotes</a:t>
            </a:r>
          </a:p>
        </p:txBody>
      </p:sp>
      <p:sp>
        <p:nvSpPr>
          <p:cNvPr id="213" name="Shape 21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243459" indent="-243459" defTabSz="414781">
              <a:spcBef>
                <a:spcPts val="2200"/>
              </a:spcBef>
              <a:defRPr sz="1987"/>
            </a:pPr>
            <a:r>
              <a:t>A estrutura do pacote é criada a partir do shell dentro do diretório do projeto. 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responsabilidade de criar pacotes será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criação de novas entidades deverá ser feita a partir de uma nova Branch no GIT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Todas as Branches deverão ser informadas para 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A liberação de novos pacotes deverá ser avaliada por toda equipe Comunicatec</a:t>
            </a:r>
          </a:p>
          <a:p>
            <a:pPr marL="243459" indent="-243459" defTabSz="414781">
              <a:spcBef>
                <a:spcPts val="2200"/>
              </a:spcBef>
              <a:defRPr sz="1987"/>
            </a:pPr>
            <a:r>
              <a:t>XMPP será responsabilidade do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Administrador do Projeto</a:t>
            </a:r>
          </a:p>
        </p:txBody>
      </p:sp>
      <p:pic>
        <p:nvPicPr>
          <p:cNvPr id="214" name="Pacote Bund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0032" y="2283668"/>
            <a:ext cx="5710536" cy="7023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Diretório Web</a:t>
            </a:r>
          </a:p>
        </p:txBody>
      </p:sp>
      <p:sp>
        <p:nvSpPr>
          <p:cNvPr id="217" name="Shape 217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Contém a estrutura de apoio para a camada view do sistema.</a:t>
            </a:r>
          </a:p>
        </p:txBody>
      </p:sp>
      <p:pic>
        <p:nvPicPr>
          <p:cNvPr id="218" name="Diretório We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2678" y="2561188"/>
            <a:ext cx="5174246" cy="7171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