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 snapToObjects="1">
      <p:cViewPr varScale="1">
        <p:scale>
          <a:sx n="38" d="100"/>
          <a:sy n="38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Texto do Título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–Jaime Silveira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“Digite uma citação aqui.”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Texto do Título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Texto do Título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Sistemas_distribu%C3%ADdos" TargetMode="External"/><Relationship Id="rId2" Type="http://schemas.openxmlformats.org/officeDocument/2006/relationships/hyperlink" Target="https://pt.wikipedia.org/wiki/Hiperm%C3%ADdia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Projeto RST</a:t>
            </a:r>
          </a:p>
          <a:p>
            <a:r>
              <a:t>Rede Social Tagarelas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Equipe Comunicatec</a:t>
            </a:r>
          </a:p>
        </p:txBody>
      </p:sp>
      <p:sp>
        <p:nvSpPr>
          <p:cNvPr id="121" name="Shape 121"/>
          <p:cNvSpPr/>
          <p:nvPr/>
        </p:nvSpPr>
        <p:spPr>
          <a:xfrm>
            <a:off x="10280269" y="8604250"/>
            <a:ext cx="1181863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6"/>
          <p:cNvGrpSpPr/>
          <p:nvPr/>
        </p:nvGrpSpPr>
        <p:grpSpPr>
          <a:xfrm>
            <a:off x="869941" y="6136980"/>
            <a:ext cx="11022827" cy="473378"/>
            <a:chOff x="0" y="0"/>
            <a:chExt cx="11022826" cy="473377"/>
          </a:xfrm>
        </p:grpSpPr>
        <p:sp>
          <p:nvSpPr>
            <p:cNvPr id="123" name="Shape 123"/>
            <p:cNvSpPr/>
            <p:nvPr/>
          </p:nvSpPr>
          <p:spPr>
            <a:xfrm>
              <a:off x="431548" y="180256"/>
              <a:ext cx="1081495" cy="112866"/>
            </a:xfrm>
            <a:prstGeom prst="rect">
              <a:avLst/>
            </a:prstGeom>
            <a:solidFill>
              <a:srgbClr val="7EBA41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0" y="0"/>
              <a:ext cx="473378" cy="473378"/>
            </a:xfrm>
            <a:prstGeom prst="ellipse">
              <a:avLst/>
            </a:prstGeom>
            <a:solidFill>
              <a:srgbClr val="7EBA41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06812" y="106812"/>
              <a:ext cx="259753" cy="25975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578025" y="180256"/>
              <a:ext cx="1081495" cy="112866"/>
            </a:xfrm>
            <a:prstGeom prst="rect">
              <a:avLst/>
            </a:prstGeom>
            <a:solidFill>
              <a:srgbClr val="2EA7E2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24502" y="180256"/>
              <a:ext cx="1081495" cy="112866"/>
            </a:xfrm>
            <a:prstGeom prst="rect">
              <a:avLst/>
            </a:prstGeom>
            <a:solidFill>
              <a:srgbClr val="EC5622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3870979" y="180256"/>
              <a:ext cx="1081495" cy="112866"/>
            </a:xfrm>
            <a:prstGeom prst="rect">
              <a:avLst/>
            </a:prstGeom>
            <a:solidFill>
              <a:srgbClr val="FCB617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5017456" y="180256"/>
              <a:ext cx="1081495" cy="112866"/>
            </a:xfrm>
            <a:prstGeom prst="rect">
              <a:avLst/>
            </a:prstGeom>
            <a:solidFill>
              <a:srgbClr val="7965B1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163933" y="180256"/>
              <a:ext cx="1081495" cy="112866"/>
            </a:xfrm>
            <a:prstGeom prst="rect">
              <a:avLst/>
            </a:prstGeom>
            <a:solidFill>
              <a:srgbClr val="BB2226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7310410" y="180256"/>
              <a:ext cx="1081495" cy="112866"/>
            </a:xfrm>
            <a:prstGeom prst="rect">
              <a:avLst/>
            </a:prstGeom>
            <a:solidFill>
              <a:srgbClr val="7EBA41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8456888" y="180256"/>
              <a:ext cx="1081495" cy="112866"/>
            </a:xfrm>
            <a:prstGeom prst="rect">
              <a:avLst/>
            </a:prstGeom>
            <a:solidFill>
              <a:srgbClr val="2EA7E2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9603364" y="180256"/>
              <a:ext cx="1081496" cy="112866"/>
            </a:xfrm>
            <a:prstGeom prst="rect">
              <a:avLst/>
            </a:prstGeom>
            <a:solidFill>
              <a:srgbClr val="EC5622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0549449" y="0"/>
              <a:ext cx="473378" cy="473378"/>
            </a:xfrm>
            <a:prstGeom prst="ellipse">
              <a:avLst/>
            </a:prstGeom>
            <a:solidFill>
              <a:srgbClr val="EC5622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656261" y="106812"/>
              <a:ext cx="259753" cy="25975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1339034" y="6451619"/>
            <a:ext cx="1046074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20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Mai/17</a:t>
            </a:r>
          </a:p>
        </p:txBody>
      </p:sp>
      <p:sp>
        <p:nvSpPr>
          <p:cNvPr id="138" name="Shape 138"/>
          <p:cNvSpPr/>
          <p:nvPr/>
        </p:nvSpPr>
        <p:spPr>
          <a:xfrm>
            <a:off x="2461422" y="6451619"/>
            <a:ext cx="1087673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20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Ago/17</a:t>
            </a:r>
          </a:p>
        </p:txBody>
      </p:sp>
      <p:sp>
        <p:nvSpPr>
          <p:cNvPr id="139" name="Shape 139"/>
          <p:cNvSpPr/>
          <p:nvPr/>
        </p:nvSpPr>
        <p:spPr>
          <a:xfrm>
            <a:off x="3604610" y="6451619"/>
            <a:ext cx="1087673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20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Out/17</a:t>
            </a:r>
          </a:p>
        </p:txBody>
      </p:sp>
      <p:sp>
        <p:nvSpPr>
          <p:cNvPr id="140" name="Shape 140"/>
          <p:cNvSpPr/>
          <p:nvPr/>
        </p:nvSpPr>
        <p:spPr>
          <a:xfrm>
            <a:off x="4768597" y="6451619"/>
            <a:ext cx="1046074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20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Dez/17</a:t>
            </a:r>
          </a:p>
        </p:txBody>
      </p:sp>
      <p:sp>
        <p:nvSpPr>
          <p:cNvPr id="141" name="Shape 141"/>
          <p:cNvSpPr/>
          <p:nvPr/>
        </p:nvSpPr>
        <p:spPr>
          <a:xfrm>
            <a:off x="5890985" y="6451619"/>
            <a:ext cx="1087673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20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Fev/18</a:t>
            </a:r>
          </a:p>
        </p:txBody>
      </p:sp>
      <p:sp>
        <p:nvSpPr>
          <p:cNvPr id="142" name="Shape 142"/>
          <p:cNvSpPr/>
          <p:nvPr/>
        </p:nvSpPr>
        <p:spPr>
          <a:xfrm>
            <a:off x="7034173" y="6451619"/>
            <a:ext cx="1087673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20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Abr/18</a:t>
            </a:r>
          </a:p>
        </p:txBody>
      </p:sp>
      <p:sp>
        <p:nvSpPr>
          <p:cNvPr id="143" name="Shape 143"/>
          <p:cNvSpPr/>
          <p:nvPr/>
        </p:nvSpPr>
        <p:spPr>
          <a:xfrm>
            <a:off x="8198161" y="6451619"/>
            <a:ext cx="1046074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20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Jun/18</a:t>
            </a:r>
          </a:p>
        </p:txBody>
      </p:sp>
      <p:sp>
        <p:nvSpPr>
          <p:cNvPr id="144" name="Shape 144"/>
          <p:cNvSpPr/>
          <p:nvPr/>
        </p:nvSpPr>
        <p:spPr>
          <a:xfrm>
            <a:off x="9320549" y="6451619"/>
            <a:ext cx="1087673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20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Dez/18</a:t>
            </a:r>
          </a:p>
        </p:txBody>
      </p:sp>
      <p:sp>
        <p:nvSpPr>
          <p:cNvPr id="145" name="Shape 145"/>
          <p:cNvSpPr/>
          <p:nvPr/>
        </p:nvSpPr>
        <p:spPr>
          <a:xfrm>
            <a:off x="10463737" y="6451619"/>
            <a:ext cx="1087672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sz="20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Mar/19</a:t>
            </a:r>
          </a:p>
        </p:txBody>
      </p:sp>
      <p:grpSp>
        <p:nvGrpSpPr>
          <p:cNvPr id="150" name="Group 150"/>
          <p:cNvGrpSpPr/>
          <p:nvPr/>
        </p:nvGrpSpPr>
        <p:grpSpPr>
          <a:xfrm>
            <a:off x="1762132" y="4291288"/>
            <a:ext cx="2924933" cy="1626103"/>
            <a:chOff x="0" y="0"/>
            <a:chExt cx="2924931" cy="1626102"/>
          </a:xfrm>
        </p:grpSpPr>
        <p:grpSp>
          <p:nvGrpSpPr>
            <p:cNvPr id="148" name="Group 148"/>
            <p:cNvGrpSpPr/>
            <p:nvPr/>
          </p:nvGrpSpPr>
          <p:grpSpPr>
            <a:xfrm>
              <a:off x="-1" y="0"/>
              <a:ext cx="2924933" cy="1626103"/>
              <a:chOff x="0" y="0"/>
              <a:chExt cx="2924931" cy="1626102"/>
            </a:xfrm>
          </p:grpSpPr>
          <p:sp>
            <p:nvSpPr>
              <p:cNvPr id="146" name="Shape 146"/>
              <p:cNvSpPr/>
              <p:nvPr/>
            </p:nvSpPr>
            <p:spPr>
              <a:xfrm rot="10800000">
                <a:off x="0" y="0"/>
                <a:ext cx="1565280" cy="16261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EBA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>
                <a:off x="95205" y="5063"/>
                <a:ext cx="2829727" cy="1237640"/>
              </a:xfrm>
              <a:prstGeom prst="rect">
                <a:avLst/>
              </a:pr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49" name="Shape 149"/>
            <p:cNvSpPr/>
            <p:nvPr/>
          </p:nvSpPr>
          <p:spPr>
            <a:xfrm>
              <a:off x="250208" y="170107"/>
              <a:ext cx="2537306" cy="9177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/>
            <a:p>
              <a:pPr algn="l" defTabSz="587022">
                <a:defRPr sz="1400" b="1">
                  <a:solidFill>
                    <a:srgbClr val="40404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Versão #1</a:t>
              </a:r>
            </a:p>
            <a:p>
              <a:pPr algn="l" defTabSz="587022">
                <a:defRPr sz="1400">
                  <a:solidFill>
                    <a:srgbClr val="404040"/>
                  </a:solidFill>
                </a:defRPr>
              </a:pPr>
              <a:r>
                <a:t>Modelo básico de usuários, grupos e sessões - Melhorias solicitadas serão incrementais</a:t>
              </a:r>
            </a:p>
          </p:txBody>
        </p:sp>
      </p:grpSp>
      <p:grpSp>
        <p:nvGrpSpPr>
          <p:cNvPr id="155" name="Group 155"/>
          <p:cNvGrpSpPr/>
          <p:nvPr/>
        </p:nvGrpSpPr>
        <p:grpSpPr>
          <a:xfrm>
            <a:off x="2940692" y="2598169"/>
            <a:ext cx="2924933" cy="1627813"/>
            <a:chOff x="0" y="-1709"/>
            <a:chExt cx="2924931" cy="1627811"/>
          </a:xfrm>
        </p:grpSpPr>
        <p:grpSp>
          <p:nvGrpSpPr>
            <p:cNvPr id="153" name="Group 153"/>
            <p:cNvGrpSpPr/>
            <p:nvPr/>
          </p:nvGrpSpPr>
          <p:grpSpPr>
            <a:xfrm>
              <a:off x="-1" y="-1710"/>
              <a:ext cx="2924933" cy="1627813"/>
              <a:chOff x="0" y="5063"/>
              <a:chExt cx="2924931" cy="1627811"/>
            </a:xfrm>
          </p:grpSpPr>
          <p:sp>
            <p:nvSpPr>
              <p:cNvPr id="151" name="Shape 151"/>
              <p:cNvSpPr/>
              <p:nvPr/>
            </p:nvSpPr>
            <p:spPr>
              <a:xfrm rot="10800000">
                <a:off x="0" y="6773"/>
                <a:ext cx="1565280" cy="16261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2EA7E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>
                <a:off x="95205" y="5063"/>
                <a:ext cx="2829727" cy="1237640"/>
              </a:xfrm>
              <a:prstGeom prst="rect">
                <a:avLst/>
              </a:pr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54" name="Shape 154"/>
            <p:cNvSpPr/>
            <p:nvPr/>
          </p:nvSpPr>
          <p:spPr>
            <a:xfrm>
              <a:off x="250208" y="62156"/>
              <a:ext cx="2537306" cy="11336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/>
            <a:p>
              <a:pPr algn="l" defTabSz="587022">
                <a:defRPr sz="1400" b="1">
                  <a:solidFill>
                    <a:srgbClr val="40404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Versão #2</a:t>
              </a:r>
            </a:p>
            <a:p>
              <a:pPr algn="l" defTabSz="587022">
                <a:defRPr sz="1400">
                  <a:solidFill>
                    <a:srgbClr val="404040"/>
                  </a:solidFill>
                </a:defRPr>
              </a:pPr>
              <a:r>
                <a:t>Liberar para uso de clientes. Esta versão terá os fontes disponíveis em GNU. </a:t>
              </a: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Liberar Aplicativo móvel </a:t>
              </a:r>
            </a:p>
          </p:txBody>
        </p:sp>
      </p:grpSp>
      <p:grpSp>
        <p:nvGrpSpPr>
          <p:cNvPr id="160" name="Group 160"/>
          <p:cNvGrpSpPr/>
          <p:nvPr/>
        </p:nvGrpSpPr>
        <p:grpSpPr>
          <a:xfrm>
            <a:off x="6401049" y="4291288"/>
            <a:ext cx="2924933" cy="1626103"/>
            <a:chOff x="0" y="0"/>
            <a:chExt cx="2924931" cy="1626102"/>
          </a:xfrm>
        </p:grpSpPr>
        <p:grpSp>
          <p:nvGrpSpPr>
            <p:cNvPr id="158" name="Group 158"/>
            <p:cNvGrpSpPr/>
            <p:nvPr/>
          </p:nvGrpSpPr>
          <p:grpSpPr>
            <a:xfrm>
              <a:off x="-1" y="0"/>
              <a:ext cx="2924933" cy="1626103"/>
              <a:chOff x="0" y="0"/>
              <a:chExt cx="2924931" cy="1626102"/>
            </a:xfrm>
          </p:grpSpPr>
          <p:sp>
            <p:nvSpPr>
              <p:cNvPr id="156" name="Shape 156"/>
              <p:cNvSpPr/>
              <p:nvPr/>
            </p:nvSpPr>
            <p:spPr>
              <a:xfrm rot="10800000">
                <a:off x="0" y="0"/>
                <a:ext cx="1565280" cy="16261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965B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95205" y="5063"/>
                <a:ext cx="2829727" cy="1237640"/>
              </a:xfrm>
              <a:prstGeom prst="rect">
                <a:avLst/>
              </a:pr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59" name="Shape 159"/>
            <p:cNvSpPr/>
            <p:nvPr/>
          </p:nvSpPr>
          <p:spPr>
            <a:xfrm>
              <a:off x="250208" y="170107"/>
              <a:ext cx="2537306" cy="9177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/>
            <a:p>
              <a:pPr algn="l" defTabSz="587022">
                <a:defRPr sz="1400" b="1">
                  <a:solidFill>
                    <a:srgbClr val="40404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Versão #4</a:t>
              </a:r>
            </a:p>
            <a:p>
              <a:pPr algn="l" defTabSz="587022">
                <a:defRPr sz="1400">
                  <a:solidFill>
                    <a:srgbClr val="404040"/>
                  </a:solidFill>
                </a:defRPr>
              </a:pPr>
              <a:r>
                <a:t>Refatoramento e melhorias no Feed (implementar RSS e Atom)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9766378" y="2604943"/>
            <a:ext cx="2924932" cy="1627812"/>
            <a:chOff x="0" y="5063"/>
            <a:chExt cx="2924931" cy="1627811"/>
          </a:xfrm>
        </p:grpSpPr>
        <p:grpSp>
          <p:nvGrpSpPr>
            <p:cNvPr id="163" name="Group 163"/>
            <p:cNvGrpSpPr/>
            <p:nvPr/>
          </p:nvGrpSpPr>
          <p:grpSpPr>
            <a:xfrm>
              <a:off x="-1" y="5063"/>
              <a:ext cx="2924933" cy="1627813"/>
              <a:chOff x="0" y="5063"/>
              <a:chExt cx="2924931" cy="1627811"/>
            </a:xfrm>
          </p:grpSpPr>
          <p:sp>
            <p:nvSpPr>
              <p:cNvPr id="161" name="Shape 161"/>
              <p:cNvSpPr/>
              <p:nvPr/>
            </p:nvSpPr>
            <p:spPr>
              <a:xfrm rot="10800000">
                <a:off x="0" y="6773"/>
                <a:ext cx="1565280" cy="16261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2EA7E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95205" y="5063"/>
                <a:ext cx="2829727" cy="1237640"/>
              </a:xfrm>
              <a:prstGeom prst="rect">
                <a:avLst/>
              </a:pr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64" name="Shape 164"/>
            <p:cNvSpPr/>
            <p:nvPr/>
          </p:nvSpPr>
          <p:spPr>
            <a:xfrm>
              <a:off x="250208" y="386007"/>
              <a:ext cx="2537306" cy="4859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/>
            <a:p>
              <a:pPr algn="l" defTabSz="587022">
                <a:defRPr sz="1400" b="1">
                  <a:solidFill>
                    <a:srgbClr val="40404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Versão #5</a:t>
              </a:r>
            </a:p>
            <a:p>
              <a:pPr algn="l" defTabSz="587022">
                <a:defRPr sz="1400">
                  <a:solidFill>
                    <a:srgbClr val="404040"/>
                  </a:solidFill>
                </a:defRPr>
              </a:pPr>
              <a:r>
                <a:t>Em aberto</a:t>
              </a:r>
            </a:p>
          </p:txBody>
        </p:sp>
      </p:grpSp>
      <p:grpSp>
        <p:nvGrpSpPr>
          <p:cNvPr id="169" name="Group 169"/>
          <p:cNvGrpSpPr/>
          <p:nvPr/>
        </p:nvGrpSpPr>
        <p:grpSpPr>
          <a:xfrm>
            <a:off x="2385995" y="6931546"/>
            <a:ext cx="2916843" cy="1626104"/>
            <a:chOff x="0" y="6773"/>
            <a:chExt cx="2916842" cy="1626102"/>
          </a:xfrm>
        </p:grpSpPr>
        <p:sp>
          <p:nvSpPr>
            <p:cNvPr id="166" name="Shape 166"/>
            <p:cNvSpPr/>
            <p:nvPr/>
          </p:nvSpPr>
          <p:spPr>
            <a:xfrm>
              <a:off x="1351562" y="6773"/>
              <a:ext cx="1565281" cy="1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CB617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0" y="389768"/>
              <a:ext cx="2829726" cy="1237640"/>
            </a:xfrm>
            <a:prstGeom prst="rect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5002" y="662761"/>
              <a:ext cx="2537306" cy="701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/>
            <a:p>
              <a:pPr algn="l" defTabSz="587022">
                <a:defRPr sz="1400" b="1">
                  <a:solidFill>
                    <a:srgbClr val="40404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Versão #3</a:t>
              </a:r>
            </a:p>
            <a:p>
              <a:pPr algn="l" defTabSz="587022">
                <a:defRPr sz="1400">
                  <a:solidFill>
                    <a:srgbClr val="404040"/>
                  </a:solidFill>
                </a:defRPr>
              </a:pPr>
              <a:r>
                <a:t>Refatoramento e melhorias solicitadas pelos clientes</a:t>
              </a:r>
            </a:p>
          </p:txBody>
        </p:sp>
      </p:grpSp>
      <p:grpSp>
        <p:nvGrpSpPr>
          <p:cNvPr id="173" name="Group 173"/>
          <p:cNvGrpSpPr/>
          <p:nvPr/>
        </p:nvGrpSpPr>
        <p:grpSpPr>
          <a:xfrm>
            <a:off x="8106748" y="6931546"/>
            <a:ext cx="2916843" cy="1626104"/>
            <a:chOff x="0" y="6773"/>
            <a:chExt cx="2916842" cy="1626102"/>
          </a:xfrm>
        </p:grpSpPr>
        <p:sp>
          <p:nvSpPr>
            <p:cNvPr id="170" name="Shape 170"/>
            <p:cNvSpPr/>
            <p:nvPr/>
          </p:nvSpPr>
          <p:spPr>
            <a:xfrm>
              <a:off x="1351562" y="6773"/>
              <a:ext cx="1565281" cy="1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C5622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0" y="389768"/>
              <a:ext cx="2829726" cy="1237640"/>
            </a:xfrm>
            <a:prstGeom prst="rect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5002" y="770711"/>
              <a:ext cx="2537306" cy="4859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/>
            <a:p>
              <a:pPr algn="l" defTabSz="587022">
                <a:defRPr sz="1400" b="1">
                  <a:solidFill>
                    <a:srgbClr val="40404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Versão #6</a:t>
              </a:r>
            </a:p>
            <a:p>
              <a:pPr algn="l" defTabSz="587022">
                <a:defRPr sz="1400">
                  <a:solidFill>
                    <a:srgbClr val="404040"/>
                  </a:solidFill>
                </a:defRPr>
              </a:pPr>
              <a:r>
                <a:t>Aberto ao uso em geral</a:t>
              </a:r>
            </a:p>
          </p:txBody>
        </p:sp>
      </p:grpSp>
      <p:sp>
        <p:nvSpPr>
          <p:cNvPr id="174" name="Shape 174"/>
          <p:cNvSpPr/>
          <p:nvPr/>
        </p:nvSpPr>
        <p:spPr>
          <a:xfrm>
            <a:off x="326153" y="468626"/>
            <a:ext cx="4974222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ROADMAP  Tagarelas Proposta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r>
              <a:t>XMMP - Sala de aula Virtual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425486" cy="6286500"/>
          </a:xfrm>
          <a:prstGeom prst="rect">
            <a:avLst/>
          </a:prstGeom>
        </p:spPr>
        <p:txBody>
          <a:bodyPr/>
          <a:lstStyle/>
          <a:p>
            <a:pPr marL="315468" indent="-315468" defTabSz="537463">
              <a:spcBef>
                <a:spcPts val="2900"/>
              </a:spcBef>
              <a:defRPr sz="2576"/>
            </a:pPr>
            <a:r>
              <a:t>Tecnologia e Protocolo voltado a mensagens instantâneas, chat multi-user, streaming de voz e video</a:t>
            </a:r>
          </a:p>
          <a:p>
            <a:pPr marL="315468" indent="-315468" defTabSz="537463">
              <a:spcBef>
                <a:spcPts val="2900"/>
              </a:spcBef>
              <a:defRPr sz="2576"/>
            </a:pPr>
            <a:r>
              <a:t>Facebook e Google usam este tecnologia para seus sistemas de mensagem.</a:t>
            </a:r>
          </a:p>
          <a:p>
            <a:pPr marL="315468" indent="-315468" defTabSz="537463">
              <a:spcBef>
                <a:spcPts val="2900"/>
              </a:spcBef>
              <a:defRPr sz="2576"/>
            </a:pPr>
            <a:r>
              <a:t>O Core é pequeno e aberto. </a:t>
            </a:r>
          </a:p>
          <a:p>
            <a:pPr marL="315468" indent="-315468" defTabSz="537463">
              <a:spcBef>
                <a:spcPts val="2900"/>
              </a:spcBef>
              <a:defRPr sz="2576"/>
            </a:pPr>
            <a:r>
              <a:t>Praticado em redes sociais</a:t>
            </a:r>
          </a:p>
          <a:p>
            <a:pPr marL="315468" indent="-315468" defTabSz="537463">
              <a:spcBef>
                <a:spcPts val="2900"/>
              </a:spcBef>
              <a:defRPr sz="2576" b="1">
                <a:latin typeface="Helvetica"/>
                <a:ea typeface="Helvetica"/>
                <a:cs typeface="Helvetica"/>
                <a:sym typeface="Helvetica"/>
              </a:defRPr>
            </a:pPr>
            <a:r>
              <a:t>Ampla bibliografia e plugins jQuery para facilitar a troca de dados.</a:t>
            </a:r>
          </a:p>
          <a:p>
            <a:pPr marL="315468" indent="-315468" defTabSz="537463">
              <a:spcBef>
                <a:spcPts val="2900"/>
              </a:spcBef>
              <a:defRPr sz="2576"/>
            </a:pPr>
            <a:r>
              <a:t>Permite gravar conversas interativas em banco de dados, xml e/ou outro formato desejado.</a:t>
            </a:r>
          </a:p>
          <a:p>
            <a:pPr marL="315468" indent="-315468" defTabSz="537463">
              <a:spcBef>
                <a:spcPts val="2900"/>
              </a:spcBef>
              <a:defRPr sz="2576"/>
            </a:pPr>
            <a:r>
              <a:t>Parametrizável.</a:t>
            </a:r>
          </a:p>
        </p:txBody>
      </p:sp>
      <p:sp>
        <p:nvSpPr>
          <p:cNvPr id="178" name="Shape 178"/>
          <p:cNvSpPr/>
          <p:nvPr/>
        </p:nvSpPr>
        <p:spPr>
          <a:xfrm>
            <a:off x="3579319" y="1924047"/>
            <a:ext cx="6354162" cy="469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e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X</a:t>
            </a:r>
            <a:r>
              <a:t>tensible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</a:t>
            </a:r>
            <a:r>
              <a:t>essaging and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t>resence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t>rotocol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xfrm>
            <a:off x="952500" y="-484721"/>
            <a:ext cx="11099800" cy="21590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32993">
              <a:defRPr sz="4560"/>
            </a:pPr>
            <a:endParaRPr/>
          </a:p>
          <a:p>
            <a:pPr defTabSz="332993">
              <a:defRPr sz="4560"/>
            </a:pPr>
            <a:r>
              <a:t>Estrutura do MicroBlog e Salas de Aula Virtuais baseadas em XMPP</a:t>
            </a:r>
          </a:p>
        </p:txBody>
      </p:sp>
      <p:pic>
        <p:nvPicPr>
          <p:cNvPr id="18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2355850"/>
            <a:ext cx="11849100" cy="6540500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87"/>
          <p:cNvSpPr/>
          <p:nvPr/>
        </p:nvSpPr>
        <p:spPr>
          <a:xfrm>
            <a:off x="8413105" y="3873500"/>
            <a:ext cx="1221185" cy="4982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PHP</a:t>
            </a:r>
          </a:p>
        </p:txBody>
      </p:sp>
      <p:sp>
        <p:nvSpPr>
          <p:cNvPr id="188" name="Shape 188"/>
          <p:cNvSpPr/>
          <p:nvPr/>
        </p:nvSpPr>
        <p:spPr>
          <a:xfrm>
            <a:off x="10156775" y="7658100"/>
            <a:ext cx="1695947" cy="4982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Doctrine</a:t>
            </a:r>
          </a:p>
        </p:txBody>
      </p:sp>
      <p:sp>
        <p:nvSpPr>
          <p:cNvPr id="189" name="Shape 189"/>
          <p:cNvSpPr/>
          <p:nvPr/>
        </p:nvSpPr>
        <p:spPr>
          <a:xfrm>
            <a:off x="8561189" y="8445500"/>
            <a:ext cx="3291533" cy="4982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4489053" y="2292350"/>
            <a:ext cx="23502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lumOff val="-874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Cadastros</a:t>
            </a:r>
          </a:p>
        </p:txBody>
      </p:sp>
      <p:sp>
        <p:nvSpPr>
          <p:cNvPr id="191" name="Shape 191"/>
          <p:cNvSpPr/>
          <p:nvPr/>
        </p:nvSpPr>
        <p:spPr>
          <a:xfrm>
            <a:off x="4710940" y="7840206"/>
            <a:ext cx="2616101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Mensagens</a:t>
            </a:r>
            <a:endParaRPr lang="en-US" dirty="0"/>
          </a:p>
          <a:p>
            <a:r>
              <a:rPr lang="en-US" dirty="0" err="1"/>
              <a:t>Mídia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xfrm>
            <a:off x="952500" y="-484721"/>
            <a:ext cx="11099800" cy="2159001"/>
          </a:xfrm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endParaRPr dirty="0"/>
          </a:p>
          <a:p>
            <a:pPr defTabSz="490727">
              <a:defRPr sz="6719"/>
            </a:pPr>
            <a:r>
              <a:rPr lang="pt-BR" dirty="0"/>
              <a:t>Arquitetura Tagarelas</a:t>
            </a:r>
            <a:endParaRPr dirty="0"/>
          </a:p>
        </p:txBody>
      </p:sp>
      <p:sp>
        <p:nvSpPr>
          <p:cNvPr id="194" name="Shape 194"/>
          <p:cNvSpPr/>
          <p:nvPr/>
        </p:nvSpPr>
        <p:spPr>
          <a:xfrm>
            <a:off x="1889447" y="8445053"/>
            <a:ext cx="9225906" cy="100221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r>
              <a:t>Banco de dados</a:t>
            </a:r>
          </a:p>
        </p:txBody>
      </p:sp>
      <p:sp>
        <p:nvSpPr>
          <p:cNvPr id="195" name="Shape 195"/>
          <p:cNvSpPr/>
          <p:nvPr/>
        </p:nvSpPr>
        <p:spPr>
          <a:xfrm>
            <a:off x="1889447" y="7037585"/>
            <a:ext cx="9225906" cy="149760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r>
              <a:t>Doctrine</a:t>
            </a:r>
          </a:p>
        </p:txBody>
      </p:sp>
      <p:sp>
        <p:nvSpPr>
          <p:cNvPr id="196" name="Shape 196"/>
          <p:cNvSpPr/>
          <p:nvPr/>
        </p:nvSpPr>
        <p:spPr>
          <a:xfrm>
            <a:off x="1940049" y="7605166"/>
            <a:ext cx="2132162" cy="863204"/>
          </a:xfrm>
          <a:prstGeom prst="rect">
            <a:avLst/>
          </a:prstGeom>
          <a:solidFill>
            <a:schemeClr val="accent3">
              <a:hueOff val="-333989"/>
              <a:satOff val="3917"/>
              <a:lumOff val="-6666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config.yml</a:t>
            </a:r>
          </a:p>
        </p:txBody>
      </p:sp>
      <p:sp>
        <p:nvSpPr>
          <p:cNvPr id="197" name="Shape 197"/>
          <p:cNvSpPr/>
          <p:nvPr/>
        </p:nvSpPr>
        <p:spPr>
          <a:xfrm>
            <a:off x="4207098" y="7605166"/>
            <a:ext cx="2273499" cy="863204"/>
          </a:xfrm>
          <a:prstGeom prst="rect">
            <a:avLst/>
          </a:prstGeom>
          <a:solidFill>
            <a:schemeClr val="accent3">
              <a:hueOff val="-333989"/>
              <a:satOff val="3917"/>
              <a:lumOff val="-6666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EntityManager</a:t>
            </a:r>
          </a:p>
        </p:txBody>
      </p:sp>
      <p:sp>
        <p:nvSpPr>
          <p:cNvPr id="198" name="Shape 198"/>
          <p:cNvSpPr/>
          <p:nvPr/>
        </p:nvSpPr>
        <p:spPr>
          <a:xfrm>
            <a:off x="6615484" y="7605166"/>
            <a:ext cx="2132162" cy="863204"/>
          </a:xfrm>
          <a:prstGeom prst="rect">
            <a:avLst/>
          </a:prstGeom>
          <a:solidFill>
            <a:schemeClr val="accent3">
              <a:hueOff val="-333989"/>
              <a:satOff val="3917"/>
              <a:lumOff val="-6666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QueryBuilder</a:t>
            </a:r>
          </a:p>
        </p:txBody>
      </p:sp>
      <p:sp>
        <p:nvSpPr>
          <p:cNvPr id="199" name="Shape 199"/>
          <p:cNvSpPr/>
          <p:nvPr/>
        </p:nvSpPr>
        <p:spPr>
          <a:xfrm>
            <a:off x="8876084" y="7605166"/>
            <a:ext cx="2132162" cy="863204"/>
          </a:xfrm>
          <a:prstGeom prst="rect">
            <a:avLst/>
          </a:prstGeom>
          <a:solidFill>
            <a:schemeClr val="accent3">
              <a:hueOff val="-333989"/>
              <a:satOff val="3917"/>
              <a:lumOff val="-6666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Transaction</a:t>
            </a:r>
          </a:p>
        </p:txBody>
      </p:sp>
      <p:sp>
        <p:nvSpPr>
          <p:cNvPr id="200" name="Shape 200"/>
          <p:cNvSpPr/>
          <p:nvPr/>
        </p:nvSpPr>
        <p:spPr>
          <a:xfrm>
            <a:off x="1889447" y="6169694"/>
            <a:ext cx="9225906" cy="887910"/>
          </a:xfrm>
          <a:prstGeom prst="rect">
            <a:avLst/>
          </a:prstGeom>
          <a:solidFill>
            <a:schemeClr val="accent3">
              <a:hueOff val="-546623"/>
              <a:satOff val="7767"/>
              <a:lumOff val="-1451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t>Entity</a:t>
            </a:r>
          </a:p>
        </p:txBody>
      </p:sp>
      <p:sp>
        <p:nvSpPr>
          <p:cNvPr id="201" name="Shape 201"/>
          <p:cNvSpPr/>
          <p:nvPr/>
        </p:nvSpPr>
        <p:spPr>
          <a:xfrm>
            <a:off x="1889447" y="5340151"/>
            <a:ext cx="9225906" cy="86320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t>Service</a:t>
            </a:r>
          </a:p>
        </p:txBody>
      </p:sp>
      <p:sp>
        <p:nvSpPr>
          <p:cNvPr id="202" name="Shape 202"/>
          <p:cNvSpPr/>
          <p:nvPr/>
        </p:nvSpPr>
        <p:spPr>
          <a:xfrm>
            <a:off x="1889447" y="4518657"/>
            <a:ext cx="9225906" cy="887910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t>Controller</a:t>
            </a:r>
          </a:p>
        </p:txBody>
      </p:sp>
      <p:sp>
        <p:nvSpPr>
          <p:cNvPr id="203" name="Shape 203"/>
          <p:cNvSpPr/>
          <p:nvPr/>
        </p:nvSpPr>
        <p:spPr>
          <a:xfrm>
            <a:off x="1889447" y="1975109"/>
            <a:ext cx="9225906" cy="1630165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t>View</a:t>
            </a:r>
          </a:p>
        </p:txBody>
      </p:sp>
      <p:sp>
        <p:nvSpPr>
          <p:cNvPr id="204" name="Shape 204"/>
          <p:cNvSpPr/>
          <p:nvPr/>
        </p:nvSpPr>
        <p:spPr>
          <a:xfrm>
            <a:off x="1889447" y="3642716"/>
            <a:ext cx="9225906" cy="863204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/>
            </a:lvl1pPr>
          </a:lstStyle>
          <a:p>
            <a:r>
              <a:t>Ajax</a:t>
            </a:r>
          </a:p>
        </p:txBody>
      </p:sp>
      <p:sp>
        <p:nvSpPr>
          <p:cNvPr id="205" name="Shape 205"/>
          <p:cNvSpPr/>
          <p:nvPr/>
        </p:nvSpPr>
        <p:spPr>
          <a:xfrm>
            <a:off x="2028949" y="2664866"/>
            <a:ext cx="2132162" cy="863204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html.twig</a:t>
            </a:r>
          </a:p>
        </p:txBody>
      </p:sp>
      <p:sp>
        <p:nvSpPr>
          <p:cNvPr id="206" name="Shape 206"/>
          <p:cNvSpPr/>
          <p:nvPr/>
        </p:nvSpPr>
        <p:spPr>
          <a:xfrm>
            <a:off x="4386919" y="2664866"/>
            <a:ext cx="2132163" cy="863204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JQuery</a:t>
            </a:r>
          </a:p>
        </p:txBody>
      </p:sp>
      <p:sp>
        <p:nvSpPr>
          <p:cNvPr id="207" name="Shape 207"/>
          <p:cNvSpPr/>
          <p:nvPr/>
        </p:nvSpPr>
        <p:spPr>
          <a:xfrm>
            <a:off x="6744890" y="2664866"/>
            <a:ext cx="2002757" cy="863204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Vendor</a:t>
            </a:r>
          </a:p>
        </p:txBody>
      </p:sp>
      <p:sp>
        <p:nvSpPr>
          <p:cNvPr id="208" name="Shape 208"/>
          <p:cNvSpPr/>
          <p:nvPr/>
        </p:nvSpPr>
        <p:spPr>
          <a:xfrm>
            <a:off x="9082608" y="2664866"/>
            <a:ext cx="1719115" cy="863204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Templates</a:t>
            </a:r>
          </a:p>
        </p:txBody>
      </p:sp>
      <p:sp>
        <p:nvSpPr>
          <p:cNvPr id="209" name="Shape 209"/>
          <p:cNvSpPr/>
          <p:nvPr/>
        </p:nvSpPr>
        <p:spPr>
          <a:xfrm>
            <a:off x="11136684" y="1976090"/>
            <a:ext cx="544662" cy="74667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BOTS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743522" y="1975109"/>
            <a:ext cx="544662" cy="7466708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XMPP</a:t>
            </a:r>
          </a:p>
        </p:txBody>
      </p:sp>
      <p:sp>
        <p:nvSpPr>
          <p:cNvPr id="20" name="Shape 210"/>
          <p:cNvSpPr/>
          <p:nvPr/>
        </p:nvSpPr>
        <p:spPr>
          <a:xfrm>
            <a:off x="1316807" y="1975109"/>
            <a:ext cx="544662" cy="74667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REST-API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" name="Shape 209"/>
          <p:cNvSpPr/>
          <p:nvPr/>
        </p:nvSpPr>
        <p:spPr>
          <a:xfrm>
            <a:off x="11729169" y="1975109"/>
            <a:ext cx="544662" cy="7466708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EXCEPTION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955063" y="582982"/>
            <a:ext cx="11099800" cy="2159000"/>
          </a:xfrm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r>
              <a:rPr lang="en-US" dirty="0"/>
              <a:t>REST</a:t>
            </a:r>
            <a:endParaRPr dirty="0"/>
          </a:p>
        </p:txBody>
      </p:sp>
      <p:sp>
        <p:nvSpPr>
          <p:cNvPr id="2" name="CaixaDeTexto 1"/>
          <p:cNvSpPr txBox="1"/>
          <p:nvPr/>
        </p:nvSpPr>
        <p:spPr>
          <a:xfrm>
            <a:off x="955063" y="2741982"/>
            <a:ext cx="11399474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pt-BR" sz="2400" dirty="0"/>
              <a:t>A </a:t>
            </a:r>
            <a:r>
              <a:rPr lang="pt-BR" sz="2400" b="1" dirty="0" err="1"/>
              <a:t>Representational</a:t>
            </a:r>
            <a:r>
              <a:rPr lang="pt-BR" sz="2400" b="1" dirty="0"/>
              <a:t> </a:t>
            </a:r>
            <a:r>
              <a:rPr lang="pt-BR" sz="2400" b="1" dirty="0" err="1"/>
              <a:t>State</a:t>
            </a:r>
            <a:r>
              <a:rPr lang="pt-BR" sz="2400" b="1" dirty="0"/>
              <a:t> </a:t>
            </a:r>
            <a:r>
              <a:rPr lang="pt-BR" sz="2400" b="1" dirty="0" err="1"/>
              <a:t>Transfer</a:t>
            </a:r>
            <a:r>
              <a:rPr lang="pt-BR" sz="2400" dirty="0"/>
              <a:t> (</a:t>
            </a:r>
            <a:r>
              <a:rPr lang="pt-BR" sz="2400" b="1" dirty="0"/>
              <a:t>REST</a:t>
            </a:r>
            <a:r>
              <a:rPr lang="pt-BR" sz="2400" dirty="0"/>
              <a:t>),  é uma abstração da arquitetura da </a:t>
            </a:r>
            <a:r>
              <a:rPr lang="pt-BR" sz="2400" i="1" dirty="0"/>
              <a:t>Web</a:t>
            </a:r>
            <a:r>
              <a:rPr lang="pt-BR" sz="2400" dirty="0"/>
              <a:t> , um estilo arquitetural que consiste de um conjunto coordenado de restrições arquiteturais aplicadas a componentes, conectores e elementos de dados dentro de um sistema de </a:t>
            </a:r>
            <a:r>
              <a:rPr lang="pt-BR" sz="2400" dirty="0">
                <a:hlinkClick r:id="rId2" tooltip="Hipermídia"/>
              </a:rPr>
              <a:t>hipermídia</a:t>
            </a:r>
            <a:r>
              <a:rPr lang="pt-BR" sz="2400" dirty="0"/>
              <a:t> </a:t>
            </a:r>
            <a:r>
              <a:rPr lang="pt-BR" sz="2400" dirty="0">
                <a:hlinkClick r:id="rId3" tooltip="Sistemas distribuídos"/>
              </a:rPr>
              <a:t>distribuído</a:t>
            </a:r>
            <a:r>
              <a:rPr lang="pt-BR" sz="2400" dirty="0"/>
              <a:t>. </a:t>
            </a: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pic>
        <p:nvPicPr>
          <p:cNvPr id="1026" name="Picture 2" descr="esultado de imagem para rest a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63" y="4226906"/>
            <a:ext cx="12049737" cy="525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Pacote Bund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04358" y="82339"/>
            <a:ext cx="7500442" cy="9671261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xfrm>
            <a:off x="-2451100" y="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Pacotes</a:t>
            </a:r>
            <a:endParaRPr dirty="0"/>
          </a:p>
        </p:txBody>
      </p:sp>
      <p:sp>
        <p:nvSpPr>
          <p:cNvPr id="213" name="Shape 21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43459" indent="-243459" defTabSz="414781">
              <a:spcBef>
                <a:spcPts val="2200"/>
              </a:spcBef>
              <a:defRPr sz="1987"/>
            </a:pPr>
            <a:r>
              <a:t>A estrutura do pacote é criada a partir do shell dentro do diretório do projeto. </a:t>
            </a:r>
          </a:p>
          <a:p>
            <a:pPr marL="243459" indent="-243459" defTabSz="414781">
              <a:spcBef>
                <a:spcPts val="2200"/>
              </a:spcBef>
              <a:defRPr sz="1987"/>
            </a:pPr>
            <a:r>
              <a:t>A responsabilidade de criar pacotes será do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Administrador do Projeto</a:t>
            </a:r>
          </a:p>
          <a:p>
            <a:pPr marL="243459" indent="-243459" defTabSz="414781">
              <a:spcBef>
                <a:spcPts val="2200"/>
              </a:spcBef>
              <a:defRPr sz="1987"/>
            </a:pPr>
            <a:r>
              <a:t>A liberação de novos pacotes deverá ser feita a partir de uma nova Branch no GIT</a:t>
            </a:r>
          </a:p>
          <a:p>
            <a:pPr marL="243459" indent="-243459" defTabSz="414781">
              <a:spcBef>
                <a:spcPts val="2200"/>
              </a:spcBef>
              <a:defRPr sz="1987"/>
            </a:pPr>
            <a:r>
              <a:t>A criação de novas entidades deverá ser feita a partir de uma nova Branch no GIT</a:t>
            </a:r>
          </a:p>
          <a:p>
            <a:pPr marL="243459" indent="-243459" defTabSz="414781">
              <a:spcBef>
                <a:spcPts val="2200"/>
              </a:spcBef>
              <a:defRPr sz="1987"/>
            </a:pPr>
            <a:r>
              <a:t>Todas as Branches deverão ser informadas para a equipe Comunicatec</a:t>
            </a:r>
          </a:p>
          <a:p>
            <a:pPr marL="243459" indent="-243459" defTabSz="414781">
              <a:spcBef>
                <a:spcPts val="2200"/>
              </a:spcBef>
              <a:defRPr sz="1987"/>
            </a:pPr>
            <a:r>
              <a:t>A liberação de novos pacotes deverá ser avaliada por toda equipe Comunicatec</a:t>
            </a:r>
          </a:p>
          <a:p>
            <a:pPr marL="243459" indent="-243459" defTabSz="414781">
              <a:spcBef>
                <a:spcPts val="2200"/>
              </a:spcBef>
              <a:defRPr sz="1987"/>
            </a:pPr>
            <a:r>
              <a:t>XMPP será responsabilidade do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Administrador do Projeto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Diretório We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37653" y="492135"/>
            <a:ext cx="6667147" cy="9240183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xfrm>
            <a:off x="-2197100" y="15240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Diretório</a:t>
            </a:r>
            <a:r>
              <a:rPr dirty="0"/>
              <a:t> Web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Contém a estrutura de apoio para a camada view do sistema.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Próximos</a:t>
            </a:r>
            <a:r>
              <a:rPr lang="en-US" dirty="0"/>
              <a:t> </a:t>
            </a:r>
            <a:r>
              <a:rPr lang="en-US" dirty="0" err="1"/>
              <a:t>passos</a:t>
            </a:r>
            <a:endParaRPr dirty="0"/>
          </a:p>
        </p:txBody>
      </p:sp>
      <p:sp>
        <p:nvSpPr>
          <p:cNvPr id="217" name="Shape 21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11557270" cy="6286500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Apresentação</a:t>
            </a:r>
            <a:r>
              <a:rPr lang="en-US" dirty="0"/>
              <a:t> do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 da RST</a:t>
            </a:r>
          </a:p>
          <a:p>
            <a:r>
              <a:rPr lang="en-US" dirty="0" err="1"/>
              <a:t>Treinamento</a:t>
            </a:r>
            <a:r>
              <a:rPr lang="en-US" dirty="0"/>
              <a:t> - </a:t>
            </a:r>
            <a:r>
              <a:rPr lang="en-US" dirty="0" err="1"/>
              <a:t>Symfony</a:t>
            </a:r>
            <a:endParaRPr lang="en-US" dirty="0"/>
          </a:p>
          <a:p>
            <a:r>
              <a:rPr lang="en-US" dirty="0" err="1"/>
              <a:t>Treinamento</a:t>
            </a:r>
            <a:r>
              <a:rPr lang="en-US" dirty="0"/>
              <a:t> - Openfire</a:t>
            </a:r>
          </a:p>
          <a:p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REST (</a:t>
            </a:r>
            <a:r>
              <a:rPr lang="pt-BR" b="1" dirty="0" err="1"/>
              <a:t>RE</a:t>
            </a:r>
            <a:r>
              <a:rPr lang="pt-BR" dirty="0" err="1"/>
              <a:t>presentational</a:t>
            </a:r>
            <a:r>
              <a:rPr lang="pt-BR" dirty="0"/>
              <a:t> </a:t>
            </a:r>
            <a:r>
              <a:rPr lang="pt-BR" b="1" dirty="0" err="1"/>
              <a:t>S</a:t>
            </a:r>
            <a:r>
              <a:rPr lang="pt-BR" dirty="0" err="1"/>
              <a:t>tate</a:t>
            </a:r>
            <a:r>
              <a:rPr lang="pt-BR" dirty="0"/>
              <a:t> </a:t>
            </a:r>
            <a:r>
              <a:rPr lang="pt-BR" b="1" dirty="0" err="1"/>
              <a:t>T</a:t>
            </a:r>
            <a:r>
              <a:rPr lang="pt-BR" dirty="0" err="1"/>
              <a:t>ransfer</a:t>
            </a:r>
            <a:r>
              <a:rPr lang="pt-BR" dirty="0"/>
              <a:t>)</a:t>
            </a:r>
            <a:endParaRPr lang="en-US" dirty="0"/>
          </a:p>
          <a:p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arquitetura</a:t>
            </a:r>
            <a:r>
              <a:rPr lang="en-US" dirty="0"/>
              <a:t> da RST / Openfire</a:t>
            </a:r>
          </a:p>
          <a:p>
            <a:r>
              <a:rPr lang="en-US" dirty="0" err="1"/>
              <a:t>Distribuição</a:t>
            </a:r>
            <a:r>
              <a:rPr lang="en-US" dirty="0"/>
              <a:t> de </a:t>
            </a:r>
            <a:r>
              <a:rPr lang="en-US" dirty="0" err="1"/>
              <a:t>tarefas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3196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413</Words>
  <Application>Microsoft Office PowerPoint</Application>
  <PresentationFormat>Personalizar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White</vt:lpstr>
      <vt:lpstr>Projeto RST Rede Social Tagarelas</vt:lpstr>
      <vt:lpstr>Apresentação do PowerPoint</vt:lpstr>
      <vt:lpstr>XMMP - Sala de aula Virtual</vt:lpstr>
      <vt:lpstr> Estrutura do MicroBlog e Salas de Aula Virtuais baseadas em XMPP</vt:lpstr>
      <vt:lpstr> Arquitetura Tagarelas</vt:lpstr>
      <vt:lpstr>REST</vt:lpstr>
      <vt:lpstr>Pacotes</vt:lpstr>
      <vt:lpstr>Diretório Web</vt:lpstr>
      <vt:lpstr>Próximos passos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RST Rede Social Tagarelas</dc:title>
  <cp:lastModifiedBy>Ricardo Rodriguez</cp:lastModifiedBy>
  <cp:revision>3</cp:revision>
  <dcterms:modified xsi:type="dcterms:W3CDTF">2017-05-19T22:05:57Z</dcterms:modified>
</cp:coreProperties>
</file>