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1"/>
  </p:normalViewPr>
  <p:slideViewPr>
    <p:cSldViewPr snapToGrid="0" snapToObjects="1">
      <p:cViewPr varScale="1">
        <p:scale>
          <a:sx n="109" d="100"/>
          <a:sy n="109" d="100"/>
        </p:scale>
        <p:origin x="1720" y="1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E9C-093B-E54C-A791-3FAD73021750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4E9B-C0F2-5848-9D2F-BA6EE5AAA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86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E9C-093B-E54C-A791-3FAD73021750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4E9B-C0F2-5848-9D2F-BA6EE5AAA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09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E9C-093B-E54C-A791-3FAD73021750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4E9B-C0F2-5848-9D2F-BA6EE5AAA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25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E9C-093B-E54C-A791-3FAD73021750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4E9B-C0F2-5848-9D2F-BA6EE5AAA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72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E9C-093B-E54C-A791-3FAD73021750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4E9B-C0F2-5848-9D2F-BA6EE5AAA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74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E9C-093B-E54C-A791-3FAD73021750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4E9B-C0F2-5848-9D2F-BA6EE5AAA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3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E9C-093B-E54C-A791-3FAD73021750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4E9B-C0F2-5848-9D2F-BA6EE5AAA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93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E9C-093B-E54C-A791-3FAD73021750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4E9B-C0F2-5848-9D2F-BA6EE5AAA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15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E9C-093B-E54C-A791-3FAD73021750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4E9B-C0F2-5848-9D2F-BA6EE5AAA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18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E9C-093B-E54C-A791-3FAD73021750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4E9B-C0F2-5848-9D2F-BA6EE5AAA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92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E9C-093B-E54C-A791-3FAD73021750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4E9B-C0F2-5848-9D2F-BA6EE5AAA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0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D1E9C-093B-E54C-A791-3FAD73021750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74E9B-C0F2-5848-9D2F-BA6EE5AAA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yamamoton/items/633bf830628593e24172?fbclid=IwAR14-C0bg44mfyiKwv6fn7SKrmj-m-_tNVbDzrHdvLtW8CdpjdtSncAcfLI" TargetMode="External"/><Relationship Id="rId2" Type="http://schemas.openxmlformats.org/officeDocument/2006/relationships/hyperlink" Target="https://github.com/rhenanbartels/hrv?fbclid=IwAR0K0uBvlZaNHoV_zRIiDp0pJARvuuTdXcAqgnShx4n7OnFNceyt7dLKwdA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analog.com/jp/education/landing-pages/003/iot_lectureship/content_08.html?fbclid=IwAR2bdscsHNOunnfriC0B_aDpWMVijSKxXmpMJKQSEGniYsHnWw0A1MHC7E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2D870E-5D3A-A449-AF1E-B7105C219B8A}"/>
              </a:ext>
            </a:extLst>
          </p:cNvPr>
          <p:cNvSpPr/>
          <p:nvPr/>
        </p:nvSpPr>
        <p:spPr>
          <a:xfrm>
            <a:off x="0" y="1711566"/>
            <a:ext cx="9144000" cy="32216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0000"/>
              </a:highlight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291AA57-7B87-074D-96E5-6E11CAED0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79819"/>
            <a:ext cx="7772400" cy="1583564"/>
          </a:xfrm>
        </p:spPr>
        <p:txBody>
          <a:bodyPr anchor="ctr"/>
          <a:lstStyle/>
          <a:p>
            <a:pPr algn="l"/>
            <a:r>
              <a:rPr kumimoji="1" lang="ja-JP" altLang="en-US" b="1">
                <a:solidFill>
                  <a:schemeClr val="bg1"/>
                </a:solidFill>
                <a:latin typeface="+mn-ea"/>
                <a:ea typeface="+mn-ea"/>
              </a:rPr>
              <a:t>　アロマだこ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BE1BC7-1C65-1645-AC4B-8F8EE98FA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408197"/>
            <a:ext cx="6858000" cy="1655762"/>
          </a:xfrm>
        </p:spPr>
        <p:txBody>
          <a:bodyPr/>
          <a:lstStyle/>
          <a:p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>
                <a:solidFill>
                  <a:schemeClr val="bg1"/>
                </a:solidFill>
              </a:rPr>
              <a:t>■ストレス検知型動的アロマディフーザー■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6BD3D0A-CAE4-3047-BA40-71D3D387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073" y="792117"/>
            <a:ext cx="2839427" cy="282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1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C4588C-2B5D-324A-BD3B-E28B91F3D07E}"/>
              </a:ext>
            </a:extLst>
          </p:cNvPr>
          <p:cNvSpPr/>
          <p:nvPr/>
        </p:nvSpPr>
        <p:spPr>
          <a:xfrm>
            <a:off x="0" y="0"/>
            <a:ext cx="9144000" cy="10100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0000"/>
              </a:highlight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276B56-B32C-7E41-AF65-66A176A5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52" y="248165"/>
            <a:ext cx="7886700" cy="644968"/>
          </a:xfrm>
        </p:spPr>
        <p:txBody>
          <a:bodyPr anchor="t">
            <a:noAutofit/>
          </a:bodyPr>
          <a:lstStyle/>
          <a:p>
            <a:r>
              <a:rPr lang="ja-JP" altLang="en-US" sz="3600" b="1">
                <a:solidFill>
                  <a:schemeClr val="bg1"/>
                </a:solidFill>
                <a:latin typeface="+mn-ea"/>
                <a:ea typeface="+mn-ea"/>
              </a:rPr>
              <a:t>■ 概要</a:t>
            </a:r>
            <a:br>
              <a:rPr kumimoji="1" lang="en-US" altLang="ja-JP" sz="3600" b="1" dirty="0">
                <a:solidFill>
                  <a:schemeClr val="bg1"/>
                </a:solidFill>
                <a:latin typeface="+mn-ea"/>
                <a:ea typeface="+mn-ea"/>
              </a:rPr>
            </a:br>
            <a:endParaRPr kumimoji="1" lang="ja-JP" altLang="en-US" sz="36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9A750B2A-1971-CC44-B8D6-875E308C351C}"/>
              </a:ext>
            </a:extLst>
          </p:cNvPr>
          <p:cNvSpPr txBox="1">
            <a:spLocks/>
          </p:cNvSpPr>
          <p:nvPr/>
        </p:nvSpPr>
        <p:spPr>
          <a:xfrm>
            <a:off x="490424" y="1254624"/>
            <a:ext cx="8281434" cy="5236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200">
                <a:latin typeface="+mn-ea"/>
                <a:ea typeface="+mn-ea"/>
              </a:rPr>
              <a:t>脈波センサモジュールを接続した</a:t>
            </a:r>
            <a:r>
              <a:rPr lang="en-US" altLang="ja-JP" sz="3200" dirty="0">
                <a:latin typeface="+mn-ea"/>
                <a:ea typeface="+mn-ea"/>
              </a:rPr>
              <a:t>SensorShield</a:t>
            </a:r>
            <a:r>
              <a:rPr lang="ja-JP" altLang="en-US" sz="3200">
                <a:latin typeface="+mn-ea"/>
                <a:ea typeface="+mn-ea"/>
              </a:rPr>
              <a:t>と</a:t>
            </a:r>
            <a:r>
              <a:rPr lang="en-US" altLang="ja-JP" sz="3200" dirty="0">
                <a:latin typeface="+mn-ea"/>
                <a:ea typeface="+mn-ea"/>
              </a:rPr>
              <a:t>Arduino</a:t>
            </a:r>
            <a:r>
              <a:rPr lang="ja-JP" altLang="en-US" sz="3200">
                <a:latin typeface="+mn-ea"/>
                <a:ea typeface="+mn-ea"/>
              </a:rPr>
              <a:t>の組み合わせで　人のストレスを検出</a:t>
            </a:r>
            <a:endParaRPr lang="en-US" altLang="ja-JP" sz="3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ja-JP" altLang="en-US" sz="80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+mn-ea"/>
                <a:ea typeface="+mn-ea"/>
              </a:rPr>
              <a:t>Arduino</a:t>
            </a:r>
            <a:r>
              <a:rPr lang="ja-JP" altLang="en-US" sz="3200">
                <a:latin typeface="+mn-ea"/>
                <a:ea typeface="+mn-ea"/>
              </a:rPr>
              <a:t>と</a:t>
            </a:r>
            <a:r>
              <a:rPr lang="en-US" altLang="ja-JP" sz="3200" dirty="0">
                <a:latin typeface="+mn-ea"/>
                <a:ea typeface="+mn-ea"/>
              </a:rPr>
              <a:t>Spresense</a:t>
            </a:r>
            <a:r>
              <a:rPr lang="ja-JP" altLang="en-US" sz="3200">
                <a:latin typeface="+mn-ea"/>
                <a:ea typeface="+mn-ea"/>
              </a:rPr>
              <a:t>でコントロールした「</a:t>
            </a:r>
            <a:r>
              <a:rPr lang="ja-JP" altLang="en-US" sz="3200" b="1">
                <a:latin typeface="+mn-ea"/>
                <a:ea typeface="+mn-ea"/>
              </a:rPr>
              <a:t>たこ</a:t>
            </a:r>
            <a:r>
              <a:rPr lang="ja-JP" altLang="en-US" sz="3200">
                <a:latin typeface="+mn-ea"/>
                <a:ea typeface="+mn-ea"/>
              </a:rPr>
              <a:t>」が踊って鼓舞しつつ 癒やしの「</a:t>
            </a:r>
            <a:r>
              <a:rPr lang="ja-JP" altLang="en-US" sz="3200" b="1">
                <a:latin typeface="+mn-ea"/>
                <a:ea typeface="+mn-ea"/>
              </a:rPr>
              <a:t>アロマ</a:t>
            </a:r>
            <a:r>
              <a:rPr lang="ja-JP" altLang="en-US" sz="3200">
                <a:latin typeface="+mn-ea"/>
                <a:ea typeface="+mn-ea"/>
              </a:rPr>
              <a:t>」を噴霧！</a:t>
            </a:r>
          </a:p>
        </p:txBody>
      </p:sp>
    </p:spTree>
    <p:extLst>
      <p:ext uri="{BB962C8B-B14F-4D97-AF65-F5344CB8AC3E}">
        <p14:creationId xmlns:p14="http://schemas.microsoft.com/office/powerpoint/2010/main" val="6017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C4588C-2B5D-324A-BD3B-E28B91F3D07E}"/>
              </a:ext>
            </a:extLst>
          </p:cNvPr>
          <p:cNvSpPr/>
          <p:nvPr/>
        </p:nvSpPr>
        <p:spPr>
          <a:xfrm>
            <a:off x="0" y="0"/>
            <a:ext cx="9144000" cy="10100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0000"/>
              </a:highlight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276B56-B32C-7E41-AF65-66A176A5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52" y="248165"/>
            <a:ext cx="7886700" cy="644968"/>
          </a:xfrm>
        </p:spPr>
        <p:txBody>
          <a:bodyPr anchor="t">
            <a:noAutofit/>
          </a:bodyPr>
          <a:lstStyle/>
          <a:p>
            <a:r>
              <a:rPr lang="ja-JP" altLang="en-US" sz="3600" b="1">
                <a:solidFill>
                  <a:schemeClr val="bg1"/>
                </a:solidFill>
                <a:latin typeface="+mn-ea"/>
                <a:ea typeface="+mn-ea"/>
              </a:rPr>
              <a:t>■ システム構成</a:t>
            </a:r>
            <a:br>
              <a:rPr kumimoji="1" lang="en-US" altLang="ja-JP" sz="3600" b="1" dirty="0">
                <a:solidFill>
                  <a:schemeClr val="bg1"/>
                </a:solidFill>
                <a:latin typeface="+mn-ea"/>
                <a:ea typeface="+mn-ea"/>
              </a:rPr>
            </a:br>
            <a:endParaRPr kumimoji="1" lang="ja-JP" altLang="en-US" sz="36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A89EB7-D3BA-F74D-A7A9-7A3160140EAC}"/>
              </a:ext>
            </a:extLst>
          </p:cNvPr>
          <p:cNvSpPr/>
          <p:nvPr/>
        </p:nvSpPr>
        <p:spPr>
          <a:xfrm>
            <a:off x="691109" y="1385847"/>
            <a:ext cx="2647507" cy="4217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330CE3-E088-FC40-9F1E-000781065D80}"/>
              </a:ext>
            </a:extLst>
          </p:cNvPr>
          <p:cNvSpPr txBox="1"/>
          <p:nvPr/>
        </p:nvSpPr>
        <p:spPr>
          <a:xfrm>
            <a:off x="1857827" y="1530388"/>
            <a:ext cx="46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IN</a:t>
            </a:r>
            <a:endParaRPr kumimoji="1" lang="ja-JP" altLang="en-US" sz="2400" b="1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5E50947-6D45-2F47-BF5A-53C767C8A6D6}"/>
              </a:ext>
            </a:extLst>
          </p:cNvPr>
          <p:cNvSpPr/>
          <p:nvPr/>
        </p:nvSpPr>
        <p:spPr>
          <a:xfrm>
            <a:off x="3721395" y="1363269"/>
            <a:ext cx="4720858" cy="4217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5FE30FA-D169-E04C-B2FC-7C64287947CA}"/>
              </a:ext>
            </a:extLst>
          </p:cNvPr>
          <p:cNvSpPr txBox="1"/>
          <p:nvPr/>
        </p:nvSpPr>
        <p:spPr>
          <a:xfrm>
            <a:off x="5769278" y="153038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OUT</a:t>
            </a:r>
            <a:endParaRPr kumimoji="1" lang="ja-JP" altLang="en-US" sz="2400" b="1"/>
          </a:p>
        </p:txBody>
      </p:sp>
      <p:sp>
        <p:nvSpPr>
          <p:cNvPr id="25" name="下矢印 24">
            <a:extLst>
              <a:ext uri="{FF2B5EF4-FFF2-40B4-BE49-F238E27FC236}">
                <a16:creationId xmlns:a16="http://schemas.microsoft.com/office/drawing/2014/main" id="{681B0A1D-ECF1-BD4E-A690-14957FB390C7}"/>
              </a:ext>
            </a:extLst>
          </p:cNvPr>
          <p:cNvSpPr/>
          <p:nvPr/>
        </p:nvSpPr>
        <p:spPr>
          <a:xfrm>
            <a:off x="1935161" y="2870794"/>
            <a:ext cx="236786" cy="3544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下矢印 25">
            <a:extLst>
              <a:ext uri="{FF2B5EF4-FFF2-40B4-BE49-F238E27FC236}">
                <a16:creationId xmlns:a16="http://schemas.microsoft.com/office/drawing/2014/main" id="{BA6296CE-7ACD-B64A-9DE2-6C88881F33F2}"/>
              </a:ext>
            </a:extLst>
          </p:cNvPr>
          <p:cNvSpPr/>
          <p:nvPr/>
        </p:nvSpPr>
        <p:spPr>
          <a:xfrm>
            <a:off x="1935161" y="3965948"/>
            <a:ext cx="236786" cy="3544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>
            <a:extLst>
              <a:ext uri="{FF2B5EF4-FFF2-40B4-BE49-F238E27FC236}">
                <a16:creationId xmlns:a16="http://schemas.microsoft.com/office/drawing/2014/main" id="{E6B410ED-8292-5C4B-9F8E-183AA17017ED}"/>
              </a:ext>
            </a:extLst>
          </p:cNvPr>
          <p:cNvSpPr/>
          <p:nvPr/>
        </p:nvSpPr>
        <p:spPr>
          <a:xfrm flipH="1">
            <a:off x="1940936" y="5061102"/>
            <a:ext cx="231011" cy="7915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226E279-70B4-7543-B2C1-9B5668EB9F35}"/>
              </a:ext>
            </a:extLst>
          </p:cNvPr>
          <p:cNvSpPr/>
          <p:nvPr/>
        </p:nvSpPr>
        <p:spPr>
          <a:xfrm>
            <a:off x="1213429" y="2151396"/>
            <a:ext cx="1658679" cy="7406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脈波センサ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6E91EF8-D55D-7241-A316-EC527CC9F86A}"/>
              </a:ext>
            </a:extLst>
          </p:cNvPr>
          <p:cNvSpPr/>
          <p:nvPr/>
        </p:nvSpPr>
        <p:spPr>
          <a:xfrm>
            <a:off x="1213429" y="3246549"/>
            <a:ext cx="1658679" cy="7406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Rohm</a:t>
            </a:r>
            <a:br>
              <a:rPr kumimoji="1" lang="en-US" altLang="ja-JP" dirty="0"/>
            </a:br>
            <a:r>
              <a:rPr kumimoji="1" lang="en-US" altLang="ja-JP" dirty="0"/>
              <a:t>SensorShield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7EC581-F4FB-4B40-A293-67E50EBDB1AB}"/>
              </a:ext>
            </a:extLst>
          </p:cNvPr>
          <p:cNvSpPr/>
          <p:nvPr/>
        </p:nvSpPr>
        <p:spPr>
          <a:xfrm>
            <a:off x="1213429" y="4331072"/>
            <a:ext cx="1658679" cy="7406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Arduino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0CE57B4-6B82-4B42-985B-2B27000ECBC0}"/>
              </a:ext>
            </a:extLst>
          </p:cNvPr>
          <p:cNvSpPr/>
          <p:nvPr/>
        </p:nvSpPr>
        <p:spPr>
          <a:xfrm>
            <a:off x="691108" y="5858650"/>
            <a:ext cx="7760444" cy="7406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Python (Mac)</a:t>
            </a:r>
            <a:endParaRPr kumimoji="1" lang="ja-JP" altLang="en-US"/>
          </a:p>
        </p:txBody>
      </p:sp>
      <p:sp>
        <p:nvSpPr>
          <p:cNvPr id="29" name="下矢印 28">
            <a:extLst>
              <a:ext uri="{FF2B5EF4-FFF2-40B4-BE49-F238E27FC236}">
                <a16:creationId xmlns:a16="http://schemas.microsoft.com/office/drawing/2014/main" id="{F5502869-0216-2341-9DAA-870B41CDEC76}"/>
              </a:ext>
            </a:extLst>
          </p:cNvPr>
          <p:cNvSpPr/>
          <p:nvPr/>
        </p:nvSpPr>
        <p:spPr>
          <a:xfrm rot="10800000">
            <a:off x="4634305" y="3976699"/>
            <a:ext cx="236786" cy="3544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>
            <a:extLst>
              <a:ext uri="{FF2B5EF4-FFF2-40B4-BE49-F238E27FC236}">
                <a16:creationId xmlns:a16="http://schemas.microsoft.com/office/drawing/2014/main" id="{D18277A2-592E-2B40-9759-C94B90B033B5}"/>
              </a:ext>
            </a:extLst>
          </p:cNvPr>
          <p:cNvSpPr/>
          <p:nvPr/>
        </p:nvSpPr>
        <p:spPr>
          <a:xfrm rot="10800000" flipH="1">
            <a:off x="4831494" y="5071735"/>
            <a:ext cx="231011" cy="7915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>
            <a:extLst>
              <a:ext uri="{FF2B5EF4-FFF2-40B4-BE49-F238E27FC236}">
                <a16:creationId xmlns:a16="http://schemas.microsoft.com/office/drawing/2014/main" id="{F3F2DB71-F8B5-0D45-A9BE-4B342505835A}"/>
              </a:ext>
            </a:extLst>
          </p:cNvPr>
          <p:cNvSpPr/>
          <p:nvPr/>
        </p:nvSpPr>
        <p:spPr>
          <a:xfrm rot="10800000" flipH="1">
            <a:off x="7088040" y="5071735"/>
            <a:ext cx="231011" cy="7915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>
            <a:extLst>
              <a:ext uri="{FF2B5EF4-FFF2-40B4-BE49-F238E27FC236}">
                <a16:creationId xmlns:a16="http://schemas.microsoft.com/office/drawing/2014/main" id="{19A46C7D-BEB2-0941-BF9B-B0D0D7F6F828}"/>
              </a:ext>
            </a:extLst>
          </p:cNvPr>
          <p:cNvSpPr/>
          <p:nvPr/>
        </p:nvSpPr>
        <p:spPr>
          <a:xfrm rot="10800000">
            <a:off x="7361249" y="3987212"/>
            <a:ext cx="236786" cy="3544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下矢印 36">
            <a:extLst>
              <a:ext uri="{FF2B5EF4-FFF2-40B4-BE49-F238E27FC236}">
                <a16:creationId xmlns:a16="http://schemas.microsoft.com/office/drawing/2014/main" id="{38DE5987-E15F-A84C-86A3-5E299DD49749}"/>
              </a:ext>
            </a:extLst>
          </p:cNvPr>
          <p:cNvSpPr/>
          <p:nvPr/>
        </p:nvSpPr>
        <p:spPr>
          <a:xfrm rot="13647269">
            <a:off x="5634532" y="3923170"/>
            <a:ext cx="213698" cy="55338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34B3C2B-9200-7240-947F-2196E8D568C3}"/>
              </a:ext>
            </a:extLst>
          </p:cNvPr>
          <p:cNvSpPr/>
          <p:nvPr/>
        </p:nvSpPr>
        <p:spPr>
          <a:xfrm>
            <a:off x="4114773" y="4331072"/>
            <a:ext cx="1658679" cy="7406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Arduino</a:t>
            </a:r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785DF4A-864E-7647-A21C-A0E4724AC6AC}"/>
              </a:ext>
            </a:extLst>
          </p:cNvPr>
          <p:cNvSpPr/>
          <p:nvPr/>
        </p:nvSpPr>
        <p:spPr>
          <a:xfrm>
            <a:off x="6405609" y="4320438"/>
            <a:ext cx="1658679" cy="7406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Spresense</a:t>
            </a:r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035224B-1C8A-CF44-B0C3-EE789B37C981}"/>
              </a:ext>
            </a:extLst>
          </p:cNvPr>
          <p:cNvSpPr/>
          <p:nvPr/>
        </p:nvSpPr>
        <p:spPr>
          <a:xfrm>
            <a:off x="4114773" y="2892059"/>
            <a:ext cx="1180233" cy="10951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ファン</a:t>
            </a:r>
            <a:endParaRPr kumimoji="1" lang="en-US" altLang="ja-JP" dirty="0"/>
          </a:p>
          <a:p>
            <a:pPr algn="ctr"/>
            <a:r>
              <a:rPr kumimoji="1" lang="ja-JP" altLang="en-US"/>
              <a:t>＋</a:t>
            </a:r>
            <a:endParaRPr kumimoji="1" lang="en-US" altLang="ja-JP" dirty="0"/>
          </a:p>
          <a:p>
            <a:pPr algn="ctr"/>
            <a:r>
              <a:rPr kumimoji="1" lang="ja-JP" altLang="en-US"/>
              <a:t>噴霧器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1FC1601-9C94-BA47-AA66-438D0958186E}"/>
              </a:ext>
            </a:extLst>
          </p:cNvPr>
          <p:cNvSpPr/>
          <p:nvPr/>
        </p:nvSpPr>
        <p:spPr>
          <a:xfrm>
            <a:off x="5517017" y="2892059"/>
            <a:ext cx="1180233" cy="10951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</a:t>
            </a:r>
            <a:r>
              <a:rPr kumimoji="1" lang="ja-JP" altLang="en-US"/>
              <a:t> </a:t>
            </a:r>
            <a:r>
              <a:rPr kumimoji="1" lang="en-US" altLang="ja-JP" dirty="0"/>
              <a:t>E D</a:t>
            </a:r>
          </a:p>
          <a:p>
            <a:pPr algn="ctr"/>
            <a:r>
              <a:rPr kumimoji="1" lang="ja-JP" altLang="en-US"/>
              <a:t>（目）</a:t>
            </a:r>
            <a:endParaRPr kumimoji="1" lang="en-US" altLang="ja-JP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61B7C1B-B2C0-F94B-BE6A-78607D5DE817}"/>
              </a:ext>
            </a:extLst>
          </p:cNvPr>
          <p:cNvSpPr/>
          <p:nvPr/>
        </p:nvSpPr>
        <p:spPr>
          <a:xfrm>
            <a:off x="6862789" y="2892059"/>
            <a:ext cx="1180233" cy="10951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サーボ</a:t>
            </a:r>
            <a:endParaRPr kumimoji="1" lang="en-US" altLang="ja-JP" dirty="0"/>
          </a:p>
          <a:p>
            <a:pPr algn="ctr"/>
            <a:r>
              <a:rPr kumimoji="1" lang="ja-JP" altLang="en-US"/>
              <a:t>（脚）</a:t>
            </a:r>
            <a:endParaRPr kumimoji="1" lang="en-US" altLang="ja-JP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DC2B391-C701-0B4A-8521-FFF8264A2548}"/>
              </a:ext>
            </a:extLst>
          </p:cNvPr>
          <p:cNvCxnSpPr>
            <a:cxnSpLocks/>
          </p:cNvCxnSpPr>
          <p:nvPr/>
        </p:nvCxnSpPr>
        <p:spPr>
          <a:xfrm>
            <a:off x="4114773" y="2151396"/>
            <a:ext cx="0" cy="59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3206E7E-AC09-4049-B337-4F9114E92EFD}"/>
              </a:ext>
            </a:extLst>
          </p:cNvPr>
          <p:cNvCxnSpPr>
            <a:cxnSpLocks/>
          </p:cNvCxnSpPr>
          <p:nvPr/>
        </p:nvCxnSpPr>
        <p:spPr>
          <a:xfrm>
            <a:off x="5293732" y="2151396"/>
            <a:ext cx="0" cy="59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626CF5C-02DE-8A44-A102-ABE37C1F5F47}"/>
              </a:ext>
            </a:extLst>
          </p:cNvPr>
          <p:cNvCxnSpPr>
            <a:cxnSpLocks/>
          </p:cNvCxnSpPr>
          <p:nvPr/>
        </p:nvCxnSpPr>
        <p:spPr>
          <a:xfrm>
            <a:off x="8052382" y="2151396"/>
            <a:ext cx="0" cy="581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4943E8C-666C-C849-86EF-0F629BD6D3AE}"/>
              </a:ext>
            </a:extLst>
          </p:cNvPr>
          <p:cNvCxnSpPr>
            <a:cxnSpLocks/>
          </p:cNvCxnSpPr>
          <p:nvPr/>
        </p:nvCxnSpPr>
        <p:spPr>
          <a:xfrm>
            <a:off x="5517017" y="2151396"/>
            <a:ext cx="0" cy="59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5E7CC2B-AB95-C549-919D-6DEDE529A162}"/>
              </a:ext>
            </a:extLst>
          </p:cNvPr>
          <p:cNvSpPr txBox="1"/>
          <p:nvPr/>
        </p:nvSpPr>
        <p:spPr>
          <a:xfrm>
            <a:off x="4273938" y="22666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/>
              <a:t>アロマ</a:t>
            </a:r>
            <a:endParaRPr kumimoji="1" lang="en-US" altLang="ja-JP" b="1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B483BB-9F1E-2F41-8664-CE37DE11D725}"/>
              </a:ext>
            </a:extLst>
          </p:cNvPr>
          <p:cNvSpPr txBox="1"/>
          <p:nvPr/>
        </p:nvSpPr>
        <p:spPr>
          <a:xfrm>
            <a:off x="5764949" y="22776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/>
              <a:t>元気だして！活動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90266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C4588C-2B5D-324A-BD3B-E28B91F3D07E}"/>
              </a:ext>
            </a:extLst>
          </p:cNvPr>
          <p:cNvSpPr/>
          <p:nvPr/>
        </p:nvSpPr>
        <p:spPr>
          <a:xfrm>
            <a:off x="0" y="0"/>
            <a:ext cx="9144000" cy="10100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0000"/>
              </a:highlight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276B56-B32C-7E41-AF65-66A176A5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52" y="248165"/>
            <a:ext cx="7886700" cy="644968"/>
          </a:xfrm>
        </p:spPr>
        <p:txBody>
          <a:bodyPr anchor="t">
            <a:noAutofit/>
          </a:bodyPr>
          <a:lstStyle/>
          <a:p>
            <a:r>
              <a:rPr lang="ja-JP" altLang="en-US" sz="3600" b="1">
                <a:solidFill>
                  <a:schemeClr val="bg1"/>
                </a:solidFill>
                <a:latin typeface="+mn-ea"/>
                <a:ea typeface="+mn-ea"/>
              </a:rPr>
              <a:t>■ パーツ写真</a:t>
            </a:r>
            <a:br>
              <a:rPr kumimoji="1" lang="en-US" altLang="ja-JP" sz="3600" b="1" dirty="0">
                <a:solidFill>
                  <a:schemeClr val="bg1"/>
                </a:solidFill>
                <a:latin typeface="+mn-ea"/>
                <a:ea typeface="+mn-ea"/>
              </a:rPr>
            </a:br>
            <a:endParaRPr kumimoji="1" lang="ja-JP" altLang="en-US" sz="36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8" name="図 7" descr="人, 室内, テーブル, 男性 が含まれている画像&#10;&#10;自動的に生成された説明">
            <a:extLst>
              <a:ext uri="{FF2B5EF4-FFF2-40B4-BE49-F238E27FC236}">
                <a16:creationId xmlns:a16="http://schemas.microsoft.com/office/drawing/2014/main" id="{989129C9-8A72-204F-8A2F-A8B83C4F9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65" y="2664577"/>
            <a:ext cx="2711302" cy="2711302"/>
          </a:xfrm>
          <a:prstGeom prst="rect">
            <a:avLst/>
          </a:prstGeom>
          <a:effectLst>
            <a:softEdge rad="0"/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0C1532C-3374-6F4D-B965-F2D395EAA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42" y="2664577"/>
            <a:ext cx="2711301" cy="2711301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" name="図 9" descr="テーブル, 室内, 床, 座っている が含まれている画像&#10;&#10;自動的に生成された説明">
            <a:extLst>
              <a:ext uri="{FF2B5EF4-FFF2-40B4-BE49-F238E27FC236}">
                <a16:creationId xmlns:a16="http://schemas.microsoft.com/office/drawing/2014/main" id="{F452FC1C-CB85-C341-9147-83BE59D29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089" y="2664577"/>
            <a:ext cx="2711301" cy="27113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E6CA91-7B02-6948-8C3A-035F5685F717}"/>
              </a:ext>
            </a:extLst>
          </p:cNvPr>
          <p:cNvSpPr txBox="1"/>
          <p:nvPr/>
        </p:nvSpPr>
        <p:spPr>
          <a:xfrm>
            <a:off x="299041" y="2052085"/>
            <a:ext cx="271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/>
              <a:t>ストレス感知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359AD29-26E2-2546-99E3-B6F97C2CD23C}"/>
              </a:ext>
            </a:extLst>
          </p:cNvPr>
          <p:cNvSpPr txBox="1"/>
          <p:nvPr/>
        </p:nvSpPr>
        <p:spPr>
          <a:xfrm>
            <a:off x="3201065" y="2052085"/>
            <a:ext cx="271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/>
              <a:t>アロマ噴霧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782163-3BB1-BD49-BC98-A28676796CB4}"/>
              </a:ext>
            </a:extLst>
          </p:cNvPr>
          <p:cNvSpPr txBox="1"/>
          <p:nvPr/>
        </p:nvSpPr>
        <p:spPr>
          <a:xfrm>
            <a:off x="6103088" y="2052085"/>
            <a:ext cx="271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/>
              <a:t>脚駆動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B1F4E98-B90D-2C45-8AD0-A38A1531CDC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058001" y="3122108"/>
            <a:ext cx="103825" cy="1041101"/>
          </a:xfrm>
          <a:prstGeom prst="straightConnector1">
            <a:avLst/>
          </a:prstGeom>
          <a:ln>
            <a:solidFill>
              <a:schemeClr val="bg1"/>
            </a:solidFill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70A5F15-79DA-5B4E-8A4F-AD29FEB436DC}"/>
              </a:ext>
            </a:extLst>
          </p:cNvPr>
          <p:cNvSpPr txBox="1"/>
          <p:nvPr/>
        </p:nvSpPr>
        <p:spPr>
          <a:xfrm>
            <a:off x="397601" y="2814331"/>
            <a:ext cx="1320800" cy="307777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/>
              <a:t>脈波センサ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76F455E-01C1-8743-B177-4753BF3A2DF8}"/>
              </a:ext>
            </a:extLst>
          </p:cNvPr>
          <p:cNvSpPr txBox="1"/>
          <p:nvPr/>
        </p:nvSpPr>
        <p:spPr>
          <a:xfrm>
            <a:off x="1595681" y="3217188"/>
            <a:ext cx="1320800" cy="338554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SensorShield</a:t>
            </a:r>
            <a:endParaRPr kumimoji="1" lang="ja-JP" altLang="en-US" sz="1600" b="1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A195690-2482-1B42-AA5C-71B7C960FC4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080260" y="3555742"/>
            <a:ext cx="175821" cy="228204"/>
          </a:xfrm>
          <a:prstGeom prst="straightConnector1">
            <a:avLst/>
          </a:prstGeom>
          <a:ln>
            <a:solidFill>
              <a:schemeClr val="bg1"/>
            </a:solidFill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35A4E69-0649-E94C-BDF3-1FD3629F8B0A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1962822" y="4657164"/>
            <a:ext cx="302275" cy="303469"/>
          </a:xfrm>
          <a:prstGeom prst="straightConnector1">
            <a:avLst/>
          </a:prstGeom>
          <a:ln>
            <a:solidFill>
              <a:schemeClr val="bg1"/>
            </a:solidFill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41C8B3A-0E43-F047-99B3-7085EC3039B4}"/>
              </a:ext>
            </a:extLst>
          </p:cNvPr>
          <p:cNvSpPr txBox="1"/>
          <p:nvPr/>
        </p:nvSpPr>
        <p:spPr>
          <a:xfrm>
            <a:off x="4505502" y="4987344"/>
            <a:ext cx="1320800" cy="307777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/>
              <a:t>噴霧器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94E7A2E-3CBC-4B49-8EA1-68C96DA99277}"/>
              </a:ext>
            </a:extLst>
          </p:cNvPr>
          <p:cNvSpPr txBox="1"/>
          <p:nvPr/>
        </p:nvSpPr>
        <p:spPr>
          <a:xfrm>
            <a:off x="1604697" y="4960633"/>
            <a:ext cx="1320800" cy="338554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Arduino</a:t>
            </a:r>
            <a:endParaRPr kumimoji="1" lang="ja-JP" altLang="en-US" sz="1600" b="1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8623E98-6770-E94E-B557-A80522FA0D9C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095394" y="4527186"/>
            <a:ext cx="70508" cy="460158"/>
          </a:xfrm>
          <a:prstGeom prst="straightConnector1">
            <a:avLst/>
          </a:prstGeom>
          <a:ln>
            <a:solidFill>
              <a:schemeClr val="bg1"/>
            </a:solidFill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24FDCA5-8759-B643-BAF2-B6815CCE05B6}"/>
              </a:ext>
            </a:extLst>
          </p:cNvPr>
          <p:cNvSpPr txBox="1"/>
          <p:nvPr/>
        </p:nvSpPr>
        <p:spPr>
          <a:xfrm>
            <a:off x="3297764" y="2778849"/>
            <a:ext cx="1320800" cy="307777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/>
              <a:t>ファン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333C95F-D74B-0F4C-856D-9C2A186B7F19}"/>
              </a:ext>
            </a:extLst>
          </p:cNvPr>
          <p:cNvCxnSpPr>
            <a:cxnSpLocks/>
          </p:cNvCxnSpPr>
          <p:nvPr/>
        </p:nvCxnSpPr>
        <p:spPr>
          <a:xfrm>
            <a:off x="3985703" y="3074055"/>
            <a:ext cx="522499" cy="312410"/>
          </a:xfrm>
          <a:prstGeom prst="straightConnector1">
            <a:avLst/>
          </a:prstGeom>
          <a:ln>
            <a:solidFill>
              <a:schemeClr val="bg1"/>
            </a:solidFill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F5E1E6-84F5-8846-9FA9-7343C309A65F}"/>
              </a:ext>
            </a:extLst>
          </p:cNvPr>
          <p:cNvSpPr txBox="1"/>
          <p:nvPr/>
        </p:nvSpPr>
        <p:spPr>
          <a:xfrm>
            <a:off x="7365949" y="4971391"/>
            <a:ext cx="1320800" cy="307777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/>
              <a:t>サーボ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F955C9C-344C-8D4F-8293-FC848C2F0F44}"/>
              </a:ext>
            </a:extLst>
          </p:cNvPr>
          <p:cNvCxnSpPr>
            <a:cxnSpLocks/>
          </p:cNvCxnSpPr>
          <p:nvPr/>
        </p:nvCxnSpPr>
        <p:spPr>
          <a:xfrm flipH="1" flipV="1">
            <a:off x="8069382" y="4535787"/>
            <a:ext cx="181733" cy="451557"/>
          </a:xfrm>
          <a:prstGeom prst="straightConnector1">
            <a:avLst/>
          </a:prstGeom>
          <a:ln>
            <a:solidFill>
              <a:schemeClr val="bg1"/>
            </a:solidFill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64865D1-1F12-2343-84AE-E2677E683241}"/>
              </a:ext>
            </a:extLst>
          </p:cNvPr>
          <p:cNvSpPr txBox="1"/>
          <p:nvPr/>
        </p:nvSpPr>
        <p:spPr>
          <a:xfrm>
            <a:off x="6248947" y="2778030"/>
            <a:ext cx="1320800" cy="307777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/>
              <a:t>Spresense</a:t>
            </a:r>
            <a:endParaRPr kumimoji="1" lang="ja-JP" altLang="en-US" sz="1400" b="1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03FBEAF-A25F-E845-85E5-A12053763926}"/>
              </a:ext>
            </a:extLst>
          </p:cNvPr>
          <p:cNvCxnSpPr>
            <a:cxnSpLocks/>
          </p:cNvCxnSpPr>
          <p:nvPr/>
        </p:nvCxnSpPr>
        <p:spPr>
          <a:xfrm flipH="1">
            <a:off x="6600308" y="3085807"/>
            <a:ext cx="463432" cy="1174221"/>
          </a:xfrm>
          <a:prstGeom prst="straightConnector1">
            <a:avLst/>
          </a:prstGeom>
          <a:ln>
            <a:solidFill>
              <a:schemeClr val="bg1"/>
            </a:solidFill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31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C4588C-2B5D-324A-BD3B-E28B91F3D07E}"/>
              </a:ext>
            </a:extLst>
          </p:cNvPr>
          <p:cNvSpPr/>
          <p:nvPr/>
        </p:nvSpPr>
        <p:spPr>
          <a:xfrm>
            <a:off x="0" y="0"/>
            <a:ext cx="9144000" cy="10100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0000"/>
              </a:highlight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276B56-B32C-7E41-AF65-66A176A5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52" y="248165"/>
            <a:ext cx="7886700" cy="644968"/>
          </a:xfrm>
        </p:spPr>
        <p:txBody>
          <a:bodyPr anchor="t">
            <a:noAutofit/>
          </a:bodyPr>
          <a:lstStyle/>
          <a:p>
            <a:r>
              <a:rPr lang="ja-JP" altLang="en-US" sz="3600" b="1">
                <a:solidFill>
                  <a:schemeClr val="bg1"/>
                </a:solidFill>
                <a:latin typeface="+mn-ea"/>
                <a:ea typeface="+mn-ea"/>
              </a:rPr>
              <a:t>■ 装置全体</a:t>
            </a:r>
            <a:br>
              <a:rPr kumimoji="1" lang="en-US" altLang="ja-JP" sz="3600" b="1" dirty="0">
                <a:solidFill>
                  <a:schemeClr val="bg1"/>
                </a:solidFill>
                <a:latin typeface="+mn-ea"/>
                <a:ea typeface="+mn-ea"/>
              </a:rPr>
            </a:br>
            <a:endParaRPr kumimoji="1" lang="ja-JP" altLang="en-US" sz="36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図 3" descr="室内, 床, 赤色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5C742E2F-8A84-614D-A95E-726A9FF2F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70" y="1374288"/>
            <a:ext cx="4988859" cy="49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7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C4588C-2B5D-324A-BD3B-E28B91F3D07E}"/>
              </a:ext>
            </a:extLst>
          </p:cNvPr>
          <p:cNvSpPr/>
          <p:nvPr/>
        </p:nvSpPr>
        <p:spPr>
          <a:xfrm>
            <a:off x="0" y="0"/>
            <a:ext cx="9144000" cy="10100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0000"/>
              </a:highlight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276B56-B32C-7E41-AF65-66A176A5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52" y="248165"/>
            <a:ext cx="7886700" cy="644968"/>
          </a:xfrm>
        </p:spPr>
        <p:txBody>
          <a:bodyPr anchor="t">
            <a:noAutofit/>
          </a:bodyPr>
          <a:lstStyle/>
          <a:p>
            <a:r>
              <a:rPr lang="ja-JP" altLang="en-US" sz="3600" b="1">
                <a:solidFill>
                  <a:schemeClr val="bg1"/>
                </a:solidFill>
                <a:latin typeface="+mn-ea"/>
                <a:ea typeface="+mn-ea"/>
              </a:rPr>
              <a:t>■ 参照ライブラリ等</a:t>
            </a:r>
            <a:br>
              <a:rPr kumimoji="1" lang="en-US" altLang="ja-JP" sz="3600" b="1" dirty="0">
                <a:solidFill>
                  <a:schemeClr val="bg1"/>
                </a:solidFill>
                <a:latin typeface="+mn-ea"/>
                <a:ea typeface="+mn-ea"/>
              </a:rPr>
            </a:br>
            <a:endParaRPr kumimoji="1" lang="ja-JP" altLang="en-US" sz="36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9238218-4AC6-954B-B977-FD9AC575297D}"/>
              </a:ext>
            </a:extLst>
          </p:cNvPr>
          <p:cNvSpPr/>
          <p:nvPr/>
        </p:nvSpPr>
        <p:spPr>
          <a:xfrm>
            <a:off x="790686" y="1901768"/>
            <a:ext cx="7660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https://github.com/rhenanbartels/hrv?fbclid=IwAR0K0uBvlZaNHoV_zRIiDp0pJARvuuTdXcAqgnShx4n7OnFNceyt7dLKwdA</a:t>
            </a:r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3ABCFE1-BF34-9347-84B0-52751EC724BC}"/>
              </a:ext>
            </a:extLst>
          </p:cNvPr>
          <p:cNvSpPr/>
          <p:nvPr/>
        </p:nvSpPr>
        <p:spPr>
          <a:xfrm>
            <a:off x="564852" y="1502097"/>
            <a:ext cx="5534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24292E"/>
                </a:solidFill>
                <a:latin typeface="-apple-system"/>
              </a:rPr>
              <a:t>1.  A Python package for heart rate variability analysis</a:t>
            </a:r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C43B1EC-FEB8-4F44-94D4-61F970E304E7}"/>
              </a:ext>
            </a:extLst>
          </p:cNvPr>
          <p:cNvSpPr/>
          <p:nvPr/>
        </p:nvSpPr>
        <p:spPr>
          <a:xfrm>
            <a:off x="790686" y="3442036"/>
            <a:ext cx="7660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https://qiita.com/yamamoton/items/633bf830628593e24172?fbclid=IwAR14-C0bg44mfyiKwv6fn7SKrmj-m-_tNVbDzrHdvLtW8CdpjdtSncAcfLI</a:t>
            </a:r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36EBF0A-A6AF-034B-A91D-DE1D6CD59911}"/>
              </a:ext>
            </a:extLst>
          </p:cNvPr>
          <p:cNvSpPr/>
          <p:nvPr/>
        </p:nvSpPr>
        <p:spPr>
          <a:xfrm>
            <a:off x="564852" y="2991102"/>
            <a:ext cx="5534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24292E"/>
                </a:solidFill>
                <a:latin typeface="-apple-system"/>
              </a:rPr>
              <a:t>2.  </a:t>
            </a:r>
            <a:r>
              <a:rPr lang="en-US" altLang="ja-JP" dirty="0" err="1">
                <a:solidFill>
                  <a:srgbClr val="24292E"/>
                </a:solidFill>
                <a:latin typeface="-apple-system"/>
              </a:rPr>
              <a:t>Qiita</a:t>
            </a:r>
            <a:r>
              <a:rPr lang="en-US" altLang="ja-JP" dirty="0">
                <a:solidFill>
                  <a:srgbClr val="24292E"/>
                </a:solidFill>
                <a:latin typeface="-apple-system"/>
              </a:rPr>
              <a:t>:</a:t>
            </a:r>
            <a:r>
              <a:rPr lang="ja-JP" altLang="en-US">
                <a:solidFill>
                  <a:srgbClr val="24292E"/>
                </a:solidFill>
                <a:latin typeface="-apple-system"/>
              </a:rPr>
              <a:t>メンタルヘルスケア</a:t>
            </a:r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7513AAD-9971-DD43-9A82-CF0868A66950}"/>
              </a:ext>
            </a:extLst>
          </p:cNvPr>
          <p:cNvSpPr/>
          <p:nvPr/>
        </p:nvSpPr>
        <p:spPr>
          <a:xfrm>
            <a:off x="790685" y="5175356"/>
            <a:ext cx="7660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https://www.analog.com/jp/education/landing-pages/003/iot_lectureship/content_08.html?fbclid=IwAR2bdscsHNOunnfriC0B_aDpWMVijSKxXmpMJKQSEGniYsHnWw0A1MHC7Eg</a:t>
            </a:r>
            <a:endParaRPr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DF2B15C-6634-634D-8F9D-BB4E4A626127}"/>
              </a:ext>
            </a:extLst>
          </p:cNvPr>
          <p:cNvSpPr/>
          <p:nvPr/>
        </p:nvSpPr>
        <p:spPr>
          <a:xfrm>
            <a:off x="564852" y="4454143"/>
            <a:ext cx="7965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24292E"/>
                </a:solidFill>
                <a:latin typeface="-apple-system"/>
              </a:rPr>
              <a:t>3.  ANALOG DEVICES:</a:t>
            </a:r>
            <a:r>
              <a:rPr lang="ja-JP" altLang="en-US"/>
              <a:t>心電センサを使ってストレスを可視化するヘルスケア</a:t>
            </a:r>
            <a:r>
              <a:rPr lang="en-US" altLang="ja-JP" dirty="0"/>
              <a:t>IoT</a:t>
            </a:r>
            <a:r>
              <a:rPr lang="ja-JP" altLang="en-US"/>
              <a:t>　</a:t>
            </a:r>
            <a:endParaRPr lang="en-US" altLang="ja-JP" dirty="0"/>
          </a:p>
          <a:p>
            <a:r>
              <a:rPr lang="ja-JP" altLang="en-US"/>
              <a:t>　を作ろう！</a:t>
            </a:r>
          </a:p>
        </p:txBody>
      </p:sp>
    </p:spTree>
    <p:extLst>
      <p:ext uri="{BB962C8B-B14F-4D97-AF65-F5344CB8AC3E}">
        <p14:creationId xmlns:p14="http://schemas.microsoft.com/office/powerpoint/2010/main" val="349061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169</Words>
  <Application>Microsoft Macintosh PowerPoint</Application>
  <PresentationFormat>画面に合わせる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-apple-system</vt:lpstr>
      <vt:lpstr>游ゴシック</vt:lpstr>
      <vt:lpstr>Arial</vt:lpstr>
      <vt:lpstr>Calibri</vt:lpstr>
      <vt:lpstr>Calibri Light</vt:lpstr>
      <vt:lpstr>Office テーマ</vt:lpstr>
      <vt:lpstr>　アロマだこ</vt:lpstr>
      <vt:lpstr>■ 概要 </vt:lpstr>
      <vt:lpstr>■ システム構成 </vt:lpstr>
      <vt:lpstr>■ パーツ写真 </vt:lpstr>
      <vt:lpstr>■ 装置全体 </vt:lpstr>
      <vt:lpstr>■ 参照ライブラリ等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アロマだこ</dc:title>
  <dc:creator>齊藤 朝秀</dc:creator>
  <cp:lastModifiedBy>齊藤 朝秀</cp:lastModifiedBy>
  <cp:revision>17</cp:revision>
  <dcterms:created xsi:type="dcterms:W3CDTF">2019-07-07T02:27:55Z</dcterms:created>
  <dcterms:modified xsi:type="dcterms:W3CDTF">2019-07-07T05:24:41Z</dcterms:modified>
</cp:coreProperties>
</file>