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F6F75-7D01-6857-FE0D-1A37A386FBA4}" v="310" dt="2024-04-30T21:07:04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April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9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1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April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7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3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1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1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April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86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ata.world/ajsanne/sf-airbnb-listin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Lucida Bright"/>
              </a:rPr>
              <a:t>MDA 720</a:t>
            </a:r>
            <a:endParaRPr lang="en-US" sz="4000"/>
          </a:p>
          <a:p>
            <a:r>
              <a:rPr lang="en-US" sz="4000" b="1" dirty="0">
                <a:latin typeface="Lucida Bright"/>
              </a:rPr>
              <a:t>Capstone Project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600" dirty="0">
                <a:latin typeface="Lucida Bright"/>
              </a:rPr>
              <a:t>Strategic Insights for Airbnb Hosts: Enhancing Property Listings through Data-Driven Ecommerce Solutions</a:t>
            </a:r>
            <a:endParaRPr lang="en-US" sz="2600" dirty="0"/>
          </a:p>
          <a:p>
            <a:endParaRPr lang="en-US" sz="1600" dirty="0">
              <a:solidFill>
                <a:srgbClr val="FFFFFF">
                  <a:alpha val="58000"/>
                </a:srgbClr>
              </a:solidFill>
              <a:latin typeface="Lucida Bright"/>
            </a:endParaRPr>
          </a:p>
          <a:p>
            <a:r>
              <a:rPr lang="en-US" sz="1600" dirty="0">
                <a:solidFill>
                  <a:srgbClr val="FFFFFF">
                    <a:alpha val="58000"/>
                  </a:srgbClr>
                </a:solidFill>
                <a:latin typeface="Lucida Bright"/>
              </a:rPr>
              <a:t>By Taghi Jalilov</a:t>
            </a:r>
            <a:endParaRPr lang="en-US" dirty="0"/>
          </a:p>
          <a:p>
            <a:endParaRPr lang="en-US" sz="2600">
              <a:solidFill>
                <a:srgbClr val="FFFFFF">
                  <a:alpha val="58000"/>
                </a:srgb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7C756-1E08-630B-6AE8-C2FEDA243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10" r="14408" b="-10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22F368-138D-4537-B730-F699CA3A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336FC-0055-4ABA-BB8E-7AF6FBDC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0927E-BA02-F72F-BDC5-941FF1F2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/>
              <a:t>Positive and Negative Sentiments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 descr="A word cloud with different colored letters&#10;&#10;Description automatically generated">
            <a:extLst>
              <a:ext uri="{FF2B5EF4-FFF2-40B4-BE49-F238E27FC236}">
                <a16:creationId xmlns:a16="http://schemas.microsoft.com/office/drawing/2014/main" id="{599109E6-25E6-FA6A-4C9A-E4CFE00B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9" y="2391229"/>
            <a:ext cx="5184162" cy="2708724"/>
          </a:xfrm>
          <a:custGeom>
            <a:avLst/>
            <a:gdLst/>
            <a:ahLst/>
            <a:cxnLst/>
            <a:rect l="l" t="t" r="r" b="b"/>
            <a:pathLst>
              <a:path w="5184162" h="3131903">
                <a:moveTo>
                  <a:pt x="0" y="0"/>
                </a:moveTo>
                <a:lnTo>
                  <a:pt x="5184162" y="0"/>
                </a:lnTo>
                <a:lnTo>
                  <a:pt x="5184162" y="3131903"/>
                </a:lnTo>
                <a:lnTo>
                  <a:pt x="0" y="3131903"/>
                </a:lnTo>
                <a:close/>
              </a:path>
            </a:pathLst>
          </a:custGeom>
        </p:spPr>
      </p:pic>
      <p:pic>
        <p:nvPicPr>
          <p:cNvPr id="4" name="Content Placeholder 3" descr="A close up of words&#10;&#10;Description automatically generated">
            <a:extLst>
              <a:ext uri="{FF2B5EF4-FFF2-40B4-BE49-F238E27FC236}">
                <a16:creationId xmlns:a16="http://schemas.microsoft.com/office/drawing/2014/main" id="{E3D8CA1D-0D21-43CA-AB5C-43ABE92DB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2262" y="2397708"/>
            <a:ext cx="5184163" cy="2695765"/>
          </a:xfrm>
          <a:custGeom>
            <a:avLst/>
            <a:gdLst/>
            <a:ahLst/>
            <a:cxnLst/>
            <a:rect l="l" t="t" r="r" b="b"/>
            <a:pathLst>
              <a:path w="5184163" h="3131903">
                <a:moveTo>
                  <a:pt x="0" y="0"/>
                </a:moveTo>
                <a:lnTo>
                  <a:pt x="5184163" y="0"/>
                </a:lnTo>
                <a:lnTo>
                  <a:pt x="5184163" y="3131903"/>
                </a:lnTo>
                <a:lnTo>
                  <a:pt x="0" y="3131903"/>
                </a:ln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558F-1510-62AB-0297-075F2CBA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00" y="1063700"/>
            <a:ext cx="10728322" cy="147732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9C88E-0760-EDB3-7893-72734896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latin typeface="Lucida Bright"/>
              </a:rPr>
              <a:t>The analysis conducted across various Airbnb data visualizations and sentiment metrics provides valuable insights into pricing strategies, neighborhood popularity, review frequencies, and the emotional appeal of property descriptions. Here's a consolidated conclusion based on the findings:</a:t>
            </a: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latin typeface="Lucida Bright"/>
              </a:rPr>
              <a:t>Lower-priced listings tend to attract more reviews, suggesting higher occupancy rates. This indicates that pricing strategies should be keenly managed to balance profitability with competitive pricing to maximize booking potential.</a:t>
            </a: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latin typeface="Lucida Bright"/>
              </a:rPr>
              <a:t>Entire homes/apartments command higher prices and therefore require distinct value propositions to justify higher costs to potential guests.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229763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05EA2-660B-8C1F-07C4-1B3694F5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b="1">
                <a:latin typeface="Lucida Bright"/>
              </a:rPr>
              <a:t>Introduction</a:t>
            </a:r>
            <a:endParaRPr lang="en-US">
              <a:latin typeface="Lucida Bright"/>
            </a:endParaRPr>
          </a:p>
        </p:txBody>
      </p:sp>
      <p:pic>
        <p:nvPicPr>
          <p:cNvPr id="5" name="Picture 4" descr="Couches in a living room">
            <a:extLst>
              <a:ext uri="{FF2B5EF4-FFF2-40B4-BE49-F238E27FC236}">
                <a16:creationId xmlns:a16="http://schemas.microsoft.com/office/drawing/2014/main" id="{A4D2AECD-2442-DD2B-EA53-F49DC3737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8" r="26642" b="4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142E-0BE4-0145-FD1C-3674E03BE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>
                <a:latin typeface="Lucida Bright"/>
              </a:rPr>
              <a:t>This report introduces a pioneering business idea—launching an e-commerce platform specifically designed for Airbnb hosts. The platform will offer a range of products and services meticulously chosen to enhance the attractiveness and functionality of Airbnb properties. From sophisticated interior décor to cutting-edge smart home devices, our offerings will empower hosts to elevate their guests' experience and, consequently, their own success metrics.</a:t>
            </a:r>
          </a:p>
          <a:p>
            <a:pPr>
              <a:lnSpc>
                <a:spcPct val="110000"/>
              </a:lnSpc>
            </a:pPr>
            <a:endParaRPr lang="en-US" sz="1700"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349398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C8D5E-DE2C-55A0-C351-3D4AEAEE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b="1">
                <a:latin typeface="Lucida Bright"/>
              </a:rPr>
              <a:t>Data Extraction</a:t>
            </a:r>
            <a:endParaRPr lang="en-US">
              <a:latin typeface="Lucida Br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84C0-3F94-66DB-B469-4615087D3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Bright"/>
              </a:rPr>
              <a:t>The dataset has been taken from </a:t>
            </a:r>
            <a:r>
              <a:rPr lang="en-US" dirty="0" err="1">
                <a:latin typeface="Lucida Bright"/>
              </a:rPr>
              <a:t>data.world</a:t>
            </a:r>
            <a:r>
              <a:rPr lang="en-US" dirty="0">
                <a:latin typeface="Lucida Bright"/>
              </a:rPr>
              <a:t> : </a:t>
            </a:r>
            <a:r>
              <a:rPr lang="en-US" dirty="0">
                <a:latin typeface="Lucida Bright"/>
                <a:hlinkClick r:id="rId2"/>
              </a:rPr>
              <a:t>https://data.world/ajsanne/sf-airbnb-listings</a:t>
            </a:r>
            <a:endParaRPr lang="en-US" dirty="0">
              <a:latin typeface="Lucida Brigh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58000"/>
                  </a:srgbClr>
                </a:solidFill>
                <a:latin typeface="Lucida Bright"/>
              </a:rPr>
              <a:t>This Dataset includes the listings and reviews of Apartments/ homes located in Amsterdam.</a:t>
            </a:r>
          </a:p>
          <a:p>
            <a:pPr marL="0" indent="0">
              <a:buNone/>
            </a:pPr>
            <a:endParaRPr lang="en-US">
              <a:solidFill>
                <a:srgbClr val="FFFFFF">
                  <a:alpha val="58000"/>
                </a:srgbClr>
              </a:solidFill>
              <a:latin typeface="Lucida Bright"/>
            </a:endParaRPr>
          </a:p>
          <a:p>
            <a:endParaRPr lang="en-US">
              <a:solidFill>
                <a:srgbClr val="FFFFFF">
                  <a:alpha val="58000"/>
                </a:srgbClr>
              </a:solidFill>
              <a:latin typeface="Lucida Bright"/>
            </a:endParaRP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7D55B5C2-766B-7781-2FC2-D867BEED4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83" r="33168" b="-2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582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D1C383-8851-4821-B62A-01B40041D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A6DE01-4E37-4075-BC03-89FC2D32A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3A2E2-D190-0C2E-E5CB-7BCD837F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140661"/>
            <a:ext cx="5015638" cy="258532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2400" spc="-100" dirty="0"/>
              <a:t>7000 rows and 106 columns.</a:t>
            </a:r>
            <a:endParaRPr lang="en-US" sz="5600" spc="-1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E4089E-2454-4227-830F-322AB9D8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136477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B6795882-4013-42EB-AED8-51FFEEC19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EAC7DF46-0151-4635-B8AA-C38145ED1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AFCE9351-12EE-4297-9B83-C79712116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DB5712-6F4C-82DB-E328-3D183F9B8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525" y="860274"/>
            <a:ext cx="5014800" cy="2244121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76B9236-A7DE-4153-A6C7-09D97EF9E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7" y="5646022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66CF5538-BF6C-4A04-A378-87B2401E7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6939BDDA-EB16-4A77-8CA5-9D25AF176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F8420009-5C83-4606-A57B-C54FCA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87A458-4C37-3DDA-17ED-772C52F1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525" y="3435741"/>
            <a:ext cx="5014800" cy="2214825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513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E89D7-D5AF-06D5-FFC7-ADFDBF82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Lucida Bright"/>
              </a:rPr>
              <a:t> Price Distribution: </a:t>
            </a:r>
            <a:endParaRPr lang="en-US" dirty="0"/>
          </a:p>
        </p:txBody>
      </p:sp>
      <p:pic>
        <p:nvPicPr>
          <p:cNvPr id="4" name="Content Placeholder 3" descr="A graph of a price distribution&#10;&#10;Description automatically generated">
            <a:extLst>
              <a:ext uri="{FF2B5EF4-FFF2-40B4-BE49-F238E27FC236}">
                <a16:creationId xmlns:a16="http://schemas.microsoft.com/office/drawing/2014/main" id="{FB01E9BD-D4FE-D813-F8CC-490A1F90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095811"/>
            <a:ext cx="5015639" cy="3084618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4940C8-05D2-C480-74E6-FA3FF1D91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600"/>
            <a:ext cx="4991962" cy="5135374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Lucida Bright"/>
                <a:cs typeface="Times New Roman"/>
              </a:rPr>
              <a:t>      </a:t>
            </a:r>
            <a:endParaRPr lang="en-US" sz="2400" dirty="0">
              <a:solidFill>
                <a:schemeClr val="tx1"/>
              </a:solidFill>
              <a:latin typeface="Lucida Bright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Lucida Br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Lucida Bright"/>
              </a:rPr>
              <a:t>The histogram illustrates the frequency of different prices among Airbnb listings. The x-axis represents the price in dollars, and the y-axis represents the frequency of listings at each price point.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7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E89D7-D5AF-06D5-FFC7-ADFDBF82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br>
              <a:rPr lang="en-US" sz="2400" dirty="0">
                <a:latin typeface="Lucida Bright"/>
              </a:rPr>
            </a:br>
            <a:r>
              <a:rPr lang="en-US" sz="2400" dirty="0">
                <a:latin typeface="Lucida Bright"/>
              </a:rPr>
              <a:t>Reviews Per Month Distribution:</a:t>
            </a:r>
            <a:endParaRPr lang="en-US" sz="2400">
              <a:latin typeface="Lucida Br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4940C8-05D2-C480-74E6-FA3FF1D91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600"/>
            <a:ext cx="4991962" cy="5135374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Lucida Bright"/>
              </a:rPr>
              <a:t>The histogram shows how reviews per month are distributed among Airbnb listings. The x-axis shows the number of reviews per month, and the y-axis shows how frequently each review count occurs. </a:t>
            </a:r>
          </a:p>
        </p:txBody>
      </p:sp>
      <p:pic>
        <p:nvPicPr>
          <p:cNvPr id="3" name="Picture 2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C66F99C7-C5CC-56D3-2980-62F5DCEB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2090737"/>
            <a:ext cx="5181600" cy="34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4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5F26C-C095-0217-FEA8-4B350C16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31E0BE-E7C3-D6E3-CD2B-3FAD8AE6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00" y="1877658"/>
            <a:ext cx="5777639" cy="3114523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5ACF43-F9EC-C1EC-56A6-9E51596DF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600"/>
            <a:ext cx="4991962" cy="513537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err="1">
                <a:solidFill>
                  <a:schemeClr val="tx1"/>
                </a:solidFill>
                <a:latin typeface="Lucida Bright"/>
              </a:rPr>
              <a:t>WiFi</a:t>
            </a:r>
            <a:r>
              <a:rPr lang="en-US" dirty="0">
                <a:solidFill>
                  <a:schemeClr val="tx1"/>
                </a:solidFill>
                <a:latin typeface="Lucida Bright"/>
              </a:rPr>
              <a:t> appears to be the most common amenity, followed by Essentials (like towels, bed sheets, soap, and toilet </a:t>
            </a:r>
            <a:r>
              <a:rPr lang="en-US">
                <a:solidFill>
                  <a:schemeClr val="tx1"/>
                </a:solidFill>
                <a:latin typeface="Lucida Bright"/>
              </a:rPr>
              <a:t>paper).</a:t>
            </a:r>
            <a:endParaRPr lang="en-US">
              <a:solidFill>
                <a:schemeClr val="tx1"/>
              </a:solidFill>
              <a:latin typeface="Avenir Next LT Pro"/>
            </a:endParaRPr>
          </a:p>
          <a:p>
            <a:r>
              <a:rPr lang="en-US" dirty="0">
                <a:solidFill>
                  <a:schemeClr val="tx1"/>
                </a:solidFill>
                <a:latin typeface="Lucida Bright"/>
              </a:rPr>
              <a:t>Smoke detectors and Heating are also </a:t>
            </a:r>
            <a:r>
              <a:rPr lang="en-US">
                <a:solidFill>
                  <a:schemeClr val="tx1"/>
                </a:solidFill>
                <a:latin typeface="Lucida Bright"/>
              </a:rPr>
              <a:t>highly prevalent.</a:t>
            </a:r>
            <a:endParaRPr lang="en-US">
              <a:solidFill>
                <a:schemeClr val="tx1"/>
              </a:solidFill>
              <a:latin typeface="Avenir Next LT Pro"/>
            </a:endParaRPr>
          </a:p>
          <a:p>
            <a:r>
              <a:rPr lang="en-US" dirty="0">
                <a:solidFill>
                  <a:schemeClr val="tx1"/>
                </a:solidFill>
                <a:latin typeface="Lucida Bright"/>
              </a:rPr>
              <a:t>Other amenities in the top 10 include Hangers, Hair dryer, Shampoo, Iron, Carbon monoxide detector, and Laptop-friendly workspace.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0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3E66-3C55-7655-F7A3-DD5C4D54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Analysis by Room Type:</a:t>
            </a:r>
          </a:p>
        </p:txBody>
      </p:sp>
      <p:pic>
        <p:nvPicPr>
          <p:cNvPr id="4" name="Content Placeholder 3" descr="A graph of blue rectangular objects&#10;&#10;Description automatically generated">
            <a:extLst>
              <a:ext uri="{FF2B5EF4-FFF2-40B4-BE49-F238E27FC236}">
                <a16:creationId xmlns:a16="http://schemas.microsoft.com/office/drawing/2014/main" id="{EFE3BBD9-1B38-0701-F8E7-921D17663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86" y="2097100"/>
            <a:ext cx="6094353" cy="41925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E0F4E7-649A-EE3C-9904-C79AE1F225B6}"/>
              </a:ext>
            </a:extLst>
          </p:cNvPr>
          <p:cNvSpPr txBox="1"/>
          <p:nvPr/>
        </p:nvSpPr>
        <p:spPr>
          <a:xfrm>
            <a:off x="7277100" y="1676400"/>
            <a:ext cx="45339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Lucida Bright"/>
              </a:rPr>
              <a:t>Insights:·</a:t>
            </a:r>
          </a:p>
          <a:p>
            <a:endParaRPr lang="en-US" sz="1600" dirty="0">
              <a:latin typeface="Lucida Bright"/>
            </a:endParaRPr>
          </a:p>
          <a:p>
            <a:r>
              <a:rPr lang="en-US" sz="1600" dirty="0">
                <a:latin typeface="Lucida Bright"/>
              </a:rPr>
              <a:t>Privacy Premium: The clear price stratification by room type suggests a direct correlation between the level of privacy and the pricing. Guests pay more for enhanced privacy and exclusive </a:t>
            </a:r>
            <a:r>
              <a:rPr lang="en-US" sz="1600">
                <a:latin typeface="Lucida Bright"/>
              </a:rPr>
              <a:t>amenities.</a:t>
            </a:r>
            <a:endParaRPr lang="en-US">
              <a:latin typeface="Avenir Next LT Pro"/>
              <a:cs typeface="Times New Roman"/>
            </a:endParaRPr>
          </a:p>
          <a:p>
            <a:endParaRPr lang="en-US" sz="1600" dirty="0">
              <a:latin typeface="Lucida Bright"/>
            </a:endParaRPr>
          </a:p>
          <a:p>
            <a:r>
              <a:rPr lang="en-US" sz="1600" dirty="0">
                <a:latin typeface="Lucida Bright"/>
              </a:rPr>
              <a:t>Market Positioning: Hosts can adjust their offerings based on these insights—for instance, upgrading room features or reconfiguring spaces could justify higher pricing within each category.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347E-E20E-DDED-23E8-89B775F9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Lucida Bright"/>
              </a:rPr>
              <a:t>Sentiment Analysis</a:t>
            </a:r>
          </a:p>
        </p:txBody>
      </p:sp>
      <p:pic>
        <p:nvPicPr>
          <p:cNvPr id="4" name="Content Placeholder 3" descr="A graph of a number of cities&#10;&#10;Description automatically generated">
            <a:extLst>
              <a:ext uri="{FF2B5EF4-FFF2-40B4-BE49-F238E27FC236}">
                <a16:creationId xmlns:a16="http://schemas.microsoft.com/office/drawing/2014/main" id="{FF61C69D-75BF-50D3-9266-EE509EC9A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67" y="1716100"/>
            <a:ext cx="6689791" cy="4217975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52122D-645F-541D-9630-86248F676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63" y="2474913"/>
            <a:ext cx="47021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72682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741CF"/>
      </a:accent1>
      <a:accent2>
        <a:srgbClr val="3A3FC0"/>
      </a:accent2>
      <a:accent3>
        <a:srgbClr val="4181CF"/>
      </a:accent3>
      <a:accent4>
        <a:srgbClr val="2FAABD"/>
      </a:accent4>
      <a:accent5>
        <a:srgbClr val="3DC29C"/>
      </a:accent5>
      <a:accent6>
        <a:srgbClr val="2FBD5A"/>
      </a:accent6>
      <a:hlink>
        <a:srgbClr val="339B8F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BlobVTI</vt:lpstr>
      <vt:lpstr>MDA 720 Capstone Project</vt:lpstr>
      <vt:lpstr>Introduction</vt:lpstr>
      <vt:lpstr>Data Extraction</vt:lpstr>
      <vt:lpstr>7000 rows and 106 columns.</vt:lpstr>
      <vt:lpstr> Price Distribution: </vt:lpstr>
      <vt:lpstr> Reviews Per Month Distribution:</vt:lpstr>
      <vt:lpstr>PowerPoint Presentation</vt:lpstr>
      <vt:lpstr>Price Analysis by Room Type:</vt:lpstr>
      <vt:lpstr>Sentiment Analysis</vt:lpstr>
      <vt:lpstr>Positive and Negative Sentiments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154</cp:revision>
  <dcterms:created xsi:type="dcterms:W3CDTF">2024-04-30T20:38:14Z</dcterms:created>
  <dcterms:modified xsi:type="dcterms:W3CDTF">2024-04-30T21:07:43Z</dcterms:modified>
</cp:coreProperties>
</file>