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Health Dynamics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Tagishi Mashego</a:t>
            </a:r>
          </a:p>
        </p:txBody>
      </p:sp>
      <p:sp>
        <p:nvSpPr>
          <p:cNvPr id="4" name="Date Placeholder 3"/>
          <p:cNvSpPr>
            <a:spLocks noGrp="1"/>
          </p:cNvSpPr>
          <p:nvPr>
            <p:ph idx="10" sz="half" type="dt"/>
          </p:nvPr>
        </p:nvSpPr>
        <p:spPr/>
        <p:txBody>
          <a:bodyPr/>
          <a:lstStyle/>
          <a:p>
            <a:pPr lvl="0" indent="0" marL="0">
              <a:buNone/>
            </a:pPr>
            <a:r>
              <a:rPr/>
              <a:t>2025-06-18</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Ever heard the saying, “If you exercise more, you can eat whatever you want”? Yeah, now I’m over 200 pounds.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Impact of Physical Activity</a:t>
            </a:r>
          </a:p>
        </p:txBody>
      </p:sp>
      <p:sp>
        <p:nvSpPr>
          <p:cNvPr id="4" name="Text Placeholder 3"/>
          <p:cNvSpPr>
            <a:spLocks noGrp="1"/>
          </p:cNvSpPr>
          <p:nvPr>
            <p:ph idx="2" sz="half" type="body"/>
          </p:nvPr>
        </p:nvSpPr>
        <p:spPr/>
        <p:txBody>
          <a:bodyPr/>
          <a:lstStyle/>
          <a:p>
            <a:pPr lvl="0"/>
            <a:r>
              <a:rPr/>
              <a:t>Physical Activity alone does not cause weight loss</a:t>
            </a:r>
          </a:p>
          <a:p>
            <a:pPr lvl="0"/>
            <a:r>
              <a:rPr/>
              <a:t>Indifference in weight change by activity level</a:t>
            </a:r>
          </a:p>
        </p:txBody>
      </p:sp>
      <p:pic>
        <p:nvPicPr>
          <p:cNvPr descr="Question5_files/figure-pptx/cars-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Regression Results</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4419600"/>
                <a:gridCol w="927100"/>
                <a:gridCol w="1028700"/>
                <a:gridCol w="1028700"/>
                <a:gridCol w="825500"/>
              </a:tblGrid>
              <a:tr h="0">
                <a:tc>
                  <a:txBody>
                    <a:bodyPr/>
                    <a:lstStyle/>
                    <a:p>
                      <a:pPr lvl="0" indent="0" marL="0" algn="l">
                        <a:buNone/>
                      </a:pPr>
                      <a:r>
                        <a:rPr/>
                        <a:t>term</a:t>
                      </a:r>
                    </a:p>
                  </a:txBody>
                  <a:tcPr/>
                </a:tc>
                <a:tc>
                  <a:txBody>
                    <a:bodyPr/>
                    <a:lstStyle/>
                    <a:p>
                      <a:pPr lvl="0" indent="0" marL="0" algn="r">
                        <a:buNone/>
                      </a:pPr>
                      <a:r>
                        <a:rPr/>
                        <a:t>estimate</a:t>
                      </a:r>
                    </a:p>
                  </a:txBody>
                  <a:tcPr/>
                </a:tc>
                <a:tc>
                  <a:txBody>
                    <a:bodyPr/>
                    <a:lstStyle/>
                    <a:p>
                      <a:pPr lvl="0" indent="0" marL="0" algn="r">
                        <a:buNone/>
                      </a:pPr>
                      <a:r>
                        <a:rPr/>
                        <a:t>std.error</a:t>
                      </a:r>
                    </a:p>
                  </a:txBody>
                  <a:tcPr/>
                </a:tc>
                <a:tc>
                  <a:txBody>
                    <a:bodyPr/>
                    <a:lstStyle/>
                    <a:p>
                      <a:pPr lvl="0" indent="0" marL="0" algn="r">
                        <a:buNone/>
                      </a:pPr>
                      <a:r>
                        <a:rPr/>
                        <a:t>statistic</a:t>
                      </a:r>
                    </a:p>
                  </a:txBody>
                  <a:tcPr/>
                </a:tc>
                <a:tc>
                  <a:txBody>
                    <a:bodyPr/>
                    <a:lstStyle/>
                    <a:p>
                      <a:pPr lvl="0" indent="0" marL="0" algn="r">
                        <a:buNone/>
                      </a:pPr>
                      <a:r>
                        <a:rPr/>
                        <a:t>p.value</a:t>
                      </a:r>
                    </a:p>
                  </a:txBody>
                  <a:tcPr/>
                </a:tc>
              </a:tr>
              <a:tr h="0">
                <a:tc>
                  <a:txBody>
                    <a:bodyPr/>
                    <a:lstStyle/>
                    <a:p>
                      <a:pPr lvl="0" indent="0" marL="0" algn="l">
                        <a:buNone/>
                      </a:pPr>
                      <a:r>
                        <a:rPr/>
                        <a:t>(Intercept)</a:t>
                      </a:r>
                    </a:p>
                  </a:txBody>
                </a:tc>
                <a:tc>
                  <a:txBody>
                    <a:bodyPr/>
                    <a:lstStyle/>
                    <a:p>
                      <a:pPr lvl="0" indent="0" marL="0" algn="r">
                        <a:buNone/>
                      </a:pPr>
                      <a:r>
                        <a:rPr/>
                        <a:t>6.509</a:t>
                      </a:r>
                    </a:p>
                  </a:txBody>
                </a:tc>
                <a:tc>
                  <a:txBody>
                    <a:bodyPr/>
                    <a:lstStyle/>
                    <a:p>
                      <a:pPr lvl="0" indent="0" marL="0" algn="r">
                        <a:buNone/>
                      </a:pPr>
                      <a:r>
                        <a:rPr/>
                        <a:t>2.552</a:t>
                      </a:r>
                    </a:p>
                  </a:txBody>
                </a:tc>
                <a:tc>
                  <a:txBody>
                    <a:bodyPr/>
                    <a:lstStyle/>
                    <a:p>
                      <a:pPr lvl="0" indent="0" marL="0" algn="r">
                        <a:buNone/>
                      </a:pPr>
                      <a:r>
                        <a:rPr/>
                        <a:t>2.551</a:t>
                      </a:r>
                    </a:p>
                  </a:txBody>
                </a:tc>
                <a:tc>
                  <a:txBody>
                    <a:bodyPr/>
                    <a:lstStyle/>
                    <a:p>
                      <a:pPr lvl="0" indent="0" marL="0" algn="r">
                        <a:buNone/>
                      </a:pPr>
                      <a:r>
                        <a:rPr/>
                        <a:t>0.012</a:t>
                      </a:r>
                    </a:p>
                  </a:txBody>
                </a:tc>
              </a:tr>
              <a:tr h="0">
                <a:tc>
                  <a:txBody>
                    <a:bodyPr/>
                    <a:lstStyle/>
                    <a:p>
                      <a:pPr lvl="0" indent="0" marL="0" algn="l">
                        <a:buNone/>
                      </a:pPr>
                      <a:r>
                        <a:rPr/>
                        <a:t>Age</a:t>
                      </a:r>
                    </a:p>
                  </a:txBody>
                </a:tc>
                <a:tc>
                  <a:txBody>
                    <a:bodyPr/>
                    <a:lstStyle/>
                    <a:p>
                      <a:pPr lvl="0" indent="0" marL="0" algn="r">
                        <a:buNone/>
                      </a:pPr>
                      <a:r>
                        <a:rPr/>
                        <a:t>-0.008</a:t>
                      </a:r>
                    </a:p>
                  </a:txBody>
                </a:tc>
                <a:tc>
                  <a:txBody>
                    <a:bodyPr/>
                    <a:lstStyle/>
                    <a:p>
                      <a:pPr lvl="0" indent="0" marL="0" algn="r">
                        <a:buNone/>
                      </a:pPr>
                      <a:r>
                        <a:rPr/>
                        <a:t>0.044</a:t>
                      </a:r>
                    </a:p>
                  </a:txBody>
                </a:tc>
                <a:tc>
                  <a:txBody>
                    <a:bodyPr/>
                    <a:lstStyle/>
                    <a:p>
                      <a:pPr lvl="0" indent="0" marL="0" algn="r">
                        <a:buNone/>
                      </a:pPr>
                      <a:r>
                        <a:rPr/>
                        <a:t>-0.179</a:t>
                      </a:r>
                    </a:p>
                  </a:txBody>
                </a:tc>
                <a:tc>
                  <a:txBody>
                    <a:bodyPr/>
                    <a:lstStyle/>
                    <a:p>
                      <a:pPr lvl="0" indent="0" marL="0" algn="r">
                        <a:buNone/>
                      </a:pPr>
                      <a:r>
                        <a:rPr/>
                        <a:t>0.859</a:t>
                      </a:r>
                    </a:p>
                  </a:txBody>
                </a:tc>
              </a:tr>
              <a:tr h="0">
                <a:tc>
                  <a:txBody>
                    <a:bodyPr/>
                    <a:lstStyle/>
                    <a:p>
                      <a:pPr lvl="0" indent="0" marL="0" algn="l">
                        <a:buNone/>
                      </a:pPr>
                      <a:r>
                        <a:rPr>
                          <a:latin typeface="Courier"/>
                        </a:rPr>
                        <a:t>Physical Activity Level</a:t>
                      </a:r>
                      <a:r>
                        <a:rPr/>
                        <a:t>Moderately Active</a:t>
                      </a:r>
                    </a:p>
                  </a:txBody>
                </a:tc>
                <a:tc>
                  <a:txBody>
                    <a:bodyPr/>
                    <a:lstStyle/>
                    <a:p>
                      <a:pPr lvl="0" indent="0" marL="0" algn="r">
                        <a:buNone/>
                      </a:pPr>
                      <a:r>
                        <a:rPr/>
                        <a:t>-0.652</a:t>
                      </a:r>
                    </a:p>
                  </a:txBody>
                </a:tc>
                <a:tc>
                  <a:txBody>
                    <a:bodyPr/>
                    <a:lstStyle/>
                    <a:p>
                      <a:pPr lvl="0" indent="0" marL="0" algn="r">
                        <a:buNone/>
                      </a:pPr>
                      <a:r>
                        <a:rPr/>
                        <a:t>1.431</a:t>
                      </a:r>
                    </a:p>
                  </a:txBody>
                </a:tc>
                <a:tc>
                  <a:txBody>
                    <a:bodyPr/>
                    <a:lstStyle/>
                    <a:p>
                      <a:pPr lvl="0" indent="0" marL="0" algn="r">
                        <a:buNone/>
                      </a:pPr>
                      <a:r>
                        <a:rPr/>
                        <a:t>-0.456</a:t>
                      </a:r>
                    </a:p>
                  </a:txBody>
                </a:tc>
                <a:tc>
                  <a:txBody>
                    <a:bodyPr/>
                    <a:lstStyle/>
                    <a:p>
                      <a:pPr lvl="0" indent="0" marL="0" algn="r">
                        <a:buNone/>
                      </a:pPr>
                      <a:r>
                        <a:rPr/>
                        <a:t>0.650</a:t>
                      </a:r>
                    </a:p>
                  </a:txBody>
                </a:tc>
              </a:tr>
              <a:tr h="0">
                <a:tc>
                  <a:txBody>
                    <a:bodyPr/>
                    <a:lstStyle/>
                    <a:p>
                      <a:pPr lvl="0" indent="0" marL="0" algn="l">
                        <a:buNone/>
                      </a:pPr>
                      <a:r>
                        <a:rPr>
                          <a:latin typeface="Courier"/>
                        </a:rPr>
                        <a:t>Physical Activity Level</a:t>
                      </a:r>
                      <a:r>
                        <a:rPr/>
                        <a:t>Sedentary</a:t>
                      </a:r>
                    </a:p>
                  </a:txBody>
                </a:tc>
                <a:tc>
                  <a:txBody>
                    <a:bodyPr/>
                    <a:lstStyle/>
                    <a:p>
                      <a:pPr lvl="0" indent="0" marL="0" algn="r">
                        <a:buNone/>
                      </a:pPr>
                      <a:r>
                        <a:rPr/>
                        <a:t>-0.218</a:t>
                      </a:r>
                    </a:p>
                  </a:txBody>
                </a:tc>
                <a:tc>
                  <a:txBody>
                    <a:bodyPr/>
                    <a:lstStyle/>
                    <a:p>
                      <a:pPr lvl="0" indent="0" marL="0" algn="r">
                        <a:buNone/>
                      </a:pPr>
                      <a:r>
                        <a:rPr/>
                        <a:t>1.471</a:t>
                      </a:r>
                    </a:p>
                  </a:txBody>
                </a:tc>
                <a:tc>
                  <a:txBody>
                    <a:bodyPr/>
                    <a:lstStyle/>
                    <a:p>
                      <a:pPr lvl="0" indent="0" marL="0" algn="r">
                        <a:buNone/>
                      </a:pPr>
                      <a:r>
                        <a:rPr/>
                        <a:t>-0.148</a:t>
                      </a:r>
                    </a:p>
                  </a:txBody>
                </a:tc>
                <a:tc>
                  <a:txBody>
                    <a:bodyPr/>
                    <a:lstStyle/>
                    <a:p>
                      <a:pPr lvl="0" indent="0" marL="0" algn="r">
                        <a:buNone/>
                      </a:pPr>
                      <a:r>
                        <a:rPr/>
                        <a:t>0.883</a:t>
                      </a:r>
                    </a:p>
                  </a:txBody>
                </a:tc>
              </a:tr>
              <a:tr h="0">
                <a:tc>
                  <a:txBody>
                    <a:bodyPr/>
                    <a:lstStyle/>
                    <a:p>
                      <a:pPr lvl="0" indent="0" marL="0" algn="l">
                        <a:buNone/>
                      </a:pPr>
                      <a:r>
                        <a:rPr>
                          <a:latin typeface="Courier"/>
                        </a:rPr>
                        <a:t>Physical Activity Level</a:t>
                      </a:r>
                      <a:r>
                        <a:rPr/>
                        <a:t>Very Active</a:t>
                      </a:r>
                    </a:p>
                  </a:txBody>
                </a:tc>
                <a:tc>
                  <a:txBody>
                    <a:bodyPr/>
                    <a:lstStyle/>
                    <a:p>
                      <a:pPr lvl="0" indent="0" marL="0" algn="r">
                        <a:buNone/>
                      </a:pPr>
                      <a:r>
                        <a:rPr/>
                        <a:t>1.644</a:t>
                      </a:r>
                    </a:p>
                  </a:txBody>
                </a:tc>
                <a:tc>
                  <a:txBody>
                    <a:bodyPr/>
                    <a:lstStyle/>
                    <a:p>
                      <a:pPr lvl="0" indent="0" marL="0" algn="r">
                        <a:buNone/>
                      </a:pPr>
                      <a:r>
                        <a:rPr/>
                        <a:t>1.452</a:t>
                      </a:r>
                    </a:p>
                  </a:txBody>
                </a:tc>
                <a:tc>
                  <a:txBody>
                    <a:bodyPr/>
                    <a:lstStyle/>
                    <a:p>
                      <a:pPr lvl="0" indent="0" marL="0" algn="r">
                        <a:buNone/>
                      </a:pPr>
                      <a:r>
                        <a:rPr/>
                        <a:t>1.132</a:t>
                      </a:r>
                    </a:p>
                  </a:txBody>
                </a:tc>
                <a:tc>
                  <a:txBody>
                    <a:bodyPr/>
                    <a:lstStyle/>
                    <a:p>
                      <a:pPr lvl="0" indent="0" marL="0" algn="r">
                        <a:buNone/>
                      </a:pPr>
                      <a:r>
                        <a:rPr/>
                        <a:t>0.261</a:t>
                      </a:r>
                    </a:p>
                  </a:txBody>
                </a:tc>
              </a:tr>
              <a:tr h="0">
                <a:tc>
                  <a:txBody>
                    <a:bodyPr/>
                    <a:lstStyle/>
                    <a:p>
                      <a:pPr lvl="0" indent="0" marL="0" algn="l">
                        <a:buNone/>
                      </a:pPr>
                      <a:r>
                        <a:rPr>
                          <a:latin typeface="Courier"/>
                        </a:rPr>
                        <a:t>Stress Level</a:t>
                      </a:r>
                    </a:p>
                  </a:txBody>
                </a:tc>
                <a:tc>
                  <a:txBody>
                    <a:bodyPr/>
                    <a:lstStyle/>
                    <a:p>
                      <a:pPr lvl="0" indent="0" marL="0" algn="r">
                        <a:buNone/>
                      </a:pPr>
                      <a:r>
                        <a:rPr/>
                        <a:t>-1.163</a:t>
                      </a:r>
                    </a:p>
                  </a:txBody>
                </a:tc>
                <a:tc>
                  <a:txBody>
                    <a:bodyPr/>
                    <a:lstStyle/>
                    <a:p>
                      <a:pPr lvl="0" indent="0" marL="0" algn="r">
                        <a:buNone/>
                      </a:pPr>
                      <a:r>
                        <a:rPr/>
                        <a:t>0.209</a:t>
                      </a:r>
                    </a:p>
                  </a:txBody>
                </a:tc>
                <a:tc>
                  <a:txBody>
                    <a:bodyPr/>
                    <a:lstStyle/>
                    <a:p>
                      <a:pPr lvl="0" indent="0" marL="0" algn="r">
                        <a:buNone/>
                      </a:pPr>
                      <a:r>
                        <a:rPr/>
                        <a:t>-5.571</a:t>
                      </a:r>
                    </a:p>
                  </a:txBody>
                </a:tc>
                <a:tc>
                  <a:txBody>
                    <a:bodyPr/>
                    <a:lstStyle/>
                    <a:p>
                      <a:pPr lvl="0" indent="0" marL="0" algn="r">
                        <a:buNone/>
                      </a:pPr>
                      <a:r>
                        <a:rPr/>
                        <a:t>0.000</a:t>
                      </a:r>
                    </a:p>
                  </a:txBody>
                </a:tc>
              </a:tr>
              <a:tr h="0">
                <a:tc>
                  <a:txBody>
                    <a:bodyPr/>
                    <a:lstStyle/>
                    <a:p>
                      <a:pPr lvl="0" indent="0" marL="0" algn="l">
                        <a:buNone/>
                      </a:pPr>
                      <a:r>
                        <a:rPr>
                          <a:latin typeface="Courier"/>
                        </a:rPr>
                        <a:t>Sleep Quality</a:t>
                      </a:r>
                      <a:r>
                        <a:rPr/>
                        <a:t>Fair</a:t>
                      </a:r>
                    </a:p>
                  </a:txBody>
                </a:tc>
                <a:tc>
                  <a:txBody>
                    <a:bodyPr/>
                    <a:lstStyle/>
                    <a:p>
                      <a:pPr lvl="0" indent="0" marL="0" algn="r">
                        <a:buNone/>
                      </a:pPr>
                      <a:r>
                        <a:rPr/>
                        <a:t>-0.326</a:t>
                      </a:r>
                    </a:p>
                  </a:txBody>
                </a:tc>
                <a:tc>
                  <a:txBody>
                    <a:bodyPr/>
                    <a:lstStyle/>
                    <a:p>
                      <a:pPr lvl="0" indent="0" marL="0" algn="r">
                        <a:buNone/>
                      </a:pPr>
                      <a:r>
                        <a:rPr/>
                        <a:t>1.705</a:t>
                      </a:r>
                    </a:p>
                  </a:txBody>
                </a:tc>
                <a:tc>
                  <a:txBody>
                    <a:bodyPr/>
                    <a:lstStyle/>
                    <a:p>
                      <a:pPr lvl="0" indent="0" marL="0" algn="r">
                        <a:buNone/>
                      </a:pPr>
                      <a:r>
                        <a:rPr/>
                        <a:t>-0.191</a:t>
                      </a:r>
                    </a:p>
                  </a:txBody>
                </a:tc>
                <a:tc>
                  <a:txBody>
                    <a:bodyPr/>
                    <a:lstStyle/>
                    <a:p>
                      <a:pPr lvl="0" indent="0" marL="0" algn="r">
                        <a:buNone/>
                      </a:pPr>
                      <a:r>
                        <a:rPr/>
                        <a:t>0.849</a:t>
                      </a:r>
                    </a:p>
                  </a:txBody>
                </a:tc>
              </a:tr>
              <a:tr h="0">
                <a:tc>
                  <a:txBody>
                    <a:bodyPr/>
                    <a:lstStyle/>
                    <a:p>
                      <a:pPr lvl="0" indent="0" marL="0" algn="l">
                        <a:buNone/>
                      </a:pPr>
                      <a:r>
                        <a:rPr>
                          <a:latin typeface="Courier"/>
                        </a:rPr>
                        <a:t>Sleep Quality</a:t>
                      </a:r>
                      <a:r>
                        <a:rPr/>
                        <a:t>Good</a:t>
                      </a:r>
                    </a:p>
                  </a:txBody>
                </a:tc>
                <a:tc>
                  <a:txBody>
                    <a:bodyPr/>
                    <a:lstStyle/>
                    <a:p>
                      <a:pPr lvl="0" indent="0" marL="0" algn="r">
                        <a:buNone/>
                      </a:pPr>
                      <a:r>
                        <a:rPr/>
                        <a:t>-0.383</a:t>
                      </a:r>
                    </a:p>
                  </a:txBody>
                </a:tc>
                <a:tc>
                  <a:txBody>
                    <a:bodyPr/>
                    <a:lstStyle/>
                    <a:p>
                      <a:pPr lvl="0" indent="0" marL="0" algn="r">
                        <a:buNone/>
                      </a:pPr>
                      <a:r>
                        <a:rPr/>
                        <a:t>1.741</a:t>
                      </a:r>
                    </a:p>
                  </a:txBody>
                </a:tc>
                <a:tc>
                  <a:txBody>
                    <a:bodyPr/>
                    <a:lstStyle/>
                    <a:p>
                      <a:pPr lvl="0" indent="0" marL="0" algn="r">
                        <a:buNone/>
                      </a:pPr>
                      <a:r>
                        <a:rPr/>
                        <a:t>-0.220</a:t>
                      </a:r>
                    </a:p>
                  </a:txBody>
                </a:tc>
                <a:tc>
                  <a:txBody>
                    <a:bodyPr/>
                    <a:lstStyle/>
                    <a:p>
                      <a:pPr lvl="0" indent="0" marL="0" algn="r">
                        <a:buNone/>
                      </a:pPr>
                      <a:r>
                        <a:rPr/>
                        <a:t>0.826</a:t>
                      </a:r>
                    </a:p>
                  </a:txBody>
                </a:tc>
              </a:tr>
              <a:tr h="0">
                <a:tc>
                  <a:txBody>
                    <a:bodyPr/>
                    <a:lstStyle/>
                    <a:p>
                      <a:pPr lvl="0" indent="0" marL="0" algn="l">
                        <a:buNone/>
                      </a:pPr>
                      <a:r>
                        <a:rPr>
                          <a:latin typeface="Courier"/>
                        </a:rPr>
                        <a:t>Sleep Quality</a:t>
                      </a:r>
                      <a:r>
                        <a:rPr/>
                        <a:t>Poor</a:t>
                      </a:r>
                    </a:p>
                  </a:txBody>
                </a:tc>
                <a:tc>
                  <a:txBody>
                    <a:bodyPr/>
                    <a:lstStyle/>
                    <a:p>
                      <a:pPr lvl="0" indent="0" marL="0" algn="r">
                        <a:buNone/>
                      </a:pPr>
                      <a:r>
                        <a:rPr/>
                        <a:t>-8.962</a:t>
                      </a:r>
                    </a:p>
                  </a:txBody>
                </a:tc>
                <a:tc>
                  <a:txBody>
                    <a:bodyPr/>
                    <a:lstStyle/>
                    <a:p>
                      <a:pPr lvl="0" indent="0" marL="0" algn="r">
                        <a:buNone/>
                      </a:pPr>
                      <a:r>
                        <a:rPr/>
                        <a:t>1.600</a:t>
                      </a:r>
                    </a:p>
                  </a:txBody>
                </a:tc>
                <a:tc>
                  <a:txBody>
                    <a:bodyPr/>
                    <a:lstStyle/>
                    <a:p>
                      <a:pPr lvl="0" indent="0" marL="0" algn="r">
                        <a:buNone/>
                      </a:pPr>
                      <a:r>
                        <a:rPr/>
                        <a:t>-5.601</a:t>
                      </a:r>
                    </a:p>
                  </a:txBody>
                </a:tc>
                <a:tc>
                  <a:txBody>
                    <a:bodyPr/>
                    <a:lstStyle/>
                    <a:p>
                      <a:pPr lvl="0" indent="0" marL="0" algn="r">
                        <a:buNone/>
                      </a:pPr>
                      <a:r>
                        <a:rPr/>
                        <a:t>0.000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Effect on Weight Change (lbs)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Interpretation</a:t>
            </a:r>
          </a:p>
        </p:txBody>
      </p:sp>
      <p:sp>
        <p:nvSpPr>
          <p:cNvPr id="3" name="Content Placeholder 2"/>
          <p:cNvSpPr>
            <a:spLocks noGrp="1"/>
          </p:cNvSpPr>
          <p:nvPr>
            <p:ph idx="1"/>
          </p:nvPr>
        </p:nvSpPr>
        <p:spPr/>
        <p:txBody>
          <a:bodyPr/>
          <a:lstStyle/>
          <a:p>
            <a:pPr lvl="0"/>
            <a:r>
              <a:rPr/>
              <a:t>Age is not a meaningful predictor of weight change , contrary to belief</a:t>
            </a:r>
          </a:p>
          <a:p>
            <a:pPr lvl="0"/>
            <a:r>
              <a:rPr/>
              <a:t>Only sleep quality and stress levels are statistically significant predictors of weight change</a:t>
            </a:r>
          </a:p>
          <a:p>
            <a:pPr lvl="0"/>
            <a:r>
              <a:rPr/>
              <a:t>This model has a R-Squared Value of 0.55 , thus there are a lot of pivotal variables missing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 anyone ?</a:t>
            </a:r>
          </a:p>
        </p:txBody>
      </p:sp>
      <p:pic>
        <p:nvPicPr>
          <p:cNvPr descr="Question5_files/figure-pptx/unnamed-chunk-2-1.png" id="0" name="Picture 1"/>
          <p:cNvPicPr>
            <a:picLocks noGrp="1" noChangeAspect="1"/>
          </p:cNvPicPr>
          <p:nvPr/>
        </p:nvPicPr>
        <p:blipFill>
          <a:blip r:embed="rId2"/>
          <a:stretch>
            <a:fillRect/>
          </a:stretch>
        </p:blipFill>
        <p:spPr bwMode="auto">
          <a:xfrm>
            <a:off x="2451100" y="1193800"/>
            <a:ext cx="42418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Sure, the evidence on weight loss might be mixed , but I’m a big believer in the power of sleep. Sleep deprivation has been scientifically shown to impair neural pathways in the brain. So even if you’re not sleeping for your waistline, at least do it for your mind.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Dynamics</dc:title>
  <dc:creator>Tagishi Mashego</dc:creator>
  <cp:keywords/>
  <dcterms:created xsi:type="dcterms:W3CDTF">2025-06-19T02:33:18Z</dcterms:created>
  <dcterms:modified xsi:type="dcterms:W3CDTF">2025-06-19T02:33:18Z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2025-06-18</vt:lpwstr>
  </property>
  <property fmtid="{D5CDD505-2E9C-101B-9397-08002B2CF9AE}" pid="3" name="output">
    <vt:lpwstr>powerpoint_presentation</vt:lpwstr>
  </property>
</Properties>
</file>