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63" r:id="rId10"/>
    <p:sldId id="264" r:id="rId11"/>
    <p:sldId id="265" r:id="rId12"/>
    <p:sldId id="266" r:id="rId13"/>
    <p:sldId id="282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78" r:id="rId27"/>
    <p:sldId id="283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7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7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6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5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1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4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7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7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54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7564-866D-4171-B68E-0275DC632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1: </a:t>
            </a:r>
            <a:br>
              <a:rPr lang="en-US" dirty="0"/>
            </a:br>
            <a:r>
              <a:rPr lang="en-US" dirty="0"/>
              <a:t>OOP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35195-9CB3-462A-850A-EF37CF833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3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A1B9-05FB-499B-9FAB-7BC19A5E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with Attributes and Methods (Pseudo-code)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C80E-9673-4E77-81A2-847E7DA3A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4427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class Customer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//this is a comment in Java. Comments are ignored by the program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//comments help programmers know what is happening in the program in English language</a:t>
            </a:r>
            <a:endParaRPr lang="en-US" dirty="0"/>
          </a:p>
          <a:p>
            <a:pPr marL="1512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#this is a comment in Python. Comments in Python are also ignored by the Python program</a:t>
            </a:r>
            <a:endParaRPr lang="en-US" dirty="0"/>
          </a:p>
          <a:p>
            <a:pPr marL="1512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//the four lines below show the attributes of this class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674EA7"/>
                </a:solidFill>
                <a:latin typeface="Arial" panose="020B0604020202020204" pitchFamily="34" charset="0"/>
              </a:rPr>
              <a:t>firstName</a:t>
            </a:r>
            <a:br>
              <a:rPr lang="en-US" dirty="0">
                <a:solidFill>
                  <a:srgbClr val="674EA7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674EA7"/>
                </a:solidFill>
                <a:latin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674EA7"/>
                </a:solidFill>
                <a:latin typeface="Arial" panose="020B0604020202020204" pitchFamily="34" charset="0"/>
              </a:rPr>
              <a:t>lastName</a:t>
            </a:r>
            <a:br>
              <a:rPr lang="en-US" dirty="0">
                <a:solidFill>
                  <a:srgbClr val="674EA7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674EA7"/>
                </a:solidFill>
                <a:latin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674EA7"/>
                </a:solidFill>
                <a:latin typeface="Arial" panose="020B0604020202020204" pitchFamily="34" charset="0"/>
              </a:rPr>
              <a:t>phoneNumber</a:t>
            </a:r>
            <a:br>
              <a:rPr lang="en-US" dirty="0">
                <a:solidFill>
                  <a:srgbClr val="674EA7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674EA7"/>
                </a:solidFill>
                <a:latin typeface="Arial" panose="020B0604020202020204" pitchFamily="34" charset="0"/>
              </a:rPr>
              <a:t>	address</a:t>
            </a:r>
            <a:endParaRPr lang="en-US" dirty="0"/>
          </a:p>
          <a:p>
            <a:pPr marL="1512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//the lines below show the class constructor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Constructor()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//code that you want to perform when calling: new Customer(); goes here</a:t>
            </a:r>
            <a:endParaRPr lang="en-US" dirty="0"/>
          </a:p>
          <a:p>
            <a:pPr marL="1512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//the lines below show the methods of the class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1155CC"/>
                </a:solidFill>
                <a:latin typeface="Arial" panose="020B0604020202020204" pitchFamily="34" charset="0"/>
              </a:rPr>
              <a:t>changePhone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() </a:t>
            </a:r>
            <a:b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//code to change the phone number goes here 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1155CC"/>
                </a:solidFill>
                <a:latin typeface="Arial" panose="020B0604020202020204" pitchFamily="34" charset="0"/>
              </a:rPr>
              <a:t>changeAddress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()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//code to change the address goes here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9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E79E-E96C-4DC5-8160-457C23EB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 for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C3A3C-A6BA-43F8-938F-E2CCAD6B8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6258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The starting point for a Java program is the main() method of a class (may be called Main, App, or Program)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class Main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{ 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	public static void main(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String[]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args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		customer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new Customer()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//you could add more code here to use the Customer object further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starting point for a Python program is more flexible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customer = 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Customer()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5ED8-E95A-44A3-9AF4-43712B5B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1C30-E5C4-4855-9B05-546CBBA9B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06273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Inheritance is an </a:t>
            </a:r>
            <a:r>
              <a:rPr lang="en-US" sz="2400" b="1" dirty="0"/>
              <a:t>“is a” relationship</a:t>
            </a:r>
            <a:r>
              <a:rPr lang="en-US" sz="2400" dirty="0"/>
              <a:t> between a parent and child class</a:t>
            </a:r>
          </a:p>
          <a:p>
            <a:pPr lvl="1"/>
            <a:r>
              <a:rPr lang="en-US" sz="2200" dirty="0"/>
              <a:t>A Dog “is a” Mammal: </a:t>
            </a:r>
          </a:p>
          <a:p>
            <a:pPr lvl="2"/>
            <a:r>
              <a:rPr lang="en-US" sz="2000" dirty="0"/>
              <a:t>Mammal is the parent (aka, superclass) and Dog is the child (aka, subclass)</a:t>
            </a:r>
          </a:p>
          <a:p>
            <a:pPr lvl="1"/>
            <a:r>
              <a:rPr lang="en-US" sz="2200" dirty="0"/>
              <a:t>A Square “is a” Shape</a:t>
            </a:r>
          </a:p>
          <a:p>
            <a:pPr lvl="2"/>
            <a:r>
              <a:rPr lang="en-US" sz="2000" dirty="0"/>
              <a:t>Shape is the superclass and Square is the subclass</a:t>
            </a:r>
          </a:p>
          <a:p>
            <a:r>
              <a:rPr lang="en-US" sz="2400" dirty="0"/>
              <a:t>Subclasses </a:t>
            </a:r>
            <a:r>
              <a:rPr lang="en-US" sz="2400" b="1" dirty="0"/>
              <a:t>inherit attributes </a:t>
            </a:r>
            <a:r>
              <a:rPr lang="en-US" sz="2400" dirty="0"/>
              <a:t>and</a:t>
            </a:r>
            <a:r>
              <a:rPr lang="en-US" sz="2400" b="1" dirty="0"/>
              <a:t> methods </a:t>
            </a:r>
            <a:r>
              <a:rPr lang="en-US" sz="2400" dirty="0"/>
              <a:t>from their </a:t>
            </a:r>
            <a:r>
              <a:rPr lang="en-US" sz="2400" dirty="0" err="1"/>
              <a:t>superclasses</a:t>
            </a:r>
            <a:endParaRPr lang="en-US" sz="2400" dirty="0"/>
          </a:p>
          <a:p>
            <a:r>
              <a:rPr lang="en-US" sz="2400" dirty="0"/>
              <a:t>Inheritance means you only need to </a:t>
            </a:r>
            <a:r>
              <a:rPr lang="en-US" sz="2400" b="1" dirty="0"/>
              <a:t>write code once</a:t>
            </a:r>
            <a:r>
              <a:rPr lang="en-US" sz="2400" dirty="0"/>
              <a:t> in the superclass</a:t>
            </a:r>
          </a:p>
          <a:p>
            <a:endParaRPr lang="en-US" sz="2400" dirty="0"/>
          </a:p>
          <a:p>
            <a:r>
              <a:rPr lang="en-US" sz="2400" dirty="0">
                <a:latin typeface="Arial" panose="020B0604020202020204" pitchFamily="34" charset="0"/>
              </a:rPr>
              <a:t>Inheritance in Java: </a:t>
            </a: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public class Dog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extends</a:t>
            </a:r>
            <a:r>
              <a:rPr lang="en-US" sz="2400" b="1" dirty="0">
                <a:solidFill>
                  <a:srgbClr val="BF9000"/>
                </a:solidFill>
                <a:latin typeface="Arial" panose="020B0604020202020204" pitchFamily="34" charset="0"/>
              </a:rPr>
              <a:t> Mammal</a:t>
            </a:r>
          </a:p>
          <a:p>
            <a:r>
              <a:rPr lang="en-US" sz="2400" dirty="0">
                <a:latin typeface="Arial" panose="020B0604020202020204" pitchFamily="34" charset="0"/>
              </a:rPr>
              <a:t>Inheritance is Python:</a:t>
            </a:r>
            <a:r>
              <a:rPr lang="en-US" sz="2400" b="1" dirty="0"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class Cyborg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400" b="1" dirty="0">
                <a:solidFill>
                  <a:srgbClr val="BF9000"/>
                </a:solidFill>
                <a:latin typeface="Arial" panose="020B0604020202020204" pitchFamily="34" charset="0"/>
              </a:rPr>
              <a:t>Human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400" b="1" dirty="0">
                <a:solidFill>
                  <a:srgbClr val="BF9000"/>
                </a:solidFill>
                <a:latin typeface="Arial" panose="020B0604020202020204" pitchFamily="34" charset="0"/>
              </a:rPr>
              <a:t>Robot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sz="24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540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708D-789E-4C50-BAF0-295A79DF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 and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FF438-4383-4E78-A262-0C14C91A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665783" cy="4154990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This class diagram shows an inheritance structure.</a:t>
            </a:r>
          </a:p>
          <a:p>
            <a:r>
              <a:rPr lang="en-US" sz="2200" dirty="0"/>
              <a:t>Mammal and Reptile inherit from Animal</a:t>
            </a:r>
          </a:p>
          <a:p>
            <a:r>
              <a:rPr lang="en-US" sz="2200" dirty="0"/>
              <a:t>Dog and Cat inherit from Mammal</a:t>
            </a:r>
          </a:p>
          <a:p>
            <a:endParaRPr lang="en-US" sz="2200" dirty="0"/>
          </a:p>
          <a:p>
            <a:r>
              <a:rPr lang="en-US" sz="2200" dirty="0"/>
              <a:t>What are the attributes of the Dog class?</a:t>
            </a:r>
          </a:p>
          <a:p>
            <a:r>
              <a:rPr lang="en-US" sz="2200" dirty="0"/>
              <a:t>What are the methods of the Cat class?</a:t>
            </a:r>
          </a:p>
        </p:txBody>
      </p:sp>
      <p:pic>
        <p:nvPicPr>
          <p:cNvPr id="2050" name="Picture 2" descr="https://lh4.googleusercontent.com/wCWTc4SeFp942aC3esDMcVAIn3LfGv9aNfGNeewVpO6_kL0l23-ynr_n6D10c89NQcCOwP4LtnqfB9l2mVe-AlNqNO_WEMEpNFeJ0zcWvYuUTaU6AXD2SES4qctgcY_ahCvt9-nH">
            <a:extLst>
              <a:ext uri="{FF2B5EF4-FFF2-40B4-BE49-F238E27FC236}">
                <a16:creationId xmlns:a16="http://schemas.microsoft.com/office/drawing/2014/main" id="{9D5D0B7E-CC18-4C4C-8589-049068BA5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976" y="1951170"/>
            <a:ext cx="7630019" cy="438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02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897D-5B4C-4A2F-8A97-3215EE5D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(Pseudo-code)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CB26-073D-4340-9DA8-90B45A998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78212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class Mammal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674EA7"/>
                </a:solidFill>
                <a:latin typeface="Arial" panose="020B0604020202020204" pitchFamily="34" charset="0"/>
              </a:rPr>
              <a:t>hasMammaryGlands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dirty="0">
                <a:solidFill>
                  <a:srgbClr val="38761D"/>
                </a:solidFill>
                <a:latin typeface="Arial" panose="020B0604020202020204" pitchFamily="34" charset="0"/>
              </a:rPr>
              <a:t> true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674EA7"/>
                </a:solidFill>
                <a:latin typeface="Arial" panose="020B0604020202020204" pitchFamily="34" charset="0"/>
              </a:rPr>
              <a:t>hairLength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1155CC"/>
                </a:solidFill>
                <a:latin typeface="Arial" panose="020B0604020202020204" pitchFamily="34" charset="0"/>
              </a:rPr>
              <a:t>giveBirth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()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//code for live birth would go here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class Dog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is a</a:t>
            </a: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 Mammal 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//because Dog inherits from Mammal, it will automatically possess the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giveBirth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() method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//it will also possess the attributes: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hasMammaryGlands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hairLength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//subclasses can have their own unique attributes and methods that the super class doesn’t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674EA7"/>
                </a:solidFill>
                <a:latin typeface="Arial" panose="020B0604020202020204" pitchFamily="34" charset="0"/>
              </a:rPr>
              <a:t>hasFloppyEars</a:t>
            </a:r>
            <a:r>
              <a:rPr lang="en-US" dirty="0">
                <a:solidFill>
                  <a:srgbClr val="674EA7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dirty="0">
                <a:solidFill>
                  <a:srgbClr val="674EA7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38761D"/>
                </a:solidFill>
                <a:latin typeface="Arial" panose="020B0604020202020204" pitchFamily="34" charset="0"/>
              </a:rPr>
              <a:t>true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	bark()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//code for barking would go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0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852B-9144-4B93-88F8-DCE1A11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Inherited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FF15-088C-444C-A007-87EF5A17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4427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400" dirty="0"/>
              <a:t>Sometimes you don’t want a subclass to inherit the methods of a superclass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class Mammal 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674EA7"/>
                </a:solidFill>
                <a:latin typeface="Arial" panose="020B0604020202020204" pitchFamily="34" charset="0"/>
              </a:rPr>
              <a:t>hasMammaryGlands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true</a:t>
            </a:r>
            <a:b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674EA7"/>
                </a:solidFill>
                <a:latin typeface="Arial" panose="020B0604020202020204" pitchFamily="34" charset="0"/>
              </a:rPr>
              <a:t>hairLength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sz="2400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1155CC"/>
                </a:solidFill>
                <a:latin typeface="Arial" panose="020B0604020202020204" pitchFamily="34" charset="0"/>
              </a:rPr>
              <a:t>giveBirth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	//code for live birth would go here</a:t>
            </a:r>
            <a:endParaRPr lang="en-US" sz="2400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class </a:t>
            </a:r>
            <a:r>
              <a:rPr lang="en-US" sz="2400" dirty="0" err="1">
                <a:solidFill>
                  <a:srgbClr val="BF9000"/>
                </a:solidFill>
                <a:latin typeface="Arial" panose="020B0604020202020204" pitchFamily="34" charset="0"/>
              </a:rPr>
              <a:t>DuckBilledPlatypus</a:t>
            </a: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is a</a:t>
            </a: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 Mammal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//sub classes can have their own unique attributes that don’t exist in the super class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674EA7"/>
                </a:solidFill>
                <a:latin typeface="Arial" panose="020B0604020202020204" pitchFamily="34" charset="0"/>
              </a:rPr>
              <a:t>hasPoisonGlands</a:t>
            </a:r>
            <a:r>
              <a:rPr lang="en-US" sz="2400" dirty="0">
                <a:solidFill>
                  <a:srgbClr val="674EA7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674EA7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true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//the method below tells the program to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ignore the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giveBirth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() method in the Mammal class</a:t>
            </a:r>
            <a:b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1155CC"/>
                </a:solidFill>
                <a:latin typeface="Arial" panose="020B0604020202020204" pitchFamily="34" charset="0"/>
              </a:rPr>
              <a:t>giveBirth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() 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	//code for egg laying goes here instead of accepting live birth from Mammal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453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E3A8-50E7-44D4-A724-1B7A4E9B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Instead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85BB3-C3C4-419F-ACA9-C2F2B4785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Inheritance is useful, but it has some limitations</a:t>
            </a:r>
          </a:p>
          <a:p>
            <a:pPr lvl="1"/>
            <a:r>
              <a:rPr lang="en-US" sz="2200" dirty="0"/>
              <a:t>Creates </a:t>
            </a:r>
            <a:r>
              <a:rPr lang="en-US" sz="2200" b="1" dirty="0"/>
              <a:t>tightly coupled systems</a:t>
            </a:r>
            <a:r>
              <a:rPr lang="en-US" sz="2200" dirty="0"/>
              <a:t>: child classes are tightly linked to parent classes</a:t>
            </a:r>
          </a:p>
          <a:p>
            <a:pPr lvl="1"/>
            <a:r>
              <a:rPr lang="en-US" sz="2200" dirty="0"/>
              <a:t>You </a:t>
            </a:r>
            <a:r>
              <a:rPr lang="en-US" sz="2200" b="1" dirty="0"/>
              <a:t>may not use all parent attributes and methods </a:t>
            </a:r>
            <a:r>
              <a:rPr lang="en-US" sz="2200" dirty="0"/>
              <a:t>within some child classes</a:t>
            </a:r>
          </a:p>
          <a:p>
            <a:endParaRPr lang="en-US" sz="2400" dirty="0"/>
          </a:p>
          <a:p>
            <a:r>
              <a:rPr lang="en-US" sz="2400" dirty="0"/>
              <a:t>Composition is an alternative way to share functionality between classes</a:t>
            </a:r>
          </a:p>
          <a:p>
            <a:pPr lvl="1"/>
            <a:r>
              <a:rPr lang="en-US" sz="2200" dirty="0"/>
              <a:t>Classes can be </a:t>
            </a:r>
            <a:r>
              <a:rPr lang="en-US" sz="2200" b="1" dirty="0"/>
              <a:t>composed of different behaviors </a:t>
            </a:r>
            <a:r>
              <a:rPr lang="en-US" sz="2200" dirty="0"/>
              <a:t>through interfaces or delegation</a:t>
            </a:r>
          </a:p>
          <a:p>
            <a:r>
              <a:rPr lang="en-US" sz="2400" b="1" dirty="0"/>
              <a:t>Delegation</a:t>
            </a:r>
            <a:r>
              <a:rPr lang="en-US" sz="2400" dirty="0"/>
              <a:t>:  a class allows another class to perform an action on its behalf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3149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EE55-0311-44FA-A4FA-813375A5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in Java Through Interfaces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5A6158-4DC6-4FB2-B038-D3DE12C68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sz="2400" dirty="0"/>
              <a:t>An interface is like a class except that it contains </a:t>
            </a:r>
            <a:r>
              <a:rPr lang="en-US" sz="2400" b="1" dirty="0"/>
              <a:t>no attributes</a:t>
            </a:r>
            <a:r>
              <a:rPr lang="en-US" sz="2400" dirty="0"/>
              <a:t> and </a:t>
            </a:r>
            <a:r>
              <a:rPr lang="en-US" sz="2400" b="1" dirty="0"/>
              <a:t>methods do not possess logic</a:t>
            </a:r>
            <a:r>
              <a:rPr lang="en-US" sz="2400" dirty="0"/>
              <a:t>. 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interface </a:t>
            </a:r>
            <a:r>
              <a:rPr lang="en-US" sz="2400" dirty="0" err="1">
                <a:solidFill>
                  <a:srgbClr val="BF9000"/>
                </a:solidFill>
                <a:latin typeface="Arial" panose="020B0604020202020204" pitchFamily="34" charset="0"/>
              </a:rPr>
              <a:t>Birthable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  <a:endParaRPr lang="en-US" sz="2400" dirty="0"/>
          </a:p>
          <a:p>
            <a:pPr marL="1512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//notice that there is nowhere to put code for the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giveBirth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() method 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1155CC"/>
                </a:solidFill>
                <a:latin typeface="Arial" panose="020B0604020202020204" pitchFamily="34" charset="0"/>
              </a:rPr>
              <a:t>giveBirth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-US" sz="2400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/>
              <a:t>A class can implement many interfaces, giving the class the functionality of the several interfaces</a:t>
            </a:r>
          </a:p>
          <a:p>
            <a:r>
              <a:rPr lang="en-US" sz="2400" dirty="0"/>
              <a:t>See the section “Composition instead of inheritance” for an example</a:t>
            </a:r>
          </a:p>
        </p:txBody>
      </p:sp>
    </p:spTree>
    <p:extLst>
      <p:ext uri="{BB962C8B-B14F-4D97-AF65-F5344CB8AC3E}">
        <p14:creationId xmlns:p14="http://schemas.microsoft.com/office/powerpoint/2010/main" val="1662670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2CF2-D1A1-463D-92C6-B8A3846F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AB9AF-47C9-4647-924E-B60C7C10C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An integrated development environment (IDE) provides tools to help you write and debug code</a:t>
            </a:r>
          </a:p>
          <a:p>
            <a:endParaRPr lang="en-US" sz="2400" dirty="0"/>
          </a:p>
          <a:p>
            <a:r>
              <a:rPr lang="en-US" sz="2400" dirty="0"/>
              <a:t>You will learn to use: </a:t>
            </a:r>
          </a:p>
          <a:p>
            <a:pPr lvl="1"/>
            <a:r>
              <a:rPr lang="en-US" sz="2200" dirty="0"/>
              <a:t>Eclipse IDE for Java programming: </a:t>
            </a:r>
            <a:r>
              <a:rPr lang="en-US" sz="2200" dirty="0">
                <a:hlinkClick r:id="rId2"/>
              </a:rPr>
              <a:t>https://www.eclipse.org/downloads/</a:t>
            </a:r>
            <a:r>
              <a:rPr lang="en-US" sz="2200" dirty="0"/>
              <a:t> </a:t>
            </a:r>
          </a:p>
          <a:p>
            <a:pPr lvl="1"/>
            <a:r>
              <a:rPr lang="en-US" sz="2200" dirty="0" err="1"/>
              <a:t>Jupyter</a:t>
            </a:r>
            <a:r>
              <a:rPr lang="en-US" sz="2200" dirty="0"/>
              <a:t> Notebook for Python programming: </a:t>
            </a:r>
            <a:r>
              <a:rPr lang="en-US" sz="2400" dirty="0">
                <a:hlinkClick r:id="rId3"/>
              </a:rPr>
              <a:t>https://www.anaconda.com/distribution/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5252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CF5D-71D1-4A92-BB11-AFC6E5B1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17506-9AB8-424E-A8FC-484F6B086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When you start the Eclipse program, you will be asked to select the workspace</a:t>
            </a:r>
            <a:endParaRPr lang="en-US" sz="2200" dirty="0"/>
          </a:p>
          <a:p>
            <a:r>
              <a:rPr lang="en-US" sz="2200" dirty="0"/>
              <a:t>The workspace is where your preferences/files will be stored</a:t>
            </a:r>
          </a:p>
          <a:p>
            <a:pPr lvl="1"/>
            <a:r>
              <a:rPr lang="en-US" sz="2000" dirty="0"/>
              <a:t>Keep track of the location</a:t>
            </a:r>
            <a:endParaRPr lang="en-US" sz="2200" dirty="0"/>
          </a:p>
          <a:p>
            <a:r>
              <a:rPr lang="en-US" sz="2200" dirty="0"/>
              <a:t>You can leave the default location or choose a folder</a:t>
            </a:r>
            <a:br>
              <a:rPr lang="en-US" sz="2200" dirty="0"/>
            </a:br>
            <a:r>
              <a:rPr lang="en-US" sz="2200" dirty="0"/>
              <a:t>of your own choosing</a:t>
            </a:r>
          </a:p>
          <a:p>
            <a:r>
              <a:rPr lang="en-US" sz="2200" dirty="0"/>
              <a:t>Your program files will be stored here, so choose</a:t>
            </a:r>
            <a:br>
              <a:rPr lang="en-US" sz="2200" dirty="0"/>
            </a:br>
            <a:r>
              <a:rPr lang="en-US" sz="2200" dirty="0"/>
              <a:t>accordingly</a:t>
            </a:r>
            <a:endParaRPr lang="en-US" sz="2400" dirty="0"/>
          </a:p>
        </p:txBody>
      </p:sp>
      <p:pic>
        <p:nvPicPr>
          <p:cNvPr id="2050" name="Picture 2" descr="https://lh4.googleusercontent.com/jx0fUOIJRUN6bznZBzJnVanJTY1dyeRk1JR3KpAUU8YjYK0YZj9keWMIM-T_Vwo9Yk77mVFY3V6dlgYAzM8LunIWw-Vg6Lyt5yDVR-GUgmoQgVk4OfwF4pMxIsgb11MhS26NZL5O">
            <a:extLst>
              <a:ext uri="{FF2B5EF4-FFF2-40B4-BE49-F238E27FC236}">
                <a16:creationId xmlns:a16="http://schemas.microsoft.com/office/drawing/2014/main" id="{3C0CC99D-FC78-4674-AE79-71BE574DD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04" y="3429000"/>
            <a:ext cx="40005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2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an Information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304531" cy="4314089"/>
          </a:xfrm>
        </p:spPr>
        <p:txBody>
          <a:bodyPr anchor="t">
            <a:normAutofit/>
          </a:bodyPr>
          <a:lstStyle/>
          <a:p>
            <a:r>
              <a:rPr lang="en-US" sz="2400" dirty="0"/>
              <a:t>Information systems are more than hardware and software</a:t>
            </a:r>
          </a:p>
          <a:p>
            <a:r>
              <a:rPr lang="en-US" sz="2400" dirty="0"/>
              <a:t>Business objectives should drive IT investments and system functionality</a:t>
            </a:r>
          </a:p>
          <a:p>
            <a:r>
              <a:rPr lang="en-US" sz="2400" dirty="0"/>
              <a:t>Software supports business processes</a:t>
            </a:r>
          </a:p>
          <a:p>
            <a:r>
              <a:rPr lang="en-US" sz="2400" dirty="0"/>
              <a:t>Users often choose whether to use software or not</a:t>
            </a:r>
          </a:p>
          <a:p>
            <a:r>
              <a:rPr lang="en-US" sz="2400" dirty="0"/>
              <a:t>Software has to be interoperable with other hardware and software</a:t>
            </a:r>
          </a:p>
          <a:p>
            <a:r>
              <a:rPr lang="en-US" sz="2400" dirty="0"/>
              <a:t>Consider all components when designing a system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 descr="https://lh3.googleusercontent.com/jv339f6USz5drMPDkYf3CBBlVs-9Hl_aj-Rv6mvFMZr-ioVjbQVMEDtF4swBzkQoYNh4rwdMbOc3J30r-ALaQ1sVU08mcCOR9xS5ENg9ijWbkpwOafnfKMltMwxqQWwWcaIuhiI7">
            <a:extLst>
              <a:ext uri="{FF2B5EF4-FFF2-40B4-BE49-F238E27FC236}">
                <a16:creationId xmlns:a16="http://schemas.microsoft.com/office/drawing/2014/main" id="{E3FB8F1B-63CD-4740-A907-ADFD583BA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526" y="2180496"/>
            <a:ext cx="34480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28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2C9B-C7AC-4636-9DD1-880A9009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71D6-1A33-4987-8F9B-05EB6140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On first arrival, you will see a Welcome window</a:t>
            </a:r>
          </a:p>
          <a:p>
            <a:r>
              <a:rPr lang="en-US" sz="2400" dirty="0"/>
              <a:t>Feel free to explore some of the links</a:t>
            </a:r>
          </a:p>
          <a:p>
            <a:r>
              <a:rPr lang="en-US" sz="2400" dirty="0"/>
              <a:t>After closing the Welcome window, you will see</a:t>
            </a:r>
            <a:br>
              <a:rPr lang="en-US" sz="2400" dirty="0"/>
            </a:br>
            <a:r>
              <a:rPr lang="en-US" sz="2400" dirty="0"/>
              <a:t>the default layout for Eclipse</a:t>
            </a:r>
          </a:p>
        </p:txBody>
      </p:sp>
      <p:pic>
        <p:nvPicPr>
          <p:cNvPr id="3074" name="Picture 2" descr="https://lh6.googleusercontent.com/n0FXg1sxwqK_ZhQQ4FVuSI-xZojmjlCodDQYKevMeWk_kRvI2YpBwQLllrOQDvH-n7EmWCOGcBiPIv5b51KuIq7LdrpjPMQC_rws7EaiTSQ7Pn9tFp_b7xAlpjUbCKnOoJUvz6rT">
            <a:extLst>
              <a:ext uri="{FF2B5EF4-FFF2-40B4-BE49-F238E27FC236}">
                <a16:creationId xmlns:a16="http://schemas.microsoft.com/office/drawing/2014/main" id="{7DADC33D-3E24-4988-B78F-4CE2FE70E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663" y="2180496"/>
            <a:ext cx="4679676" cy="282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6QFLZhoqNpXM5hz0bkA3tKK7Z9iR3rE7_Hw3c_d9VmFf5IazwjdFUlfMqMqo-7gjRMx2w4pRhvYMPALYabmT580G470_J4ezumwBQKMoZWRljiB6Ny9-ZI4JjAlO-5HR4jo-Bv24">
            <a:extLst>
              <a:ext uri="{FF2B5EF4-FFF2-40B4-BE49-F238E27FC236}">
                <a16:creationId xmlns:a16="http://schemas.microsoft.com/office/drawing/2014/main" id="{408A54E3-41D6-457C-BE08-5813320A6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24" y="4019647"/>
            <a:ext cx="4602208" cy="278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789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946A-ADB2-4900-8060-C2AED5FA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Package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45E93-09F7-4759-9701-4EF417A34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The Package Explorer window on the left side of the screen shows all of the projects you are working on</a:t>
            </a:r>
          </a:p>
          <a:p>
            <a:r>
              <a:rPr lang="en-US" sz="2400" dirty="0"/>
              <a:t>To create a project, use the top menu bar: </a:t>
            </a:r>
          </a:p>
          <a:p>
            <a:pPr lvl="1"/>
            <a:r>
              <a:rPr lang="en-US" sz="2200" dirty="0"/>
              <a:t>File-&gt; New-&gt; Java Project</a:t>
            </a:r>
          </a:p>
          <a:p>
            <a:pPr lvl="1"/>
            <a:r>
              <a:rPr lang="en-US" sz="2200" dirty="0"/>
              <a:t>Give the project a name</a:t>
            </a:r>
          </a:p>
          <a:p>
            <a:pPr lvl="1"/>
            <a:r>
              <a:rPr lang="en-US" sz="2200" dirty="0"/>
              <a:t>Make sure to use “JavaSE-1.8” for the JRE environment</a:t>
            </a:r>
          </a:p>
          <a:p>
            <a:pPr lvl="1"/>
            <a:r>
              <a:rPr lang="en-US" sz="2200" dirty="0"/>
              <a:t>Click “Finish”</a:t>
            </a:r>
          </a:p>
          <a:p>
            <a:pPr lvl="1"/>
            <a:endParaRPr lang="en-US" sz="2200" dirty="0"/>
          </a:p>
          <a:p>
            <a:r>
              <a:rPr lang="en-US" sz="2400" dirty="0"/>
              <a:t>Check the Package Explorer and you will see the newly created</a:t>
            </a:r>
            <a:br>
              <a:rPr lang="en-US" sz="2400" dirty="0"/>
            </a:br>
            <a:r>
              <a:rPr lang="en-US" sz="2400" dirty="0"/>
              <a:t>project</a:t>
            </a:r>
          </a:p>
        </p:txBody>
      </p:sp>
      <p:pic>
        <p:nvPicPr>
          <p:cNvPr id="4098" name="Picture 2" descr="https://lh3.googleusercontent.com/9HVlUaBV4CM0A1hsMRih7Lxn3HYDWX-3yop16ZoqHRrufigv37D9fIJVaQAulpx2fVJto3Uzg0jVqgEwuGkBGRURfmd9xdkec_4no3iSSJA4wMk9UVBdKNsAQkBccbBnJn2Xe-tJ">
            <a:extLst>
              <a:ext uri="{FF2B5EF4-FFF2-40B4-BE49-F238E27FC236}">
                <a16:creationId xmlns:a16="http://schemas.microsoft.com/office/drawing/2014/main" id="{3B1F91C3-5BFE-45B7-A1AC-E0DB17FA4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707" y="1056546"/>
            <a:ext cx="46101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oogleusercontent.com/z6Z9_tC0mWRLg2TetmHq8FuQZPHN3TWhfEQ25Rwt7xsPbVNWJs7mxrCNdNQHYeFMyGrrSCLJf4wdFBPHn9MjxkjwEQ2BkI-TjR_ep7UCbMvTM0drYiO5DMnWfzD0ej_0R5Y3d3PJ">
            <a:extLst>
              <a:ext uri="{FF2B5EF4-FFF2-40B4-BE49-F238E27FC236}">
                <a16:creationId xmlns:a16="http://schemas.microsoft.com/office/drawing/2014/main" id="{99EB4D8C-A365-4E91-B659-765322D5D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918" y="3019298"/>
            <a:ext cx="2605889" cy="361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743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1E70-5B82-425C-B555-99EC2459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Console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90133-19E8-4F5B-8B40-7F92918DE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47644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Console allows you to see the results of your code when you run it</a:t>
            </a:r>
          </a:p>
          <a:p>
            <a:r>
              <a:rPr lang="en-US" sz="2400" dirty="0"/>
              <a:t>The Console will show you errors and exceptions</a:t>
            </a:r>
          </a:p>
          <a:p>
            <a:pPr lvl="1"/>
            <a:r>
              <a:rPr lang="en-US" sz="2200" dirty="0"/>
              <a:t>Google error messages and read programming forums</a:t>
            </a:r>
          </a:p>
          <a:p>
            <a:pPr lvl="1"/>
            <a:r>
              <a:rPr lang="en-US" sz="2200" dirty="0"/>
              <a:t>Post questions to programming forums if you would like</a:t>
            </a:r>
          </a:p>
          <a:p>
            <a:r>
              <a:rPr lang="en-US" sz="2400" dirty="0"/>
              <a:t>Window-&gt; Show View-&gt; Console in the top menu bar will open the Console if it is not displayed</a:t>
            </a:r>
          </a:p>
          <a:p>
            <a:endParaRPr lang="en-US" sz="2400" dirty="0"/>
          </a:p>
          <a:p>
            <a:r>
              <a:rPr lang="en-US" sz="2400" dirty="0"/>
              <a:t>You can print messages to the Console as well</a:t>
            </a:r>
          </a:p>
          <a:p>
            <a:pPr lvl="1"/>
            <a:r>
              <a:rPr lang="en-US" sz="2200" dirty="0" err="1"/>
              <a:t>System.out.println</a:t>
            </a:r>
            <a:r>
              <a:rPr lang="en-US" sz="2200" dirty="0"/>
              <a:t>("your message will go here");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3736A-900A-4BE6-B3D4-C624B918D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674" y="4748854"/>
            <a:ext cx="4476118" cy="187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40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41D-5D9E-41F0-A848-9057C93E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Programming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7082-8B7B-4663-BBD2-D0528D128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76612"/>
          </a:xfrm>
        </p:spPr>
        <p:txBody>
          <a:bodyPr anchor="t">
            <a:normAutofit/>
          </a:bodyPr>
          <a:lstStyle/>
          <a:p>
            <a:r>
              <a:rPr lang="en-US" sz="2400" dirty="0"/>
              <a:t>Code is written in the main window</a:t>
            </a:r>
          </a:p>
          <a:p>
            <a:r>
              <a:rPr lang="en-US" sz="2400" dirty="0"/>
              <a:t>To write code, you must create a class</a:t>
            </a:r>
          </a:p>
          <a:p>
            <a:pPr lvl="1"/>
            <a:r>
              <a:rPr lang="en-US" sz="2200" dirty="0"/>
              <a:t>All code is Java is contained in classes</a:t>
            </a:r>
          </a:p>
          <a:p>
            <a:pPr lvl="1"/>
            <a:endParaRPr lang="en-US" sz="2200" dirty="0"/>
          </a:p>
          <a:p>
            <a:r>
              <a:rPr lang="en-US" sz="2400" dirty="0"/>
              <a:t>Classes can be created within a project</a:t>
            </a:r>
          </a:p>
          <a:p>
            <a:pPr lvl="1"/>
            <a:r>
              <a:rPr lang="en-US" sz="2200" dirty="0"/>
              <a:t>Either click the New Java Class icon from the icon bar</a:t>
            </a:r>
          </a:p>
          <a:p>
            <a:pPr lvl="1"/>
            <a:r>
              <a:rPr lang="en-US" sz="2200" dirty="0"/>
              <a:t>Or use File-&gt; New-&gt; Class from the top menu bar</a:t>
            </a:r>
          </a:p>
          <a:p>
            <a:pPr lvl="1"/>
            <a:r>
              <a:rPr lang="en-US" sz="2200" dirty="0"/>
              <a:t>Provide the class a name</a:t>
            </a:r>
          </a:p>
          <a:p>
            <a:pPr lvl="1"/>
            <a:r>
              <a:rPr lang="en-US" sz="2200" dirty="0"/>
              <a:t>Click “Finish”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FE1D7-318C-4E1E-88CF-F1E933F03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630" y="2090956"/>
            <a:ext cx="5374145" cy="2139706"/>
          </a:xfrm>
          <a:prstGeom prst="rect">
            <a:avLst/>
          </a:prstGeom>
        </p:spPr>
      </p:pic>
      <p:pic>
        <p:nvPicPr>
          <p:cNvPr id="5122" name="Picture 2" descr="https://lh3.googleusercontent.com/zBOLnAxYy_GpPxB6OWj4FzrBnsNUuNwAS1PFkEgIxCPt-vvhI2vj38JH0OobBUqmDUqupXjZh9tQRG8h3-NTkossJFTle2rmtMSQICxgvois2ve_sBJXiQpO-N1i4f_G_aDXp1tZ">
            <a:extLst>
              <a:ext uri="{FF2B5EF4-FFF2-40B4-BE49-F238E27FC236}">
                <a16:creationId xmlns:a16="http://schemas.microsoft.com/office/drawing/2014/main" id="{9DDE19DE-C959-4A45-AD27-D65229411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173" y="3930204"/>
            <a:ext cx="2347058" cy="280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384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7CC9-62FA-4404-8299-874D4615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3BCD9-8CBA-4297-8A16-A55BF6ABD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62" y="2180496"/>
            <a:ext cx="6179114" cy="449089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Download Anaconda to gain access to </a:t>
            </a:r>
            <a:r>
              <a:rPr lang="en-US" sz="2400" dirty="0" err="1"/>
              <a:t>Jupyter</a:t>
            </a:r>
            <a:r>
              <a:rPr lang="en-US" sz="2400" dirty="0"/>
              <a:t> Notebook and other Python analytics tools.</a:t>
            </a:r>
          </a:p>
          <a:p>
            <a:endParaRPr lang="en-US" sz="2400" dirty="0"/>
          </a:p>
          <a:p>
            <a:r>
              <a:rPr lang="en-US" sz="2400" dirty="0" err="1"/>
              <a:t>Jupyter</a:t>
            </a:r>
            <a:r>
              <a:rPr lang="en-US" sz="2400" dirty="0"/>
              <a:t> Notebook best used for data analytics with Python. </a:t>
            </a:r>
          </a:p>
          <a:p>
            <a:pPr lvl="1"/>
            <a:r>
              <a:rPr lang="en-US" sz="2200" dirty="0"/>
              <a:t>Not for systems development</a:t>
            </a:r>
          </a:p>
          <a:p>
            <a:endParaRPr lang="en-US" sz="2400" dirty="0"/>
          </a:p>
          <a:p>
            <a:r>
              <a:rPr lang="en-US" sz="2400" dirty="0"/>
              <a:t>Launch </a:t>
            </a:r>
            <a:r>
              <a:rPr lang="en-US" sz="2400" dirty="0" err="1"/>
              <a:t>Jupyter</a:t>
            </a:r>
            <a:r>
              <a:rPr lang="en-US" sz="2400" dirty="0"/>
              <a:t> Notebook with the Anaconda Navigator</a:t>
            </a:r>
          </a:p>
          <a:p>
            <a:endParaRPr lang="en-US" sz="2400" dirty="0"/>
          </a:p>
          <a:p>
            <a:r>
              <a:rPr lang="en-US" sz="2400" dirty="0" err="1"/>
              <a:t>Jupyter</a:t>
            </a:r>
            <a:r>
              <a:rPr lang="en-US" sz="2400" dirty="0"/>
              <a:t> Notebook opens in a browser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388B1-D242-49BD-B6E5-62459476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54" y="2180496"/>
            <a:ext cx="5147484" cy="310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86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C1A0-18DD-47D1-B9EA-CFE34CF3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Notebok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7AE07-4830-4E71-9DCB-A8191515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2400" dirty="0"/>
              <a:t>Starting page of </a:t>
            </a:r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  <a:p>
            <a:r>
              <a:rPr lang="en-US" sz="2400" dirty="0"/>
              <a:t>Navigate to project folder</a:t>
            </a:r>
          </a:p>
          <a:p>
            <a:pPr lvl="1"/>
            <a:r>
              <a:rPr lang="en-US" sz="2200" dirty="0"/>
              <a:t>Create project folder in your filesystem</a:t>
            </a:r>
          </a:p>
          <a:p>
            <a:pPr lvl="1"/>
            <a:r>
              <a:rPr lang="en-US" sz="2200" dirty="0"/>
              <a:t>Not in </a:t>
            </a:r>
            <a:r>
              <a:rPr lang="en-US" sz="2200" dirty="0" err="1"/>
              <a:t>Jupyter</a:t>
            </a:r>
            <a:r>
              <a:rPr lang="en-US" sz="2200" dirty="0"/>
              <a:t> Notebook (too clunky)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Use “New” dropdown to create</a:t>
            </a:r>
            <a:br>
              <a:rPr lang="en-US" sz="2400" dirty="0"/>
            </a:br>
            <a:r>
              <a:rPr lang="en-US" sz="2400" dirty="0"/>
              <a:t>Python 3 notebooks </a:t>
            </a:r>
          </a:p>
          <a:p>
            <a:pPr lvl="1"/>
            <a:endParaRPr lang="en-US" sz="2200" dirty="0"/>
          </a:p>
        </p:txBody>
      </p:sp>
      <p:pic>
        <p:nvPicPr>
          <p:cNvPr id="6146" name="Picture 2" descr="https://lh4.googleusercontent.com/Cb51PweCMVJ0B_Xo9xjzsVCvqrVj-52icrIhyilKj6mj6WeOMM55j6MyXJN60U66ndynPDztISJUJiTKu_QoetnWBDymyJub9n1t046MtGxVCTguj_3FmwuxEy-8UfemaBnPWwfX">
            <a:extLst>
              <a:ext uri="{FF2B5EF4-FFF2-40B4-BE49-F238E27FC236}">
                <a16:creationId xmlns:a16="http://schemas.microsoft.com/office/drawing/2014/main" id="{918D9F26-15C4-4E92-B078-F242678C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692" y="1953969"/>
            <a:ext cx="59436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403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A2F5-8BD5-4D2C-BDDC-C2E775AB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AE564-63CD-46CD-B7DE-C6B459659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4427"/>
          </a:xfrm>
        </p:spPr>
        <p:txBody>
          <a:bodyPr anchor="t">
            <a:normAutofit/>
          </a:bodyPr>
          <a:lstStyle/>
          <a:p>
            <a:r>
              <a:rPr lang="en-US" sz="2400" dirty="0"/>
              <a:t>Notebooks are shared between users to document data analytics decisions and the results of analytics models</a:t>
            </a:r>
          </a:p>
          <a:p>
            <a:r>
              <a:rPr lang="en-US" sz="2400" dirty="0"/>
              <a:t>Notebooks consist of cells</a:t>
            </a:r>
          </a:p>
          <a:p>
            <a:pPr lvl="1"/>
            <a:r>
              <a:rPr lang="en-US" sz="2200" dirty="0"/>
              <a:t>Cells can contain text (for documentation) and Python code</a:t>
            </a:r>
          </a:p>
          <a:p>
            <a:pPr lvl="1"/>
            <a:r>
              <a:rPr lang="en-US" sz="2200" dirty="0"/>
              <a:t>Cells can draw on code from other cells</a:t>
            </a:r>
          </a:p>
          <a:p>
            <a:pPr lvl="1"/>
            <a:r>
              <a:rPr lang="en-US" sz="2200" dirty="0"/>
              <a:t>You can run the code in one cell independent of other cells</a:t>
            </a:r>
          </a:p>
          <a:p>
            <a:pPr lvl="2"/>
            <a:r>
              <a:rPr lang="en-US" sz="2000" dirty="0"/>
              <a:t>Once you run code, the results are stored in memory and can be used in later cells</a:t>
            </a:r>
          </a:p>
          <a:p>
            <a:pPr lvl="2"/>
            <a:r>
              <a:rPr lang="en-US" sz="2000" dirty="0"/>
              <a:t>Useful for only pulling datasets into the program once</a:t>
            </a:r>
          </a:p>
          <a:p>
            <a:r>
              <a:rPr lang="en-US" sz="2400" dirty="0"/>
              <a:t>Explore the buttons and file menus. Simple interface</a:t>
            </a:r>
          </a:p>
        </p:txBody>
      </p:sp>
    </p:spTree>
    <p:extLst>
      <p:ext uri="{BB962C8B-B14F-4D97-AF65-F5344CB8AC3E}">
        <p14:creationId xmlns:p14="http://schemas.microsoft.com/office/powerpoint/2010/main" val="3983486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4906-CE23-4626-8FE7-50B36F79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C6EA-3746-4B56-87B8-A1C7D8EE4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lh5.googleusercontent.com/xrS1Ha-yGahaiTewoEN4I98oMwTZ4j__2yGGxfZDCur7QAtFt4yn3p5xZs7rWHqQAPM8giR05VFrZJKkwt9q_vuJNqt3o2pvXBkr6KUG2_KpivGwOKE2qHy8sbIlk4heIvB3tBTy">
            <a:extLst>
              <a:ext uri="{FF2B5EF4-FFF2-40B4-BE49-F238E27FC236}">
                <a16:creationId xmlns:a16="http://schemas.microsoft.com/office/drawing/2014/main" id="{26F8519D-08B5-424C-92AE-94872BF76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02" y="1935130"/>
            <a:ext cx="8537122" cy="480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69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1D57-5509-4723-89B1-FBAD46E0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90CA-6D6E-4A26-84CB-EDEF07B8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5452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B037-3725-4C41-87B2-1782C217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7A45-DC6A-4512-816F-9EB7BA6D7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 programming paradigm is a way to write code to solve problems</a:t>
            </a:r>
          </a:p>
          <a:p>
            <a:r>
              <a:rPr lang="en-US" sz="2400" dirty="0"/>
              <a:t>Examples of programming paradigms include:</a:t>
            </a:r>
          </a:p>
          <a:p>
            <a:pPr lvl="1"/>
            <a:r>
              <a:rPr lang="en-US" sz="2200" b="1" dirty="0"/>
              <a:t>Functional programming</a:t>
            </a:r>
            <a:r>
              <a:rPr lang="en-US" sz="2200" dirty="0"/>
              <a:t>: based on mathematical functions like f(g(x))</a:t>
            </a:r>
          </a:p>
          <a:p>
            <a:pPr lvl="1"/>
            <a:r>
              <a:rPr lang="en-US" sz="2200" b="1" dirty="0"/>
              <a:t>Procedural programming</a:t>
            </a:r>
            <a:r>
              <a:rPr lang="en-US" sz="2200" dirty="0"/>
              <a:t>: pairing together steps of logic</a:t>
            </a:r>
          </a:p>
          <a:p>
            <a:pPr lvl="1"/>
            <a:r>
              <a:rPr lang="en-US" sz="2200" b="1" dirty="0"/>
              <a:t>Object-oriented programming:</a:t>
            </a:r>
            <a:r>
              <a:rPr lang="en-US" sz="2200" dirty="0"/>
              <a:t> systems are composed of classes and objects</a:t>
            </a:r>
          </a:p>
          <a:p>
            <a:pPr lvl="1"/>
            <a:endParaRPr lang="en-US" sz="2200" dirty="0"/>
          </a:p>
          <a:p>
            <a:r>
              <a:rPr lang="en-US" sz="2400" dirty="0"/>
              <a:t>Object-oriented programming is the most widely used in industry right now</a:t>
            </a:r>
          </a:p>
        </p:txBody>
      </p:sp>
    </p:spTree>
    <p:extLst>
      <p:ext uri="{BB962C8B-B14F-4D97-AF65-F5344CB8AC3E}">
        <p14:creationId xmlns:p14="http://schemas.microsoft.com/office/powerpoint/2010/main" val="192506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B1A2-D2DA-4F68-B8AB-95B97743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CB3D-F096-4D15-B649-35EAC7CE7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Based on the idea of </a:t>
            </a:r>
            <a:r>
              <a:rPr lang="en-US" sz="2400" b="1" dirty="0"/>
              <a:t>representing real-world “things”</a:t>
            </a:r>
            <a:r>
              <a:rPr lang="en-US" sz="2400" dirty="0"/>
              <a:t> in systems</a:t>
            </a:r>
          </a:p>
          <a:p>
            <a:r>
              <a:rPr lang="en-US" sz="2400" dirty="0"/>
              <a:t>Business systems represent and manipulate </a:t>
            </a:r>
            <a:r>
              <a:rPr lang="en-US" sz="2400" b="1" dirty="0"/>
              <a:t>business objects </a:t>
            </a:r>
            <a:r>
              <a:rPr lang="en-US" sz="2400" dirty="0"/>
              <a:t>(i.e., customers, products, employees, inventory, etc.)</a:t>
            </a:r>
          </a:p>
          <a:p>
            <a:r>
              <a:rPr lang="en-US" sz="2400" dirty="0"/>
              <a:t>Learn the </a:t>
            </a:r>
            <a:r>
              <a:rPr lang="en-US" sz="2400" b="1" dirty="0"/>
              <a:t>language of the business domain </a:t>
            </a:r>
            <a:r>
              <a:rPr lang="en-US" sz="2400" dirty="0"/>
              <a:t>for systems you are asked to create</a:t>
            </a:r>
          </a:p>
          <a:p>
            <a:pPr lvl="1"/>
            <a:r>
              <a:rPr lang="en-US" sz="2200" dirty="0"/>
              <a:t>Some of you will be subject-matter experts helping programmers build systems</a:t>
            </a:r>
            <a:endParaRPr lang="en-US" sz="2400" dirty="0"/>
          </a:p>
          <a:p>
            <a:r>
              <a:rPr lang="en-US" sz="2400" b="1" dirty="0"/>
              <a:t>Objects</a:t>
            </a:r>
            <a:r>
              <a:rPr lang="en-US" sz="2400" dirty="0"/>
              <a:t> in programs represent “things”</a:t>
            </a:r>
          </a:p>
          <a:p>
            <a:pPr lvl="1"/>
            <a:r>
              <a:rPr lang="en-US" sz="2200" dirty="0"/>
              <a:t>A Customer object could be created to represent a particular customer</a:t>
            </a:r>
          </a:p>
        </p:txBody>
      </p:sp>
    </p:spTree>
    <p:extLst>
      <p:ext uri="{BB962C8B-B14F-4D97-AF65-F5344CB8AC3E}">
        <p14:creationId xmlns:p14="http://schemas.microsoft.com/office/powerpoint/2010/main" val="426745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DD3A-3D8B-46F7-B0A4-F7B6CAE8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FA06-998B-4EEE-87E2-90F68A3D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Objects possess </a:t>
            </a:r>
            <a:r>
              <a:rPr lang="en-US" sz="2400" b="1" dirty="0"/>
              <a:t>attributes</a:t>
            </a:r>
            <a:r>
              <a:rPr lang="en-US" sz="2400" dirty="0"/>
              <a:t> and </a:t>
            </a:r>
            <a:r>
              <a:rPr lang="en-US" sz="2400" b="1" dirty="0"/>
              <a:t>methods</a:t>
            </a:r>
          </a:p>
          <a:p>
            <a:r>
              <a:rPr lang="en-US" sz="2400" b="1" dirty="0"/>
              <a:t>Attributes</a:t>
            </a:r>
            <a:r>
              <a:rPr lang="en-US" sz="2400" dirty="0"/>
              <a:t> are used to temporary store information about an object</a:t>
            </a:r>
          </a:p>
          <a:p>
            <a:pPr lvl="1"/>
            <a:r>
              <a:rPr lang="en-US" sz="2200" dirty="0"/>
              <a:t>Attributes of a customer might include: name, </a:t>
            </a:r>
            <a:r>
              <a:rPr lang="en-US" sz="2200" dirty="0" err="1"/>
              <a:t>phoneNumber</a:t>
            </a:r>
            <a:r>
              <a:rPr lang="en-US" sz="2200" dirty="0"/>
              <a:t>, and address</a:t>
            </a:r>
          </a:p>
          <a:p>
            <a:pPr lvl="1"/>
            <a:r>
              <a:rPr lang="en-US" sz="2200" dirty="0"/>
              <a:t>Attributes store values: name = Jeff; </a:t>
            </a:r>
            <a:r>
              <a:rPr lang="en-US" sz="2200" dirty="0" err="1"/>
              <a:t>phoneNumber</a:t>
            </a:r>
            <a:r>
              <a:rPr lang="en-US" sz="2200" dirty="0"/>
              <a:t> = “555-555-5555”; address = “fake </a:t>
            </a:r>
            <a:r>
              <a:rPr lang="en-US" sz="2200" dirty="0" err="1"/>
              <a:t>st</a:t>
            </a:r>
            <a:r>
              <a:rPr lang="en-US" sz="2200" dirty="0"/>
              <a:t>”</a:t>
            </a:r>
          </a:p>
          <a:p>
            <a:r>
              <a:rPr lang="en-US" sz="2400" b="1" dirty="0"/>
              <a:t>Methods</a:t>
            </a:r>
            <a:r>
              <a:rPr lang="en-US" sz="2400" dirty="0"/>
              <a:t> are actions/behaviors an object can perform</a:t>
            </a:r>
          </a:p>
          <a:p>
            <a:pPr lvl="1"/>
            <a:r>
              <a:rPr lang="en-US" sz="2200" dirty="0"/>
              <a:t>Methods use logic to perform actions (classes contain the logic)</a:t>
            </a:r>
          </a:p>
          <a:p>
            <a:pPr lvl="1"/>
            <a:r>
              <a:rPr lang="en-US" sz="2200" dirty="0"/>
              <a:t>Methods of a Customer object might include: </a:t>
            </a:r>
            <a:r>
              <a:rPr lang="en-US" sz="2200" dirty="0" err="1"/>
              <a:t>changePhoneNumber</a:t>
            </a:r>
            <a:r>
              <a:rPr lang="en-US" sz="2200" dirty="0"/>
              <a:t>(); </a:t>
            </a:r>
            <a:r>
              <a:rPr lang="en-US" sz="2200" dirty="0" err="1"/>
              <a:t>changeAddress</a:t>
            </a:r>
            <a:r>
              <a:rPr lang="en-US" sz="22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6982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79DC-9543-43B0-84FC-1F0CDC2A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9B71-FB42-4595-AB80-11852D9C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2400" dirty="0"/>
              <a:t>Objects are created from classes</a:t>
            </a:r>
          </a:p>
          <a:p>
            <a:r>
              <a:rPr lang="en-US" sz="2400" dirty="0"/>
              <a:t>A class is a </a:t>
            </a:r>
            <a:r>
              <a:rPr lang="en-US" sz="2400" b="1" dirty="0"/>
              <a:t>template</a:t>
            </a:r>
            <a:r>
              <a:rPr lang="en-US" sz="2400" dirty="0"/>
              <a:t> for creating a particular type of object </a:t>
            </a:r>
            <a:br>
              <a:rPr lang="en-US" sz="2400" dirty="0"/>
            </a:br>
            <a:r>
              <a:rPr lang="en-US" sz="2400" dirty="0"/>
              <a:t>(classes don’t store data until instantiated into objects)</a:t>
            </a:r>
          </a:p>
          <a:p>
            <a:pPr lvl="1"/>
            <a:r>
              <a:rPr lang="en-US" sz="2200" dirty="0"/>
              <a:t>A Customer class can be used to create </a:t>
            </a:r>
            <a:r>
              <a:rPr lang="en-US" sz="2200" b="1" dirty="0"/>
              <a:t>many</a:t>
            </a:r>
            <a:r>
              <a:rPr lang="en-US" sz="2200" dirty="0"/>
              <a:t> Customer objects</a:t>
            </a:r>
          </a:p>
          <a:p>
            <a:pPr lvl="1"/>
            <a:r>
              <a:rPr lang="en-US" sz="2200" dirty="0"/>
              <a:t>A Product class can be used to create </a:t>
            </a:r>
            <a:r>
              <a:rPr lang="en-US" sz="2200" b="1" dirty="0"/>
              <a:t>many</a:t>
            </a:r>
            <a:r>
              <a:rPr lang="en-US" sz="2200" dirty="0"/>
              <a:t> Product objects</a:t>
            </a:r>
          </a:p>
          <a:p>
            <a:r>
              <a:rPr lang="en-US" sz="2400" dirty="0"/>
              <a:t>Classes are usually named in </a:t>
            </a:r>
            <a:r>
              <a:rPr lang="en-US" sz="2400" b="1" dirty="0" err="1"/>
              <a:t>TitleCase</a:t>
            </a:r>
            <a:r>
              <a:rPr lang="en-US" sz="2400" dirty="0"/>
              <a:t>: Customer, </a:t>
            </a:r>
            <a:r>
              <a:rPr lang="en-US" sz="2400" dirty="0" err="1"/>
              <a:t>InventoryItem</a:t>
            </a:r>
            <a:r>
              <a:rPr lang="en-US" sz="2400" dirty="0"/>
              <a:t>, Product</a:t>
            </a:r>
          </a:p>
          <a:p>
            <a:r>
              <a:rPr lang="en-US" sz="2400" dirty="0"/>
              <a:t>Objects are instantiated from classes</a:t>
            </a:r>
          </a:p>
          <a:p>
            <a:pPr lvl="1"/>
            <a:r>
              <a:rPr lang="en-US" sz="2200" dirty="0"/>
              <a:t>You can’t have an object without first writing a class for the object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562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4BD7-3C9F-4F75-9112-1EE83C1E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D835-79FF-494D-BB8F-887A0B02A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761693" cy="4248296"/>
          </a:xfrm>
        </p:spPr>
        <p:txBody>
          <a:bodyPr anchor="t">
            <a:normAutofit/>
          </a:bodyPr>
          <a:lstStyle/>
          <a:p>
            <a:r>
              <a:rPr lang="en-US" sz="2200" dirty="0"/>
              <a:t>Business and systems analysts may not spend their days programming, but they may be called on to model systems and programs.</a:t>
            </a:r>
          </a:p>
          <a:p>
            <a:r>
              <a:rPr lang="en-US" sz="2200" dirty="0"/>
              <a:t>These models are used by developers to build the system.</a:t>
            </a:r>
          </a:p>
          <a:p>
            <a:r>
              <a:rPr lang="en-US" sz="2200" dirty="0"/>
              <a:t>A class diagram provides information about what classes need to be created in a system and how those classes are connected.</a:t>
            </a:r>
          </a:p>
          <a:p>
            <a:endParaRPr lang="en-US" sz="2200" dirty="0"/>
          </a:p>
          <a:p>
            <a:r>
              <a:rPr lang="en-US" sz="2200" dirty="0"/>
              <a:t>What does this diagram tell you?</a:t>
            </a:r>
          </a:p>
        </p:txBody>
      </p:sp>
      <p:pic>
        <p:nvPicPr>
          <p:cNvPr id="1028" name="Picture 4" descr="https://lh6.googleusercontent.com/jgAlyQHpc4pEfX7LQz9CkkjnKTLBk-YcAdVLDTdLaH8JKx4XkiWuLyDYQz6Jtud8xBmFlldQirMmYNGaLcRr6m64BxPoc9nTnG0MTB8WZR6VYUveS4K2Ly2UAzlBgcvka_1Cx9A7">
            <a:extLst>
              <a:ext uri="{FF2B5EF4-FFF2-40B4-BE49-F238E27FC236}">
                <a16:creationId xmlns:a16="http://schemas.microsoft.com/office/drawing/2014/main" id="{735F61DB-7A82-477F-AA70-F8B61F24E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86" y="2203235"/>
            <a:ext cx="5651521" cy="314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01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E38E-E169-4EA9-A6D6-B4E57C46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D0E5D-041B-45B6-B1C8-7C841E776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2400" dirty="0"/>
              <a:t>Java syntax for instantiating an object: uses new keyword and name of the class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customer1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new Customer()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//this example is incomplete. Not the full syntax</a:t>
            </a:r>
            <a:endParaRPr lang="en-US" sz="2000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customer2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new Customer()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//this example is incomplete. Not the full syntax</a:t>
            </a:r>
            <a:endParaRPr lang="en-US" sz="2200" dirty="0"/>
          </a:p>
          <a:p>
            <a:r>
              <a:rPr lang="en-US" sz="2400" dirty="0"/>
              <a:t>Python syntax for instantiating an object: use the name of the class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customer1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Customer()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customer2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Customer()</a:t>
            </a:r>
            <a:endParaRPr lang="en-US" sz="2000" dirty="0"/>
          </a:p>
          <a:p>
            <a:r>
              <a:rPr lang="en-US" sz="2400" dirty="0"/>
              <a:t>Objects are </a:t>
            </a:r>
            <a:r>
              <a:rPr lang="en-US" sz="2400" b="1" dirty="0"/>
              <a:t>stored in variables within computer memory</a:t>
            </a:r>
          </a:p>
          <a:p>
            <a:r>
              <a:rPr lang="en-US" sz="2400" dirty="0"/>
              <a:t>Objects are </a:t>
            </a:r>
            <a:r>
              <a:rPr lang="en-US" sz="2400" b="1" dirty="0"/>
              <a:t>instantiated</a:t>
            </a:r>
            <a:r>
              <a:rPr lang="en-US" sz="2400" dirty="0"/>
              <a:t> by calling the </a:t>
            </a:r>
            <a:r>
              <a:rPr lang="en-US" sz="2400" b="1" dirty="0"/>
              <a:t>constructor</a:t>
            </a:r>
            <a:r>
              <a:rPr lang="en-US" sz="2400" dirty="0"/>
              <a:t> of a class</a:t>
            </a:r>
          </a:p>
        </p:txBody>
      </p:sp>
    </p:spTree>
    <p:extLst>
      <p:ext uri="{BB962C8B-B14F-4D97-AF65-F5344CB8AC3E}">
        <p14:creationId xmlns:p14="http://schemas.microsoft.com/office/powerpoint/2010/main" val="80820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2C9B-475D-4DA0-8B97-0DE36693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2493-007B-4FF9-B368-4A569B9DE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3913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Class constructor in Java (not complete syntax):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class Customer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//this is the constructor. Not full syntax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Customer()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{ //code to perform upon instantiation goes here }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Class constructor in Python (not complete syntax):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class Customer: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#this is the constructor. Not full syntax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__</a:t>
            </a:r>
            <a:r>
              <a:rPr lang="en-US" sz="2400" dirty="0" err="1">
                <a:solidFill>
                  <a:srgbClr val="1155CC"/>
                </a:solidFill>
                <a:latin typeface="Arial" panose="020B0604020202020204" pitchFamily="34" charset="0"/>
              </a:rPr>
              <a:t>init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__():</a:t>
            </a:r>
            <a:b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		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#code to perform upon instantiation goes here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1996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3209</TotalTime>
  <Words>1881</Words>
  <Application>Microsoft Office PowerPoint</Application>
  <PresentationFormat>Widescreen</PresentationFormat>
  <Paragraphs>204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Gill Sans MT</vt:lpstr>
      <vt:lpstr>Wingdings 2</vt:lpstr>
      <vt:lpstr>Dividend</vt:lpstr>
      <vt:lpstr>Chapter 1:  OOP for Business</vt:lpstr>
      <vt:lpstr>Components of an Information System</vt:lpstr>
      <vt:lpstr>Programming Paradigms</vt:lpstr>
      <vt:lpstr>Object Oriented Programming</vt:lpstr>
      <vt:lpstr>Objects in OOP</vt:lpstr>
      <vt:lpstr>Classes in OOP</vt:lpstr>
      <vt:lpstr>Class Diagrams </vt:lpstr>
      <vt:lpstr>Instantiating Objects</vt:lpstr>
      <vt:lpstr>Class Constructors</vt:lpstr>
      <vt:lpstr>Class with Attributes and Methods (Pseudo-code)</vt:lpstr>
      <vt:lpstr>Starting Point for Programs</vt:lpstr>
      <vt:lpstr>Classes and inheritance</vt:lpstr>
      <vt:lpstr>Class Diagrams and Inheritance</vt:lpstr>
      <vt:lpstr>Inheritance (Pseudo-code)</vt:lpstr>
      <vt:lpstr>Overriding Inherited Methods</vt:lpstr>
      <vt:lpstr>Composition Instead of Inheritance</vt:lpstr>
      <vt:lpstr>Composition in Java Through Interfaces</vt:lpstr>
      <vt:lpstr>Using an IDE</vt:lpstr>
      <vt:lpstr>Launching Eclipse</vt:lpstr>
      <vt:lpstr>Welcome  Window</vt:lpstr>
      <vt:lpstr>Eclipse Package Explorer</vt:lpstr>
      <vt:lpstr>Eclipse Console Window</vt:lpstr>
      <vt:lpstr>Main Programming Window</vt:lpstr>
      <vt:lpstr>Launching Jupyter Notebook</vt:lpstr>
      <vt:lpstr>Jupyter Notebok</vt:lpstr>
      <vt:lpstr>Notebooks</vt:lpstr>
      <vt:lpstr>Notebooks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OOP for Business</dc:title>
  <dc:creator>Jeffrey Wall</dc:creator>
  <cp:lastModifiedBy>1</cp:lastModifiedBy>
  <cp:revision>191</cp:revision>
  <dcterms:created xsi:type="dcterms:W3CDTF">2020-01-09T15:58:44Z</dcterms:created>
  <dcterms:modified xsi:type="dcterms:W3CDTF">2021-01-13T17:58:14Z</dcterms:modified>
</cp:coreProperties>
</file>