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366" r:id="rId4"/>
    <p:sldId id="383" r:id="rId5"/>
    <p:sldId id="384" r:id="rId6"/>
    <p:sldId id="367" r:id="rId7"/>
    <p:sldId id="385" r:id="rId8"/>
    <p:sldId id="386" r:id="rId9"/>
    <p:sldId id="388" r:id="rId10"/>
    <p:sldId id="387" r:id="rId11"/>
    <p:sldId id="389" r:id="rId12"/>
    <p:sldId id="390" r:id="rId13"/>
    <p:sldId id="391" r:id="rId14"/>
    <p:sldId id="392" r:id="rId15"/>
    <p:sldId id="393" r:id="rId16"/>
    <p:sldId id="394" r:id="rId17"/>
    <p:sldId id="395" r:id="rId18"/>
    <p:sldId id="396" r:id="rId19"/>
    <p:sldId id="397" r:id="rId20"/>
    <p:sldId id="398" r:id="rId21"/>
    <p:sldId id="399" r:id="rId22"/>
    <p:sldId id="400" r:id="rId23"/>
    <p:sldId id="401" r:id="rId24"/>
    <p:sldId id="402" r:id="rId25"/>
    <p:sldId id="403" r:id="rId26"/>
    <p:sldId id="404"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7437455-6E4D-4B31-83B2-0DCCBDBAB514}" type="datetimeFigureOut">
              <a:rPr lang="en-US" smtClean="0"/>
              <a:t>4/5/2021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34176B9-0ACF-42BD-9209-A02D90D1875B}" type="slidenum">
              <a:rPr lang="en-US" smtClean="0"/>
              <a:t>‹#›</a:t>
            </a:fld>
            <a:endParaRPr lang="en-US"/>
          </a:p>
        </p:txBody>
      </p:sp>
    </p:spTree>
    <p:extLst>
      <p:ext uri="{BB962C8B-B14F-4D97-AF65-F5344CB8AC3E}">
        <p14:creationId xmlns:p14="http://schemas.microsoft.com/office/powerpoint/2010/main" val="2843315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37455-6E4D-4B31-83B2-0DCCBDBAB51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176B9-0ACF-42BD-9209-A02D90D1875B}" type="slidenum">
              <a:rPr lang="en-US" smtClean="0"/>
              <a:t>‹#›</a:t>
            </a:fld>
            <a:endParaRPr lang="en-US"/>
          </a:p>
        </p:txBody>
      </p:sp>
    </p:spTree>
    <p:extLst>
      <p:ext uri="{BB962C8B-B14F-4D97-AF65-F5344CB8AC3E}">
        <p14:creationId xmlns:p14="http://schemas.microsoft.com/office/powerpoint/2010/main" val="190887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7437455-6E4D-4B31-83B2-0DCCBDBAB514}" type="datetimeFigureOut">
              <a:rPr lang="en-US" smtClean="0"/>
              <a:t>4/5/2021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34176B9-0ACF-42BD-9209-A02D90D1875B}" type="slidenum">
              <a:rPr lang="en-US" smtClean="0"/>
              <a:t>‹#›</a:t>
            </a:fld>
            <a:endParaRPr lang="en-US"/>
          </a:p>
        </p:txBody>
      </p:sp>
    </p:spTree>
    <p:extLst>
      <p:ext uri="{BB962C8B-B14F-4D97-AF65-F5344CB8AC3E}">
        <p14:creationId xmlns:p14="http://schemas.microsoft.com/office/powerpoint/2010/main" val="414147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37455-6E4D-4B31-83B2-0DCCBDBAB514}"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34176B9-0ACF-42BD-9209-A02D90D1875B}" type="slidenum">
              <a:rPr lang="en-US" smtClean="0"/>
              <a:t>‹#›</a:t>
            </a:fld>
            <a:endParaRPr lang="en-US"/>
          </a:p>
        </p:txBody>
      </p:sp>
    </p:spTree>
    <p:extLst>
      <p:ext uri="{BB962C8B-B14F-4D97-AF65-F5344CB8AC3E}">
        <p14:creationId xmlns:p14="http://schemas.microsoft.com/office/powerpoint/2010/main" val="132243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7437455-6E4D-4B31-83B2-0DCCBDBAB514}" type="datetimeFigureOut">
              <a:rPr lang="en-US" smtClean="0"/>
              <a:t>4/5/2021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34176B9-0ACF-42BD-9209-A02D90D1875B}" type="slidenum">
              <a:rPr lang="en-US" smtClean="0"/>
              <a:t>‹#›</a:t>
            </a:fld>
            <a:endParaRPr lang="en-US"/>
          </a:p>
        </p:txBody>
      </p:sp>
    </p:spTree>
    <p:extLst>
      <p:ext uri="{BB962C8B-B14F-4D97-AF65-F5344CB8AC3E}">
        <p14:creationId xmlns:p14="http://schemas.microsoft.com/office/powerpoint/2010/main" val="269596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37455-6E4D-4B31-83B2-0DCCBDBAB514}"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76B9-0ACF-42BD-9209-A02D90D1875B}" type="slidenum">
              <a:rPr lang="en-US" smtClean="0"/>
              <a:t>‹#›</a:t>
            </a:fld>
            <a:endParaRPr lang="en-US"/>
          </a:p>
        </p:txBody>
      </p:sp>
    </p:spTree>
    <p:extLst>
      <p:ext uri="{BB962C8B-B14F-4D97-AF65-F5344CB8AC3E}">
        <p14:creationId xmlns:p14="http://schemas.microsoft.com/office/powerpoint/2010/main" val="260215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37455-6E4D-4B31-83B2-0DCCBDBAB514}" type="datetimeFigureOut">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4176B9-0ACF-42BD-9209-A02D90D1875B}" type="slidenum">
              <a:rPr lang="en-US" smtClean="0"/>
              <a:t>‹#›</a:t>
            </a:fld>
            <a:endParaRPr lang="en-US"/>
          </a:p>
        </p:txBody>
      </p:sp>
    </p:spTree>
    <p:extLst>
      <p:ext uri="{BB962C8B-B14F-4D97-AF65-F5344CB8AC3E}">
        <p14:creationId xmlns:p14="http://schemas.microsoft.com/office/powerpoint/2010/main" val="1660812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37455-6E4D-4B31-83B2-0DCCBDBAB514}"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176B9-0ACF-42BD-9209-A02D90D1875B}" type="slidenum">
              <a:rPr lang="en-US" smtClean="0"/>
              <a:t>‹#›</a:t>
            </a:fld>
            <a:endParaRPr lang="en-US"/>
          </a:p>
        </p:txBody>
      </p:sp>
    </p:spTree>
    <p:extLst>
      <p:ext uri="{BB962C8B-B14F-4D97-AF65-F5344CB8AC3E}">
        <p14:creationId xmlns:p14="http://schemas.microsoft.com/office/powerpoint/2010/main" val="3428041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37455-6E4D-4B31-83B2-0DCCBDBAB514}" type="datetimeFigureOut">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176B9-0ACF-42BD-9209-A02D90D1875B}" type="slidenum">
              <a:rPr lang="en-US" smtClean="0"/>
              <a:t>‹#›</a:t>
            </a:fld>
            <a:endParaRPr lang="en-US"/>
          </a:p>
        </p:txBody>
      </p:sp>
    </p:spTree>
    <p:extLst>
      <p:ext uri="{BB962C8B-B14F-4D97-AF65-F5344CB8AC3E}">
        <p14:creationId xmlns:p14="http://schemas.microsoft.com/office/powerpoint/2010/main" val="301077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7437455-6E4D-4B31-83B2-0DCCBDBAB514}" type="datetimeFigureOut">
              <a:rPr lang="en-US" smtClean="0"/>
              <a:t>4/5/2021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34176B9-0ACF-42BD-9209-A02D90D1875B}" type="slidenum">
              <a:rPr lang="en-US" smtClean="0"/>
              <a:t>‹#›</a:t>
            </a:fld>
            <a:endParaRPr lang="en-US"/>
          </a:p>
        </p:txBody>
      </p:sp>
    </p:spTree>
    <p:extLst>
      <p:ext uri="{BB962C8B-B14F-4D97-AF65-F5344CB8AC3E}">
        <p14:creationId xmlns:p14="http://schemas.microsoft.com/office/powerpoint/2010/main" val="285167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437455-6E4D-4B31-83B2-0DCCBDBAB514}"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176B9-0ACF-42BD-9209-A02D90D1875B}" type="slidenum">
              <a:rPr lang="en-US" smtClean="0"/>
              <a:t>‹#›</a:t>
            </a:fld>
            <a:endParaRPr lang="en-US"/>
          </a:p>
        </p:txBody>
      </p:sp>
    </p:spTree>
    <p:extLst>
      <p:ext uri="{BB962C8B-B14F-4D97-AF65-F5344CB8AC3E}">
        <p14:creationId xmlns:p14="http://schemas.microsoft.com/office/powerpoint/2010/main" val="36814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7437455-6E4D-4B31-83B2-0DCCBDBAB514}" type="datetimeFigureOut">
              <a:rPr lang="en-US" smtClean="0"/>
              <a:t>4/5/2021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34176B9-0ACF-42BD-9209-A02D90D1875B}"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795488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watch?v=fn3KWM1kuAw"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8nKPC-WmLj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7564-866D-4171-B68E-0275DC6321A4}"/>
              </a:ext>
            </a:extLst>
          </p:cNvPr>
          <p:cNvSpPr>
            <a:spLocks noGrp="1"/>
          </p:cNvSpPr>
          <p:nvPr>
            <p:ph type="ctrTitle"/>
          </p:nvPr>
        </p:nvSpPr>
        <p:spPr/>
        <p:txBody>
          <a:bodyPr>
            <a:normAutofit/>
          </a:bodyPr>
          <a:lstStyle/>
          <a:p>
            <a:r>
              <a:rPr lang="en-US" dirty="0"/>
              <a:t>Chapter 10: </a:t>
            </a:r>
            <a:br>
              <a:rPr lang="en-US" dirty="0"/>
            </a:br>
            <a:r>
              <a:rPr lang="en-US" dirty="0"/>
              <a:t>Business Applications for Programming</a:t>
            </a:r>
          </a:p>
        </p:txBody>
      </p:sp>
      <p:sp>
        <p:nvSpPr>
          <p:cNvPr id="3" name="Subtitle 2">
            <a:extLst>
              <a:ext uri="{FF2B5EF4-FFF2-40B4-BE49-F238E27FC236}">
                <a16:creationId xmlns:a16="http://schemas.microsoft.com/office/drawing/2014/main" id="{5F835195-9CB3-462A-850A-EF37CF833B4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38330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Machine Intelligence : The Beginnings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400" dirty="0"/>
              <a:t>Data mining offers another means to create “intelligent” systems.</a:t>
            </a:r>
          </a:p>
          <a:p>
            <a:endParaRPr lang="en-US" sz="2400" dirty="0"/>
          </a:p>
          <a:p>
            <a:r>
              <a:rPr lang="en-US" sz="2400" dirty="0"/>
              <a:t>Data mining is the process of using statistical algorithms (e.g., decision trees, random forests, support vector machines, some forms of regression, etc.) to extract patterns from data.</a:t>
            </a:r>
          </a:p>
          <a:p>
            <a:endParaRPr lang="en-US" sz="2400" dirty="0"/>
          </a:p>
          <a:p>
            <a:r>
              <a:rPr lang="en-US" sz="2400" dirty="0"/>
              <a:t>These patterns allow developers to write programs that utilize these patterns to make business decisions. For example, recommender systems tend to be based on data mining algorithms.</a:t>
            </a:r>
          </a:p>
        </p:txBody>
      </p:sp>
    </p:spTree>
    <p:extLst>
      <p:ext uri="{BB962C8B-B14F-4D97-AF65-F5344CB8AC3E}">
        <p14:creationId xmlns:p14="http://schemas.microsoft.com/office/powerpoint/2010/main" val="56166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Machine Intelligence : The Beginnings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400" dirty="0"/>
              <a:t>Data mining has provided many useful systems and will continue to do so for many years. </a:t>
            </a:r>
          </a:p>
          <a:p>
            <a:r>
              <a:rPr lang="en-US" sz="2400" dirty="0"/>
              <a:t>The insights data mining algorithms provide are based on careful modeling performed by statistical experts and embedded into computer logic by developers.</a:t>
            </a:r>
          </a:p>
          <a:p>
            <a:r>
              <a:rPr lang="en-US" sz="2400" dirty="0"/>
              <a:t>Despite their usefulness,  a great deal of human intervention is still required for data mining. Experts must: </a:t>
            </a:r>
          </a:p>
          <a:p>
            <a:pPr lvl="1"/>
            <a:r>
              <a:rPr lang="en-US" sz="2200" dirty="0"/>
              <a:t>Extract the features from data to identify which factors help to predict or categorize</a:t>
            </a:r>
          </a:p>
          <a:p>
            <a:pPr lvl="1"/>
            <a:r>
              <a:rPr lang="en-US" sz="2200" dirty="0"/>
              <a:t>Identify the most appropriate models for prediction or categorization</a:t>
            </a:r>
          </a:p>
          <a:p>
            <a:pPr lvl="1"/>
            <a:r>
              <a:rPr lang="en-US" sz="2200" dirty="0"/>
              <a:t>Embed the models into traditional computing logic to automate decisions </a:t>
            </a:r>
          </a:p>
        </p:txBody>
      </p:sp>
    </p:spTree>
    <p:extLst>
      <p:ext uri="{BB962C8B-B14F-4D97-AF65-F5344CB8AC3E}">
        <p14:creationId xmlns:p14="http://schemas.microsoft.com/office/powerpoint/2010/main" val="411432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400" dirty="0"/>
              <a:t>Although machine learning has also been around for years, currently, it provides the greatest promise for truly intelligent systems.</a:t>
            </a:r>
          </a:p>
          <a:p>
            <a:endParaRPr lang="en-US" sz="2400" dirty="0"/>
          </a:p>
          <a:p>
            <a:r>
              <a:rPr lang="en-US" sz="2200" dirty="0"/>
              <a:t>Unlike expert systems and data mining, machine learning seeks to develop systems that learn directly from data without being provided with strict flow control logic or human experts to extract features and choose an appropriate model.</a:t>
            </a:r>
          </a:p>
          <a:p>
            <a:endParaRPr lang="en-US" sz="2200" dirty="0"/>
          </a:p>
          <a:p>
            <a:r>
              <a:rPr lang="en-US" sz="2200" dirty="0"/>
              <a:t>Admittedly, many machine learning algorithms still require a high level of human intervention. However, researchers continue to create algorithms that can make decisions about the design of learning algorithms.</a:t>
            </a:r>
          </a:p>
          <a:p>
            <a:endParaRPr lang="en-US" sz="2200" dirty="0"/>
          </a:p>
          <a:p>
            <a:endParaRPr lang="en-US" sz="2200" dirty="0"/>
          </a:p>
        </p:txBody>
      </p:sp>
    </p:spTree>
    <p:extLst>
      <p:ext uri="{BB962C8B-B14F-4D97-AF65-F5344CB8AC3E}">
        <p14:creationId xmlns:p14="http://schemas.microsoft.com/office/powerpoint/2010/main" val="2910929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Machine Learning: Supervised Learning</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lnSpcReduction="10000"/>
          </a:bodyPr>
          <a:lstStyle/>
          <a:p>
            <a:r>
              <a:rPr lang="en-US" sz="2400" dirty="0"/>
              <a:t>Many machine learning algorithms in practice today rely on supervised learning.</a:t>
            </a:r>
          </a:p>
          <a:p>
            <a:endParaRPr lang="en-US" sz="2400" dirty="0"/>
          </a:p>
          <a:p>
            <a:r>
              <a:rPr lang="en-US" sz="2400" dirty="0"/>
              <a:t>Supervised learning requires large datasets (thousands or even billions of data points) with labeled data (i.e., known outcomes). </a:t>
            </a:r>
          </a:p>
          <a:p>
            <a:endParaRPr lang="en-US" sz="2400" dirty="0"/>
          </a:p>
          <a:p>
            <a:r>
              <a:rPr lang="en-US" sz="2400" dirty="0"/>
              <a:t>Algorithms learn from the labeled data through a process called “training.”</a:t>
            </a:r>
          </a:p>
          <a:p>
            <a:endParaRPr lang="en-US" sz="2400" dirty="0"/>
          </a:p>
          <a:p>
            <a:r>
              <a:rPr lang="en-US" sz="2400" dirty="0"/>
              <a:t>Once a model is trained, it can be shown new data and provide predictions about the outcome based on the data provided.</a:t>
            </a:r>
            <a:endParaRPr lang="en-US" sz="2200" dirty="0"/>
          </a:p>
          <a:p>
            <a:endParaRPr lang="en-US" sz="2200" dirty="0"/>
          </a:p>
          <a:p>
            <a:endParaRPr lang="en-US" sz="2200" dirty="0"/>
          </a:p>
        </p:txBody>
      </p:sp>
    </p:spTree>
    <p:extLst>
      <p:ext uri="{BB962C8B-B14F-4D97-AF65-F5344CB8AC3E}">
        <p14:creationId xmlns:p14="http://schemas.microsoft.com/office/powerpoint/2010/main" val="2561038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Machine Learning: Supervised Learning</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400" dirty="0"/>
              <a:t>Some applications of supervised learning include:</a:t>
            </a:r>
          </a:p>
          <a:p>
            <a:pPr lvl="1"/>
            <a:r>
              <a:rPr lang="en-US" sz="2000" dirty="0"/>
              <a:t>Computer vision in automated vehicles</a:t>
            </a:r>
          </a:p>
          <a:p>
            <a:pPr lvl="1"/>
            <a:r>
              <a:rPr lang="en-US" sz="2000" dirty="0"/>
              <a:t>Chat bots through natural language processing algorithms</a:t>
            </a:r>
          </a:p>
          <a:p>
            <a:pPr lvl="1"/>
            <a:r>
              <a:rPr lang="en-US" sz="2000" dirty="0"/>
              <a:t>Financial investing</a:t>
            </a:r>
          </a:p>
          <a:p>
            <a:pPr lvl="1"/>
            <a:r>
              <a:rPr lang="en-US" sz="2000" dirty="0"/>
              <a:t>Automation of manufacturing floors (e.g., identifying defective products, detecting when machines will fail, etc.)</a:t>
            </a:r>
          </a:p>
          <a:p>
            <a:pPr lvl="1"/>
            <a:endParaRPr lang="en-US" sz="2000" dirty="0"/>
          </a:p>
          <a:p>
            <a:r>
              <a:rPr lang="en-US" sz="2200" dirty="0"/>
              <a:t>Advances in machine learning continue to expand the possibilities of what it can be used for. For example, many customer service jobs may be automated in the near future thanks to advances in natural language processing.  </a:t>
            </a:r>
          </a:p>
          <a:p>
            <a:endParaRPr lang="en-US" sz="2200" dirty="0"/>
          </a:p>
          <a:p>
            <a:endParaRPr lang="en-US" sz="2200" dirty="0"/>
          </a:p>
        </p:txBody>
      </p:sp>
    </p:spTree>
    <p:extLst>
      <p:ext uri="{BB962C8B-B14F-4D97-AF65-F5344CB8AC3E}">
        <p14:creationId xmlns:p14="http://schemas.microsoft.com/office/powerpoint/2010/main" val="854956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Machine Learning: Unsupervised Learning</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fontScale="92500" lnSpcReduction="20000"/>
          </a:bodyPr>
          <a:lstStyle/>
          <a:p>
            <a:r>
              <a:rPr lang="en-US" sz="2400" dirty="0"/>
              <a:t>Unsupervised machine learning is not as widely used in industry. Although it can be found in some data mining algorithms, like clustering algorithms.</a:t>
            </a:r>
          </a:p>
          <a:p>
            <a:endParaRPr lang="en-US" sz="2400" dirty="0"/>
          </a:p>
          <a:p>
            <a:r>
              <a:rPr lang="en-US" sz="2400" dirty="0"/>
              <a:t>Unsupervised learning doesn’t required labeled data. The algorithm learns from data without the need for labels. Often, they are used to segment data, such as identifying customers with similar characteristics. </a:t>
            </a:r>
          </a:p>
          <a:p>
            <a:endParaRPr lang="en-US" sz="2400" dirty="0"/>
          </a:p>
          <a:p>
            <a:r>
              <a:rPr lang="en-US" sz="2400" dirty="0"/>
              <a:t>Currently, unsupervised learning requires humans to decipher what the computer has learned. </a:t>
            </a:r>
          </a:p>
          <a:p>
            <a:endParaRPr lang="en-US" sz="2400" dirty="0"/>
          </a:p>
          <a:p>
            <a:r>
              <a:rPr lang="en-US" sz="2200" dirty="0"/>
              <a:t>Unsupervised learning algorithms are heavily desired as training supervised algorithms is costly due to the amount of data and computing power required for training.</a:t>
            </a:r>
          </a:p>
          <a:p>
            <a:endParaRPr lang="en-US" sz="2200" dirty="0"/>
          </a:p>
          <a:p>
            <a:endParaRPr lang="en-US" sz="2200" dirty="0"/>
          </a:p>
        </p:txBody>
      </p:sp>
    </p:spTree>
    <p:extLst>
      <p:ext uri="{BB962C8B-B14F-4D97-AF65-F5344CB8AC3E}">
        <p14:creationId xmlns:p14="http://schemas.microsoft.com/office/powerpoint/2010/main" val="4073384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Machine Learning: Semi-supervised Learning</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400" dirty="0"/>
              <a:t>As researchers continue to search for learning algorithms that don’t require massive amounts of labeled data, many have turned to semi-supervised learning.</a:t>
            </a:r>
          </a:p>
          <a:p>
            <a:endParaRPr lang="en-US" sz="2400" dirty="0"/>
          </a:p>
          <a:p>
            <a:r>
              <a:rPr lang="en-US" sz="2400" dirty="0"/>
              <a:t>Semi-supervised learning algorithms rely on some labeled data, but also include unlabeled data. </a:t>
            </a:r>
          </a:p>
          <a:p>
            <a:endParaRPr lang="en-US" sz="2400" dirty="0"/>
          </a:p>
          <a:p>
            <a:r>
              <a:rPr lang="en-US" sz="2400" dirty="0"/>
              <a:t>The labeled is used with an unsupervised learning algorithm to label the unlabeled data. Then, the labeled data is used in a supervised fashion to train the algorithm.</a:t>
            </a:r>
            <a:endParaRPr lang="en-US" sz="2200" dirty="0"/>
          </a:p>
          <a:p>
            <a:endParaRPr lang="en-US" sz="2200" dirty="0"/>
          </a:p>
          <a:p>
            <a:endParaRPr lang="en-US" sz="2200" dirty="0"/>
          </a:p>
        </p:txBody>
      </p:sp>
    </p:spTree>
    <p:extLst>
      <p:ext uri="{BB962C8B-B14F-4D97-AF65-F5344CB8AC3E}">
        <p14:creationId xmlns:p14="http://schemas.microsoft.com/office/powerpoint/2010/main" val="3563732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Machine Learning: Transfer Learning</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400" dirty="0"/>
              <a:t>Researchers have also found other ways around the expense of training supervised learning algorithms.</a:t>
            </a:r>
          </a:p>
          <a:p>
            <a:endParaRPr lang="en-US" sz="2400" dirty="0"/>
          </a:p>
          <a:p>
            <a:r>
              <a:rPr lang="en-US" sz="2400" dirty="0"/>
              <a:t>Transfer learning uses a model that was trained in one context as a base model for training a new model in a different context.</a:t>
            </a:r>
          </a:p>
          <a:p>
            <a:endParaRPr lang="en-US" sz="2400" dirty="0"/>
          </a:p>
          <a:p>
            <a:r>
              <a:rPr lang="en-US" sz="2400" dirty="0"/>
              <a:t>Parts of the model learned from the first context are used to reduce the amount of data required to train the new model.</a:t>
            </a:r>
            <a:endParaRPr lang="en-US" sz="2200" dirty="0"/>
          </a:p>
          <a:p>
            <a:endParaRPr lang="en-US" sz="2200" dirty="0"/>
          </a:p>
        </p:txBody>
      </p:sp>
    </p:spTree>
    <p:extLst>
      <p:ext uri="{BB962C8B-B14F-4D97-AF65-F5344CB8AC3E}">
        <p14:creationId xmlns:p14="http://schemas.microsoft.com/office/powerpoint/2010/main" val="229145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Machine Learning: Neural Networks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lnSpcReduction="10000"/>
          </a:bodyPr>
          <a:lstStyle/>
          <a:p>
            <a:r>
              <a:rPr lang="en-US" sz="2400" dirty="0"/>
              <a:t>Neural networks are one of the most popular forms of supervised learning that are providing advances in automation.</a:t>
            </a:r>
          </a:p>
          <a:p>
            <a:endParaRPr lang="en-US" sz="2400" dirty="0"/>
          </a:p>
          <a:p>
            <a:r>
              <a:rPr lang="en-US" sz="2400" dirty="0"/>
              <a:t>ANN’s mimic the brain (though not exactly). They </a:t>
            </a:r>
            <a:br>
              <a:rPr lang="en-US" sz="2400" dirty="0"/>
            </a:br>
            <a:r>
              <a:rPr lang="en-US" sz="2400" dirty="0"/>
              <a:t>consist of “neurons” that perform weighted calculations</a:t>
            </a:r>
            <a:br>
              <a:rPr lang="en-US" sz="2400" dirty="0"/>
            </a:br>
            <a:r>
              <a:rPr lang="en-US" sz="2400" dirty="0"/>
              <a:t>on data that are then passed through an activation </a:t>
            </a:r>
            <a:br>
              <a:rPr lang="en-US" sz="2400" dirty="0"/>
            </a:br>
            <a:r>
              <a:rPr lang="en-US" sz="2400" dirty="0"/>
              <a:t>function, such as </a:t>
            </a:r>
          </a:p>
          <a:p>
            <a:endParaRPr lang="en-US" sz="2400" dirty="0"/>
          </a:p>
          <a:p>
            <a:r>
              <a:rPr lang="en-US" sz="2400" dirty="0"/>
              <a:t>ANN’s consist of connected layers, each containing many</a:t>
            </a:r>
            <a:br>
              <a:rPr lang="en-US" sz="2400" dirty="0"/>
            </a:br>
            <a:r>
              <a:rPr lang="en-US" sz="2400" dirty="0"/>
              <a:t>neurons.</a:t>
            </a:r>
          </a:p>
          <a:p>
            <a:endParaRPr lang="en-US" sz="2400" dirty="0"/>
          </a:p>
          <a:p>
            <a:endParaRPr lang="en-US" sz="2200" dirty="0"/>
          </a:p>
          <a:p>
            <a:endParaRPr lang="en-US" sz="2200" dirty="0"/>
          </a:p>
        </p:txBody>
      </p:sp>
      <p:pic>
        <p:nvPicPr>
          <p:cNvPr id="1028" name="Picture 4" descr="https://lh5.googleusercontent.com/o_p0Wq7Ni-t6V-uUXNCRPQgrf8ZGJ5Lmntqu6739d5h8ZPztNx-GRhgXEqOZ-GYrcQ2jDnAvnncFBxi0yXHolQDeLC66f7uxYVnhnKrY_q4LmGPf2wpKzJCXSeWGvORR_kolYlAv">
            <a:extLst>
              <a:ext uri="{FF2B5EF4-FFF2-40B4-BE49-F238E27FC236}">
                <a16:creationId xmlns:a16="http://schemas.microsoft.com/office/drawing/2014/main" id="{C1D838D4-7A0D-429B-A48D-BFAB1F0746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067"/>
          <a:stretch/>
        </p:blipFill>
        <p:spPr bwMode="auto">
          <a:xfrm>
            <a:off x="7828950" y="2712511"/>
            <a:ext cx="4257675" cy="24295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ctivation Functions for Deep Learning | by Mehmet Toprak | Medium">
            <a:extLst>
              <a:ext uri="{FF2B5EF4-FFF2-40B4-BE49-F238E27FC236}">
                <a16:creationId xmlns:a16="http://schemas.microsoft.com/office/drawing/2014/main" id="{D275D3EE-C32D-4F9E-93D3-3BC493434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2936" y="5142045"/>
            <a:ext cx="2888202" cy="151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937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Machine Learning: Neural Networks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400" dirty="0"/>
              <a:t>ANN’s consist of types of layers</a:t>
            </a:r>
          </a:p>
          <a:p>
            <a:pPr lvl="1"/>
            <a:r>
              <a:rPr lang="en-US" sz="2200" dirty="0"/>
              <a:t>An input layer that accept raw data</a:t>
            </a:r>
          </a:p>
          <a:p>
            <a:pPr lvl="1"/>
            <a:r>
              <a:rPr lang="en-US" sz="2200" dirty="0"/>
              <a:t>Many hidden layers that learn about the data from the input layer</a:t>
            </a:r>
          </a:p>
          <a:p>
            <a:pPr lvl="1"/>
            <a:r>
              <a:rPr lang="en-US" sz="2200" dirty="0"/>
              <a:t>An output layer that makes predictions based on processing in hidden layers</a:t>
            </a:r>
          </a:p>
          <a:p>
            <a:endParaRPr lang="en-US" sz="2400" dirty="0"/>
          </a:p>
          <a:p>
            <a:r>
              <a:rPr lang="en-US" sz="2400" dirty="0"/>
              <a:t>Learning occurs as neuron weights are adjusted through an </a:t>
            </a:r>
            <a:br>
              <a:rPr lang="en-US" sz="2400" dirty="0"/>
            </a:br>
            <a:r>
              <a:rPr lang="en-US" sz="2400" dirty="0"/>
              <a:t>algorithm called back propagation, which is often done through</a:t>
            </a:r>
            <a:br>
              <a:rPr lang="en-US" sz="2400" dirty="0"/>
            </a:br>
            <a:r>
              <a:rPr lang="en-US" sz="2400" dirty="0"/>
              <a:t>gradient descent.</a:t>
            </a:r>
          </a:p>
          <a:p>
            <a:endParaRPr lang="en-US" sz="2200" dirty="0"/>
          </a:p>
          <a:p>
            <a:endParaRPr lang="en-US" sz="2200" dirty="0"/>
          </a:p>
        </p:txBody>
      </p:sp>
      <p:pic>
        <p:nvPicPr>
          <p:cNvPr id="1028" name="Picture 4" descr="https://lh5.googleusercontent.com/o_p0Wq7Ni-t6V-uUXNCRPQgrf8ZGJ5Lmntqu6739d5h8ZPztNx-GRhgXEqOZ-GYrcQ2jDnAvnncFBxi0yXHolQDeLC66f7uxYVnhnKrY_q4LmGPf2wpKzJCXSeWGvORR_kolYlAv">
            <a:extLst>
              <a:ext uri="{FF2B5EF4-FFF2-40B4-BE49-F238E27FC236}">
                <a16:creationId xmlns:a16="http://schemas.microsoft.com/office/drawing/2014/main" id="{C1D838D4-7A0D-429B-A48D-BFAB1F0746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067"/>
          <a:stretch/>
        </p:blipFill>
        <p:spPr bwMode="auto">
          <a:xfrm>
            <a:off x="9205081" y="2445798"/>
            <a:ext cx="2819400" cy="160881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plementing Gradient Descent in Python, Part 2: Extending for Any Number  of Inputs">
            <a:extLst>
              <a:ext uri="{FF2B5EF4-FFF2-40B4-BE49-F238E27FC236}">
                <a16:creationId xmlns:a16="http://schemas.microsoft.com/office/drawing/2014/main" id="{E052615F-7149-4C1E-B4F3-EC471E485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780" y="4337540"/>
            <a:ext cx="28194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353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Automation and The Next Industrial Revolution</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400" dirty="0"/>
              <a:t>Often, technology advances incrementally. However, there are periods when new ideas or better infrastructure allow for revolutionary advances in technology.</a:t>
            </a:r>
          </a:p>
          <a:p>
            <a:endParaRPr lang="en-US" sz="2400" dirty="0"/>
          </a:p>
          <a:p>
            <a:r>
              <a:rPr lang="en-US" sz="2400" dirty="0"/>
              <a:t>We are on the cusp of a technological revolution that will change the way we live and work.</a:t>
            </a:r>
          </a:p>
          <a:p>
            <a:endParaRPr lang="en-US" sz="2400" dirty="0"/>
          </a:p>
          <a:p>
            <a:r>
              <a:rPr lang="en-US" sz="2400" dirty="0"/>
              <a:t>This revolution is being driven by advances in computing power that are fueling advances in machine learning, the Internet of things (IoT), robotics, and an increasingly technical workforce.</a:t>
            </a:r>
          </a:p>
        </p:txBody>
      </p:sp>
    </p:spTree>
    <p:extLst>
      <p:ext uri="{BB962C8B-B14F-4D97-AF65-F5344CB8AC3E}">
        <p14:creationId xmlns:p14="http://schemas.microsoft.com/office/powerpoint/2010/main" val="1195287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Machine Learning: Neural Networks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400" dirty="0"/>
              <a:t>There are many types of neural networks that serve different</a:t>
            </a:r>
            <a:br>
              <a:rPr lang="en-US" sz="2400" dirty="0"/>
            </a:br>
            <a:r>
              <a:rPr lang="en-US" sz="2400" dirty="0"/>
              <a:t>purposes</a:t>
            </a:r>
            <a:endParaRPr lang="en-US" sz="2200" dirty="0"/>
          </a:p>
          <a:p>
            <a:endParaRPr lang="en-US" sz="2400" dirty="0"/>
          </a:p>
          <a:p>
            <a:r>
              <a:rPr lang="en-US" sz="2200" dirty="0"/>
              <a:t>Convolutional neural networks (CNNs) are good for computer vision</a:t>
            </a:r>
            <a:br>
              <a:rPr lang="en-US" sz="2200" dirty="0"/>
            </a:br>
            <a:r>
              <a:rPr lang="en-US" sz="2200" dirty="0"/>
              <a:t>problems.</a:t>
            </a:r>
          </a:p>
          <a:p>
            <a:r>
              <a:rPr lang="en-US" sz="2200" dirty="0"/>
              <a:t>Recurrent neural networks (RNNs) are good for processing time</a:t>
            </a:r>
            <a:br>
              <a:rPr lang="en-US" sz="2200" dirty="0"/>
            </a:br>
            <a:r>
              <a:rPr lang="en-US" sz="2200" dirty="0"/>
              <a:t>series data</a:t>
            </a:r>
          </a:p>
          <a:p>
            <a:r>
              <a:rPr lang="en-US" sz="2200" dirty="0"/>
              <a:t>Generative adversarial networks (GANs)  are good for producing</a:t>
            </a:r>
            <a:br>
              <a:rPr lang="en-US" sz="2200" dirty="0"/>
            </a:br>
            <a:r>
              <a:rPr lang="en-US" sz="2200" dirty="0"/>
              <a:t>new data based on existing data. GANs are used to produce paintings,</a:t>
            </a:r>
            <a:br>
              <a:rPr lang="en-US" sz="2200" dirty="0"/>
            </a:br>
            <a:r>
              <a:rPr lang="en-US" sz="2200" dirty="0"/>
              <a:t>music, stories, or fake images or video.</a:t>
            </a:r>
          </a:p>
          <a:p>
            <a:endParaRPr lang="en-US" sz="2200" dirty="0"/>
          </a:p>
        </p:txBody>
      </p:sp>
      <p:pic>
        <p:nvPicPr>
          <p:cNvPr id="1028" name="Picture 4" descr="https://lh5.googleusercontent.com/o_p0Wq7Ni-t6V-uUXNCRPQgrf8ZGJ5Lmntqu6739d5h8ZPztNx-GRhgXEqOZ-GYrcQ2jDnAvnncFBxi0yXHolQDeLC66f7uxYVnhnKrY_q4LmGPf2wpKzJCXSeWGvORR_kolYlAv">
            <a:extLst>
              <a:ext uri="{FF2B5EF4-FFF2-40B4-BE49-F238E27FC236}">
                <a16:creationId xmlns:a16="http://schemas.microsoft.com/office/drawing/2014/main" id="{C1D838D4-7A0D-429B-A48D-BFAB1F0746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067"/>
          <a:stretch/>
        </p:blipFill>
        <p:spPr bwMode="auto">
          <a:xfrm>
            <a:off x="9205081" y="2445798"/>
            <a:ext cx="2819400" cy="160881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plementing Gradient Descent in Python, Part 2: Extending for Any Number  of Inputs">
            <a:extLst>
              <a:ext uri="{FF2B5EF4-FFF2-40B4-BE49-F238E27FC236}">
                <a16:creationId xmlns:a16="http://schemas.microsoft.com/office/drawing/2014/main" id="{E052615F-7149-4C1E-B4F3-EC471E485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780" y="4337540"/>
            <a:ext cx="28194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424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Machine Learning: Reinforcement learning</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lnSpcReduction="10000"/>
          </a:bodyPr>
          <a:lstStyle/>
          <a:p>
            <a:r>
              <a:rPr lang="en-US" sz="2200" dirty="0"/>
              <a:t>Reinforcement learning is another form of machine learning that has shown some usefulness, though mostly in gaming situations to date.</a:t>
            </a:r>
          </a:p>
          <a:p>
            <a:endParaRPr lang="en-US" sz="2200" dirty="0"/>
          </a:p>
          <a:p>
            <a:r>
              <a:rPr lang="en-US" sz="2200" dirty="0"/>
              <a:t>Reinforcement learning includes an </a:t>
            </a:r>
            <a:r>
              <a:rPr lang="en-US" sz="2200" b="1" dirty="0"/>
              <a:t>agent</a:t>
            </a:r>
            <a:r>
              <a:rPr lang="en-US" sz="2200" dirty="0"/>
              <a:t> that can perform </a:t>
            </a:r>
            <a:r>
              <a:rPr lang="en-US" sz="2200" b="1" dirty="0"/>
              <a:t>actions </a:t>
            </a:r>
            <a:r>
              <a:rPr lang="en-US" sz="2200" dirty="0"/>
              <a:t>within an </a:t>
            </a:r>
            <a:r>
              <a:rPr lang="en-US" sz="2200" b="1" dirty="0"/>
              <a:t>environment</a:t>
            </a:r>
            <a:r>
              <a:rPr lang="en-US" sz="2200" dirty="0"/>
              <a:t> and receive/not receive </a:t>
            </a:r>
            <a:r>
              <a:rPr lang="en-US" sz="2200" b="1" dirty="0"/>
              <a:t>rewards/punishments </a:t>
            </a:r>
            <a:r>
              <a:rPr lang="en-US" sz="2200" dirty="0"/>
              <a:t>based on those actions.</a:t>
            </a:r>
          </a:p>
          <a:p>
            <a:endParaRPr lang="en-US" sz="2200" dirty="0"/>
          </a:p>
          <a:p>
            <a:r>
              <a:rPr lang="en-US" sz="2200" dirty="0"/>
              <a:t>Through trial and error, the agent makes decisions at random. As it does, the agent begins to learn the best actions to take within the environment to gain the highest rewards.</a:t>
            </a:r>
          </a:p>
          <a:p>
            <a:endParaRPr lang="en-US" sz="2200" dirty="0"/>
          </a:p>
          <a:p>
            <a:r>
              <a:rPr lang="en-US" sz="2200" dirty="0"/>
              <a:t>AlphaGo was based on CNN’s and reinforcement learning.</a:t>
            </a:r>
          </a:p>
          <a:p>
            <a:endParaRPr lang="en-US" sz="2200" dirty="0"/>
          </a:p>
        </p:txBody>
      </p:sp>
    </p:spTree>
    <p:extLst>
      <p:ext uri="{BB962C8B-B14F-4D97-AF65-F5344CB8AC3E}">
        <p14:creationId xmlns:p14="http://schemas.microsoft.com/office/powerpoint/2010/main" val="273899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The Internet of Things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lnSpcReduction="10000"/>
          </a:bodyPr>
          <a:lstStyle/>
          <a:p>
            <a:r>
              <a:rPr lang="en-US" sz="2200" dirty="0"/>
              <a:t>In addition to machine learning, the Internet of things (IoT) is revolutionizing industry.</a:t>
            </a:r>
          </a:p>
          <a:p>
            <a:endParaRPr lang="en-US" sz="2200" dirty="0"/>
          </a:p>
          <a:p>
            <a:r>
              <a:rPr lang="en-US" sz="2200" dirty="0"/>
              <a:t>IoT is the use of Internet connected sensors to provide real-time data for making faster decisions.</a:t>
            </a:r>
          </a:p>
          <a:p>
            <a:endParaRPr lang="en-US" sz="2200" dirty="0"/>
          </a:p>
          <a:p>
            <a:r>
              <a:rPr lang="en-US" sz="2200" dirty="0"/>
              <a:t>Many types of sensors:</a:t>
            </a:r>
          </a:p>
          <a:p>
            <a:pPr lvl="1"/>
            <a:r>
              <a:rPr lang="en-US" sz="2000" dirty="0"/>
              <a:t>Visual sensors like cameras and lidar</a:t>
            </a:r>
          </a:p>
          <a:p>
            <a:pPr lvl="1"/>
            <a:r>
              <a:rPr lang="en-US" sz="2000" dirty="0"/>
              <a:t>Audio sensors like microphones and sonar</a:t>
            </a:r>
          </a:p>
          <a:p>
            <a:pPr lvl="1"/>
            <a:r>
              <a:rPr lang="en-US" sz="2000" dirty="0"/>
              <a:t>Heat and vibration sensors</a:t>
            </a:r>
          </a:p>
          <a:p>
            <a:pPr lvl="1"/>
            <a:r>
              <a:rPr lang="en-US" sz="2000" dirty="0"/>
              <a:t>Even sensors to detect smells</a:t>
            </a:r>
          </a:p>
          <a:p>
            <a:endParaRPr lang="en-US" sz="2200" dirty="0"/>
          </a:p>
        </p:txBody>
      </p:sp>
    </p:spTree>
    <p:extLst>
      <p:ext uri="{BB962C8B-B14F-4D97-AF65-F5344CB8AC3E}">
        <p14:creationId xmlns:p14="http://schemas.microsoft.com/office/powerpoint/2010/main" val="443461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The Internet of Things and Intelligent Systems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200" dirty="0"/>
              <a:t>IoT can be used in conjunction with machine learning and data mining to provide real time data for decision making.</a:t>
            </a:r>
          </a:p>
          <a:p>
            <a:endParaRPr lang="en-US" sz="2200" dirty="0"/>
          </a:p>
          <a:p>
            <a:r>
              <a:rPr lang="en-US" sz="2200" dirty="0"/>
              <a:t>For example:</a:t>
            </a:r>
          </a:p>
          <a:p>
            <a:r>
              <a:rPr lang="en-US" sz="2200" dirty="0"/>
              <a:t>Automated vehicles require many sensors to help computing algorithms make driving decisions.</a:t>
            </a:r>
          </a:p>
          <a:p>
            <a:r>
              <a:rPr lang="en-US" sz="2200" dirty="0"/>
              <a:t>Manufacturing floors require vision sensors, vibration sensors, etc. to make decisions about how to manage the manufacturing process and the machines that make it possible.</a:t>
            </a:r>
          </a:p>
          <a:p>
            <a:r>
              <a:rPr lang="en-US" sz="2200" dirty="0"/>
              <a:t>Cities are use various sensors for traffic prediction, electrical grids, etc.</a:t>
            </a:r>
            <a:endParaRPr lang="en-US" sz="2000" dirty="0"/>
          </a:p>
          <a:p>
            <a:endParaRPr lang="en-US" sz="2200" dirty="0"/>
          </a:p>
        </p:txBody>
      </p:sp>
    </p:spTree>
    <p:extLst>
      <p:ext uri="{BB962C8B-B14F-4D97-AF65-F5344CB8AC3E}">
        <p14:creationId xmlns:p14="http://schemas.microsoft.com/office/powerpoint/2010/main" val="3367914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Robotics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200" dirty="0"/>
              <a:t>IoT and machine learning provide the intelligence to process data and make decisions. However, they cannot perform physical actions.</a:t>
            </a:r>
          </a:p>
          <a:p>
            <a:endParaRPr lang="en-US" sz="2200" dirty="0"/>
          </a:p>
          <a:p>
            <a:r>
              <a:rPr lang="en-US" sz="2200" dirty="0"/>
              <a:t>Advances in robotics in conjunction with advances in sensing and machine learning are allowing for automation of both “manual” work and “intelligent” work. </a:t>
            </a:r>
          </a:p>
          <a:p>
            <a:endParaRPr lang="en-US" sz="2200" dirty="0"/>
          </a:p>
          <a:p>
            <a:r>
              <a:rPr lang="en-US" sz="2200" dirty="0"/>
              <a:t>Recent advances in robotics have created robots that can move in intricate ways. Balance has been a difficult problem in robotics, but that is changing.  </a:t>
            </a:r>
            <a:r>
              <a:rPr lang="en-US" u="sng" dirty="0">
                <a:hlinkClick r:id="rId2"/>
              </a:rPr>
              <a:t>https://www.youtube.com/watch?v=fn3KWM1kuAw</a:t>
            </a:r>
            <a:endParaRPr lang="en-US" sz="2000" dirty="0"/>
          </a:p>
          <a:p>
            <a:endParaRPr lang="en-US" sz="2200" dirty="0"/>
          </a:p>
        </p:txBody>
      </p:sp>
    </p:spTree>
    <p:extLst>
      <p:ext uri="{BB962C8B-B14F-4D97-AF65-F5344CB8AC3E}">
        <p14:creationId xmlns:p14="http://schemas.microsoft.com/office/powerpoint/2010/main" val="451463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Robotics, Machine Learning, and IoT</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400" dirty="0"/>
              <a:t>The potentials for disruption are increased when advances in robotics, machine learning, and IoT are combined. It is this combined potential that is leading to the next wave of automation. For example:</a:t>
            </a:r>
          </a:p>
          <a:p>
            <a:pPr lvl="1"/>
            <a:r>
              <a:rPr lang="en-US" sz="2400" dirty="0"/>
              <a:t>As seen in the Amazon video, smart robots can move products around a warehouse instead of forklift drivers.</a:t>
            </a:r>
          </a:p>
          <a:p>
            <a:pPr lvl="1"/>
            <a:r>
              <a:rPr lang="en-US" sz="2400" dirty="0"/>
              <a:t>Smart vehicles, including smart semi-trucks, are making their way to market</a:t>
            </a:r>
          </a:p>
          <a:p>
            <a:pPr lvl="1"/>
            <a:r>
              <a:rPr lang="en-US" sz="2400" dirty="0"/>
              <a:t>Smart mental health robots are beginning to enter the market.</a:t>
            </a:r>
          </a:p>
          <a:p>
            <a:pPr lvl="1"/>
            <a:r>
              <a:rPr lang="en-US" sz="2400" dirty="0"/>
              <a:t>Smart robots are beginning to assist with search and rescue missions</a:t>
            </a:r>
          </a:p>
          <a:p>
            <a:pPr marL="324000" lvl="1" indent="0">
              <a:buNone/>
            </a:pPr>
            <a:endParaRPr lang="en-US" sz="2400" dirty="0"/>
          </a:p>
          <a:p>
            <a:endParaRPr lang="en-US" sz="2200" dirty="0"/>
          </a:p>
        </p:txBody>
      </p:sp>
    </p:spTree>
    <p:extLst>
      <p:ext uri="{BB962C8B-B14F-4D97-AF65-F5344CB8AC3E}">
        <p14:creationId xmlns:p14="http://schemas.microsoft.com/office/powerpoint/2010/main" val="1877708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The Future</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fontScale="92500" lnSpcReduction="20000"/>
          </a:bodyPr>
          <a:lstStyle/>
          <a:p>
            <a:r>
              <a:rPr lang="en-US" sz="2600" dirty="0"/>
              <a:t>The near future will see many changes to the way we work and live. </a:t>
            </a:r>
          </a:p>
          <a:p>
            <a:endParaRPr lang="en-US" sz="2600" dirty="0"/>
          </a:p>
          <a:p>
            <a:r>
              <a:rPr lang="en-US" sz="2600" dirty="0"/>
              <a:t>Some of the changes can have negative impacts on society, such as job loss for those not trained for the economy of the future.</a:t>
            </a:r>
          </a:p>
          <a:p>
            <a:endParaRPr lang="en-US" sz="2600" dirty="0"/>
          </a:p>
          <a:p>
            <a:r>
              <a:rPr lang="en-US" sz="2600" dirty="0"/>
              <a:t>Some of the changes will have positive impacts, such as advances in medical technology.</a:t>
            </a:r>
          </a:p>
          <a:p>
            <a:endParaRPr lang="en-US" sz="2600" dirty="0"/>
          </a:p>
          <a:p>
            <a:r>
              <a:rPr lang="en-US" sz="2600" dirty="0"/>
              <a:t>You need to be prepared to keep up with technological advancements. Be a leader in automation and not a laggard.</a:t>
            </a:r>
          </a:p>
          <a:p>
            <a:pPr marL="324000" lvl="1" indent="0">
              <a:buNone/>
            </a:pPr>
            <a:endParaRPr lang="en-US" sz="2400" dirty="0"/>
          </a:p>
          <a:p>
            <a:endParaRPr lang="en-US" sz="2200" dirty="0"/>
          </a:p>
        </p:txBody>
      </p:sp>
    </p:spTree>
    <p:extLst>
      <p:ext uri="{BB962C8B-B14F-4D97-AF65-F5344CB8AC3E}">
        <p14:creationId xmlns:p14="http://schemas.microsoft.com/office/powerpoint/2010/main" val="556606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1D57-5509-4723-89B1-FBAD46E0BEF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75190CA-6D6E-4A26-84CB-EDEF07B8C0F5}"/>
              </a:ext>
            </a:extLst>
          </p:cNvPr>
          <p:cNvSpPr>
            <a:spLocks noGrp="1"/>
          </p:cNvSpPr>
          <p:nvPr>
            <p:ph idx="1"/>
          </p:nvPr>
        </p:nvSpPr>
        <p:spPr/>
        <p:txBody>
          <a:bodyPr anchor="t">
            <a:normAutofit/>
          </a:bodyPr>
          <a:lstStyle/>
          <a:p>
            <a:r>
              <a:rPr lang="en-US" sz="2400" dirty="0"/>
              <a:t>Any questions?</a:t>
            </a:r>
          </a:p>
        </p:txBody>
      </p:sp>
    </p:spTree>
    <p:extLst>
      <p:ext uri="{BB962C8B-B14F-4D97-AF65-F5344CB8AC3E}">
        <p14:creationId xmlns:p14="http://schemas.microsoft.com/office/powerpoint/2010/main" val="355452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The Citizen Developer Movement</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400" dirty="0"/>
              <a:t>IT permeates every aspect of business, leaving IT departments constantly backlogged.  IT labor often needs to be used for high priority, strategic initiatives.</a:t>
            </a:r>
          </a:p>
          <a:p>
            <a:endParaRPr lang="en-US" sz="2400" dirty="0"/>
          </a:p>
          <a:p>
            <a:r>
              <a:rPr lang="en-US" sz="2400" dirty="0"/>
              <a:t>This leaves many automatable tasks unautomated. However, that is slowly changing.</a:t>
            </a:r>
          </a:p>
          <a:p>
            <a:endParaRPr lang="en-US" sz="2400" dirty="0"/>
          </a:p>
          <a:p>
            <a:r>
              <a:rPr lang="en-US" sz="2400" dirty="0"/>
              <a:t>Employees from many different fields are developing IT skills. These employees are able to write code and find programs to solve the problems they face in their own work (sometimes without the assistance of the IT department).</a:t>
            </a:r>
          </a:p>
          <a:p>
            <a:endParaRPr lang="en-US" sz="2400" dirty="0"/>
          </a:p>
        </p:txBody>
      </p:sp>
    </p:spTree>
    <p:extLst>
      <p:ext uri="{BB962C8B-B14F-4D97-AF65-F5344CB8AC3E}">
        <p14:creationId xmlns:p14="http://schemas.microsoft.com/office/powerpoint/2010/main" val="311985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The Citizen Developer Movement</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400" dirty="0"/>
              <a:t>These employees are referred to as “citizen developers.” Citizen developers can work on small IT tasks that the IT department doesn’t have resources to tackle.</a:t>
            </a:r>
          </a:p>
          <a:p>
            <a:endParaRPr lang="en-US" sz="2400" dirty="0"/>
          </a:p>
          <a:p>
            <a:r>
              <a:rPr lang="en-US" sz="2400" dirty="0"/>
              <a:t>The citizen developer movement is gaining traction in industry and some IT departments are beginning to embrace it and organize and train citizen developers.</a:t>
            </a:r>
          </a:p>
          <a:p>
            <a:endParaRPr lang="en-US" sz="2400" dirty="0"/>
          </a:p>
          <a:p>
            <a:r>
              <a:rPr lang="en-US" sz="2400" dirty="0"/>
              <a:t>With practice, you can become a citizen developer and lead IT efforts in your own work area.</a:t>
            </a:r>
          </a:p>
        </p:txBody>
      </p:sp>
    </p:spTree>
    <p:extLst>
      <p:ext uri="{BB962C8B-B14F-4D97-AF65-F5344CB8AC3E}">
        <p14:creationId xmlns:p14="http://schemas.microsoft.com/office/powerpoint/2010/main" val="24637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The Citizen Developer Movement</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lnSpcReduction="10000"/>
          </a:bodyPr>
          <a:lstStyle/>
          <a:p>
            <a:r>
              <a:rPr lang="en-US" sz="2400" dirty="0"/>
              <a:t>You must exercise caution as a citizen developer!</a:t>
            </a:r>
          </a:p>
          <a:p>
            <a:endParaRPr lang="en-US" sz="2400" dirty="0"/>
          </a:p>
          <a:p>
            <a:r>
              <a:rPr lang="en-US" sz="2400" dirty="0"/>
              <a:t>Citizen developers possess foundational IT skills. However, they do not always possess deep knowledge of infrastructure or cyber security.</a:t>
            </a:r>
          </a:p>
          <a:p>
            <a:endParaRPr lang="en-US" sz="2400" dirty="0"/>
          </a:p>
          <a:p>
            <a:r>
              <a:rPr lang="en-US" sz="2400" dirty="0"/>
              <a:t>As such, citizen developers can create systems that violate IT policies and put organizational information systems at risk.</a:t>
            </a:r>
          </a:p>
          <a:p>
            <a:endParaRPr lang="en-US" sz="2400" dirty="0"/>
          </a:p>
          <a:p>
            <a:r>
              <a:rPr lang="en-US" sz="2400" dirty="0"/>
              <a:t>Follow guidelines developed by the IT department when acting as a citizen developer. Not all organizations have such guidelines. You may be able to help develop them.</a:t>
            </a:r>
          </a:p>
        </p:txBody>
      </p:sp>
    </p:spTree>
    <p:extLst>
      <p:ext uri="{BB962C8B-B14F-4D97-AF65-F5344CB8AC3E}">
        <p14:creationId xmlns:p14="http://schemas.microsoft.com/office/powerpoint/2010/main" val="422611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Existing Information Technologies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400" dirty="0"/>
              <a:t>Industry already relies heavily on a number of information technologies to track transactions and provide insight for decision making.</a:t>
            </a:r>
          </a:p>
          <a:p>
            <a:endParaRPr lang="en-US" sz="2400" dirty="0"/>
          </a:p>
          <a:p>
            <a:r>
              <a:rPr lang="en-US" sz="2400" dirty="0"/>
              <a:t>Enterprise resource planning (ERP) systems help organizations track resources and make decisions about how to use organizational resources.</a:t>
            </a:r>
          </a:p>
          <a:p>
            <a:endParaRPr lang="en-US" sz="2400" dirty="0"/>
          </a:p>
          <a:p>
            <a:r>
              <a:rPr lang="en-US" sz="2400" dirty="0"/>
              <a:t>ERP’s often contain many different modules. Big vendors, such as SAP and Oracle, provide full service ERP systems. Other vendors, such as workday, provide a smaller set of modules.</a:t>
            </a:r>
          </a:p>
        </p:txBody>
      </p:sp>
    </p:spTree>
    <p:extLst>
      <p:ext uri="{BB962C8B-B14F-4D97-AF65-F5344CB8AC3E}">
        <p14:creationId xmlns:p14="http://schemas.microsoft.com/office/powerpoint/2010/main" val="204942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Existing Information Technologies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lnSpcReduction="10000"/>
          </a:bodyPr>
          <a:lstStyle/>
          <a:p>
            <a:r>
              <a:rPr lang="en-US" sz="2400" dirty="0"/>
              <a:t>ERP systems often contain important finance/accounting modules that help executives and managers keep track of assets and make decisions about future assets.</a:t>
            </a:r>
          </a:p>
          <a:p>
            <a:endParaRPr lang="en-US" sz="2400" dirty="0"/>
          </a:p>
          <a:p>
            <a:r>
              <a:rPr lang="en-US" sz="2400" dirty="0"/>
              <a:t>Customer relationship management (CRM) systems are ERP modules that help organizations track interactions with customers to provide insight about how to improve the interactions.</a:t>
            </a:r>
          </a:p>
          <a:p>
            <a:endParaRPr lang="en-US" sz="2400" dirty="0"/>
          </a:p>
          <a:p>
            <a:r>
              <a:rPr lang="en-US" sz="2400" dirty="0"/>
              <a:t>Supply chain management (SCM) systems are modules that help organizations track interactions with SC partners and to share information with SC partners.</a:t>
            </a:r>
          </a:p>
        </p:txBody>
      </p:sp>
    </p:spTree>
    <p:extLst>
      <p:ext uri="{BB962C8B-B14F-4D97-AF65-F5344CB8AC3E}">
        <p14:creationId xmlns:p14="http://schemas.microsoft.com/office/powerpoint/2010/main" val="833837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Emerging Technologies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a:bodyPr>
          <a:lstStyle/>
          <a:p>
            <a:r>
              <a:rPr lang="en-US" sz="2400" dirty="0"/>
              <a:t>Information technologies are advancing at a fast pace. Consider, for example, the various forms of automation that take place in Amazon fulfillment centers: </a:t>
            </a:r>
            <a:r>
              <a:rPr lang="en-US" u="sng" dirty="0">
                <a:hlinkClick r:id="rId2"/>
              </a:rPr>
              <a:t>https://www.youtube.com/watch?v=8nKPC-WmLjU</a:t>
            </a:r>
            <a:endParaRPr lang="en-US" sz="2400" dirty="0"/>
          </a:p>
          <a:p>
            <a:endParaRPr lang="en-US" sz="2400" dirty="0"/>
          </a:p>
          <a:p>
            <a:r>
              <a:rPr lang="en-US" sz="2400" dirty="0"/>
              <a:t>Many advances in automation are driven by machine learning and data mining, the Internet of things, and robotics.</a:t>
            </a:r>
          </a:p>
          <a:p>
            <a:endParaRPr lang="en-US" sz="2400" dirty="0"/>
          </a:p>
          <a:p>
            <a:r>
              <a:rPr lang="en-US" sz="2400" dirty="0"/>
              <a:t>Pay attention to advances in each of these areas to determine how your organization can leverage them to remain competitive. </a:t>
            </a:r>
          </a:p>
        </p:txBody>
      </p:sp>
    </p:spTree>
    <p:extLst>
      <p:ext uri="{BB962C8B-B14F-4D97-AF65-F5344CB8AC3E}">
        <p14:creationId xmlns:p14="http://schemas.microsoft.com/office/powerpoint/2010/main" val="135618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FEAD-50E6-4135-A2C5-D4B8FFE6493E}"/>
              </a:ext>
            </a:extLst>
          </p:cNvPr>
          <p:cNvSpPr>
            <a:spLocks noGrp="1"/>
          </p:cNvSpPr>
          <p:nvPr>
            <p:ph type="title"/>
          </p:nvPr>
        </p:nvSpPr>
        <p:spPr/>
        <p:txBody>
          <a:bodyPr/>
          <a:lstStyle/>
          <a:p>
            <a:r>
              <a:rPr lang="en-US" dirty="0"/>
              <a:t>Machine Intelligence: The Beginnings</a:t>
            </a:r>
          </a:p>
        </p:txBody>
      </p:sp>
      <p:sp>
        <p:nvSpPr>
          <p:cNvPr id="3" name="Content Placeholder 2">
            <a:extLst>
              <a:ext uri="{FF2B5EF4-FFF2-40B4-BE49-F238E27FC236}">
                <a16:creationId xmlns:a16="http://schemas.microsoft.com/office/drawing/2014/main" id="{8D3134A7-E2C4-4B76-9376-24B1445AD7CC}"/>
              </a:ext>
            </a:extLst>
          </p:cNvPr>
          <p:cNvSpPr>
            <a:spLocks noGrp="1"/>
          </p:cNvSpPr>
          <p:nvPr>
            <p:ph idx="1"/>
          </p:nvPr>
        </p:nvSpPr>
        <p:spPr>
          <a:xfrm>
            <a:off x="581192" y="2180496"/>
            <a:ext cx="10969946" cy="4314089"/>
          </a:xfrm>
        </p:spPr>
        <p:txBody>
          <a:bodyPr anchor="t">
            <a:normAutofit fontScale="85000" lnSpcReduction="10000"/>
          </a:bodyPr>
          <a:lstStyle/>
          <a:p>
            <a:r>
              <a:rPr lang="en-US" sz="2400" dirty="0"/>
              <a:t>Researchers and practitioners have been working toward intelligent machines for many years from many different perspectives.</a:t>
            </a:r>
          </a:p>
          <a:p>
            <a:endParaRPr lang="en-US" sz="2400" dirty="0"/>
          </a:p>
          <a:p>
            <a:r>
              <a:rPr lang="en-US" sz="2400" dirty="0"/>
              <a:t>Expert systems seek to mimic intelligence by encoding the decision logic and processes of experts into a system. Traditionally, this was accomplished through complex flow control logic.</a:t>
            </a:r>
          </a:p>
          <a:p>
            <a:endParaRPr lang="en-US" sz="2400" dirty="0"/>
          </a:p>
          <a:p>
            <a:r>
              <a:rPr lang="en-US" sz="2400" dirty="0"/>
              <a:t>Domain experts (i.e., doctors, engineers, accountants, etc.) would share how they make important decisions. Analysts and developers would then encode the decision logic into a program.</a:t>
            </a:r>
          </a:p>
          <a:p>
            <a:endParaRPr lang="en-US" sz="2400" dirty="0"/>
          </a:p>
          <a:p>
            <a:r>
              <a:rPr lang="en-US" sz="2400" dirty="0"/>
              <a:t>Expert systems provide some usefulness, but are not the intelligent systems that many seek to create.</a:t>
            </a:r>
          </a:p>
        </p:txBody>
      </p:sp>
    </p:spTree>
    <p:extLst>
      <p:ext uri="{BB962C8B-B14F-4D97-AF65-F5344CB8AC3E}">
        <p14:creationId xmlns:p14="http://schemas.microsoft.com/office/powerpoint/2010/main" val="1842954574"/>
      </p:ext>
    </p:extLst>
  </p:cSld>
  <p:clrMapOvr>
    <a:masterClrMapping/>
  </p:clrMapOvr>
</p:sld>
</file>

<file path=ppt/theme/theme1.xml><?xml version="1.0" encoding="utf-8"?>
<a:theme xmlns:a="http://schemas.openxmlformats.org/drawingml/2006/main" name="Dividend">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49884</TotalTime>
  <Words>2118</Words>
  <Application>Microsoft Office PowerPoint</Application>
  <PresentationFormat>Widescreen</PresentationFormat>
  <Paragraphs>175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Gill Sans MT</vt:lpstr>
      <vt:lpstr>Wingdings 2</vt:lpstr>
      <vt:lpstr>Dividend</vt:lpstr>
      <vt:lpstr>Chapter 10:  Business Applications for Programming</vt:lpstr>
      <vt:lpstr>Automation and The Next Industrial Revolution</vt:lpstr>
      <vt:lpstr>The Citizen Developer Movement</vt:lpstr>
      <vt:lpstr>The Citizen Developer Movement</vt:lpstr>
      <vt:lpstr>The Citizen Developer Movement</vt:lpstr>
      <vt:lpstr>Existing Information Technologies</vt:lpstr>
      <vt:lpstr>Existing Information Technologies</vt:lpstr>
      <vt:lpstr>Emerging Technologies</vt:lpstr>
      <vt:lpstr>Machine Intelligence: The Beginnings</vt:lpstr>
      <vt:lpstr>Machine Intelligence : The Beginnings</vt:lpstr>
      <vt:lpstr>Machine Intelligence : The Beginnings</vt:lpstr>
      <vt:lpstr>Machine Learning</vt:lpstr>
      <vt:lpstr>Machine Learning: Supervised Learning</vt:lpstr>
      <vt:lpstr>Machine Learning: Supervised Learning</vt:lpstr>
      <vt:lpstr>Machine Learning: Unsupervised Learning</vt:lpstr>
      <vt:lpstr>Machine Learning: Semi-supervised Learning</vt:lpstr>
      <vt:lpstr>Machine Learning: Transfer Learning</vt:lpstr>
      <vt:lpstr>Machine Learning: Neural Networks</vt:lpstr>
      <vt:lpstr>Machine Learning: Neural Networks</vt:lpstr>
      <vt:lpstr>Machine Learning: Neural Networks</vt:lpstr>
      <vt:lpstr>Machine Learning: Reinforcement learning</vt:lpstr>
      <vt:lpstr>The Internet of Things</vt:lpstr>
      <vt:lpstr>The Internet of Things and Intelligent Systems</vt:lpstr>
      <vt:lpstr>Robotics</vt:lpstr>
      <vt:lpstr>Robotics, Machine Learning, and IoT</vt:lpstr>
      <vt:lpstr>The Future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OOP for Business</dc:title>
  <dc:creator>Jeffrey Wall</dc:creator>
  <cp:lastModifiedBy>1</cp:lastModifiedBy>
  <cp:revision>1735</cp:revision>
  <dcterms:created xsi:type="dcterms:W3CDTF">2020-01-09T15:58:44Z</dcterms:created>
  <dcterms:modified xsi:type="dcterms:W3CDTF">2021-04-06T21:39:49Z</dcterms:modified>
</cp:coreProperties>
</file>