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82" r:id="rId11"/>
    <p:sldId id="266" r:id="rId12"/>
    <p:sldId id="283" r:id="rId13"/>
    <p:sldId id="284" r:id="rId14"/>
    <p:sldId id="287" r:id="rId15"/>
    <p:sldId id="288" r:id="rId16"/>
    <p:sldId id="289" r:id="rId17"/>
    <p:sldId id="268" r:id="rId18"/>
    <p:sldId id="285" r:id="rId19"/>
    <p:sldId id="286" r:id="rId20"/>
    <p:sldId id="290" r:id="rId21"/>
    <p:sldId id="291" r:id="rId22"/>
    <p:sldId id="293" r:id="rId23"/>
    <p:sldId id="292" r:id="rId24"/>
    <p:sldId id="294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7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7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6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5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1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4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7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7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54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7564-866D-4171-B68E-0275DC632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2: </a:t>
            </a:r>
            <a:br>
              <a:rPr lang="en-US" dirty="0"/>
            </a:br>
            <a:r>
              <a:rPr lang="en-US" dirty="0"/>
              <a:t>Intro to Java and Python 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35195-9CB3-462A-850A-EF37CF833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3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E38E-E169-4EA9-A6D6-B4E57C46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0E5D-041B-45B6-B1C8-7C841E77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79627"/>
          </a:xfrm>
        </p:spPr>
        <p:txBody>
          <a:bodyPr anchor="t">
            <a:normAutofit/>
          </a:bodyPr>
          <a:lstStyle/>
          <a:p>
            <a:r>
              <a:rPr lang="en-US" sz="2400" dirty="0"/>
              <a:t>Generic syntax for class methods in Java:</a:t>
            </a:r>
          </a:p>
          <a:p>
            <a:pPr lvl="1"/>
            <a:r>
              <a:rPr lang="en-US" sz="2400" b="1" i="1" dirty="0">
                <a:solidFill>
                  <a:srgbClr val="1155CC"/>
                </a:solidFill>
                <a:latin typeface="Arial" panose="020B0604020202020204" pitchFamily="34" charset="0"/>
              </a:rPr>
              <a:t>visibility return-type </a:t>
            </a:r>
            <a:r>
              <a:rPr lang="en-US" sz="2400" b="1" i="1" dirty="0" err="1">
                <a:solidFill>
                  <a:srgbClr val="1155CC"/>
                </a:solidFill>
                <a:latin typeface="Arial" panose="020B0604020202020204" pitchFamily="34" charset="0"/>
              </a:rPr>
              <a:t>methodName</a:t>
            </a:r>
            <a:r>
              <a:rPr lang="en-US" sz="2400" b="1" i="1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data-type parameter1Name</a:t>
            </a:r>
            <a:r>
              <a:rPr lang="en-US" sz="2400" b="1" i="1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b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data-type parameter2Name</a:t>
            </a:r>
            <a:r>
              <a:rPr lang="en-US" sz="2400" b="1" i="1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00"/>
                </a:solidFill>
                <a:latin typeface="Arial" panose="020B0604020202020204" pitchFamily="34" charset="0"/>
              </a:rPr>
              <a:t>...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data-type </a:t>
            </a:r>
            <a:r>
              <a:rPr lang="en-US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parameterN</a:t>
            </a:r>
            <a:r>
              <a:rPr lang="en-US" sz="2400" b="1" i="1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endParaRPr lang="en-US" sz="2200" dirty="0"/>
          </a:p>
          <a:p>
            <a:r>
              <a:rPr lang="en-US" sz="2400" dirty="0"/>
              <a:t>Generic syntax for class methods in Python:</a:t>
            </a:r>
          </a:p>
          <a:p>
            <a:pPr lvl="1"/>
            <a:r>
              <a:rPr lang="en-US" sz="2000" b="1" i="1" dirty="0">
                <a:solidFill>
                  <a:srgbClr val="1155CC"/>
                </a:solidFill>
                <a:latin typeface="Arial" panose="020B0604020202020204" pitchFamily="34" charset="0"/>
              </a:rPr>
              <a:t>def </a:t>
            </a:r>
            <a:r>
              <a:rPr lang="en-US" sz="2000" b="1" i="1" dirty="0" err="1">
                <a:solidFill>
                  <a:srgbClr val="1155CC"/>
                </a:solidFill>
                <a:latin typeface="Arial" panose="020B0604020202020204" pitchFamily="34" charset="0"/>
              </a:rPr>
              <a:t>methodName</a:t>
            </a:r>
            <a:r>
              <a:rPr lang="en-US" sz="2000" b="1" i="1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b="1" i="1" dirty="0">
                <a:solidFill>
                  <a:srgbClr val="BF9000"/>
                </a:solidFill>
                <a:latin typeface="Arial" panose="020B0604020202020204" pitchFamily="34" charset="0"/>
              </a:rPr>
              <a:t>self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2000" b="1" i="1" dirty="0">
                <a:solidFill>
                  <a:srgbClr val="FF0000"/>
                </a:solidFill>
                <a:latin typeface="Arial" panose="020B0604020202020204" pitchFamily="34" charset="0"/>
              </a:rPr>
              <a:t> parameter1Name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2000" b="1" i="1" dirty="0">
                <a:solidFill>
                  <a:srgbClr val="FF0000"/>
                </a:solidFill>
                <a:latin typeface="Arial" panose="020B0604020202020204" pitchFamily="34" charset="0"/>
              </a:rPr>
              <a:t> parameter2Name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20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...</a:t>
            </a:r>
            <a:r>
              <a:rPr lang="en-US" sz="20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parameterN</a:t>
            </a:r>
            <a:r>
              <a:rPr lang="en-US" sz="2000" b="1" i="1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endParaRPr lang="en-US" sz="2000" dirty="0"/>
          </a:p>
          <a:p>
            <a:pPr lvl="1"/>
            <a:r>
              <a:rPr lang="en-US" sz="2000" dirty="0"/>
              <a:t>Methods within classes in Python require that the </a:t>
            </a:r>
            <a:r>
              <a:rPr lang="en-US" sz="2000" b="1" dirty="0"/>
              <a:t>first parameter</a:t>
            </a:r>
            <a:r>
              <a:rPr lang="en-US" sz="2000" dirty="0"/>
              <a:t> be set to </a:t>
            </a:r>
            <a:r>
              <a:rPr lang="en-US" sz="2000" b="1" dirty="0"/>
              <a:t>“self”</a:t>
            </a:r>
          </a:p>
          <a:p>
            <a:pPr lvl="2"/>
            <a:r>
              <a:rPr lang="en-US" sz="1800" dirty="0"/>
              <a:t>Self refers to the class the method is contained within</a:t>
            </a:r>
          </a:p>
          <a:p>
            <a:pPr lvl="2"/>
            <a:r>
              <a:rPr lang="en-US" sz="1800" dirty="0"/>
              <a:t>The Java equivalent to self is “this”</a:t>
            </a:r>
          </a:p>
        </p:txBody>
      </p:sp>
    </p:spTree>
    <p:extLst>
      <p:ext uri="{BB962C8B-B14F-4D97-AF65-F5344CB8AC3E}">
        <p14:creationId xmlns:p14="http://schemas.microsoft.com/office/powerpoint/2010/main" val="115102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5ED8-E95A-44A3-9AF4-43712B5B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1C30-E5C4-4855-9B05-546CBBA9B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06273"/>
          </a:xfrm>
        </p:spPr>
        <p:txBody>
          <a:bodyPr anchor="t">
            <a:normAutofit/>
          </a:bodyPr>
          <a:lstStyle/>
          <a:p>
            <a:r>
              <a:rPr lang="en-US" sz="2400" dirty="0"/>
              <a:t>Like class attributes, methods can be:</a:t>
            </a:r>
          </a:p>
          <a:p>
            <a:pPr lvl="1"/>
            <a:r>
              <a:rPr lang="en-US" sz="2400" b="1" dirty="0"/>
              <a:t>Public</a:t>
            </a:r>
            <a:r>
              <a:rPr lang="en-US" sz="2400" dirty="0"/>
              <a:t> – a class’ method can be called by other classes (most common for methods!)</a:t>
            </a:r>
          </a:p>
          <a:p>
            <a:pPr lvl="1"/>
            <a:r>
              <a:rPr lang="en-US" sz="2400" b="1" dirty="0"/>
              <a:t>Protected</a:t>
            </a:r>
            <a:r>
              <a:rPr lang="en-US" sz="2400" dirty="0"/>
              <a:t> – a class’ method can be called within the class and by subclasses of the class</a:t>
            </a:r>
          </a:p>
          <a:p>
            <a:pPr lvl="1"/>
            <a:r>
              <a:rPr lang="en-US" sz="2400" b="1" dirty="0"/>
              <a:t>Private</a:t>
            </a:r>
            <a:r>
              <a:rPr lang="en-US" sz="2400" dirty="0"/>
              <a:t> – a class’ method can only be called within the class</a:t>
            </a:r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540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4C14-25EA-4350-A82D-DE1C2893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2FE4-2B73-4DB8-995E-34F8B62D1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17289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public class Customer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A64D79"/>
                </a:solidFill>
                <a:latin typeface="Arial" panose="020B0604020202020204" pitchFamily="34" charset="0"/>
              </a:rPr>
              <a:t>private int age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38761D"/>
                </a:solidFill>
                <a:latin typeface="Arial" panose="020B0604020202020204" pitchFamily="34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; //this is a private class attribute with an initialized value of 20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public int </a:t>
            </a:r>
            <a:r>
              <a:rPr lang="en-US" dirty="0" err="1">
                <a:solidFill>
                  <a:srgbClr val="1155CC"/>
                </a:solidFill>
                <a:latin typeface="Arial" panose="020B0604020202020204" pitchFamily="34" charset="0"/>
              </a:rPr>
              <a:t>addTwoNumbers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int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firstNumber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int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secondNumber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		int result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firstNumber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secondNumber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; //the method body is used to change values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return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result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; //this is the return statement. It returns the value stored in result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} 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//the method below does not return anything and has no parameters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	private void </a:t>
            </a:r>
            <a:r>
              <a:rPr lang="en-US" dirty="0" err="1">
                <a:solidFill>
                  <a:srgbClr val="1155CC"/>
                </a:solidFill>
                <a:latin typeface="Arial" panose="020B0604020202020204" pitchFamily="34" charset="0"/>
              </a:rPr>
              <a:t>addFiveToAge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F9000"/>
                </a:solidFill>
                <a:latin typeface="Arial" panose="020B0604020202020204" pitchFamily="34" charset="0"/>
              </a:rPr>
              <a:t>this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A64D79"/>
                </a:solidFill>
                <a:latin typeface="Arial" panose="020B0604020202020204" pitchFamily="34" charset="0"/>
              </a:rPr>
              <a:t>age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F9000"/>
                </a:solidFill>
                <a:latin typeface="Arial" panose="020B0604020202020204" pitchFamily="34" charset="0"/>
              </a:rPr>
              <a:t>this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A64D79"/>
                </a:solidFill>
                <a:latin typeface="Arial" panose="020B0604020202020204" pitchFamily="34" charset="0"/>
              </a:rPr>
              <a:t>age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38761D"/>
                </a:solidFill>
                <a:latin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; //this line assigns the age attribute with the current value of age + 5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protected void </a:t>
            </a:r>
            <a:r>
              <a:rPr lang="en-US" dirty="0" err="1">
                <a:solidFill>
                  <a:srgbClr val="1155CC"/>
                </a:solidFill>
                <a:latin typeface="Arial" panose="020B0604020202020204" pitchFamily="34" charset="0"/>
              </a:rPr>
              <a:t>addNumberToAge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int number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64D79"/>
                </a:solidFill>
                <a:latin typeface="Arial" panose="020B0604020202020204" pitchFamily="34" charset="0"/>
              </a:rPr>
              <a:t>		age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A64D79"/>
                </a:solidFill>
                <a:latin typeface="Arial" panose="020B0604020202020204" pitchFamily="34" charset="0"/>
              </a:rPr>
              <a:t>age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number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} 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public class </a:t>
            </a:r>
            <a:r>
              <a:rPr lang="en-US" dirty="0" err="1">
                <a:solidFill>
                  <a:srgbClr val="BF9000"/>
                </a:solidFill>
                <a:latin typeface="Arial" panose="020B0604020202020204" pitchFamily="34" charset="0"/>
              </a:rPr>
              <a:t>OnlineCustomer</a:t>
            </a: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1155CC"/>
                </a:solidFill>
                <a:latin typeface="Arial" panose="020B0604020202020204" pitchFamily="34" charset="0"/>
              </a:rPr>
              <a:t>extends</a:t>
            </a: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 Customer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{ 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Which methods can an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OnlineCustomer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use from Customer since it extends Customer?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4C14-25EA-4350-A82D-DE1C2893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2FE4-2B73-4DB8-995E-34F8B62D1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1728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class Customer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	 def __</a:t>
            </a:r>
            <a:r>
              <a:rPr lang="en-US" dirty="0" err="1">
                <a:solidFill>
                  <a:srgbClr val="1155CC"/>
                </a:solidFill>
                <a:latin typeface="Arial" panose="020B0604020202020204" pitchFamily="34" charset="0"/>
              </a:rPr>
              <a:t>init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__(</a:t>
            </a: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self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		</a:t>
            </a:r>
            <a:r>
              <a:rPr lang="en-US" dirty="0">
                <a:solidFill>
                  <a:srgbClr val="A64D79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F9000"/>
                </a:solidFill>
                <a:latin typeface="Arial" panose="020B0604020202020204" pitchFamily="34" charset="0"/>
              </a:rPr>
              <a:t>self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A64D79"/>
                </a:solidFill>
                <a:latin typeface="Arial" panose="020B0604020202020204" pitchFamily="34" charset="0"/>
              </a:rPr>
              <a:t>age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38761D"/>
                </a:solidFill>
                <a:latin typeface="Arial" panose="020B0604020202020204" pitchFamily="34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#this is a class attribute with an initialized value of 20</a:t>
            </a:r>
            <a:endParaRPr lang="en-US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	def </a:t>
            </a:r>
            <a:r>
              <a:rPr lang="en-US" dirty="0" err="1">
                <a:solidFill>
                  <a:srgbClr val="1155CC"/>
                </a:solidFill>
                <a:latin typeface="Arial" panose="020B0604020202020204" pitchFamily="34" charset="0"/>
              </a:rPr>
              <a:t>addTwoNumbers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firstNumber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secondNumber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		result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firstNumber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secondNumber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#the method body is used to change values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#this is the return statement. It returns the value stored in result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#the method below does not return anything and has no parameters except self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def __</a:t>
            </a:r>
            <a:r>
              <a:rPr lang="en-US" dirty="0" err="1">
                <a:solidFill>
                  <a:srgbClr val="1155CC"/>
                </a:solidFill>
                <a:latin typeface="Arial" panose="020B0604020202020204" pitchFamily="34" charset="0"/>
              </a:rPr>
              <a:t>addFiveToAge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self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dirty="0" err="1">
                <a:solidFill>
                  <a:srgbClr val="BF9000"/>
                </a:solidFill>
                <a:latin typeface="Arial" panose="020B0604020202020204" pitchFamily="34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A64D79"/>
                </a:solidFill>
                <a:latin typeface="Arial" panose="020B0604020202020204" pitchFamily="34" charset="0"/>
              </a:rPr>
              <a:t>age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F9000"/>
                </a:solidFill>
                <a:latin typeface="Arial" panose="020B0604020202020204" pitchFamily="34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A64D79"/>
                </a:solidFill>
                <a:latin typeface="Arial" panose="020B0604020202020204" pitchFamily="34" charset="0"/>
              </a:rPr>
              <a:t>age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38761D"/>
                </a:solidFill>
                <a:latin typeface="Arial" panose="020B0604020202020204" pitchFamily="34" charset="0"/>
              </a:rPr>
              <a:t>5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#this line assigns the age attribute with the current value of age + 5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def _</a:t>
            </a:r>
            <a:r>
              <a:rPr lang="en-US" dirty="0" err="1">
                <a:solidFill>
                  <a:srgbClr val="1155CC"/>
                </a:solidFill>
                <a:latin typeface="Arial" panose="020B0604020202020204" pitchFamily="34" charset="0"/>
              </a:rPr>
              <a:t>addNumberToAge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number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		</a:t>
            </a:r>
            <a:r>
              <a:rPr lang="en-US" dirty="0" err="1">
                <a:solidFill>
                  <a:srgbClr val="BF9000"/>
                </a:solidFill>
                <a:latin typeface="Arial" panose="020B0604020202020204" pitchFamily="34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A64D79"/>
                </a:solidFill>
                <a:latin typeface="Arial" panose="020B0604020202020204" pitchFamily="34" charset="0"/>
              </a:rPr>
              <a:t>age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F9000"/>
                </a:solidFill>
                <a:latin typeface="Arial" panose="020B0604020202020204" pitchFamily="34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A64D79"/>
                </a:solidFill>
                <a:latin typeface="Arial" panose="020B0604020202020204" pitchFamily="34" charset="0"/>
              </a:rPr>
              <a:t>age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number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class </a:t>
            </a:r>
            <a:r>
              <a:rPr lang="en-US" dirty="0" err="1">
                <a:solidFill>
                  <a:srgbClr val="BF9000"/>
                </a:solidFill>
                <a:latin typeface="Arial" panose="020B0604020202020204" pitchFamily="34" charset="0"/>
              </a:rPr>
              <a:t>OnlineCustomer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Customer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):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Which methods can an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OnlineCustomer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use from Customer since it inherits from Customer?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9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852B-9144-4B93-88F8-DCE1A11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FF15-088C-444C-A007-87EF5A17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4427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constructor method tells the program </a:t>
            </a:r>
            <a:r>
              <a:rPr lang="en-US" sz="2400" b="1" dirty="0"/>
              <a:t>what to do when a class is instantiated </a:t>
            </a:r>
            <a:r>
              <a:rPr lang="en-US" sz="2400" dirty="0"/>
              <a:t>into an object</a:t>
            </a:r>
          </a:p>
          <a:p>
            <a:r>
              <a:rPr lang="en-US" sz="2400" dirty="0"/>
              <a:t>Every class has a </a:t>
            </a:r>
            <a:r>
              <a:rPr lang="en-US" sz="2400" b="1" dirty="0"/>
              <a:t>default constructor</a:t>
            </a:r>
            <a:r>
              <a:rPr lang="en-US" sz="2400" dirty="0"/>
              <a:t>, but you can explicitly declare a constructor if you need one</a:t>
            </a:r>
          </a:p>
          <a:p>
            <a:pPr lvl="1"/>
            <a:r>
              <a:rPr lang="en-US" sz="2200" dirty="0"/>
              <a:t>Sometimes a constructor is used to store values for class attributes as soon as an object is instantiated</a:t>
            </a:r>
          </a:p>
          <a:p>
            <a:pPr lvl="1"/>
            <a:r>
              <a:rPr lang="en-US" sz="2200" dirty="0"/>
              <a:t>Other times, getter and setter methods are used to set attribute values and a generic constructor can be used</a:t>
            </a:r>
          </a:p>
          <a:p>
            <a:r>
              <a:rPr lang="en-US" sz="2400" dirty="0"/>
              <a:t>In Java, constructors have the same name as the class: </a:t>
            </a:r>
            <a:r>
              <a:rPr lang="en-US" sz="2400" b="1" dirty="0"/>
              <a:t>public Customer() {}</a:t>
            </a:r>
          </a:p>
          <a:p>
            <a:r>
              <a:rPr lang="en-US" sz="2400" dirty="0"/>
              <a:t>In Python, constructors are always named the same: </a:t>
            </a:r>
            <a:r>
              <a:rPr lang="en-US" sz="2400" b="1" dirty="0"/>
              <a:t>__</a:t>
            </a:r>
            <a:r>
              <a:rPr lang="en-US" sz="2400" b="1" dirty="0" err="1"/>
              <a:t>init</a:t>
            </a:r>
            <a:r>
              <a:rPr lang="en-US" sz="2400" b="1" dirty="0"/>
              <a:t>__(self):</a:t>
            </a:r>
          </a:p>
        </p:txBody>
      </p:sp>
    </p:spTree>
    <p:extLst>
      <p:ext uri="{BB962C8B-B14F-4D97-AF65-F5344CB8AC3E}">
        <p14:creationId xmlns:p14="http://schemas.microsoft.com/office/powerpoint/2010/main" val="231402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852B-9144-4B93-88F8-DCE1A11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Methods in Java </a:t>
            </a:r>
            <a:r>
              <a:rPr lang="en-US" dirty="0">
                <a:solidFill>
                  <a:srgbClr val="FF0000"/>
                </a:solidFill>
              </a:rPr>
              <a:t>Start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FF15-088C-444C-A007-87EF5A17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29615" cy="438442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public class Customer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A64D79"/>
                </a:solidFill>
                <a:latin typeface="Arial" panose="020B0604020202020204" pitchFamily="34" charset="0"/>
              </a:rPr>
              <a:t>	private String </a:t>
            </a:r>
            <a:r>
              <a:rPr lang="en-US" sz="2400" dirty="0" err="1">
                <a:solidFill>
                  <a:srgbClr val="A64D79"/>
                </a:solidFill>
                <a:latin typeface="Arial" panose="020B0604020202020204" pitchFamily="34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A64D79"/>
                </a:solidFill>
                <a:latin typeface="Arial" panose="020B0604020202020204" pitchFamily="34" charset="0"/>
              </a:rPr>
              <a:t>private String </a:t>
            </a:r>
            <a:r>
              <a:rPr lang="en-US" sz="2400" dirty="0" err="1">
                <a:solidFill>
                  <a:srgbClr val="A64D79"/>
                </a:solidFill>
                <a:latin typeface="Arial" panose="020B0604020202020204" pitchFamily="34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//the constructor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public Customer(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String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firstName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String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lastName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	//sets the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attribute equal to the parameter value stored in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sz="2400" dirty="0" err="1">
                <a:solidFill>
                  <a:srgbClr val="BF9000"/>
                </a:solidFill>
                <a:latin typeface="Arial" panose="020B0604020202020204" pitchFamily="34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A64D79"/>
                </a:solidFill>
                <a:latin typeface="Arial" panose="020B0604020202020204" pitchFamily="34" charset="0"/>
              </a:rPr>
              <a:t>firstName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	//sets the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attribute equal to the parameter value stored in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lastName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sz="2400" dirty="0" err="1">
                <a:solidFill>
                  <a:srgbClr val="BF9000"/>
                </a:solidFill>
                <a:latin typeface="Arial" panose="020B0604020202020204" pitchFamily="34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A64D79"/>
                </a:solidFill>
                <a:latin typeface="Arial" panose="020B0604020202020204" pitchFamily="34" charset="0"/>
              </a:rPr>
              <a:t>lastName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}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//an alternative constructor that does nothing instead of setting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lastName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public Customer()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{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78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852B-9144-4B93-88F8-DCE1A11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Methods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FF15-088C-444C-A007-87EF5A17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4427"/>
          </a:xfrm>
        </p:spPr>
        <p:txBody>
          <a:bodyPr anchor="t">
            <a:normAutofit fontScale="92500"/>
          </a:bodyPr>
          <a:lstStyle/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class Customer:</a:t>
            </a:r>
            <a:endParaRPr lang="en-US" sz="2400" dirty="0">
              <a:solidFill>
                <a:srgbClr val="38761D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#the constructor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def __</a:t>
            </a:r>
            <a:r>
              <a:rPr lang="en-US" sz="2400" dirty="0" err="1">
                <a:solidFill>
                  <a:srgbClr val="1155CC"/>
                </a:solidFill>
                <a:latin typeface="Arial" panose="020B0604020202020204" pitchFamily="34" charset="0"/>
              </a:rPr>
              <a:t>init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__(</a:t>
            </a: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self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None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None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):</a:t>
            </a:r>
            <a:b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#sets the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attribute equal to the parameter value stored in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sz="2400" dirty="0" err="1">
                <a:solidFill>
                  <a:srgbClr val="BF9000"/>
                </a:solidFill>
                <a:latin typeface="Arial" panose="020B0604020202020204" pitchFamily="34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A64D79"/>
                </a:solidFill>
                <a:latin typeface="Arial" panose="020B0604020202020204" pitchFamily="34" charset="0"/>
              </a:rPr>
              <a:t>firstName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sz="2400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	#sets the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attribute equal to the parameter value stored in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lastName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sz="2400" dirty="0" err="1">
                <a:solidFill>
                  <a:srgbClr val="BF9000"/>
                </a:solidFill>
                <a:latin typeface="Arial" panose="020B0604020202020204" pitchFamily="34" charset="0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A64D79"/>
                </a:solidFill>
                <a:latin typeface="Arial" panose="020B0604020202020204" pitchFamily="34" charset="0"/>
              </a:rPr>
              <a:t>lastName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lastName</a:t>
            </a:r>
            <a:b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</a:br>
            <a:endParaRPr 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/>
              <a:t>Method parameters can have default values as seen above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/>
              <a:t>When default values are provided, passing values to the method parameters is optional</a:t>
            </a:r>
          </a:p>
        </p:txBody>
      </p:sp>
    </p:spTree>
    <p:extLst>
      <p:ext uri="{BB962C8B-B14F-4D97-AF65-F5344CB8AC3E}">
        <p14:creationId xmlns:p14="http://schemas.microsoft.com/office/powerpoint/2010/main" val="3644045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852B-9144-4B93-88F8-DCE1A11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 and Setter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FF15-088C-444C-A007-87EF5A17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4427"/>
          </a:xfrm>
        </p:spPr>
        <p:txBody>
          <a:bodyPr anchor="t">
            <a:normAutofit lnSpcReduction="10000"/>
          </a:bodyPr>
          <a:lstStyle/>
          <a:p>
            <a:r>
              <a:rPr lang="en-US" sz="2400" b="1" dirty="0"/>
              <a:t>Class attributes </a:t>
            </a:r>
            <a:r>
              <a:rPr lang="en-US" sz="2400" dirty="0"/>
              <a:t>are typically set to </a:t>
            </a:r>
            <a:r>
              <a:rPr lang="en-US" sz="2400" b="1" dirty="0"/>
              <a:t>private</a:t>
            </a:r>
            <a:r>
              <a:rPr lang="en-US" sz="2400" dirty="0"/>
              <a:t> (except in Python; some developers treat Python as though visibility doesn’t exist)</a:t>
            </a:r>
          </a:p>
          <a:p>
            <a:r>
              <a:rPr lang="en-US" sz="2400" dirty="0"/>
              <a:t>A </a:t>
            </a:r>
            <a:r>
              <a:rPr lang="en-US" sz="2400" b="1" dirty="0"/>
              <a:t>getter</a:t>
            </a:r>
            <a:r>
              <a:rPr lang="en-US" sz="2400" dirty="0"/>
              <a:t> is a method that retrieves the value stored in a private class attribute</a:t>
            </a:r>
          </a:p>
          <a:p>
            <a:r>
              <a:rPr lang="en-US" sz="2400" dirty="0"/>
              <a:t>A </a:t>
            </a:r>
            <a:r>
              <a:rPr lang="en-US" sz="2400" b="1" dirty="0"/>
              <a:t>setter</a:t>
            </a:r>
            <a:r>
              <a:rPr lang="en-US" sz="2400" dirty="0"/>
              <a:t> is a method that sets the value of a private class attribute</a:t>
            </a:r>
          </a:p>
          <a:p>
            <a:r>
              <a:rPr lang="en-US" sz="2400" dirty="0"/>
              <a:t>Each private attribute can have its own getter and setter method to manage the value of the attribute</a:t>
            </a:r>
          </a:p>
          <a:p>
            <a:pPr lvl="1"/>
            <a:r>
              <a:rPr lang="en-US" sz="2200" dirty="0"/>
              <a:t>Sometimes you might have a getter, but not a setter or a getter that uses pulls data from multiple attributes</a:t>
            </a:r>
            <a:endParaRPr lang="en-US" sz="2400" dirty="0"/>
          </a:p>
          <a:p>
            <a:r>
              <a:rPr lang="en-US" sz="2400" dirty="0"/>
              <a:t>Getter and setter methods are </a:t>
            </a:r>
            <a:r>
              <a:rPr lang="en-US" sz="2400" b="1" dirty="0"/>
              <a:t>public</a:t>
            </a:r>
            <a:r>
              <a:rPr lang="en-US" sz="2400" dirty="0"/>
              <a:t> to allow the private methods of a class to be accessed by other classes in a controlled manner.</a:t>
            </a:r>
          </a:p>
        </p:txBody>
      </p:sp>
    </p:spTree>
    <p:extLst>
      <p:ext uri="{BB962C8B-B14F-4D97-AF65-F5344CB8AC3E}">
        <p14:creationId xmlns:p14="http://schemas.microsoft.com/office/powerpoint/2010/main" val="1674531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68CC-5348-47CB-98D8-318FCF24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 and Setter Methods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EA34-C934-4760-A2F6-C7190720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6098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public class Customer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64D79"/>
                </a:solidFill>
                <a:latin typeface="Arial" panose="020B0604020202020204" pitchFamily="34" charset="0"/>
              </a:rPr>
              <a:t>	private String </a:t>
            </a:r>
            <a:r>
              <a:rPr lang="en-US" dirty="0" err="1">
                <a:solidFill>
                  <a:srgbClr val="A64D79"/>
                </a:solidFill>
                <a:latin typeface="Arial" panose="020B0604020202020204" pitchFamily="34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-US" dirty="0"/>
          </a:p>
          <a:p>
            <a:pPr marL="1512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	public Customer()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{ }</a:t>
            </a:r>
            <a:endParaRPr lang="en-US" dirty="0"/>
          </a:p>
          <a:p>
            <a:pPr marL="1512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//a getter method for the private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attribute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public String </a:t>
            </a:r>
            <a:r>
              <a:rPr lang="en-US" dirty="0" err="1">
                <a:solidFill>
                  <a:srgbClr val="1155CC"/>
                </a:solidFill>
                <a:latin typeface="Arial" panose="020B0604020202020204" pitchFamily="34" charset="0"/>
              </a:rPr>
              <a:t>getFirstName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F9000"/>
                </a:solidFill>
                <a:latin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A64D79"/>
                </a:solidFill>
                <a:latin typeface="Arial" panose="020B0604020202020204" pitchFamily="34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; //you could also just say return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}</a:t>
            </a:r>
            <a:endParaRPr lang="en-US" dirty="0"/>
          </a:p>
          <a:p>
            <a:pPr marL="1512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//a setter method for the private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attribute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public void </a:t>
            </a:r>
            <a:r>
              <a:rPr lang="en-US" dirty="0" err="1">
                <a:solidFill>
                  <a:srgbClr val="1155CC"/>
                </a:solidFill>
                <a:latin typeface="Arial" panose="020B0604020202020204" pitchFamily="34" charset="0"/>
              </a:rPr>
              <a:t>setFirstName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firstName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//set the value of the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attribute to the value stored in the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parameter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dirty="0" err="1">
                <a:solidFill>
                  <a:srgbClr val="BF9000"/>
                </a:solidFill>
                <a:latin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A64D79"/>
                </a:solidFill>
                <a:latin typeface="Arial" panose="020B0604020202020204" pitchFamily="34" charset="0"/>
              </a:rPr>
              <a:t>firstName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 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85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68CC-5348-47CB-98D8-318FCF24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 and Setter Methods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EA34-C934-4760-A2F6-C7190720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60981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class Customer:</a:t>
            </a:r>
            <a:endParaRPr lang="en-US" dirty="0"/>
          </a:p>
          <a:p>
            <a:pPr marL="1512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def __</a:t>
            </a:r>
            <a:r>
              <a:rPr lang="en-US" dirty="0" err="1">
                <a:solidFill>
                  <a:srgbClr val="1155CC"/>
                </a:solidFill>
                <a:latin typeface="Arial" panose="020B0604020202020204" pitchFamily="34" charset="0"/>
              </a:rPr>
              <a:t>init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__(</a:t>
            </a: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self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):</a:t>
            </a:r>
            <a:b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		</a:t>
            </a: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 self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rgbClr val="A64D79"/>
                </a:solidFill>
                <a:latin typeface="Arial" panose="020B0604020202020204" pitchFamily="34" charset="0"/>
              </a:rPr>
              <a:t>__</a:t>
            </a:r>
            <a:r>
              <a:rPr lang="en-US" dirty="0" err="1">
                <a:solidFill>
                  <a:srgbClr val="A64D79"/>
                </a:solidFill>
                <a:latin typeface="Arial" panose="020B0604020202020204" pitchFamily="34" charset="0"/>
              </a:rPr>
              <a:t>firstName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38761D"/>
                </a:solidFill>
                <a:latin typeface="Arial" panose="020B0604020202020204" pitchFamily="34" charset="0"/>
              </a:rPr>
              <a:t>None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		</a:t>
            </a: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 self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rgbClr val="A64D79"/>
                </a:solidFill>
                <a:latin typeface="Arial" panose="020B0604020202020204" pitchFamily="34" charset="0"/>
              </a:rPr>
              <a:t>__</a:t>
            </a:r>
            <a:r>
              <a:rPr lang="en-US" dirty="0" err="1">
                <a:solidFill>
                  <a:srgbClr val="A64D79"/>
                </a:solidFill>
                <a:latin typeface="Arial" panose="020B0604020202020204" pitchFamily="34" charset="0"/>
              </a:rPr>
              <a:t>lastName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38761D"/>
                </a:solidFill>
                <a:latin typeface="Arial" panose="020B0604020202020204" pitchFamily="34" charset="0"/>
              </a:rPr>
              <a:t>None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1512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 #a getter method for the private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attribute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def </a:t>
            </a:r>
            <a:r>
              <a:rPr lang="en-US" dirty="0" err="1">
                <a:solidFill>
                  <a:srgbClr val="1155CC"/>
                </a:solidFill>
                <a:latin typeface="Arial" panose="020B0604020202020204" pitchFamily="34" charset="0"/>
              </a:rPr>
              <a:t>getFirstName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self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):</a:t>
            </a:r>
            <a:b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		return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rgbClr val="A64D79"/>
                </a:solidFill>
                <a:latin typeface="Arial" panose="020B0604020202020204" pitchFamily="34" charset="0"/>
              </a:rPr>
              <a:t>__</a:t>
            </a:r>
            <a:r>
              <a:rPr lang="en-US" dirty="0" err="1">
                <a:solidFill>
                  <a:srgbClr val="A64D79"/>
                </a:solidFill>
                <a:latin typeface="Arial" panose="020B0604020202020204" pitchFamily="34" charset="0"/>
              </a:rPr>
              <a:t>firstName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  <a:p>
            <a:pPr marL="1512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#a setter method for the private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attribute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def </a:t>
            </a:r>
            <a:r>
              <a:rPr lang="en-US" dirty="0" err="1">
                <a:solidFill>
                  <a:srgbClr val="1155CC"/>
                </a:solidFill>
                <a:latin typeface="Arial" panose="020B0604020202020204" pitchFamily="34" charset="0"/>
              </a:rPr>
              <a:t>setFirstName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firstName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):</a:t>
            </a:r>
            <a:b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#set the value of the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attribute to the value stored in the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parameter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dirty="0">
                <a:solidFill>
                  <a:srgbClr val="BF9000"/>
                </a:solidFill>
                <a:latin typeface="Arial" panose="020B0604020202020204" pitchFamily="34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rgbClr val="A64D79"/>
                </a:solidFill>
                <a:latin typeface="Arial" panose="020B0604020202020204" pitchFamily="34" charset="0"/>
              </a:rPr>
              <a:t>__</a:t>
            </a:r>
            <a:r>
              <a:rPr lang="en-US" dirty="0" err="1">
                <a:solidFill>
                  <a:srgbClr val="A64D79"/>
                </a:solidFill>
                <a:latin typeface="Arial" panose="020B0604020202020204" pitchFamily="34" charset="0"/>
              </a:rPr>
              <a:t>firstName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firstName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for Writing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969946" cy="4314089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Basic class syntax for Java is:</a:t>
            </a:r>
          </a:p>
          <a:p>
            <a:pPr lvl="1"/>
            <a:r>
              <a:rPr lang="en-US" sz="2400" b="1" i="1" dirty="0">
                <a:solidFill>
                  <a:srgbClr val="BF9000"/>
                </a:solidFill>
                <a:latin typeface="Arial" panose="020B0604020202020204" pitchFamily="34" charset="0"/>
              </a:rPr>
              <a:t>public class </a:t>
            </a:r>
            <a:r>
              <a:rPr lang="en-US" sz="2400" b="1" i="1" dirty="0" err="1">
                <a:solidFill>
                  <a:srgbClr val="BF9000"/>
                </a:solidFill>
                <a:latin typeface="Arial" panose="020B0604020202020204" pitchFamily="34" charset="0"/>
              </a:rPr>
              <a:t>ClassName</a:t>
            </a:r>
            <a:r>
              <a:rPr lang="en-US" sz="2400" b="1" i="1" dirty="0">
                <a:solidFill>
                  <a:srgbClr val="BF9000"/>
                </a:solidFill>
                <a:latin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00"/>
                </a:solidFill>
                <a:latin typeface="Arial" panose="020B0604020202020204" pitchFamily="34" charset="0"/>
              </a:rPr>
              <a:t>{ //class attributes and methods go here }</a:t>
            </a:r>
          </a:p>
          <a:p>
            <a:pPr lvl="1"/>
            <a:endParaRPr lang="en-US" sz="24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/>
              <a:t>Basic class syntax for Python is:</a:t>
            </a:r>
          </a:p>
          <a:p>
            <a:pPr lvl="1"/>
            <a:r>
              <a:rPr lang="en-US" sz="2400" b="1" i="1" dirty="0">
                <a:solidFill>
                  <a:srgbClr val="BF9000"/>
                </a:solidFill>
                <a:latin typeface="Arial" panose="020B0604020202020204" pitchFamily="34" charset="0"/>
              </a:rPr>
              <a:t>class </a:t>
            </a:r>
            <a:r>
              <a:rPr lang="en-US" sz="2400" b="1" i="1" dirty="0" err="1">
                <a:solidFill>
                  <a:srgbClr val="BF9000"/>
                </a:solidFill>
                <a:latin typeface="Arial" panose="020B0604020202020204" pitchFamily="34" charset="0"/>
              </a:rPr>
              <a:t>ClassName</a:t>
            </a:r>
            <a:r>
              <a:rPr lang="en-US" sz="2400" b="1" i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br>
              <a:rPr lang="en-US" sz="2400" b="1" i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b="1" i="1" dirty="0">
                <a:solidFill>
                  <a:srgbClr val="000000"/>
                </a:solidFill>
                <a:latin typeface="Arial" panose="020B0604020202020204" pitchFamily="34" charset="0"/>
              </a:rPr>
              <a:t>	#class attributes and methods go here</a:t>
            </a:r>
          </a:p>
          <a:p>
            <a:pPr lvl="1"/>
            <a:endParaRPr lang="en-US" sz="24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/>
              <a:t>Classes are generally public because you want a class to be used by other classes.</a:t>
            </a:r>
          </a:p>
          <a:p>
            <a:pPr lvl="1"/>
            <a:r>
              <a:rPr lang="en-US" sz="2200" dirty="0"/>
              <a:t>Interacting classes create functionality in object-oriented programs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28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852B-9144-4B93-88F8-DCE1A11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Main() Method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FF15-088C-444C-A007-87EF5A17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4427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In Java, every part of a program must be contained within a class, even the starting point of the program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main() method </a:t>
            </a:r>
            <a:r>
              <a:rPr lang="en-US" sz="2400" dirty="0"/>
              <a:t>represents the starting point of a Java program</a:t>
            </a:r>
          </a:p>
          <a:p>
            <a:r>
              <a:rPr lang="en-US" sz="2400" dirty="0"/>
              <a:t>The main method is contained within a class, such as </a:t>
            </a:r>
            <a:r>
              <a:rPr lang="en-US" sz="2400" b="1" dirty="0"/>
              <a:t>Main,  App, or Program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public class Main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//the syntax for the method signature has to be exact or the program won’t run 	</a:t>
            </a:r>
            <a:r>
              <a:rPr lang="en-US" sz="2400" b="1" dirty="0">
                <a:solidFill>
                  <a:srgbClr val="1155CC"/>
                </a:solidFill>
                <a:latin typeface="Arial" panose="020B0604020202020204" pitchFamily="34" charset="0"/>
              </a:rPr>
              <a:t>public static void main(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String[]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args</a:t>
            </a:r>
            <a:r>
              <a:rPr lang="en-US" sz="2400" b="1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	//code to start the program logic would go here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}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0763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852B-9144-4B93-88F8-DCE1A11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Instantiating Objects From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FF15-088C-444C-A007-87EF5A17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4427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Creating a class with attributes and methods is not the same as using an object instantiated from the class</a:t>
            </a:r>
          </a:p>
          <a:p>
            <a:r>
              <a:rPr lang="en-US" sz="2400" dirty="0"/>
              <a:t>After writing a class, </a:t>
            </a:r>
            <a:r>
              <a:rPr lang="en-US" sz="2400" b="1" dirty="0"/>
              <a:t>you must instantiate it</a:t>
            </a:r>
            <a:r>
              <a:rPr lang="en-US" sz="2400" dirty="0"/>
              <a:t> as an object </a:t>
            </a:r>
            <a:r>
              <a:rPr lang="en-US" sz="2400" b="1" dirty="0"/>
              <a:t>to set its attributes and use its methods</a:t>
            </a:r>
          </a:p>
          <a:p>
            <a:pPr lvl="1"/>
            <a:r>
              <a:rPr lang="en-US" sz="2400" dirty="0"/>
              <a:t>Java syntax: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Customer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customerJeff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new Customer(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"Jeff"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"Wall"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63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1"/>
            <a:r>
              <a:rPr lang="en-US" sz="2400" dirty="0"/>
              <a:t>Python syntax: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customerJeff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Customer(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"Jeff"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"Wall"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63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sz="2600" dirty="0"/>
              <a:t>Multiple objects can be instantiated from the same class: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Customer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customerJeff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new Customer(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"Jeff"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"Wall"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63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Customer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customerJen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new Customer(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"Jen"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"Wall"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64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1141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15B0-BB00-46DC-9A2C-1D083A34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Object Attributes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E0F9-842C-4B1B-B42A-C78590360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To call a method of an object, you use a dot in both Java and Python (i.e., </a:t>
            </a:r>
            <a:r>
              <a:rPr lang="en-US" sz="2400" b="1" dirty="0" err="1">
                <a:latin typeface="Arial" panose="020B0604020202020204" pitchFamily="34" charset="0"/>
              </a:rPr>
              <a:t>object.method</a:t>
            </a:r>
            <a:r>
              <a:rPr lang="en-US" sz="2400" b="1" dirty="0">
                <a:latin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customerJeff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1155CC"/>
                </a:solidFill>
                <a:latin typeface="Arial" panose="020B0604020202020204" pitchFamily="34" charset="0"/>
              </a:rPr>
              <a:t>getFullName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()</a:t>
            </a:r>
          </a:p>
          <a:p>
            <a:r>
              <a:rPr lang="en-US" sz="2400" dirty="0">
                <a:latin typeface="Arial" panose="020B0604020202020204" pitchFamily="34" charset="0"/>
              </a:rPr>
              <a:t>If you are using </a:t>
            </a:r>
            <a:r>
              <a:rPr lang="en-US" sz="2400" b="1" dirty="0">
                <a:latin typeface="Arial" panose="020B0604020202020204" pitchFamily="34" charset="0"/>
              </a:rPr>
              <a:t>public attributes</a:t>
            </a:r>
            <a:r>
              <a:rPr lang="en-US" sz="2400" dirty="0">
                <a:latin typeface="Arial" panose="020B0604020202020204" pitchFamily="34" charset="0"/>
              </a:rPr>
              <a:t>, you can get and set the values of the attributes in similar fashion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customerJeff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1155CC"/>
                </a:solidFill>
                <a:latin typeface="Arial" panose="020B0604020202020204" pitchFamily="34" charset="0"/>
              </a:rPr>
              <a:t>firstName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“Jeff”</a:t>
            </a:r>
          </a:p>
          <a:p>
            <a:pPr lvl="2"/>
            <a:r>
              <a:rPr lang="en-US" sz="2200" dirty="0">
                <a:latin typeface="Arial" panose="020B0604020202020204" pitchFamily="34" charset="0"/>
              </a:rPr>
              <a:t>The above line of code will only work if the class attribute is public</a:t>
            </a:r>
          </a:p>
          <a:p>
            <a:pPr lvl="2"/>
            <a:r>
              <a:rPr lang="en-US" sz="2200" dirty="0">
                <a:latin typeface="Arial" panose="020B0604020202020204" pitchFamily="34" charset="0"/>
              </a:rPr>
              <a:t>This is more commonly seen in Python code, but more rarely in Java code</a:t>
            </a:r>
          </a:p>
        </p:txBody>
      </p:sp>
    </p:spTree>
    <p:extLst>
      <p:ext uri="{BB962C8B-B14F-4D97-AF65-F5344CB8AC3E}">
        <p14:creationId xmlns:p14="http://schemas.microsoft.com/office/powerpoint/2010/main" val="2931397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4078-ED03-41BE-A006-982FDAF8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15EB3-D087-41A2-83BE-F6D90F02B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9384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When you create a class, methods have </a:t>
            </a:r>
            <a:r>
              <a:rPr lang="en-US" sz="2400" b="1" dirty="0"/>
              <a:t>parameters</a:t>
            </a:r>
          </a:p>
          <a:p>
            <a:r>
              <a:rPr lang="en-US" sz="2400" dirty="0"/>
              <a:t>When you use an object’s methods, you pass </a:t>
            </a:r>
            <a:r>
              <a:rPr lang="en-US" sz="2400" b="1" dirty="0"/>
              <a:t>arguments</a:t>
            </a:r>
            <a:r>
              <a:rPr lang="en-US" sz="2400" dirty="0"/>
              <a:t> to be stored in the parameters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arguments represent values for the paraments</a:t>
            </a:r>
          </a:p>
          <a:p>
            <a:r>
              <a:rPr lang="en-US" sz="2400" dirty="0"/>
              <a:t>Assume the following code was in a class called Customer:</a:t>
            </a:r>
          </a:p>
          <a:p>
            <a:pPr marL="1512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public int </a:t>
            </a:r>
            <a:r>
              <a:rPr lang="en-US" sz="2400" dirty="0" err="1">
                <a:solidFill>
                  <a:srgbClr val="1155CC"/>
                </a:solidFill>
                <a:latin typeface="Arial" panose="020B0604020202020204" pitchFamily="34" charset="0"/>
              </a:rPr>
              <a:t>ageInXYears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int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numberOfYears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{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 </a:t>
            </a:r>
            <a:b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	return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BF9000"/>
                </a:solidFill>
                <a:latin typeface="Arial" panose="020B0604020202020204" pitchFamily="34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A64D79"/>
                </a:solidFill>
                <a:latin typeface="Arial" panose="020B0604020202020204" pitchFamily="34" charset="0"/>
              </a:rPr>
              <a:t>age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numberOfYears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</a:p>
          <a:p>
            <a:pPr marL="494100" indent="-342900"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</a:rPr>
              <a:t>Assume the following code is in the Main class and uses the Customer class:</a:t>
            </a:r>
          </a:p>
          <a:p>
            <a:pPr marL="1512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Customer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customerJeff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new Customer()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marL="1512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int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newAgeJeff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customerJeff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1155CC"/>
                </a:solidFill>
                <a:latin typeface="Arial" panose="020B0604020202020204" pitchFamily="34" charset="0"/>
              </a:rPr>
              <a:t>ageInXYears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5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494100" indent="-342900"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</a:rPr>
              <a:t>The value 5 is stored in the parameter </a:t>
            </a:r>
            <a:r>
              <a:rPr lang="en-US" sz="2400" dirty="0" err="1">
                <a:latin typeface="Arial" panose="020B0604020202020204" pitchFamily="34" charset="0"/>
              </a:rPr>
              <a:t>numberOfYears</a:t>
            </a:r>
            <a:r>
              <a:rPr lang="en-US" sz="2400" dirty="0">
                <a:latin typeface="Arial" panose="020B0604020202020204" pitchFamily="34" charset="0"/>
              </a:rPr>
              <a:t> like a variable assignment</a:t>
            </a:r>
          </a:p>
          <a:p>
            <a:pPr marL="151200" indent="0">
              <a:spcBef>
                <a:spcPts val="120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94100" indent="-342900">
              <a:spcBef>
                <a:spcPts val="120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98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971C-8915-4C91-92CF-6B353FFF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Examine Some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8B20-1898-439B-96D5-88F09024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Go to the code examples in the “Instantiating and Using Objects” of Chapter 2</a:t>
            </a:r>
          </a:p>
          <a:p>
            <a:endParaRPr lang="en-US" sz="2400" dirty="0"/>
          </a:p>
          <a:p>
            <a:r>
              <a:rPr lang="en-US" sz="2400" dirty="0"/>
              <a:t>What is happening line by line?</a:t>
            </a:r>
          </a:p>
        </p:txBody>
      </p:sp>
    </p:spTree>
    <p:extLst>
      <p:ext uri="{BB962C8B-B14F-4D97-AF65-F5344CB8AC3E}">
        <p14:creationId xmlns:p14="http://schemas.microsoft.com/office/powerpoint/2010/main" val="2397936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1D57-5509-4723-89B1-FBAD46E0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90CA-6D6E-4A26-84CB-EDEF07B8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5452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B037-3725-4C41-87B2-1782C217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7A45-DC6A-4512-816F-9EB7BA6D7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Class </a:t>
            </a:r>
            <a:r>
              <a:rPr lang="en-US" sz="2400" b="1" dirty="0"/>
              <a:t>attributes</a:t>
            </a:r>
            <a:r>
              <a:rPr lang="en-US" sz="2400" dirty="0"/>
              <a:t> and </a:t>
            </a:r>
            <a:r>
              <a:rPr lang="en-US" sz="2400" b="1" dirty="0"/>
              <a:t>methods </a:t>
            </a:r>
            <a:r>
              <a:rPr lang="en-US" sz="2400" dirty="0"/>
              <a:t>are stored within the </a:t>
            </a:r>
            <a:r>
              <a:rPr lang="en-US" sz="2400" b="1" dirty="0"/>
              <a:t>body/block </a:t>
            </a:r>
            <a:r>
              <a:rPr lang="en-US" sz="2400" dirty="0"/>
              <a:t>of a class</a:t>
            </a:r>
          </a:p>
          <a:p>
            <a:endParaRPr lang="en-US" sz="2400" dirty="0"/>
          </a:p>
          <a:p>
            <a:r>
              <a:rPr lang="en-US" sz="2400" dirty="0"/>
              <a:t>Before moving on to class attributes, you need to learn about </a:t>
            </a:r>
            <a:r>
              <a:rPr lang="en-US" sz="2400" b="1" dirty="0"/>
              <a:t>variables</a:t>
            </a:r>
          </a:p>
          <a:p>
            <a:pPr lvl="1"/>
            <a:r>
              <a:rPr lang="en-US" sz="2200" dirty="0"/>
              <a:t>Class attributes are simply variables with visibility that belong to the class</a:t>
            </a:r>
          </a:p>
        </p:txBody>
      </p:sp>
    </p:spTree>
    <p:extLst>
      <p:ext uri="{BB962C8B-B14F-4D97-AF65-F5344CB8AC3E}">
        <p14:creationId xmlns:p14="http://schemas.microsoft.com/office/powerpoint/2010/main" val="192506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B1A2-D2DA-4F68-B8AB-95B97743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CB3D-F096-4D15-B649-35EAC7CE7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06273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A variable is a </a:t>
            </a:r>
            <a:r>
              <a:rPr lang="en-US" sz="2400" b="1" dirty="0"/>
              <a:t>named</a:t>
            </a:r>
            <a:r>
              <a:rPr lang="en-US" sz="2400" dirty="0"/>
              <a:t> storage bucket for data (i.e., numbers, decimals, text, objects, etc.)</a:t>
            </a:r>
          </a:p>
          <a:p>
            <a:pPr lvl="1"/>
            <a:r>
              <a:rPr lang="en-US" sz="2000" dirty="0"/>
              <a:t>Variables represent space in computer memory where data can be stored temporarily</a:t>
            </a:r>
          </a:p>
          <a:p>
            <a:pPr lvl="1"/>
            <a:r>
              <a:rPr lang="en-US" sz="2000" b="1" dirty="0"/>
              <a:t>Variable scope</a:t>
            </a:r>
            <a:r>
              <a:rPr lang="en-US" sz="2000" dirty="0"/>
              <a:t>: generally, variables can only be accessed from within the body they were declared within</a:t>
            </a:r>
          </a:p>
          <a:p>
            <a:endParaRPr lang="en-US" sz="2200" dirty="0"/>
          </a:p>
          <a:p>
            <a:r>
              <a:rPr lang="en-US" sz="2200" dirty="0"/>
              <a:t>Variables have data types. For now we will introduce primitive data types:</a:t>
            </a:r>
          </a:p>
          <a:p>
            <a:pPr lvl="1"/>
            <a:r>
              <a:rPr lang="en-US" sz="2000" dirty="0" err="1"/>
              <a:t>boolean</a:t>
            </a:r>
            <a:r>
              <a:rPr lang="en-US" sz="2000" dirty="0"/>
              <a:t> (true/false values)</a:t>
            </a:r>
          </a:p>
          <a:p>
            <a:pPr lvl="1"/>
            <a:r>
              <a:rPr lang="en-US" sz="2000" dirty="0"/>
              <a:t>int (values like: 1, 3, -45, 876578)</a:t>
            </a:r>
          </a:p>
          <a:p>
            <a:pPr lvl="1"/>
            <a:r>
              <a:rPr lang="en-US" sz="2000" dirty="0"/>
              <a:t>float/double (values like: 1.4, -55667.23423, 0.45)</a:t>
            </a:r>
          </a:p>
          <a:p>
            <a:pPr lvl="1"/>
            <a:r>
              <a:rPr lang="en-US" sz="2000" dirty="0"/>
              <a:t>char (values like: a, b, q)</a:t>
            </a:r>
          </a:p>
          <a:p>
            <a:pPr lvl="1"/>
            <a:r>
              <a:rPr lang="en-US" sz="2000" dirty="0"/>
              <a:t>String (values like: “this is a string”, “my name is Jeff”, “hello world!”)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745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DD3A-3D8B-46F7-B0A4-F7B6CAE8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FA06-998B-4EEE-87E2-90F68A3D6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2242"/>
          </a:xfrm>
        </p:spPr>
        <p:txBody>
          <a:bodyPr anchor="t">
            <a:normAutofit/>
          </a:bodyPr>
          <a:lstStyle/>
          <a:p>
            <a:r>
              <a:rPr lang="en-US" sz="2400" dirty="0"/>
              <a:t>Some languages, like Java, are </a:t>
            </a:r>
            <a:r>
              <a:rPr lang="en-US" sz="2400" b="1" dirty="0"/>
              <a:t>statically typed</a:t>
            </a:r>
            <a:r>
              <a:rPr lang="en-US" sz="2400" dirty="0"/>
              <a:t> languages</a:t>
            </a:r>
          </a:p>
          <a:p>
            <a:pPr lvl="1"/>
            <a:r>
              <a:rPr lang="en-US" sz="2200" dirty="0"/>
              <a:t>Each variable must have a data type assigned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String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firstName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"Jeff"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endParaRPr lang="en-US" sz="2400" dirty="0"/>
          </a:p>
          <a:p>
            <a:r>
              <a:rPr lang="en-US" sz="2400" dirty="0"/>
              <a:t>Other languages, like Python, are </a:t>
            </a:r>
            <a:r>
              <a:rPr lang="en-US" sz="2400" b="1" dirty="0"/>
              <a:t>dynamically typed </a:t>
            </a:r>
            <a:r>
              <a:rPr lang="en-US" sz="2400" dirty="0"/>
              <a:t>languages</a:t>
            </a:r>
          </a:p>
          <a:p>
            <a:pPr lvl="1"/>
            <a:r>
              <a:rPr lang="en-US" sz="2200" dirty="0"/>
              <a:t>Each variable does not need a type assigned and the type can change</a:t>
            </a:r>
          </a:p>
          <a:p>
            <a:pPr lvl="2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firstName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"Jeff"</a:t>
            </a:r>
          </a:p>
          <a:p>
            <a:pPr lvl="2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firstName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6</a:t>
            </a:r>
          </a:p>
          <a:p>
            <a:pPr lvl="3"/>
            <a:r>
              <a:rPr lang="en-US" sz="1800" dirty="0">
                <a:latin typeface="Arial" panose="020B0604020202020204" pitchFamily="34" charset="0"/>
              </a:rPr>
              <a:t>You can check a variable type with the </a:t>
            </a:r>
            <a:r>
              <a:rPr lang="en-US" sz="1800" dirty="0" err="1">
                <a:latin typeface="Arial" panose="020B0604020202020204" pitchFamily="34" charset="0"/>
              </a:rPr>
              <a:t>isinstance</a:t>
            </a:r>
            <a:r>
              <a:rPr lang="en-US" sz="1800" dirty="0">
                <a:latin typeface="Arial" panose="020B0604020202020204" pitchFamily="34" charset="0"/>
              </a:rPr>
              <a:t>(object, data-type) method</a:t>
            </a:r>
            <a:endParaRPr lang="en-US" sz="1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982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79DC-9543-43B0-84FC-1F0CDC2A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9B71-FB42-4595-AB80-11852D9C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sz="2400" dirty="0"/>
              <a:t>Variables can be </a:t>
            </a:r>
            <a:r>
              <a:rPr lang="en-US" sz="2400" b="1" dirty="0"/>
              <a:t>declared</a:t>
            </a:r>
            <a:r>
              <a:rPr lang="en-US" sz="2400" dirty="0"/>
              <a:t> without a value to </a:t>
            </a:r>
            <a:r>
              <a:rPr lang="en-US" sz="2400" b="1" dirty="0"/>
              <a:t>reserve space in memory</a:t>
            </a:r>
            <a:r>
              <a:rPr lang="en-US" sz="2400" dirty="0"/>
              <a:t>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int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firstNumber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 //syntax for Java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firstNumber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None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#syntax for Python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400" dirty="0"/>
              <a:t>Variables can be </a:t>
            </a:r>
            <a:r>
              <a:rPr lang="en-US" sz="2400" b="1" dirty="0"/>
              <a:t>assigned</a:t>
            </a:r>
            <a:r>
              <a:rPr lang="en-US" sz="2400" dirty="0"/>
              <a:t> a value after being declared (one or many times):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firstNumber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 //syntax for Java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firstNumber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 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6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#syntax for Python</a:t>
            </a:r>
            <a:endParaRPr lang="en-US" sz="2400" dirty="0">
              <a:solidFill>
                <a:srgbClr val="38761D"/>
              </a:solidFill>
              <a:latin typeface="Arial" panose="020B0604020202020204" pitchFamily="34" charset="0"/>
            </a:endParaRPr>
          </a:p>
          <a:p>
            <a:r>
              <a:rPr lang="en-US" sz="2400" dirty="0"/>
              <a:t>Variables can be declared and assigned a value simultaneously (i.e., </a:t>
            </a:r>
            <a:r>
              <a:rPr lang="en-US" sz="2400" b="1" dirty="0"/>
              <a:t>initialized</a:t>
            </a:r>
            <a:r>
              <a:rPr lang="en-US" sz="2400" dirty="0"/>
              <a:t>):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String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firstName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"Jeff"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 //syntax for Java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firstName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"Jeff"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#syntax for Python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562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E38E-E169-4EA9-A6D6-B4E57C46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0E5D-041B-45B6-B1C8-7C841E77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79627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Class attributes are simply variables owned by a class</a:t>
            </a:r>
          </a:p>
          <a:p>
            <a:r>
              <a:rPr lang="en-US" sz="2400" dirty="0"/>
              <a:t>Attributes have </a:t>
            </a:r>
            <a:r>
              <a:rPr lang="en-US" sz="2400" b="1" dirty="0"/>
              <a:t>visibility</a:t>
            </a:r>
            <a:r>
              <a:rPr lang="en-US" sz="2400" dirty="0"/>
              <a:t>:</a:t>
            </a:r>
          </a:p>
          <a:p>
            <a:pPr lvl="1"/>
            <a:r>
              <a:rPr lang="en-US" sz="2000" b="1" dirty="0"/>
              <a:t>Public</a:t>
            </a:r>
            <a:r>
              <a:rPr lang="en-US" sz="2000" dirty="0"/>
              <a:t> – a class’ attribute value can be accessed by other classes</a:t>
            </a:r>
          </a:p>
          <a:p>
            <a:pPr lvl="1"/>
            <a:r>
              <a:rPr lang="en-US" sz="2000" b="1" dirty="0"/>
              <a:t>Protected</a:t>
            </a:r>
            <a:r>
              <a:rPr lang="en-US" sz="2000" dirty="0"/>
              <a:t> – a class’ attribute value can be accessed within the class and by subclasses of the class</a:t>
            </a:r>
          </a:p>
          <a:p>
            <a:pPr lvl="1"/>
            <a:r>
              <a:rPr lang="en-US" sz="2000" b="1" dirty="0"/>
              <a:t>Private</a:t>
            </a:r>
            <a:r>
              <a:rPr lang="en-US" sz="2000" dirty="0"/>
              <a:t> – a class’ attribute value can only be accessed within the class</a:t>
            </a:r>
          </a:p>
          <a:p>
            <a:pPr lvl="1"/>
            <a:endParaRPr lang="en-US" sz="2000" dirty="0"/>
          </a:p>
          <a:p>
            <a:r>
              <a:rPr lang="en-US" sz="2200" dirty="0"/>
              <a:t>If you initialize a class attribute with a value, that value becomes the </a:t>
            </a:r>
            <a:r>
              <a:rPr lang="en-US" sz="2200" b="1" dirty="0"/>
              <a:t>default value </a:t>
            </a:r>
            <a:r>
              <a:rPr lang="en-US" sz="2200" dirty="0"/>
              <a:t>for the attribute</a:t>
            </a:r>
          </a:p>
          <a:p>
            <a:r>
              <a:rPr lang="en-US" sz="2200" dirty="0"/>
              <a:t>You don’t have to set a value for class attributes. You can just declare them like declaring variables</a:t>
            </a:r>
          </a:p>
        </p:txBody>
      </p:sp>
    </p:spTree>
    <p:extLst>
      <p:ext uri="{BB962C8B-B14F-4D97-AF65-F5344CB8AC3E}">
        <p14:creationId xmlns:p14="http://schemas.microsoft.com/office/powerpoint/2010/main" val="80820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2C9B-475D-4DA0-8B97-0DE36693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2493-007B-4FF9-B368-4A569B9DE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39135"/>
          </a:xfrm>
        </p:spPr>
        <p:txBody>
          <a:bodyPr anchor="t">
            <a:normAutofit lnSpcReduction="10000"/>
          </a:bodyPr>
          <a:lstStyle/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public class Customer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  <a:endParaRPr lang="en-US" sz="2400" dirty="0"/>
          </a:p>
          <a:p>
            <a:pPr marL="1512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A64D79"/>
                </a:solidFill>
                <a:latin typeface="Arial" panose="020B0604020202020204" pitchFamily="34" charset="0"/>
              </a:rPr>
              <a:t>	public </a:t>
            </a:r>
            <a:r>
              <a:rPr lang="en-US" sz="2400" dirty="0" err="1">
                <a:solidFill>
                  <a:srgbClr val="A64D79"/>
                </a:solidFill>
                <a:latin typeface="Arial" panose="020B0604020202020204" pitchFamily="34" charset="0"/>
              </a:rPr>
              <a:t>boolean</a:t>
            </a:r>
            <a:r>
              <a:rPr lang="en-US" sz="2400" dirty="0">
                <a:solidFill>
                  <a:srgbClr val="A64D79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A64D79"/>
                </a:solidFill>
                <a:latin typeface="Arial" panose="020B0604020202020204" pitchFamily="34" charset="0"/>
              </a:rPr>
              <a:t>isAPaidSubscriber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 //a public class attribute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A64D79"/>
                </a:solidFill>
                <a:latin typeface="Arial" panose="020B0604020202020204" pitchFamily="34" charset="0"/>
              </a:rPr>
              <a:t>private String </a:t>
            </a:r>
            <a:r>
              <a:rPr lang="en-US" sz="2400" dirty="0" err="1">
                <a:solidFill>
                  <a:srgbClr val="A64D79"/>
                </a:solidFill>
                <a:latin typeface="Arial" panose="020B0604020202020204" pitchFamily="34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 //a private class attribute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A64D79"/>
                </a:solidFill>
                <a:latin typeface="Arial" panose="020B0604020202020204" pitchFamily="34" charset="0"/>
              </a:rPr>
              <a:t>private String </a:t>
            </a:r>
            <a:r>
              <a:rPr lang="en-US" sz="2400" dirty="0" err="1">
                <a:solidFill>
                  <a:srgbClr val="A64D79"/>
                </a:solidFill>
                <a:latin typeface="Arial" panose="020B0604020202020204" pitchFamily="34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 //a private class attribute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A64D79"/>
                </a:solidFill>
                <a:latin typeface="Arial" panose="020B0604020202020204" pitchFamily="34" charset="0"/>
              </a:rPr>
              <a:t>protected int age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 //a protected attribute</a:t>
            </a:r>
            <a:endParaRPr lang="en-US" sz="2400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2400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public class </a:t>
            </a:r>
            <a:r>
              <a:rPr lang="en-US" sz="2400" dirty="0" err="1">
                <a:solidFill>
                  <a:srgbClr val="BF9000"/>
                </a:solidFill>
                <a:latin typeface="Arial" panose="020B0604020202020204" pitchFamily="34" charset="0"/>
              </a:rPr>
              <a:t>OnlineCustomer</a:t>
            </a: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1155CC"/>
                </a:solidFill>
                <a:latin typeface="Arial" panose="020B0604020202020204" pitchFamily="34" charset="0"/>
              </a:rPr>
              <a:t>extends</a:t>
            </a: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 Customer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public class </a:t>
            </a:r>
            <a:r>
              <a:rPr lang="en-US" sz="2400" dirty="0" err="1">
                <a:solidFill>
                  <a:srgbClr val="BF9000"/>
                </a:solidFill>
                <a:latin typeface="Arial" panose="020B0604020202020204" pitchFamily="34" charset="0"/>
              </a:rPr>
              <a:t>SalesRep</a:t>
            </a: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Which classes could access each of the Customer attributes?</a:t>
            </a:r>
          </a:p>
        </p:txBody>
      </p:sp>
    </p:spTree>
    <p:extLst>
      <p:ext uri="{BB962C8B-B14F-4D97-AF65-F5344CB8AC3E}">
        <p14:creationId xmlns:p14="http://schemas.microsoft.com/office/powerpoint/2010/main" val="8119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2C9B-475D-4DA0-8B97-0DE36693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2493-007B-4FF9-B368-4A569B9DE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39135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class Customer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def __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init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__(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self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sz="2400" dirty="0"/>
          </a:p>
          <a:p>
            <a:pPr marL="1512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A64D79"/>
                </a:solidFill>
                <a:latin typeface="Arial" panose="020B0604020202020204" pitchFamily="34" charset="0"/>
              </a:rPr>
              <a:t>	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self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A64D79"/>
                </a:solidFill>
                <a:latin typeface="Arial" panose="020B0604020202020204" pitchFamily="34" charset="0"/>
              </a:rPr>
              <a:t>isAPaidSubscriber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#a public class attribute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 self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n-US" sz="2400" dirty="0">
                <a:solidFill>
                  <a:srgbClr val="A64D79"/>
                </a:solidFill>
                <a:latin typeface="Arial" panose="020B0604020202020204" pitchFamily="34" charset="0"/>
              </a:rPr>
              <a:t>__</a:t>
            </a:r>
            <a:r>
              <a:rPr lang="en-US" sz="2400" dirty="0" err="1">
                <a:solidFill>
                  <a:srgbClr val="A64D79"/>
                </a:solidFill>
                <a:latin typeface="Arial" panose="020B0604020202020204" pitchFamily="34" charset="0"/>
              </a:rPr>
              <a:t>firstName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None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#a private class attribute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 self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n-US" sz="2400" dirty="0">
                <a:solidFill>
                  <a:srgbClr val="A64D79"/>
                </a:solidFill>
                <a:latin typeface="Arial" panose="020B0604020202020204" pitchFamily="34" charset="0"/>
              </a:rPr>
              <a:t>__</a:t>
            </a:r>
            <a:r>
              <a:rPr lang="en-US" sz="2400" dirty="0" err="1">
                <a:solidFill>
                  <a:srgbClr val="A64D79"/>
                </a:solidFill>
                <a:latin typeface="Arial" panose="020B0604020202020204" pitchFamily="34" charset="0"/>
              </a:rPr>
              <a:t>lastName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None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#a private class attribute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self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A64D79"/>
                </a:solidFill>
                <a:latin typeface="Arial" panose="020B0604020202020204" pitchFamily="34" charset="0"/>
              </a:rPr>
              <a:t>_age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None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#a protected attribute, though it is really public</a:t>
            </a:r>
            <a:endParaRPr lang="en-US" sz="2400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class </a:t>
            </a:r>
            <a:r>
              <a:rPr lang="en-US" sz="2400" dirty="0" err="1">
                <a:solidFill>
                  <a:srgbClr val="BF9000"/>
                </a:solidFill>
                <a:latin typeface="Arial" panose="020B0604020202020204" pitchFamily="34" charset="0"/>
              </a:rPr>
              <a:t>OnlineCustomer</a:t>
            </a: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(Customer)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class </a:t>
            </a:r>
            <a:r>
              <a:rPr lang="en-US" sz="2400" dirty="0" err="1">
                <a:solidFill>
                  <a:srgbClr val="BF9000"/>
                </a:solidFill>
                <a:latin typeface="Arial" panose="020B0604020202020204" pitchFamily="34" charset="0"/>
              </a:rPr>
              <a:t>SalesRep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Python attributes are declared inside a method</a:t>
            </a:r>
          </a:p>
          <a:p>
            <a:r>
              <a:rPr lang="en-US" sz="2400" dirty="0"/>
              <a:t>Which attributes can </a:t>
            </a:r>
            <a:r>
              <a:rPr lang="en-US" sz="2400" dirty="0" err="1"/>
              <a:t>OnlineCustomer</a:t>
            </a:r>
            <a:r>
              <a:rPr lang="en-US" sz="2400" dirty="0"/>
              <a:t> access? What about </a:t>
            </a:r>
            <a:r>
              <a:rPr lang="en-US" sz="2400" dirty="0" err="1"/>
              <a:t>Salesrep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49309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7942</TotalTime>
  <Words>2278</Words>
  <Application>Microsoft Office PowerPoint</Application>
  <PresentationFormat>Widescreen</PresentationFormat>
  <Paragraphs>198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Gill Sans MT</vt:lpstr>
      <vt:lpstr>Wingdings 2</vt:lpstr>
      <vt:lpstr>Dividend</vt:lpstr>
      <vt:lpstr>Chapter 2:  Intro to Java and Python Syntax</vt:lpstr>
      <vt:lpstr>Syntax for Writing Classes</vt:lpstr>
      <vt:lpstr>Class Attributes and Methods</vt:lpstr>
      <vt:lpstr>Variables and Data Types </vt:lpstr>
      <vt:lpstr>Data Typing</vt:lpstr>
      <vt:lpstr>Working with Variables</vt:lpstr>
      <vt:lpstr>Class Attributes</vt:lpstr>
      <vt:lpstr>Class Attributes in Java</vt:lpstr>
      <vt:lpstr>Class Attributes in Python</vt:lpstr>
      <vt:lpstr>Class Methods</vt:lpstr>
      <vt:lpstr>Class Method Visibility</vt:lpstr>
      <vt:lpstr>Methods in Java</vt:lpstr>
      <vt:lpstr>Methods in Python</vt:lpstr>
      <vt:lpstr>Constructor Methods</vt:lpstr>
      <vt:lpstr>Constructor Methods in Java Start HERE</vt:lpstr>
      <vt:lpstr>Constructor Methods in Python</vt:lpstr>
      <vt:lpstr>Getter and Setter Methods</vt:lpstr>
      <vt:lpstr>Getter and Setter Methods in Java</vt:lpstr>
      <vt:lpstr>Getter and Setter Methods in Python</vt:lpstr>
      <vt:lpstr>The Main() Method in Java</vt:lpstr>
      <vt:lpstr>Instantiating Objects From Class</vt:lpstr>
      <vt:lpstr>Using Object Attributes and Methods</vt:lpstr>
      <vt:lpstr>Arguments and Parameters</vt:lpstr>
      <vt:lpstr>Let’s Examine Some Code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OOP for Business</dc:title>
  <dc:creator>Jeffrey Wall</dc:creator>
  <cp:lastModifiedBy>1</cp:lastModifiedBy>
  <cp:revision>341</cp:revision>
  <dcterms:created xsi:type="dcterms:W3CDTF">2020-01-09T15:58:44Z</dcterms:created>
  <dcterms:modified xsi:type="dcterms:W3CDTF">2021-01-22T16:28:59Z</dcterms:modified>
</cp:coreProperties>
</file>