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9" r:id="rId4"/>
    <p:sldId id="258" r:id="rId5"/>
    <p:sldId id="267" r:id="rId6"/>
    <p:sldId id="276" r:id="rId7"/>
    <p:sldId id="268" r:id="rId8"/>
    <p:sldId id="269" r:id="rId9"/>
    <p:sldId id="270" r:id="rId10"/>
    <p:sldId id="271" r:id="rId11"/>
    <p:sldId id="272" r:id="rId12"/>
    <p:sldId id="273" r:id="rId13"/>
    <p:sldId id="279" r:id="rId14"/>
    <p:sldId id="261" r:id="rId15"/>
    <p:sldId id="260" r:id="rId16"/>
    <p:sldId id="274" r:id="rId17"/>
    <p:sldId id="277" r:id="rId18"/>
    <p:sldId id="278" r:id="rId19"/>
    <p:sldId id="263" r:id="rId20"/>
    <p:sldId id="264" r:id="rId21"/>
    <p:sldId id="275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96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3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D8A6-DC91-4B61-BDF8-E114BD5A4E2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7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the Development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90808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6453" y="2412621"/>
            <a:ext cx="4985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Case Diagrams Show: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Actors (human and computer)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actors interact with each 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Visio provides simple drag and drop functionality to build use case diagrams.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lh3.googleusercontent.com/c12uYAsCLL-qlD_ADTtonkx8ZFk_ByDFkBD5aiOn1b9HNmJie02OPVMU2Hzwvj08n9tlephva_q-jF-3Ys8Hg5ffEwQBF9AM1PtgwqNHbPCk-5WD8HAh773AggnkLvVtYGONPw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9" y="2387075"/>
            <a:ext cx="59436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2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Method: Phase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77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Phase 4: Design</a:t>
            </a:r>
          </a:p>
          <a:p>
            <a:pPr lvl="1"/>
            <a:r>
              <a:rPr lang="en-US" dirty="0" err="1"/>
              <a:t>Wireframing</a:t>
            </a:r>
            <a:r>
              <a:rPr lang="en-US" dirty="0"/>
              <a:t>/user interface mockups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Speech interfaces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Class diagrams; entity-relationship diagrams;</a:t>
            </a:r>
            <a:br>
              <a:rPr lang="en-US" dirty="0"/>
            </a:br>
            <a:r>
              <a:rPr lang="en-US" dirty="0"/>
              <a:t>network diagrams; process diagrams</a:t>
            </a:r>
          </a:p>
          <a:p>
            <a:pPr lvl="1"/>
            <a:endParaRPr lang="en-US" dirty="0"/>
          </a:p>
        </p:txBody>
      </p:sp>
      <p:pic>
        <p:nvPicPr>
          <p:cNvPr id="8194" name="Picture 2" descr="https://lh3.googleusercontent.com/u6dvUAHZJC9UDKkHdryLBZ_zoA9QRlQR0eFC-rH8xfSVNfZrGDKM2gicEKXkVB3-yrTAgpbEKAlqIXQbSlfh-RQ_fI7EY7RrwVZfKMofjxJiTA4F_tFmIIdR3_osZvYuYTIlxrT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09" y="3155858"/>
            <a:ext cx="2199985" cy="16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6.googleusercontent.com/LvB5O9l6yeVaxhxea6kO-aqg6lzWCcTG7SfH6j1QSOsaX9hlxSzAs195fBzskkycNVjevBQ9EPiQgLkbh9L4Jyi0gRbNvEd8Y59YPdRdHOwqU1oOwxNZrYJfXwUroVAPVnnGw-U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69" y="2207454"/>
            <a:ext cx="39719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4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Method: Phases 5 and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77680"/>
          </a:xfrm>
        </p:spPr>
        <p:txBody>
          <a:bodyPr>
            <a:normAutofit/>
          </a:bodyPr>
          <a:lstStyle/>
          <a:p>
            <a:r>
              <a:rPr lang="en-US" dirty="0"/>
              <a:t>Phase 5: Build or Buy</a:t>
            </a:r>
          </a:p>
          <a:p>
            <a:pPr lvl="1"/>
            <a:r>
              <a:rPr lang="en-US" dirty="0"/>
              <a:t>Buy decisions: identify and compare systems</a:t>
            </a:r>
          </a:p>
          <a:p>
            <a:pPr lvl="1"/>
            <a:r>
              <a:rPr lang="en-US" dirty="0"/>
              <a:t>Build: do you have the talent? Do you have development processes?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Phase 6: Testing and Deployment</a:t>
            </a:r>
          </a:p>
          <a:p>
            <a:pPr lvl="1"/>
            <a:r>
              <a:rPr lang="en-US" dirty="0"/>
              <a:t>Acceptance tests – have you given the business and users what they want?</a:t>
            </a:r>
          </a:p>
          <a:p>
            <a:pPr lvl="1"/>
            <a:r>
              <a:rPr lang="en-US" dirty="0"/>
              <a:t>Change management efforts help system acceptance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1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core values of the Agile Manifesto?</a:t>
            </a:r>
          </a:p>
          <a:p>
            <a:endParaRPr lang="en-US" dirty="0"/>
          </a:p>
          <a:p>
            <a:r>
              <a:rPr lang="en-US" dirty="0"/>
              <a:t>What are some common misconceptions of these core values?</a:t>
            </a:r>
          </a:p>
          <a:p>
            <a:endParaRPr lang="en-US" dirty="0"/>
          </a:p>
          <a:p>
            <a:r>
              <a:rPr lang="en-US" dirty="0"/>
              <a:t>Name some of the common Agile methods and frameworks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7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valuing individuals and interactions over processes and tools</a:t>
            </a:r>
          </a:p>
          <a:p>
            <a:pPr lvl="1" fontAlgn="base"/>
            <a:r>
              <a:rPr lang="en-US" dirty="0"/>
              <a:t>Still uses processes and tools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valuing working software over comprehensive documentation</a:t>
            </a:r>
          </a:p>
          <a:p>
            <a:pPr lvl="1" fontAlgn="base"/>
            <a:r>
              <a:rPr lang="en-US" dirty="0"/>
              <a:t>Still produces documentation; to enhance conversation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valuing customer collaboration over contract negotiation</a:t>
            </a:r>
          </a:p>
          <a:p>
            <a:pPr lvl="1" fontAlgn="base"/>
            <a:r>
              <a:rPr lang="en-US" dirty="0"/>
              <a:t>May still set up contract; you need expectations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valuing responsiveness to change over following a plan</a:t>
            </a:r>
          </a:p>
          <a:p>
            <a:pPr lvl="1" fontAlgn="base"/>
            <a:r>
              <a:rPr lang="en-US" dirty="0"/>
              <a:t>Still need planning; planning is smaller and incremental</a:t>
            </a:r>
          </a:p>
        </p:txBody>
      </p:sp>
    </p:spTree>
    <p:extLst>
      <p:ext uri="{BB962C8B-B14F-4D97-AF65-F5344CB8AC3E}">
        <p14:creationId xmlns:p14="http://schemas.microsoft.com/office/powerpoint/2010/main" val="297685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agile methods/frameworks/disciplines:</a:t>
            </a:r>
          </a:p>
          <a:p>
            <a:pPr lvl="1"/>
            <a:r>
              <a:rPr lang="en-US" dirty="0"/>
              <a:t>The Unified Process</a:t>
            </a:r>
          </a:p>
          <a:p>
            <a:pPr lvl="1"/>
            <a:r>
              <a:rPr lang="en-US" dirty="0"/>
              <a:t>Scrum</a:t>
            </a:r>
          </a:p>
          <a:p>
            <a:pPr lvl="1"/>
            <a:r>
              <a:rPr lang="en-US" dirty="0"/>
              <a:t>Extreme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4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Unified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79" y="2336873"/>
            <a:ext cx="5228772" cy="3718870"/>
          </a:xfrm>
        </p:spPr>
        <p:txBody>
          <a:bodyPr>
            <a:normAutofit/>
          </a:bodyPr>
          <a:lstStyle/>
          <a:p>
            <a:r>
              <a:rPr lang="en-US" dirty="0"/>
              <a:t>Describe the Unified Process with its several </a:t>
            </a:r>
            <a:r>
              <a:rPr lang="en-US" b="1" dirty="0"/>
              <a:t>disciplines</a:t>
            </a:r>
            <a:r>
              <a:rPr lang="en-US" dirty="0"/>
              <a:t> and </a:t>
            </a:r>
            <a:r>
              <a:rPr lang="en-US" b="1" dirty="0"/>
              <a:t>phases</a:t>
            </a:r>
            <a:r>
              <a:rPr lang="en-US" dirty="0"/>
              <a:t> (UP).</a:t>
            </a:r>
          </a:p>
          <a:p>
            <a:endParaRPr lang="en-US" dirty="0"/>
          </a:p>
          <a:p>
            <a:r>
              <a:rPr lang="en-US" dirty="0"/>
              <a:t>Unified Modeling Language (UML) built alongside the UP to support analysis and design efforts.</a:t>
            </a:r>
          </a:p>
        </p:txBody>
      </p:sp>
      <p:pic>
        <p:nvPicPr>
          <p:cNvPr id="3074" name="Picture 2" descr="https://lh5.googleusercontent.com/oZPZPv4eXc1m0ViuK7a2SIn_Hi2kggjfKdq7nCOPFeutnbSZhGQbdy-CULYUDyQEuH1SdFmtGyNw9pq4iAgYHJasDhU3ZLYwhpvGPr-8A-xKrYNXBtOkHPv4sxZlZfpWu9lLMB6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55" y="2336873"/>
            <a:ext cx="6547134" cy="315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7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Unified Process – Disciplines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25" y="2336873"/>
            <a:ext cx="11542143" cy="428821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Business Modeling</a:t>
            </a:r>
            <a:r>
              <a:rPr lang="en-US" dirty="0"/>
              <a:t> - understand the organization and its structures and problems.</a:t>
            </a:r>
          </a:p>
          <a:p>
            <a:pPr fontAlgn="base"/>
            <a:r>
              <a:rPr lang="en-US" b="1" dirty="0"/>
              <a:t>Requirements</a:t>
            </a:r>
            <a:r>
              <a:rPr lang="en-US" dirty="0"/>
              <a:t> - identify the function requirements of the system.</a:t>
            </a:r>
          </a:p>
          <a:p>
            <a:pPr fontAlgn="base"/>
            <a:r>
              <a:rPr lang="en-US" b="1" dirty="0"/>
              <a:t>Analysis &amp; Design</a:t>
            </a:r>
            <a:r>
              <a:rPr lang="en-US" dirty="0"/>
              <a:t> - convert requirements into system designs.</a:t>
            </a:r>
          </a:p>
          <a:p>
            <a:pPr fontAlgn="base"/>
            <a:r>
              <a:rPr lang="en-US" b="1" dirty="0"/>
              <a:t>Implementation</a:t>
            </a:r>
            <a:r>
              <a:rPr lang="en-US" dirty="0"/>
              <a:t> - generate code to implement designs.</a:t>
            </a:r>
          </a:p>
          <a:p>
            <a:pPr fontAlgn="base"/>
            <a:r>
              <a:rPr lang="en-US" b="1" dirty="0"/>
              <a:t>Test</a:t>
            </a:r>
            <a:r>
              <a:rPr lang="en-US" dirty="0"/>
              <a:t> - find defects and ensure the system functions as expected.</a:t>
            </a:r>
          </a:p>
          <a:p>
            <a:pPr fontAlgn="base"/>
            <a:r>
              <a:rPr lang="en-US" b="1" dirty="0"/>
              <a:t>Deployment</a:t>
            </a:r>
            <a:r>
              <a:rPr lang="en-US" dirty="0"/>
              <a:t> - transfer tested system components to production environments for use.</a:t>
            </a:r>
          </a:p>
          <a:p>
            <a:pPr fontAlgn="base"/>
            <a:r>
              <a:rPr lang="en-US" b="1" dirty="0"/>
              <a:t>Configuration &amp; Change Management</a:t>
            </a:r>
            <a:r>
              <a:rPr lang="en-US" dirty="0"/>
              <a:t> - identify configuration needs of different users and adjust configurations as necessary. Audit configurations.</a:t>
            </a:r>
          </a:p>
          <a:p>
            <a:pPr fontAlgn="base"/>
            <a:r>
              <a:rPr lang="en-US" b="1" dirty="0"/>
              <a:t>Project Management</a:t>
            </a:r>
            <a:r>
              <a:rPr lang="en-US" dirty="0"/>
              <a:t> - plan and monitor the phases of the system over time.</a:t>
            </a:r>
          </a:p>
          <a:p>
            <a:r>
              <a:rPr lang="en-US" b="1" dirty="0"/>
              <a:t>Environment</a:t>
            </a:r>
            <a:r>
              <a:rPr lang="en-US" dirty="0"/>
              <a:t> - ensure that the development team has an environment with all of the processes and tools to successfully complete the system.</a:t>
            </a:r>
          </a:p>
        </p:txBody>
      </p:sp>
    </p:spTree>
    <p:extLst>
      <p:ext uri="{BB962C8B-B14F-4D97-AF65-F5344CB8AC3E}">
        <p14:creationId xmlns:p14="http://schemas.microsoft.com/office/powerpoint/2010/main" val="1503453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Unified Process – Phases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7" y="2336872"/>
            <a:ext cx="6055743" cy="41501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Inception</a:t>
            </a:r>
            <a:r>
              <a:rPr lang="en-US" dirty="0"/>
              <a:t>: Similar to problem identification and some early analysis </a:t>
            </a:r>
            <a:br>
              <a:rPr lang="en-US" dirty="0"/>
            </a:br>
            <a:r>
              <a:rPr lang="en-US" dirty="0"/>
              <a:t>(1 iteration)</a:t>
            </a:r>
          </a:p>
          <a:p>
            <a:endParaRPr lang="en-US" dirty="0"/>
          </a:p>
          <a:p>
            <a:r>
              <a:rPr lang="en-US" b="1" dirty="0"/>
              <a:t>Elaboration</a:t>
            </a:r>
            <a:r>
              <a:rPr lang="en-US" dirty="0"/>
              <a:t>: Continued analysis and design </a:t>
            </a:r>
            <a:br>
              <a:rPr lang="en-US" dirty="0"/>
            </a:br>
            <a:r>
              <a:rPr lang="en-US" dirty="0"/>
              <a:t>(2 iterations)</a:t>
            </a:r>
          </a:p>
          <a:p>
            <a:endParaRPr lang="en-US" dirty="0"/>
          </a:p>
          <a:p>
            <a:r>
              <a:rPr lang="en-US" b="1" dirty="0"/>
              <a:t>Construction</a:t>
            </a:r>
            <a:r>
              <a:rPr lang="en-US" dirty="0"/>
              <a:t>: Build, Test, Deploy </a:t>
            </a:r>
            <a:br>
              <a:rPr lang="en-US" dirty="0"/>
            </a:br>
            <a:r>
              <a:rPr lang="en-US" dirty="0"/>
              <a:t>(2 or more iterations)</a:t>
            </a:r>
          </a:p>
          <a:p>
            <a:endParaRPr lang="en-US" dirty="0"/>
          </a:p>
          <a:p>
            <a:r>
              <a:rPr lang="en-US" b="1" dirty="0"/>
              <a:t>Transition</a:t>
            </a:r>
            <a:r>
              <a:rPr lang="en-US" dirty="0"/>
              <a:t>: Change management; deploy customizations </a:t>
            </a:r>
            <a:br>
              <a:rPr lang="en-US" dirty="0"/>
            </a:br>
            <a:r>
              <a:rPr lang="en-US" dirty="0"/>
              <a:t>(2 iterations)</a:t>
            </a:r>
          </a:p>
          <a:p>
            <a:endParaRPr lang="en-US" dirty="0"/>
          </a:p>
        </p:txBody>
      </p:sp>
      <p:pic>
        <p:nvPicPr>
          <p:cNvPr id="4" name="Picture 2" descr="https://lh5.googleusercontent.com/oZPZPv4eXc1m0ViuK7a2SIn_Hi2kggjfKdq7nCOPFeutnbSZhGQbdy-CULYUDyQEuH1SdFmtGyNw9pq4iAgYHJasDhU3ZLYwhpvGPr-8A-xKrYNXBtOkHPv4sxZlZfpWu9lLMB6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44" y="2336872"/>
            <a:ext cx="59436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1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904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Describe the Scrum Framework.</a:t>
            </a:r>
          </a:p>
          <a:p>
            <a:endParaRPr lang="en-US" dirty="0"/>
          </a:p>
          <a:p>
            <a:r>
              <a:rPr lang="en-US" dirty="0"/>
              <a:t>Define each Role: Scrum Master; Product Owner; Team Member</a:t>
            </a:r>
          </a:p>
          <a:p>
            <a:endParaRPr lang="en-US" dirty="0"/>
          </a:p>
          <a:p>
            <a:r>
              <a:rPr lang="en-US" dirty="0"/>
              <a:t>Define: Sprint; Product Backlog; Sprint Backlog; Increment</a:t>
            </a:r>
          </a:p>
          <a:p>
            <a:endParaRPr lang="en-US" dirty="0"/>
          </a:p>
          <a:p>
            <a:r>
              <a:rPr lang="en-US" dirty="0"/>
              <a:t>Define: Daily Scrum; Sprint Review; Sprint Retrospective</a:t>
            </a:r>
          </a:p>
        </p:txBody>
      </p:sp>
      <p:pic>
        <p:nvPicPr>
          <p:cNvPr id="11266" name="Picture 2" descr="https://lh4.googleusercontent.com/qqXpqwnfWJqn7gbT3PS-pVZSO8iQepFLLtSjbmbq1-3VcOC93__dmMEADIFbBi4w-Ver-wn9lMrqoh5n9vyDw7M43duRXyAMQ66cdGZDONkhHD4HFvQOkxlyPycnQqVsKTP1lGs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0" y="2336873"/>
            <a:ext cx="6472873" cy="34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core activities in the waterfall method? Describe each.</a:t>
            </a:r>
          </a:p>
          <a:p>
            <a:pPr lvl="1"/>
            <a:r>
              <a:rPr lang="en-US" dirty="0"/>
              <a:t>Hint: the waterfall method is also known as the “traditional SDLC”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7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vs.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describes a basic function users can perform within a system (e.g., delete account, purchase item).</a:t>
            </a:r>
          </a:p>
          <a:p>
            <a:endParaRPr lang="en-US" dirty="0"/>
          </a:p>
          <a:p>
            <a:r>
              <a:rPr lang="en-US" dirty="0"/>
              <a:t>User story: describes a user’s goals, desired outcomes, and purpose (e.g., as a student, I want to reduce study time while maintaining good grades to have more fun time).</a:t>
            </a:r>
          </a:p>
          <a:p>
            <a:endParaRPr lang="en-US" dirty="0"/>
          </a:p>
          <a:p>
            <a:r>
              <a:rPr lang="en-US" dirty="0"/>
              <a:t>How do they differ? What are the different types of user stories? What are the components of a user story?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6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Epic stories (epics)</a:t>
            </a:r>
            <a:r>
              <a:rPr lang="en-US" dirty="0"/>
              <a:t>: summarize user’s lower level goals into higher level objectives.</a:t>
            </a:r>
          </a:p>
          <a:p>
            <a:endParaRPr lang="en-US" dirty="0"/>
          </a:p>
          <a:p>
            <a:r>
              <a:rPr lang="en-US" b="1" dirty="0"/>
              <a:t>User stories</a:t>
            </a:r>
            <a:r>
              <a:rPr lang="en-US" dirty="0"/>
              <a:t>: more specific goals that users wish to accomplish. Some companies have layers of user stories.</a:t>
            </a:r>
          </a:p>
          <a:p>
            <a:endParaRPr lang="en-US" dirty="0"/>
          </a:p>
          <a:p>
            <a:r>
              <a:rPr lang="en-US" b="1" dirty="0"/>
              <a:t>Acceptance criteria/tasks</a:t>
            </a:r>
            <a:r>
              <a:rPr lang="en-US" dirty="0"/>
              <a:t>: specific expectations about how the story will function. Similar to functional and non-functional requirements.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4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Improve craftsmanship among software developers</a:t>
            </a:r>
          </a:p>
          <a:p>
            <a:endParaRPr lang="en-US" dirty="0"/>
          </a:p>
          <a:p>
            <a:r>
              <a:rPr lang="en-US" dirty="0"/>
              <a:t>Proposes several activities to improve development efforts. Some common features in practice:</a:t>
            </a:r>
          </a:p>
          <a:p>
            <a:pPr lvl="1"/>
            <a:r>
              <a:rPr lang="en-US" dirty="0"/>
              <a:t>What is pair programming?</a:t>
            </a:r>
          </a:p>
          <a:p>
            <a:pPr lvl="1"/>
            <a:r>
              <a:rPr lang="en-US" dirty="0"/>
              <a:t>What is test driven development (TDD)?</a:t>
            </a:r>
          </a:p>
          <a:p>
            <a:pPr lvl="1"/>
            <a:endParaRPr lang="en-US" dirty="0"/>
          </a:p>
          <a:p>
            <a:r>
              <a:rPr lang="en-US" dirty="0"/>
              <a:t>Weekly cycles/releases; </a:t>
            </a:r>
            <a:br>
              <a:rPr lang="en-US" dirty="0"/>
            </a:br>
            <a:r>
              <a:rPr lang="en-US" dirty="0"/>
              <a:t>Quarterly cycles/releases</a:t>
            </a:r>
          </a:p>
        </p:txBody>
      </p:sp>
      <p:pic>
        <p:nvPicPr>
          <p:cNvPr id="13314" name="Picture 2" descr="https://upload.wikimedia.org/wikipedia/commons/thumb/8/84/Extreme_Programming.svg/240px-Extreme_Programm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36" y="3789956"/>
            <a:ext cx="3040850" cy="27874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xtLst/>
        </p:spPr>
      </p:pic>
    </p:spTree>
    <p:extLst>
      <p:ext uri="{BB962C8B-B14F-4D97-AF65-F5344CB8AC3E}">
        <p14:creationId xmlns:p14="http://schemas.microsoft.com/office/powerpoint/2010/main" val="38103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development methodologies exist. These are only the most widely discussed. Which will you use?</a:t>
            </a:r>
          </a:p>
          <a:p>
            <a:endParaRPr lang="en-US" dirty="0"/>
          </a:p>
          <a:p>
            <a:r>
              <a:rPr lang="en-US" dirty="0"/>
              <a:t>Depends on project, team, organization.</a:t>
            </a:r>
          </a:p>
          <a:p>
            <a:endParaRPr lang="en-US" dirty="0"/>
          </a:p>
          <a:p>
            <a:r>
              <a:rPr lang="en-US" dirty="0"/>
              <a:t>Many organizations don’t adopt a pure methodology. They mix concepts and models from multiple methodologies and frameworks.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4066" y="2185725"/>
            <a:ext cx="4874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activity is performed and then the next in a cascading fashion.</a:t>
            </a:r>
          </a:p>
          <a:p>
            <a:endParaRPr lang="en-US" sz="2400" dirty="0"/>
          </a:p>
          <a:p>
            <a:r>
              <a:rPr lang="en-US" sz="2400" dirty="0"/>
              <a:t>You can move forward, but you shouldn’t move backward. You can’t swim up a waterfall.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s://lh3.googleusercontent.com/S-jXFhp1OwfraTYjT8ZNxfqN5THMpha16Ji0742_8gNKUfRF4u2Act226qHM5z_PQ9l50R350CFw0pqdGwJI51S57ibSHjNwCGJRftzQI1LvZ_fgFzMRUC6DjLDPLJlelKWIWK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7" y="2095335"/>
            <a:ext cx="4598852" cy="438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1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Method: Phases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77680"/>
          </a:xfrm>
        </p:spPr>
        <p:txBody>
          <a:bodyPr>
            <a:normAutofit/>
          </a:bodyPr>
          <a:lstStyle/>
          <a:p>
            <a:r>
              <a:rPr lang="en-US" dirty="0"/>
              <a:t>Phase 1: Problem identification</a:t>
            </a:r>
          </a:p>
          <a:p>
            <a:pPr lvl="1"/>
            <a:r>
              <a:rPr lang="en-US" dirty="0"/>
              <a:t>What is a vision document?</a:t>
            </a:r>
          </a:p>
          <a:p>
            <a:endParaRPr lang="en-US" dirty="0"/>
          </a:p>
          <a:p>
            <a:r>
              <a:rPr lang="en-US" dirty="0"/>
              <a:t>Phase 2: Planning and Monitoring</a:t>
            </a:r>
          </a:p>
          <a:p>
            <a:pPr lvl="1"/>
            <a:r>
              <a:rPr lang="en-US" dirty="0"/>
              <a:t>Set up the team. What are SMEs?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/>
              <a:t>What are Gannt and PERT charts? Why can they be useful?</a:t>
            </a:r>
          </a:p>
        </p:txBody>
      </p:sp>
      <p:pic>
        <p:nvPicPr>
          <p:cNvPr id="2050" name="Picture 2" descr="https://lh4.googleusercontent.com/RKRKVvn_-UukkmYT7-1PCdYA6CKjgZJB6A2IdE7Ap2uYDxp9RGiv9ib8pgKoUQMc-jQNj8wtSqV8i8f1s8mEB24KQq5YyVSxgBXKdvmX7M560hRlvHGvsCHEZ2cv1fFdNIu3Oc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36" y="2336873"/>
            <a:ext cx="6480001" cy="224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4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Method: Phase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77680"/>
          </a:xfrm>
        </p:spPr>
        <p:txBody>
          <a:bodyPr>
            <a:normAutofit/>
          </a:bodyPr>
          <a:lstStyle/>
          <a:p>
            <a:r>
              <a:rPr lang="en-US" dirty="0"/>
              <a:t>Phase 3: Requirements Gathering and Modeling</a:t>
            </a:r>
          </a:p>
          <a:p>
            <a:pPr lvl="1"/>
            <a:r>
              <a:rPr lang="en-US" dirty="0"/>
              <a:t>Interviewing:</a:t>
            </a:r>
            <a:br>
              <a:rPr lang="en-US" dirty="0"/>
            </a:br>
            <a:r>
              <a:rPr lang="en-US" dirty="0"/>
              <a:t>What is an interview protocol? </a:t>
            </a:r>
            <a:br>
              <a:rPr lang="en-US" dirty="0"/>
            </a:br>
            <a:r>
              <a:rPr lang="en-US" dirty="0"/>
              <a:t>What are some key topics you should cover in an interview?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Functional decomposition: </a:t>
            </a:r>
            <a:br>
              <a:rPr lang="en-US" dirty="0"/>
            </a:br>
            <a:r>
              <a:rPr lang="en-US" dirty="0"/>
              <a:t>What is it?</a:t>
            </a:r>
            <a:br>
              <a:rPr lang="en-US" dirty="0"/>
            </a:br>
            <a:r>
              <a:rPr lang="en-US" dirty="0"/>
              <a:t>What are use cases? What are the common elements of a use case?</a:t>
            </a:r>
            <a:br>
              <a:rPr lang="en-US" dirty="0"/>
            </a:br>
            <a:r>
              <a:rPr lang="en-US" dirty="0"/>
              <a:t>Describe the user goal technique </a:t>
            </a:r>
            <a:br>
              <a:rPr lang="en-US" dirty="0"/>
            </a:br>
            <a:r>
              <a:rPr lang="en-US" dirty="0"/>
              <a:t>Describe the event decomposition technique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1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Method: Phase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77680"/>
          </a:xfrm>
        </p:spPr>
        <p:txBody>
          <a:bodyPr>
            <a:normAutofit/>
          </a:bodyPr>
          <a:lstStyle/>
          <a:p>
            <a:r>
              <a:rPr lang="en-US" dirty="0"/>
              <a:t>When interviewing, use open ended questions!</a:t>
            </a:r>
          </a:p>
          <a:p>
            <a:endParaRPr lang="en-US" dirty="0"/>
          </a:p>
          <a:p>
            <a:r>
              <a:rPr lang="en-US" dirty="0"/>
              <a:t>Find out: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Who users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they do within their roles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they do what they 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their work should ideally look like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impedes this ideal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Why they do what they 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Environmental conditions that affect their work</a:t>
            </a:r>
          </a:p>
        </p:txBody>
      </p:sp>
    </p:spTree>
    <p:extLst>
      <p:ext uri="{BB962C8B-B14F-4D97-AF65-F5344CB8AC3E}">
        <p14:creationId xmlns:p14="http://schemas.microsoft.com/office/powerpoint/2010/main" val="203007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Decomposition: User Goal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77680"/>
          </a:xfrm>
        </p:spPr>
        <p:txBody>
          <a:bodyPr>
            <a:normAutofit/>
          </a:bodyPr>
          <a:lstStyle/>
          <a:p>
            <a:r>
              <a:rPr lang="en-US" dirty="0"/>
              <a:t>User Goal Technique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different types of users (e.g., line employees, middle management, upper management, marketing, accounting, etc.).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Interview each group to determine what their goals are within the problem domain.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Condense goals into final list.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Develop use cases from the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5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Decomposition: Event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77680"/>
          </a:xfrm>
        </p:spPr>
        <p:txBody>
          <a:bodyPr>
            <a:normAutofit/>
          </a:bodyPr>
          <a:lstStyle/>
          <a:p>
            <a:r>
              <a:rPr lang="en-US" dirty="0"/>
              <a:t>Event Decomposition Technique</a:t>
            </a:r>
          </a:p>
          <a:p>
            <a:pPr lvl="1"/>
            <a:r>
              <a:rPr lang="en-US" dirty="0"/>
              <a:t>Three types of Events: External, Temporal, and State. Describe each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 a team, list all external, temporal, and state events.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Interview users, observe processes, and examine documents to add to or remove from initial list of events.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Develop use cases from the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776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Principle components of a use case:</a:t>
            </a:r>
          </a:p>
          <a:p>
            <a:pPr lvl="1" fontAlgn="base"/>
            <a:r>
              <a:rPr lang="en-US" b="1" dirty="0"/>
              <a:t>Use Case Name:</a:t>
            </a:r>
            <a:r>
              <a:rPr lang="en-US" dirty="0"/>
              <a:t> a verb-noun or actor-verb-noun phrase to represent the use case.</a:t>
            </a:r>
          </a:p>
          <a:p>
            <a:pPr lvl="1" fontAlgn="base"/>
            <a:r>
              <a:rPr lang="en-US" b="1" dirty="0"/>
              <a:t>Brief Description:</a:t>
            </a:r>
            <a:r>
              <a:rPr lang="en-US" dirty="0"/>
              <a:t> a short paragraph describing the action the user performs.</a:t>
            </a:r>
          </a:p>
          <a:p>
            <a:pPr lvl="1" fontAlgn="base"/>
            <a:r>
              <a:rPr lang="en-US" b="1" dirty="0"/>
              <a:t>Actor(s):</a:t>
            </a:r>
            <a:r>
              <a:rPr lang="en-US" dirty="0"/>
              <a:t> a list of the different types of users involved in the use case</a:t>
            </a:r>
          </a:p>
          <a:p>
            <a:pPr lvl="1" fontAlgn="base"/>
            <a:r>
              <a:rPr lang="en-US" b="1" dirty="0"/>
              <a:t>Preconditions:</a:t>
            </a:r>
            <a:r>
              <a:rPr lang="en-US" dirty="0"/>
              <a:t> a list of the requirements that must exist before the use case can be enacted. </a:t>
            </a:r>
          </a:p>
          <a:p>
            <a:pPr lvl="1" fontAlgn="base"/>
            <a:r>
              <a:rPr lang="en-US" b="1" dirty="0"/>
              <a:t>Activity Flow:</a:t>
            </a:r>
            <a:r>
              <a:rPr lang="en-US" dirty="0"/>
              <a:t> an ordered list of actions taken by the user and system that are enacted to complete the use case. </a:t>
            </a:r>
          </a:p>
          <a:p>
            <a:pPr lvl="1" fontAlgn="base"/>
            <a:r>
              <a:rPr lang="en-US" b="1" dirty="0"/>
              <a:t>Exceptions:</a:t>
            </a:r>
            <a:r>
              <a:rPr lang="en-US" dirty="0"/>
              <a:t> a list of issues that may occur during the processing of the use case. </a:t>
            </a:r>
          </a:p>
          <a:p>
            <a:pPr lvl="1"/>
            <a:r>
              <a:rPr lang="en-US" b="1" dirty="0"/>
              <a:t>Post Conditions:</a:t>
            </a:r>
            <a:r>
              <a:rPr lang="en-US" dirty="0"/>
              <a:t> a list of outcomes that the system should complete by the end of the use case.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2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1736</TotalTime>
  <Words>1235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Managing the Development Process</vt:lpstr>
      <vt:lpstr>The Waterfall Method</vt:lpstr>
      <vt:lpstr>The Waterfall Method</vt:lpstr>
      <vt:lpstr>The Waterfall Method: Phases 1 &amp; 2</vt:lpstr>
      <vt:lpstr>The Waterfall Method: Phase 3</vt:lpstr>
      <vt:lpstr>The Waterfall Method: Phase 3</vt:lpstr>
      <vt:lpstr>Functional Decomposition: User Goal Technique</vt:lpstr>
      <vt:lpstr>Functional Decomposition: Event Decomposition</vt:lpstr>
      <vt:lpstr>Use Cases</vt:lpstr>
      <vt:lpstr>Use Case Diagrams</vt:lpstr>
      <vt:lpstr>The Waterfall Method: Phase 4</vt:lpstr>
      <vt:lpstr>The Waterfall Method: Phases 5 and 6</vt:lpstr>
      <vt:lpstr>Agile Development Methods</vt:lpstr>
      <vt:lpstr>Agile Manifesto</vt:lpstr>
      <vt:lpstr>Agile Development Methods</vt:lpstr>
      <vt:lpstr>The Unified Process</vt:lpstr>
      <vt:lpstr>The Unified Process – Disciplines </vt:lpstr>
      <vt:lpstr>The Unified Process – Phases </vt:lpstr>
      <vt:lpstr>Scrum</vt:lpstr>
      <vt:lpstr>User Stories vs. Use Cases</vt:lpstr>
      <vt:lpstr>User Stories</vt:lpstr>
      <vt:lpstr>Extreme Programming</vt:lpstr>
      <vt:lpstr>Conclusion</vt:lpstr>
    </vt:vector>
  </TitlesOfParts>
  <Company>Michigan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&amp; Design</dc:title>
  <dc:creator>jdwall</dc:creator>
  <cp:lastModifiedBy>1</cp:lastModifiedBy>
  <cp:revision>288</cp:revision>
  <dcterms:created xsi:type="dcterms:W3CDTF">2018-08-21T14:12:01Z</dcterms:created>
  <dcterms:modified xsi:type="dcterms:W3CDTF">2020-09-09T15:38:43Z</dcterms:modified>
</cp:coreProperties>
</file>