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76" r:id="rId4"/>
    <p:sldId id="277" r:id="rId5"/>
    <p:sldId id="285" r:id="rId6"/>
    <p:sldId id="286" r:id="rId7"/>
    <p:sldId id="278" r:id="rId8"/>
    <p:sldId id="279" r:id="rId9"/>
    <p:sldId id="288" r:id="rId10"/>
    <p:sldId id="289" r:id="rId11"/>
    <p:sldId id="290" r:id="rId12"/>
    <p:sldId id="291" r:id="rId13"/>
    <p:sldId id="292" r:id="rId14"/>
    <p:sldId id="294" r:id="rId15"/>
    <p:sldId id="293" r:id="rId16"/>
    <p:sldId id="295" r:id="rId17"/>
    <p:sldId id="297" r:id="rId18"/>
    <p:sldId id="296" r:id="rId19"/>
    <p:sldId id="298" r:id="rId20"/>
    <p:sldId id="287" r:id="rId21"/>
    <p:sldId id="280" r:id="rId22"/>
    <p:sldId id="281" r:id="rId23"/>
    <p:sldId id="282" r:id="rId24"/>
    <p:sldId id="283" r:id="rId25"/>
    <p:sldId id="28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96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3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D8A6-DC91-4B61-BDF8-E114BD5A4E2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25CD-7393-43B4-B20B-8CA4E26A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7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and</a:t>
            </a:r>
            <a:br>
              <a:rPr lang="en-US" dirty="0"/>
            </a:br>
            <a:r>
              <a:rPr lang="en-US" dirty="0"/>
              <a:t>Value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90808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EF2D-1376-48FA-870B-C402DD86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C7DE-FF3E-4BA6-9641-C3667996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/>
          </a:bodyPr>
          <a:lstStyle/>
          <a:p>
            <a:r>
              <a:rPr lang="en-US" dirty="0"/>
              <a:t>Traditional brainstorming sessions include the entire group sharing their idea vocally.</a:t>
            </a:r>
          </a:p>
          <a:p>
            <a:pPr lvl="1"/>
            <a:r>
              <a:rPr lang="en-US" dirty="0"/>
              <a:t>Can be good, but may lead to quieter voices being ignored or unheard.</a:t>
            </a:r>
          </a:p>
          <a:p>
            <a:endParaRPr lang="en-US" dirty="0"/>
          </a:p>
          <a:p>
            <a:r>
              <a:rPr lang="en-US" dirty="0"/>
              <a:t>Idea Generation sessions ask each individual to come up with an idea.</a:t>
            </a:r>
          </a:p>
          <a:p>
            <a:pPr lvl="1"/>
            <a:r>
              <a:rPr lang="en-US" dirty="0"/>
              <a:t>Each individual pitches their idea and questions/concerns are raised.</a:t>
            </a:r>
          </a:p>
          <a:p>
            <a:pPr lvl="1"/>
            <a:r>
              <a:rPr lang="en-US" dirty="0"/>
              <a:t>Dot voting is used to determine which idea (or parts of an idea) are most interesting.</a:t>
            </a:r>
          </a:p>
          <a:p>
            <a:pPr lvl="1"/>
            <a:r>
              <a:rPr lang="en-US" dirty="0"/>
              <a:t>All voices are heard</a:t>
            </a:r>
          </a:p>
        </p:txBody>
      </p:sp>
    </p:spTree>
    <p:extLst>
      <p:ext uri="{BB962C8B-B14F-4D97-AF65-F5344CB8AC3E}">
        <p14:creationId xmlns:p14="http://schemas.microsoft.com/office/powerpoint/2010/main" val="330658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EF2D-1376-48FA-870B-C402DD86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C7DE-FF3E-4BA6-9641-C3667996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06232" cy="3976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Vendor solutions – An existing product offered by another company</a:t>
            </a:r>
          </a:p>
          <a:p>
            <a:endParaRPr lang="en-US" dirty="0"/>
          </a:p>
          <a:p>
            <a:r>
              <a:rPr lang="en-US" dirty="0"/>
              <a:t>Internal/outsourced development – develop a new product internally or outsource development of a proprietary product</a:t>
            </a:r>
          </a:p>
          <a:p>
            <a:endParaRPr lang="en-US" dirty="0"/>
          </a:p>
          <a:p>
            <a:r>
              <a:rPr lang="en-US" dirty="0"/>
              <a:t>Make sure you have the capabilities to manage internal or outsourced projects.</a:t>
            </a:r>
          </a:p>
          <a:p>
            <a:r>
              <a:rPr lang="en-US" dirty="0"/>
              <a:t>You should have strategic reasons for internal/outsourced development because of cost and difficulty.</a:t>
            </a:r>
          </a:p>
          <a:p>
            <a:r>
              <a:rPr lang="en-US" dirty="0"/>
              <a:t>If a vendor solution fits most of your processes, it is often best to adopt the vendor solution and change a few processes.</a:t>
            </a:r>
          </a:p>
        </p:txBody>
      </p:sp>
    </p:spTree>
    <p:extLst>
      <p:ext uri="{BB962C8B-B14F-4D97-AF65-F5344CB8AC3E}">
        <p14:creationId xmlns:p14="http://schemas.microsoft.com/office/powerpoint/2010/main" val="4620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EF2D-1376-48FA-870B-C402DD86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C7DE-FF3E-4BA6-9641-C3667996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06232" cy="3976463"/>
          </a:xfrm>
        </p:spPr>
        <p:txBody>
          <a:bodyPr>
            <a:normAutofit/>
          </a:bodyPr>
          <a:lstStyle/>
          <a:p>
            <a:r>
              <a:rPr lang="en-US" dirty="0"/>
              <a:t>Describe different methods to compare solutions? What are the costs and benefits of using each method?</a:t>
            </a:r>
          </a:p>
          <a:p>
            <a:endParaRPr lang="en-US" dirty="0"/>
          </a:p>
          <a:p>
            <a:r>
              <a:rPr lang="en-US" dirty="0"/>
              <a:t>What is sensitivity analysis and why should you conduct a sensitivity analysis?</a:t>
            </a:r>
          </a:p>
          <a:p>
            <a:endParaRPr lang="en-US" dirty="0"/>
          </a:p>
          <a:p>
            <a:r>
              <a:rPr lang="en-US" dirty="0"/>
              <a:t>Which method should you use?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3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5D7B-26C0-46C3-9F0E-797CC4DD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Matrices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A5DECE-98F6-40E8-9C69-AF41D36E8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5884"/>
              </p:ext>
            </p:extLst>
          </p:nvPr>
        </p:nvGraphicFramePr>
        <p:xfrm>
          <a:off x="6607256" y="2385451"/>
          <a:ext cx="4341688" cy="3927882"/>
        </p:xfrm>
        <a:graphic>
          <a:graphicData uri="http://schemas.openxmlformats.org/drawingml/2006/table">
            <a:tbl>
              <a:tblPr/>
              <a:tblGrid>
                <a:gridCol w="787497">
                  <a:extLst>
                    <a:ext uri="{9D8B030D-6E8A-4147-A177-3AD203B41FA5}">
                      <a16:colId xmlns:a16="http://schemas.microsoft.com/office/drawing/2014/main" val="958905341"/>
                    </a:ext>
                  </a:extLst>
                </a:gridCol>
                <a:gridCol w="794467">
                  <a:extLst>
                    <a:ext uri="{9D8B030D-6E8A-4147-A177-3AD203B41FA5}">
                      <a16:colId xmlns:a16="http://schemas.microsoft.com/office/drawing/2014/main" val="2908317814"/>
                    </a:ext>
                  </a:extLst>
                </a:gridCol>
                <a:gridCol w="892032">
                  <a:extLst>
                    <a:ext uri="{9D8B030D-6E8A-4147-A177-3AD203B41FA5}">
                      <a16:colId xmlns:a16="http://schemas.microsoft.com/office/drawing/2014/main" val="3275111345"/>
                    </a:ext>
                  </a:extLst>
                </a:gridCol>
                <a:gridCol w="912939">
                  <a:extLst>
                    <a:ext uri="{9D8B030D-6E8A-4147-A177-3AD203B41FA5}">
                      <a16:colId xmlns:a16="http://schemas.microsoft.com/office/drawing/2014/main" val="3158013523"/>
                    </a:ext>
                  </a:extLst>
                </a:gridCol>
                <a:gridCol w="954753">
                  <a:extLst>
                    <a:ext uri="{9D8B030D-6E8A-4147-A177-3AD203B41FA5}">
                      <a16:colId xmlns:a16="http://schemas.microsoft.com/office/drawing/2014/main" val="601709771"/>
                    </a:ext>
                  </a:extLst>
                </a:gridCol>
              </a:tblGrid>
              <a:tr h="194747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Comparison Matrix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9235"/>
                  </a:ext>
                </a:extLst>
              </a:tr>
              <a:tr h="486172">
                <a:tc>
                  <a:txBody>
                    <a:bodyPr/>
                    <a:lstStyle/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</a:t>
                      </a:r>
                      <a:b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X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</a:t>
                      </a:r>
                      <a:br>
                        <a:rPr lang="en-US" sz="6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Y</a:t>
                      </a:r>
                      <a:endParaRPr lang="en-US" sz="1200" dirty="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 </a:t>
                      </a:r>
                      <a:b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X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</a:t>
                      </a:r>
                      <a:b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Y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47816"/>
                  </a:ext>
                </a:extLst>
              </a:tr>
              <a:tr h="5134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$10/user/month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users = $12,000/year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$8000/year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 to 200 users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$50,000 development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$4,000/year maintenance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$100,000 development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$6,000/year maintenance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896208"/>
                  </a:ext>
                </a:extLst>
              </a:tr>
              <a:tr h="9170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Customizability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1=not customizable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5=highly customizable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66987"/>
                  </a:ext>
                </a:extLst>
              </a:tr>
              <a:tr h="11082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Support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1=poor </a:t>
                      </a:r>
                      <a:b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</a:rPr>
                      </a:b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5=excellent support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3 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(potential to improve)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(potential to improve)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57746"/>
                  </a:ext>
                </a:extLst>
              </a:tr>
              <a:tr h="3009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Contract Duration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Monthly commitment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years with early termination penalty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757760"/>
                  </a:ext>
                </a:extLst>
              </a:tr>
              <a:tr h="4071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 Networking Capabilities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features</a:t>
                      </a:r>
                      <a:endParaRPr lang="en-US" sz="120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US" sz="1200" dirty="0">
                        <a:effectLst/>
                      </a:endParaRPr>
                    </a:p>
                  </a:txBody>
                  <a:tcPr marL="40711" marR="40711" marT="40711" marB="4071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0314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E08DA7-1571-454A-81E2-9FEA4B17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760236" cy="3976463"/>
          </a:xfrm>
        </p:spPr>
        <p:txBody>
          <a:bodyPr>
            <a:normAutofit/>
          </a:bodyPr>
          <a:lstStyle/>
          <a:p>
            <a:r>
              <a:rPr lang="en-US" dirty="0"/>
              <a:t>Identify important criteria for comparison from the perspective of relevant stakeholders.</a:t>
            </a:r>
          </a:p>
          <a:p>
            <a:endParaRPr lang="en-US" dirty="0"/>
          </a:p>
          <a:p>
            <a:r>
              <a:rPr lang="en-US" dirty="0"/>
              <a:t>Rate each possible solution based on the criteria.</a:t>
            </a:r>
          </a:p>
          <a:p>
            <a:endParaRPr lang="en-US" dirty="0"/>
          </a:p>
          <a:p>
            <a:r>
              <a:rPr lang="en-US" dirty="0"/>
              <a:t>Make a decision informed by understanding each solution</a:t>
            </a:r>
          </a:p>
        </p:txBody>
      </p:sp>
    </p:spTree>
    <p:extLst>
      <p:ext uri="{BB962C8B-B14F-4D97-AF65-F5344CB8AC3E}">
        <p14:creationId xmlns:p14="http://schemas.microsoft.com/office/powerpoint/2010/main" val="35583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77A4-A240-4CDF-B939-5FA243C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Multi-criteria Decision Making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DD5895B-38C5-42F4-AD2E-0DB44ACEB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21999"/>
              </p:ext>
            </p:extLst>
          </p:nvPr>
        </p:nvGraphicFramePr>
        <p:xfrm>
          <a:off x="6211016" y="2653859"/>
          <a:ext cx="5582898" cy="3600850"/>
        </p:xfrm>
        <a:graphic>
          <a:graphicData uri="http://schemas.openxmlformats.org/drawingml/2006/table">
            <a:tbl>
              <a:tblPr/>
              <a:tblGrid>
                <a:gridCol w="1012628">
                  <a:extLst>
                    <a:ext uri="{9D8B030D-6E8A-4147-A177-3AD203B41FA5}">
                      <a16:colId xmlns:a16="http://schemas.microsoft.com/office/drawing/2014/main" val="2099790525"/>
                    </a:ext>
                  </a:extLst>
                </a:gridCol>
                <a:gridCol w="1021590">
                  <a:extLst>
                    <a:ext uri="{9D8B030D-6E8A-4147-A177-3AD203B41FA5}">
                      <a16:colId xmlns:a16="http://schemas.microsoft.com/office/drawing/2014/main" val="4023821773"/>
                    </a:ext>
                  </a:extLst>
                </a:gridCol>
                <a:gridCol w="1147048">
                  <a:extLst>
                    <a:ext uri="{9D8B030D-6E8A-4147-A177-3AD203B41FA5}">
                      <a16:colId xmlns:a16="http://schemas.microsoft.com/office/drawing/2014/main" val="3395415311"/>
                    </a:ext>
                  </a:extLst>
                </a:gridCol>
                <a:gridCol w="1173932">
                  <a:extLst>
                    <a:ext uri="{9D8B030D-6E8A-4147-A177-3AD203B41FA5}">
                      <a16:colId xmlns:a16="http://schemas.microsoft.com/office/drawing/2014/main" val="1617670896"/>
                    </a:ext>
                  </a:extLst>
                </a:gridCol>
                <a:gridCol w="1227700">
                  <a:extLst>
                    <a:ext uri="{9D8B030D-6E8A-4147-A177-3AD203B41FA5}">
                      <a16:colId xmlns:a16="http://schemas.microsoft.com/office/drawing/2014/main" val="2247567093"/>
                    </a:ext>
                  </a:extLst>
                </a:gridCol>
              </a:tblGrid>
              <a:tr h="262865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Multi-Criteria Decision Analysis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03873"/>
                  </a:ext>
                </a:extLst>
              </a:tr>
              <a:tr h="635656"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</a:t>
                      </a:r>
                      <a:b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X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Vendor </a:t>
                      </a:r>
                      <a:b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Y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 </a:t>
                      </a:r>
                      <a:b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X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</a:t>
                      </a:r>
                      <a:b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Solution Y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59015"/>
                  </a:ext>
                </a:extLst>
              </a:tr>
              <a:tr h="406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b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 = 30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4*30=12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5*30=150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2*30=60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1*30=30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31081"/>
                  </a:ext>
                </a:extLst>
              </a:tr>
              <a:tr h="406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Customizability</a:t>
                      </a:r>
                      <a:b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 = 30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1*30=30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3*30=90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3*30=90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5*30=150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05466"/>
                  </a:ext>
                </a:extLst>
              </a:tr>
              <a:tr h="406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</a:t>
                      </a:r>
                      <a:endParaRPr lang="en-US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 = 20</a:t>
                      </a: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5*20=100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2*20=40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3 </a:t>
                      </a:r>
                      <a:endParaRPr lang="en-US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3*20=60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2*20=40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93428"/>
                  </a:ext>
                </a:extLst>
              </a:tr>
              <a:tr h="406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Contract </a:t>
                      </a:r>
                      <a:endParaRPr lang="en-US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 = 10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4*10=40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2*10=20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5*10=50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5*10=50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37369"/>
                  </a:ext>
                </a:extLst>
              </a:tr>
              <a:tr h="406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Social </a:t>
                      </a:r>
                      <a:endParaRPr lang="en-US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 = 10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4*10=40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1*10=10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2*10=20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3*10=30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53259"/>
                  </a:ext>
                </a:extLst>
              </a:tr>
              <a:tr h="4062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Weighted Total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120+30+100+40+40 =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150+90+40+20+10 =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310</a:t>
                      </a:r>
                      <a:endParaRPr lang="en-US" sz="1700" dirty="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60+90+60+50+20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30+150+40+50+30 =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4625"/>
                  </a:ext>
                </a:extLst>
              </a:tr>
              <a:tr h="262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 of Best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310/330 = 94%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280/330 = 85%</a:t>
                      </a:r>
                      <a:endParaRPr lang="en-US" sz="170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300/330 = 91%</a:t>
                      </a:r>
                      <a:endParaRPr lang="en-US" sz="1700" dirty="0">
                        <a:effectLst/>
                      </a:endParaRPr>
                    </a:p>
                  </a:txBody>
                  <a:tcPr marL="59742" marR="59742" marT="59742" marB="597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4100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6640B875-BF8B-432F-A5C2-B2A41A21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77" y="3180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31CB99-FDAB-4771-BE38-A718BD8262A2}"/>
              </a:ext>
            </a:extLst>
          </p:cNvPr>
          <p:cNvSpPr txBox="1">
            <a:spLocks/>
          </p:cNvSpPr>
          <p:nvPr/>
        </p:nvSpPr>
        <p:spPr>
          <a:xfrm>
            <a:off x="450780" y="2466052"/>
            <a:ext cx="5760236" cy="3976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important criteria for comparison from the perspective of relevant stakeholders.</a:t>
            </a:r>
          </a:p>
          <a:p>
            <a:endParaRPr lang="en-US" dirty="0"/>
          </a:p>
          <a:p>
            <a:r>
              <a:rPr lang="en-US" dirty="0"/>
              <a:t>Determine how important each criteria is with a weighted score.</a:t>
            </a:r>
          </a:p>
          <a:p>
            <a:endParaRPr lang="en-US" dirty="0"/>
          </a:p>
          <a:p>
            <a:r>
              <a:rPr lang="en-US" dirty="0"/>
              <a:t>Rate each solution by the weighted criteria and add up the scores.</a:t>
            </a:r>
          </a:p>
          <a:p>
            <a:endParaRPr lang="en-US" dirty="0"/>
          </a:p>
          <a:p>
            <a:r>
              <a:rPr lang="en-US" dirty="0"/>
              <a:t>If you chose your criteria and weights well, the highest scored solution should be the best option.</a:t>
            </a:r>
          </a:p>
        </p:txBody>
      </p:sp>
    </p:spTree>
    <p:extLst>
      <p:ext uri="{BB962C8B-B14F-4D97-AF65-F5344CB8AC3E}">
        <p14:creationId xmlns:p14="http://schemas.microsoft.com/office/powerpoint/2010/main" val="334058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77A4-A240-4CDF-B939-5FA243C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Cost-Benefit Analyses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640B875-BF8B-432F-A5C2-B2A41A21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77" y="3180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31CB99-FDAB-4771-BE38-A718BD8262A2}"/>
              </a:ext>
            </a:extLst>
          </p:cNvPr>
          <p:cNvSpPr txBox="1">
            <a:spLocks/>
          </p:cNvSpPr>
          <p:nvPr/>
        </p:nvSpPr>
        <p:spPr>
          <a:xfrm>
            <a:off x="450780" y="2466052"/>
            <a:ext cx="5760236" cy="3976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 costs and benefits into dollar amounts for each solution.</a:t>
            </a:r>
          </a:p>
          <a:p>
            <a:endParaRPr lang="en-US" dirty="0"/>
          </a:p>
          <a:p>
            <a:r>
              <a:rPr lang="en-US" dirty="0"/>
              <a:t>Examine costs and benefits across multiple years (e.g., the life of the product)</a:t>
            </a:r>
          </a:p>
          <a:p>
            <a:endParaRPr lang="en-US" dirty="0"/>
          </a:p>
          <a:p>
            <a:r>
              <a:rPr lang="en-US" dirty="0"/>
              <a:t>Use NPV if over long periods of times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ROI or other metrics for comparing alternatives.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F0F8400-CCCE-4C41-BAAF-CC2B87404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348975"/>
              </p:ext>
            </p:extLst>
          </p:nvPr>
        </p:nvGraphicFramePr>
        <p:xfrm>
          <a:off x="6232497" y="251283"/>
          <a:ext cx="5670606" cy="2815795"/>
        </p:xfrm>
        <a:graphic>
          <a:graphicData uri="http://schemas.openxmlformats.org/drawingml/2006/table">
            <a:tbl>
              <a:tblPr/>
              <a:tblGrid>
                <a:gridCol w="2835303">
                  <a:extLst>
                    <a:ext uri="{9D8B030D-6E8A-4147-A177-3AD203B41FA5}">
                      <a16:colId xmlns:a16="http://schemas.microsoft.com/office/drawing/2014/main" val="377118681"/>
                    </a:ext>
                  </a:extLst>
                </a:gridCol>
                <a:gridCol w="2835303">
                  <a:extLst>
                    <a:ext uri="{9D8B030D-6E8A-4147-A177-3AD203B41FA5}">
                      <a16:colId xmlns:a16="http://schemas.microsoft.com/office/drawing/2014/main" val="587698805"/>
                    </a:ext>
                  </a:extLst>
                </a:gridCol>
              </a:tblGrid>
              <a:tr h="286794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 of Costs and Benefits for Hypothetical Cloud Based Software System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28932"/>
                  </a:ext>
                </a:extLst>
              </a:tr>
              <a:tr h="2867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26035"/>
                  </a:ext>
                </a:extLst>
              </a:tr>
              <a:tr h="5996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Software fees (vendor support included):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 * 100 users * 12 months =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$12,000 per year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Reduced data entry time: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users * 1 hour savings/day * 260 workdays * $20/hr = $520,000 savings in data entry costs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35386"/>
                  </a:ext>
                </a:extLst>
              </a:tr>
              <a:tr h="5996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costs: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hour training * 100 users * $20/hr =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$8,000 for first year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Reduced transaction processing time: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users * 1 hour savings/month * 12 months * $20/hr = $24,000 savings in transaction costs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95285"/>
                  </a:ext>
                </a:extLst>
              </a:tr>
              <a:tr h="5996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 troubleshooting support costs:</a:t>
                      </a:r>
                      <a:b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users * 20 hours/user/year * $50/hr =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$100,000 for internal IT support costs per year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Assume only 75% of the benefits will be realized for the first year as users learn the system.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276586"/>
                  </a:ext>
                </a:extLst>
              </a:tr>
              <a:tr h="4432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of $120,000 in the first year and $112,000 in subsequent years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benefits of $408,000 for the first year and $544,000 for subsequent years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41186"/>
                  </a:ext>
                </a:extLst>
              </a:tr>
            </a:tbl>
          </a:graphicData>
        </a:graphic>
      </p:graphicFrame>
      <p:sp>
        <p:nvSpPr>
          <p:cNvPr id="18" name="Rectangle 5">
            <a:extLst>
              <a:ext uri="{FF2B5EF4-FFF2-40B4-BE49-F238E27FC236}">
                <a16:creationId xmlns:a16="http://schemas.microsoft.com/office/drawing/2014/main" id="{E11425FE-4973-45E0-90B6-0A9B41A6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90" y="1980231"/>
            <a:ext cx="116320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B2B8646-6D88-4632-89E1-B82407E8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94" y="43116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93FC11-86C5-4B09-8681-8629F5950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5" t="58667" r="54614" b="35884"/>
          <a:stretch/>
        </p:blipFill>
        <p:spPr>
          <a:xfrm>
            <a:off x="763326" y="4983677"/>
            <a:ext cx="1391478" cy="37371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A83883F-4A9B-47DF-82B8-19B428CB6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8777"/>
              </p:ext>
            </p:extLst>
          </p:nvPr>
        </p:nvGraphicFramePr>
        <p:xfrm>
          <a:off x="6096000" y="3190437"/>
          <a:ext cx="5943600" cy="3586480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61615423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58600806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11355798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81334637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18247745"/>
                    </a:ext>
                  </a:extLst>
                </a:gridCol>
              </a:tblGrid>
              <a:tr h="254000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Assessing The Value of the Investment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35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Benefit - Cost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Running Total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6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$120,000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$288,000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$288,000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$544,000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$720,000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14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$544,000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$1,152,000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4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$544,000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$1,584,000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30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$544,000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$2,016,000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61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$544,000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$432,000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$2,448,000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859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$3,128,000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$680,000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$2,448,000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25894"/>
                  </a:ext>
                </a:extLst>
              </a:tr>
              <a:tr h="254000"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= (benefit-cost)/cost = ($3,128,000-$680,000)/$680,000 = 360%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84166"/>
                  </a:ext>
                </a:extLst>
              </a:tr>
            </a:tbl>
          </a:graphicData>
        </a:graphic>
      </p:graphicFrame>
      <p:sp>
        <p:nvSpPr>
          <p:cNvPr id="23" name="Rectangle 7">
            <a:extLst>
              <a:ext uri="{FF2B5EF4-FFF2-40B4-BE49-F238E27FC236}">
                <a16:creationId xmlns:a16="http://schemas.microsoft.com/office/drawing/2014/main" id="{3BD98133-757B-44E2-980F-5191089F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905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7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EF2D-1376-48FA-870B-C402DD86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C7DE-FF3E-4BA6-9641-C3667996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006232" cy="39764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Sensitivity analysis seeks to understand how variation in the ratings or estimates affect the outcomes of the analysis.</a:t>
            </a:r>
          </a:p>
          <a:p>
            <a:endParaRPr lang="en-US" dirty="0"/>
          </a:p>
          <a:p>
            <a:r>
              <a:rPr lang="en-US" dirty="0"/>
              <a:t>Ratings and estimates are rarely exact. You should understand what could happen if some of your assumptions are incorrect.</a:t>
            </a:r>
          </a:p>
          <a:p>
            <a:endParaRPr lang="en-US" dirty="0"/>
          </a:p>
          <a:p>
            <a:r>
              <a:rPr lang="en-US" dirty="0"/>
              <a:t>Ratings or estimates could be in a range and multiple random samples selected from the ranges to identify a solution.</a:t>
            </a:r>
          </a:p>
          <a:p>
            <a:r>
              <a:rPr lang="en-US" dirty="0"/>
              <a:t>In more complex analyses, distributions for each criteria could be used to identify potential outcomes.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7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4DE8-B1BD-4287-B10C-5EC63B2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0720-147B-4892-AA62-CCE3179E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688180" cy="3599316"/>
          </a:xfrm>
        </p:spPr>
        <p:txBody>
          <a:bodyPr/>
          <a:lstStyle/>
          <a:p>
            <a:r>
              <a:rPr lang="en-US" dirty="0"/>
              <a:t>What are some methods organizations use to estimate costs and benefits of a system?</a:t>
            </a:r>
          </a:p>
          <a:p>
            <a:endParaRPr lang="en-US" dirty="0"/>
          </a:p>
          <a:p>
            <a:r>
              <a:rPr lang="en-US" dirty="0"/>
              <a:t>What are different tools organizations use to track project time?</a:t>
            </a:r>
          </a:p>
          <a:p>
            <a:endParaRPr lang="en-US" dirty="0"/>
          </a:p>
          <a:p>
            <a:r>
              <a:rPr lang="en-US" dirty="0"/>
              <a:t>What estimate approach should you use?</a:t>
            </a:r>
          </a:p>
        </p:txBody>
      </p:sp>
    </p:spTree>
    <p:extLst>
      <p:ext uri="{BB962C8B-B14F-4D97-AF65-F5344CB8AC3E}">
        <p14:creationId xmlns:p14="http://schemas.microsoft.com/office/powerpoint/2010/main" val="38123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4DE8-B1BD-4287-B10C-5EC63B2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0720-147B-4892-AA62-CCE3179E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51999" cy="3599316"/>
          </a:xfrm>
        </p:spPr>
        <p:txBody>
          <a:bodyPr/>
          <a:lstStyle/>
          <a:p>
            <a:r>
              <a:rPr lang="en-US" dirty="0"/>
              <a:t>Work breakdown structures </a:t>
            </a:r>
          </a:p>
          <a:p>
            <a:pPr lvl="1"/>
            <a:r>
              <a:rPr lang="en-US" dirty="0"/>
              <a:t>Functionally decompose the system into smaller and smaller chunks of work</a:t>
            </a:r>
          </a:p>
          <a:p>
            <a:pPr lvl="1"/>
            <a:endParaRPr lang="en-US" dirty="0"/>
          </a:p>
          <a:p>
            <a:r>
              <a:rPr lang="en-US" dirty="0"/>
              <a:t>Gantt or burndown charts are used for tracking</a:t>
            </a:r>
          </a:p>
        </p:txBody>
      </p:sp>
      <p:pic>
        <p:nvPicPr>
          <p:cNvPr id="4098" name="Picture 2" descr="https://lh6.googleusercontent.com/13QWyVWWIoM7Gw7ZvEv_2H7bhRGbI982MIObW9wXdHvu6IoE7Oley9nZ24pB1Xh1rhrE4YLao_6GHdCLWwHhpkOKaN5YwMAkqtZqqxKIs6sqlsuYQu1wEcqPtlLlfrgrun4HcZDk">
            <a:extLst>
              <a:ext uri="{FF2B5EF4-FFF2-40B4-BE49-F238E27FC236}">
                <a16:creationId xmlns:a16="http://schemas.microsoft.com/office/drawing/2014/main" id="{8A7341C9-6AF1-44FC-A895-7F9D71410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8" r="20939" b="27459"/>
          <a:stretch/>
        </p:blipFill>
        <p:spPr bwMode="auto">
          <a:xfrm>
            <a:off x="7314498" y="826936"/>
            <a:ext cx="4660168" cy="359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RKRKVvn_-UukkmYT7-1PCdYA6CKjgZJB6A2IdE7Ap2uYDxp9RGiv9ib8pgKoUQMc-jQNj8wtSqV8i8f1s8mEB24KQq5YyVSxgBXKdvmX7M560hRlvHGvsCHEZ2cv1fFdNIu3Ocmy">
            <a:extLst>
              <a:ext uri="{FF2B5EF4-FFF2-40B4-BE49-F238E27FC236}">
                <a16:creationId xmlns:a16="http://schemas.microsoft.com/office/drawing/2014/main" id="{47591A14-D5F2-4FB6-8DB4-3A16098E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56" y="4535822"/>
            <a:ext cx="6470010" cy="22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h4.googleusercontent.com/XbTelehatFgVpme5B5TP0y82idGTs0fyfU4PPPg7OJdcJNacS5IqX3-vAQ_ZWJIC9KcWwHxhjyboQGi1rXFkRU7xV3ls3Ov8ILr240BulKlbxwaKfUK15kgl9kOE1XFniQxpt7p5">
            <a:extLst>
              <a:ext uri="{FF2B5EF4-FFF2-40B4-BE49-F238E27FC236}">
                <a16:creationId xmlns:a16="http://schemas.microsoft.com/office/drawing/2014/main" id="{E353A376-FF91-4A4A-ACCB-461B84DE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80" y="4535822"/>
            <a:ext cx="2967140" cy="223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2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4DE8-B1BD-4287-B10C-5EC63B2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0720-147B-4892-AA62-CCE3179E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61606" cy="3599316"/>
          </a:xfrm>
        </p:spPr>
        <p:txBody>
          <a:bodyPr/>
          <a:lstStyle/>
          <a:p>
            <a:r>
              <a:rPr lang="en-US" dirty="0"/>
              <a:t>When using the waterfall method or other traditional methods, you will likely spend time building complex work breakdown structure documents and intricate Gantt charts.</a:t>
            </a:r>
          </a:p>
          <a:p>
            <a:endParaRPr lang="en-US" dirty="0"/>
          </a:p>
          <a:p>
            <a:r>
              <a:rPr lang="en-US" dirty="0"/>
              <a:t>If you are using an Agile approach, you might still use work breakdown documents or Gantt charts, but many Agile practitioners believe these methods are overkill.</a:t>
            </a:r>
          </a:p>
          <a:p>
            <a:pPr lvl="1"/>
            <a:r>
              <a:rPr lang="en-US" dirty="0"/>
              <a:t>Some Agile practitioners prefer burndown charts or even more informal tracking</a:t>
            </a:r>
          </a:p>
          <a:p>
            <a:pPr lvl="1"/>
            <a:r>
              <a:rPr lang="en-US" dirty="0"/>
              <a:t>Some care should be taken to completely remove planning from Agile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15095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a valuable problem, you must understand users and their value propositions.</a:t>
            </a:r>
          </a:p>
          <a:p>
            <a:endParaRPr lang="en-US" dirty="0"/>
          </a:p>
          <a:p>
            <a:r>
              <a:rPr lang="en-US" dirty="0"/>
              <a:t>What is a value proposition?</a:t>
            </a:r>
          </a:p>
          <a:p>
            <a:endParaRPr lang="en-US" dirty="0"/>
          </a:p>
          <a:p>
            <a:r>
              <a:rPr lang="en-US" dirty="0"/>
              <a:t>What is a persona? How can persona’s be used to develop and understand value propositions? How do you construct personas?</a:t>
            </a:r>
          </a:p>
        </p:txBody>
      </p:sp>
    </p:spTree>
    <p:extLst>
      <p:ext uri="{BB962C8B-B14F-4D97-AF65-F5344CB8AC3E}">
        <p14:creationId xmlns:p14="http://schemas.microsoft.com/office/powerpoint/2010/main" val="3689267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Lean Startup? What is the goal of the Lean Startup methodology?</a:t>
            </a:r>
          </a:p>
          <a:p>
            <a:endParaRPr lang="en-US" dirty="0"/>
          </a:p>
          <a:p>
            <a:r>
              <a:rPr lang="en-US" dirty="0"/>
              <a:t>Describe the build, measure, learn model.</a:t>
            </a:r>
          </a:p>
          <a:p>
            <a:endParaRPr lang="en-US" dirty="0"/>
          </a:p>
          <a:p>
            <a:r>
              <a:rPr lang="en-US" dirty="0"/>
              <a:t>What is a minimum viable product? Why are MVPs created?</a:t>
            </a:r>
          </a:p>
        </p:txBody>
      </p:sp>
    </p:spTree>
    <p:extLst>
      <p:ext uri="{BB962C8B-B14F-4D97-AF65-F5344CB8AC3E}">
        <p14:creationId xmlns:p14="http://schemas.microsoft.com/office/powerpoint/2010/main" val="213507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Startup: Testing Value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 propositions are simply reasoned assumptions. Test them!!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Lean Startup envisioned by Eric </a:t>
            </a:r>
            <a:r>
              <a:rPr lang="en-US" dirty="0" err="1"/>
              <a:t>Ries</a:t>
            </a:r>
            <a:r>
              <a:rPr lang="en-US" dirty="0"/>
              <a:t> provides a systematic approach to learning from value propositions.</a:t>
            </a:r>
          </a:p>
          <a:p>
            <a:endParaRPr lang="en-US" dirty="0"/>
          </a:p>
          <a:p>
            <a:r>
              <a:rPr lang="en-US" dirty="0"/>
              <a:t>Particularly when funding capital for new ideas is low, Lean Startup can provide cost effective software development.</a:t>
            </a:r>
          </a:p>
          <a:p>
            <a:endParaRPr lang="en-US" dirty="0"/>
          </a:p>
          <a:p>
            <a:r>
              <a:rPr lang="en-US" dirty="0"/>
              <a:t>Not just for startups. Useful for any organization that wants to innovate.</a:t>
            </a:r>
          </a:p>
        </p:txBody>
      </p:sp>
    </p:spTree>
    <p:extLst>
      <p:ext uri="{BB962C8B-B14F-4D97-AF65-F5344CB8AC3E}">
        <p14:creationId xmlns:p14="http://schemas.microsoft.com/office/powerpoint/2010/main" val="318691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Startup: Build, Measure,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381" y="2336872"/>
            <a:ext cx="5546785" cy="41415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Begin with ideas and value propositions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the ideas</a:t>
            </a:r>
          </a:p>
          <a:p>
            <a:endParaRPr lang="en-US" dirty="0"/>
          </a:p>
          <a:p>
            <a:r>
              <a:rPr lang="en-US" dirty="0"/>
              <a:t>Measure and test value propositions</a:t>
            </a:r>
          </a:p>
          <a:p>
            <a:endParaRPr lang="en-US" dirty="0"/>
          </a:p>
          <a:p>
            <a:r>
              <a:rPr lang="en-US" dirty="0"/>
              <a:t>Learn from tests</a:t>
            </a:r>
          </a:p>
          <a:p>
            <a:endParaRPr lang="en-US" dirty="0"/>
          </a:p>
          <a:p>
            <a:r>
              <a:rPr lang="en-US" dirty="0"/>
              <a:t>Repeat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4" y="2142660"/>
            <a:ext cx="5667665" cy="44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Startup: Minimum Viable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Minimum Viable Product (MVP) is an early prototype of a system that can be provided to customers to test the value of a potential product or service (i.e., test value propositions).</a:t>
            </a:r>
          </a:p>
          <a:p>
            <a:endParaRPr lang="en-US" dirty="0"/>
          </a:p>
          <a:p>
            <a:r>
              <a:rPr lang="en-US" dirty="0"/>
              <a:t>It is optimal to charge for the MVP to determine true value.</a:t>
            </a:r>
          </a:p>
          <a:p>
            <a:endParaRPr lang="en-US" dirty="0"/>
          </a:p>
          <a:p>
            <a:r>
              <a:rPr lang="en-US" dirty="0"/>
              <a:t>What are the three types of MVPs? Describe each and provide examples.</a:t>
            </a:r>
          </a:p>
          <a:p>
            <a:endParaRPr lang="en-US" dirty="0"/>
          </a:p>
          <a:p>
            <a:r>
              <a:rPr lang="en-US" dirty="0"/>
              <a:t>What is innovation accounting? How does it relate to MVPs?</a:t>
            </a:r>
          </a:p>
        </p:txBody>
      </p:sp>
    </p:spTree>
    <p:extLst>
      <p:ext uri="{BB962C8B-B14F-4D97-AF65-F5344CB8AC3E}">
        <p14:creationId xmlns:p14="http://schemas.microsoft.com/office/powerpoint/2010/main" val="240995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Startup: MVP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Concierge MVP</a:t>
            </a:r>
            <a:r>
              <a:rPr lang="en-US" dirty="0"/>
              <a:t>: manually provide the software service that you wish to build. </a:t>
            </a:r>
          </a:p>
          <a:p>
            <a:endParaRPr lang="en-US" dirty="0"/>
          </a:p>
          <a:p>
            <a:r>
              <a:rPr lang="en-US" b="1" dirty="0"/>
              <a:t>Wizard of Oz MVP</a:t>
            </a:r>
            <a:r>
              <a:rPr lang="en-US" dirty="0"/>
              <a:t>: build a façade user interface that passes data to humans who then process the data to provide a service.</a:t>
            </a:r>
          </a:p>
          <a:p>
            <a:endParaRPr lang="en-US" dirty="0"/>
          </a:p>
          <a:p>
            <a:r>
              <a:rPr lang="en-US" b="1" dirty="0"/>
              <a:t>Pre-order/Sign-up MVP</a:t>
            </a:r>
            <a:r>
              <a:rPr lang="en-US" dirty="0"/>
              <a:t>: describe the produce on a landing page. Allow visitors to sign up for updates or pre-order.</a:t>
            </a:r>
          </a:p>
        </p:txBody>
      </p:sp>
    </p:spTree>
    <p:extLst>
      <p:ext uri="{BB962C8B-B14F-4D97-AF65-F5344CB8AC3E}">
        <p14:creationId xmlns:p14="http://schemas.microsoft.com/office/powerpoint/2010/main" val="2365718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Startup: Experimentation and Innovation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Innovation Accounting: </a:t>
            </a:r>
            <a:r>
              <a:rPr lang="en-US" dirty="0"/>
              <a:t>designing fine-grained metrics to measure the value of MVPs and features of MVPs. </a:t>
            </a:r>
          </a:p>
          <a:p>
            <a:endParaRPr lang="en-US" dirty="0"/>
          </a:p>
          <a:p>
            <a:r>
              <a:rPr lang="en-US" dirty="0"/>
              <a:t>Differs from tendencies to examine growth and value with simple metrics like revenue and sales volume.</a:t>
            </a:r>
          </a:p>
          <a:p>
            <a:endParaRPr lang="en-US" dirty="0"/>
          </a:p>
          <a:p>
            <a:r>
              <a:rPr lang="en-US" dirty="0"/>
              <a:t>As MVPs are refined, metrics can be developed to test the value of new features through scientifically valid experiments.</a:t>
            </a:r>
          </a:p>
          <a:p>
            <a:endParaRPr lang="en-US" dirty="0"/>
          </a:p>
          <a:p>
            <a:r>
              <a:rPr lang="en-US" dirty="0"/>
              <a:t>A/B testing (a.k.a., split testing) helps with experimental design.</a:t>
            </a:r>
          </a:p>
        </p:txBody>
      </p:sp>
    </p:spTree>
    <p:extLst>
      <p:ext uri="{BB962C8B-B14F-4D97-AF65-F5344CB8AC3E}">
        <p14:creationId xmlns:p14="http://schemas.microsoft.com/office/powerpoint/2010/main" val="314923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1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must understand your users in order to systematically produce a product/service they want.</a:t>
            </a:r>
          </a:p>
          <a:p>
            <a:endParaRPr lang="en-US" dirty="0"/>
          </a:p>
          <a:p>
            <a:r>
              <a:rPr lang="en-US" dirty="0"/>
              <a:t>Test the value of your products/services early and often, possibly through MVPs.</a:t>
            </a:r>
          </a:p>
          <a:p>
            <a:endParaRPr lang="en-US" dirty="0"/>
          </a:p>
          <a:p>
            <a:r>
              <a:rPr lang="en-US" dirty="0"/>
              <a:t>Use refined metrics and experiments to help you determine what is valuable and what is not.</a:t>
            </a:r>
          </a:p>
          <a:p>
            <a:pPr lvl="1"/>
            <a:r>
              <a:rPr lang="en-US" dirty="0"/>
              <a:t>Team disputes can easily be settled through A/B testing</a:t>
            </a:r>
          </a:p>
          <a:p>
            <a:pPr lvl="1"/>
            <a:endParaRPr lang="en-US" dirty="0"/>
          </a:p>
          <a:p>
            <a:r>
              <a:rPr lang="en-US" dirty="0"/>
              <a:t>Assignment 2: Interviews and 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196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Proposition/Hypothesis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Value Propositions/Hypotheses</a:t>
            </a:r>
            <a:r>
              <a:rPr lang="en-US" dirty="0"/>
              <a:t>: assumptions about why a potential solution will be valuable to a user. Why users want to use and why they will benefit from system use.</a:t>
            </a:r>
          </a:p>
          <a:p>
            <a:endParaRPr lang="en-US" dirty="0"/>
          </a:p>
          <a:p>
            <a:r>
              <a:rPr lang="en-US" dirty="0"/>
              <a:t>The focus is on the WHY (e.g., users’ needs, motivations, frustrations, values, behavioral patterns, etc.).</a:t>
            </a:r>
          </a:p>
          <a:p>
            <a:endParaRPr lang="en-US" dirty="0"/>
          </a:p>
          <a:p>
            <a:r>
              <a:rPr lang="en-US" dirty="0"/>
              <a:t>Example: organizations will buy our new ERP system because it is sold modularly instead of as one large suite.</a:t>
            </a:r>
          </a:p>
          <a:p>
            <a:pPr lvl="1"/>
            <a:r>
              <a:rPr lang="en-US" dirty="0"/>
              <a:t>Assumes a need for an ERP, desire to save money, frustration with large suites with unused modules.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6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Persona</a:t>
            </a:r>
            <a:r>
              <a:rPr lang="en-US" dirty="0"/>
              <a:t>: an average representation of a group of individuals that exhibit similar traits, beliefs, roles, and/or behaviors</a:t>
            </a:r>
          </a:p>
          <a:p>
            <a:endParaRPr lang="en-US" dirty="0"/>
          </a:p>
          <a:p>
            <a:r>
              <a:rPr lang="en-US" dirty="0"/>
              <a:t>Each persona should capture:</a:t>
            </a:r>
          </a:p>
          <a:p>
            <a:pPr lvl="1"/>
            <a:r>
              <a:rPr lang="en-US" b="1" dirty="0"/>
              <a:t>Defining characteristics </a:t>
            </a:r>
            <a:r>
              <a:rPr lang="en-US" dirty="0"/>
              <a:t>relevant to problem domain (age, role, gender)</a:t>
            </a:r>
          </a:p>
          <a:p>
            <a:pPr lvl="1"/>
            <a:r>
              <a:rPr lang="en-US" b="1" dirty="0"/>
              <a:t>Cognitions and perceptions </a:t>
            </a:r>
            <a:r>
              <a:rPr lang="en-US" dirty="0"/>
              <a:t>about problem domain</a:t>
            </a:r>
          </a:p>
          <a:p>
            <a:pPr lvl="1"/>
            <a:r>
              <a:rPr lang="en-US" b="1" dirty="0"/>
              <a:t>Emotional states </a:t>
            </a:r>
            <a:r>
              <a:rPr lang="en-US" dirty="0"/>
              <a:t>when interacting in problem domain (e.g., frustrations)</a:t>
            </a:r>
          </a:p>
          <a:p>
            <a:pPr lvl="1"/>
            <a:r>
              <a:rPr lang="en-US" b="1" dirty="0"/>
              <a:t>Motivations</a:t>
            </a:r>
            <a:r>
              <a:rPr lang="en-US" dirty="0"/>
              <a:t> that drive engagement within problem domain</a:t>
            </a:r>
          </a:p>
          <a:p>
            <a:pPr lvl="1"/>
            <a:r>
              <a:rPr lang="en-US" b="1" dirty="0"/>
              <a:t>Actions</a:t>
            </a:r>
            <a:r>
              <a:rPr lang="en-US" dirty="0"/>
              <a:t> taken within the problem domain (i.e., behavioral patterns)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5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an interview protocol to remain consistent/structured across interviews.</a:t>
            </a:r>
          </a:p>
          <a:p>
            <a:pPr lvl="1"/>
            <a:r>
              <a:rPr lang="en-US" dirty="0"/>
              <a:t>Semi-structured interviews are fine (i.e., small deviations from the structured protocol).</a:t>
            </a:r>
          </a:p>
          <a:p>
            <a:pPr lvl="1"/>
            <a:r>
              <a:rPr lang="en-US" dirty="0"/>
              <a:t>If other important topics arise during early interviews, add new questions to the interview protocol.</a:t>
            </a:r>
          </a:p>
          <a:p>
            <a:pPr lvl="1"/>
            <a:endParaRPr lang="en-US" dirty="0"/>
          </a:p>
          <a:p>
            <a:r>
              <a:rPr lang="en-US" dirty="0"/>
              <a:t>Ask open-ended questions (e.g., tell me about… why/how do…)</a:t>
            </a:r>
          </a:p>
          <a:p>
            <a:pPr lvl="1"/>
            <a:r>
              <a:rPr lang="en-US" dirty="0"/>
              <a:t>Close-ended questions (e.g., yes/no questions) for shy/quiet respondents</a:t>
            </a:r>
          </a:p>
          <a:p>
            <a:pPr lvl="1"/>
            <a:r>
              <a:rPr lang="en-US" dirty="0"/>
              <a:t>Close-ended questions may be useful in follow-up interviews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it as conversational as possible.</a:t>
            </a:r>
          </a:p>
          <a:p>
            <a:endParaRPr lang="en-US" dirty="0"/>
          </a:p>
          <a:p>
            <a:r>
              <a:rPr lang="en-US" dirty="0"/>
              <a:t>Be cordial and affirm that you’re listening (</a:t>
            </a:r>
            <a:r>
              <a:rPr lang="en-US" dirty="0" err="1"/>
              <a:t>ahhh</a:t>
            </a:r>
            <a:r>
              <a:rPr lang="en-US" dirty="0"/>
              <a:t>…, um hmm…, interesting, etc.)</a:t>
            </a:r>
          </a:p>
          <a:p>
            <a:endParaRPr lang="en-US" dirty="0"/>
          </a:p>
          <a:p>
            <a:r>
              <a:rPr lang="en-US" dirty="0"/>
              <a:t>Take detailed notes!! </a:t>
            </a:r>
          </a:p>
          <a:p>
            <a:pPr lvl="1"/>
            <a:r>
              <a:rPr lang="en-US" dirty="0"/>
              <a:t>Two team members is helpful; one to interview and one to take notes.</a:t>
            </a:r>
          </a:p>
          <a:p>
            <a:endParaRPr lang="en-US" dirty="0"/>
          </a:p>
          <a:p>
            <a:r>
              <a:rPr lang="en-US" dirty="0"/>
              <a:t>Ask if you can conduct a follow up interview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7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22135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Persona development can be completed in one week or less. No more than two weeks.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Begin with team’s assumptions of personas. Draft personas.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an interview protocol.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interview participants: </a:t>
            </a:r>
            <a:r>
              <a:rPr lang="en-US" dirty="0" err="1"/>
              <a:t>Qualtrics</a:t>
            </a:r>
            <a:r>
              <a:rPr lang="en-US" dirty="0"/>
              <a:t>, Amazon Turk, or go where they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Interview people that fit each persona profile. 20-40 interviews will usually suffice. Take careful notes!!! </a:t>
            </a:r>
          </a:p>
          <a:p>
            <a:pPr lvl="1"/>
            <a:r>
              <a:rPr lang="en-US" dirty="0"/>
              <a:t>Sociology suggests 12 interviews per group leads to a solid understanding of a group. More than 40 may be needed if you have many personas.</a:t>
            </a:r>
          </a:p>
        </p:txBody>
      </p:sp>
    </p:spTree>
    <p:extLst>
      <p:ext uri="{BB962C8B-B14F-4D97-AF65-F5344CB8AC3E}">
        <p14:creationId xmlns:p14="http://schemas.microsoft.com/office/powerpoint/2010/main" val="121484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Code interview notes/transcriptions for characteristics, cognitions, emotions, motivations, and behaviors. </a:t>
            </a:r>
          </a:p>
          <a:p>
            <a:pPr lvl="1"/>
            <a:r>
              <a:rPr lang="en-US" dirty="0"/>
              <a:t>New personas may emerge based on coding of the elements</a:t>
            </a:r>
          </a:p>
          <a:p>
            <a:pPr lvl="1"/>
            <a:r>
              <a:rPr lang="en-US" dirty="0"/>
              <a:t>Coding also helps to confirm or dismiss initial assumptions in the draft personas created in step 1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Build/refine persona documents based on results of coding.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Develop value propositions for each persona based on differing pain points, motivations, cognitions, behavioral patterns, etc.</a:t>
            </a:r>
          </a:p>
        </p:txBody>
      </p:sp>
    </p:spTree>
    <p:extLst>
      <p:ext uri="{BB962C8B-B14F-4D97-AF65-F5344CB8AC3E}">
        <p14:creationId xmlns:p14="http://schemas.microsoft.com/office/powerpoint/2010/main" val="313452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EF2D-1376-48FA-870B-C402DD86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C7DE-FF3E-4BA6-9641-C3667996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the traditional brainstorming process and idea generation sessions?</a:t>
            </a:r>
          </a:p>
          <a:p>
            <a:endParaRPr lang="en-US" dirty="0"/>
          </a:p>
          <a:p>
            <a:r>
              <a:rPr lang="en-US" dirty="0"/>
              <a:t>What types of solutions are available when trying to solve a problem? When are the different types of solutions used?</a:t>
            </a:r>
          </a:p>
        </p:txBody>
      </p:sp>
    </p:spTree>
    <p:extLst>
      <p:ext uri="{BB962C8B-B14F-4D97-AF65-F5344CB8AC3E}">
        <p14:creationId xmlns:p14="http://schemas.microsoft.com/office/powerpoint/2010/main" val="14134793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1743</TotalTime>
  <Words>2151</Words>
  <Application>Microsoft Office PowerPoint</Application>
  <PresentationFormat>Widescreen</PresentationFormat>
  <Paragraphs>327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Trebuchet MS</vt:lpstr>
      <vt:lpstr>Berlin</vt:lpstr>
      <vt:lpstr>Users and Value Assessment</vt:lpstr>
      <vt:lpstr>Problem Identification</vt:lpstr>
      <vt:lpstr>Value Proposition/Hypothesis</vt:lpstr>
      <vt:lpstr>User Persona</vt:lpstr>
      <vt:lpstr>Interview Tips</vt:lpstr>
      <vt:lpstr>Interview Tips</vt:lpstr>
      <vt:lpstr>Persona Construction</vt:lpstr>
      <vt:lpstr>Persona Construction</vt:lpstr>
      <vt:lpstr>Identifying Solutions</vt:lpstr>
      <vt:lpstr>Identifying Solutions</vt:lpstr>
      <vt:lpstr>Different Solutions</vt:lpstr>
      <vt:lpstr>Comparing Different Solutions</vt:lpstr>
      <vt:lpstr>Comparison Matrices</vt:lpstr>
      <vt:lpstr>Multi-criteria Decision Making</vt:lpstr>
      <vt:lpstr>Cost-Benefit Analyses</vt:lpstr>
      <vt:lpstr>Sensitivity Analysis</vt:lpstr>
      <vt:lpstr>Making Estimates</vt:lpstr>
      <vt:lpstr>Making Estimates</vt:lpstr>
      <vt:lpstr>Making Estimates</vt:lpstr>
      <vt:lpstr>The Lean Startup</vt:lpstr>
      <vt:lpstr>Lean Startup: Testing Value Propositions</vt:lpstr>
      <vt:lpstr>Lean Startup: Build, Measure, Learn</vt:lpstr>
      <vt:lpstr>Lean Startup: Minimum Viable Product </vt:lpstr>
      <vt:lpstr>Lean Startup: MVP Types</vt:lpstr>
      <vt:lpstr>Lean Startup: Experimentation and Innovation Accounting</vt:lpstr>
      <vt:lpstr>Conclusion</vt:lpstr>
    </vt:vector>
  </TitlesOfParts>
  <Company>Michigan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&amp; Design</dc:title>
  <dc:creator>jdwall</dc:creator>
  <cp:lastModifiedBy>1</cp:lastModifiedBy>
  <cp:revision>458</cp:revision>
  <dcterms:created xsi:type="dcterms:W3CDTF">2018-08-21T14:12:01Z</dcterms:created>
  <dcterms:modified xsi:type="dcterms:W3CDTF">2020-09-14T19:06:05Z</dcterms:modified>
</cp:coreProperties>
</file>