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311" r:id="rId4"/>
    <p:sldId id="259" r:id="rId5"/>
    <p:sldId id="295" r:id="rId6"/>
    <p:sldId id="261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2" r:id="rId19"/>
    <p:sldId id="313" r:id="rId20"/>
    <p:sldId id="314" r:id="rId21"/>
    <p:sldId id="315" r:id="rId22"/>
    <p:sldId id="316" r:id="rId23"/>
    <p:sldId id="31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5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7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7437455-6E4D-4B31-83B2-0DCCBDBAB514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4176B9-0ACF-42BD-9209-A02D90D187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9548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7564-866D-4171-B68E-0275DC632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4: </a:t>
            </a:r>
            <a:br>
              <a:rPr lang="en-US" dirty="0"/>
            </a:br>
            <a:r>
              <a:rPr lang="en-US" dirty="0"/>
              <a:t>Introduction to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35195-9CB3-462A-850A-EF37CF833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30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9DC-9543-43B0-84FC-1F0CDC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B71-FB42-4595-AB80-11852D9C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provides multiple ways to create arrays:</a:t>
            </a:r>
            <a:endParaRPr lang="en-US" sz="2400" b="1" dirty="0"/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After importing </a:t>
            </a:r>
            <a:r>
              <a:rPr lang="en-US" sz="2000" dirty="0" err="1">
                <a:latin typeface="Arial" panose="020B0604020202020204" pitchFamily="34" charset="0"/>
              </a:rPr>
              <a:t>numpy</a:t>
            </a:r>
            <a:r>
              <a:rPr lang="en-US" sz="2000" dirty="0">
                <a:latin typeface="Arial" panose="020B0604020202020204" pitchFamily="34" charset="0"/>
              </a:rPr>
              <a:t> (i.e.,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BF9000"/>
                </a:solidFill>
                <a:latin typeface="Arial" panose="020B0604020202020204" pitchFamily="34" charset="0"/>
              </a:rPr>
              <a:t>numpy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as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np</a:t>
            </a:r>
            <a:r>
              <a:rPr lang="en-US" sz="2000" dirty="0">
                <a:latin typeface="Arial" panose="020B0604020202020204" pitchFamily="34" charset="0"/>
              </a:rPr>
              <a:t> 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ages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np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ndarray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float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#array of floats of size 5. NOT COMMONLY USED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ages1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np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zeros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int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#array of integers of size 3 filled with all values set to 0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ages2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np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ones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float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#array of floats of size 5 filled with all values set to 1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ages3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np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empty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float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#array of float of size 5; not really empty</a:t>
            </a:r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cs typeface="Arial" panose="020B0604020202020204" pitchFamily="34" charset="0"/>
              </a:rPr>
              <a:t>Using</a:t>
            </a:r>
            <a:r>
              <a:rPr lang="en-US" sz="2400" dirty="0"/>
              <a:t> built in Python array list to create a </a:t>
            </a:r>
            <a:r>
              <a:rPr lang="en-US" sz="2400" dirty="0" err="1"/>
              <a:t>numpy</a:t>
            </a:r>
            <a:r>
              <a:rPr lang="en-US" sz="2400" dirty="0"/>
              <a:t> array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salaries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np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array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22500.00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 50000.00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 95000.00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]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#array of size 3 with floats</a:t>
            </a:r>
          </a:p>
        </p:txBody>
      </p:sp>
    </p:spTree>
    <p:extLst>
      <p:ext uri="{BB962C8B-B14F-4D97-AF65-F5344CB8AC3E}">
        <p14:creationId xmlns:p14="http://schemas.microsoft.com/office/powerpoint/2010/main" val="266723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9DC-9543-43B0-84FC-1F0CDC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B71-FB42-4595-AB80-11852D9C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6024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Simple instantiation and initialization (easiest if you are manually created the matrix):</a:t>
            </a:r>
            <a:endParaRPr lang="en-US" sz="2400" b="1" dirty="0"/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matrixExample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38761D"/>
                </a:solidFill>
                <a:latin typeface="Arial" panose="020B0604020202020204" pitchFamily="34" charset="0"/>
              </a:rPr>
              <a:t>np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array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[ 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107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250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302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],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                                            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79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456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687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],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                                            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634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453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876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] ],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float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Notice the outer Python array list contains three inner Python arrays. </a:t>
            </a:r>
          </a:p>
          <a:p>
            <a:r>
              <a:rPr lang="en-US" sz="2400" dirty="0">
                <a:cs typeface="Arial" panose="020B0604020202020204" pitchFamily="34" charset="0"/>
              </a:rPr>
              <a:t>Instantiation and then initialization (easiest if using loops to create the matrix):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matrixExample2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np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zeros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float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#a 4x3 matrix of floats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matrixExample2[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107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#setting the value for row 0 column 0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matrixExample2[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250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#setting the value for row 0 column 0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You could use </a:t>
            </a:r>
            <a:r>
              <a:rPr lang="en-US" sz="2000" dirty="0" err="1">
                <a:latin typeface="Arial" panose="020B0604020202020204" pitchFamily="34" charset="0"/>
              </a:rPr>
              <a:t>np.ones</a:t>
            </a:r>
            <a:r>
              <a:rPr lang="en-US" sz="2000" dirty="0">
                <a:latin typeface="Arial" panose="020B0604020202020204" pitchFamily="34" charset="0"/>
              </a:rPr>
              <a:t> and </a:t>
            </a:r>
            <a:r>
              <a:rPr lang="en-US" sz="2000" dirty="0" err="1">
                <a:latin typeface="Arial" panose="020B0604020202020204" pitchFamily="34" charset="0"/>
              </a:rPr>
              <a:t>np.empty</a:t>
            </a:r>
            <a:r>
              <a:rPr lang="en-US" sz="2000" dirty="0">
                <a:latin typeface="Arial" panose="020B0604020202020204" pitchFamily="34" charset="0"/>
              </a:rPr>
              <a:t> as well</a:t>
            </a:r>
          </a:p>
          <a:p>
            <a:pPr lvl="1"/>
            <a:endParaRPr lang="en-US" sz="2000" dirty="0">
              <a:latin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9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B1A2-D2DA-4F68-B8AB-95B97743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CB3D-F096-4D15-B649-35EAC7CE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3427661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Lists come in different varieties, such as array lists and linked lists</a:t>
            </a:r>
            <a:endParaRPr lang="en-US" sz="1800" dirty="0"/>
          </a:p>
          <a:p>
            <a:r>
              <a:rPr lang="en-US" sz="2400" dirty="0"/>
              <a:t>Array lists (aka., dynamic arrays)</a:t>
            </a:r>
          </a:p>
          <a:p>
            <a:pPr lvl="1"/>
            <a:r>
              <a:rPr lang="en-US" sz="2100" dirty="0"/>
              <a:t>Can </a:t>
            </a:r>
            <a:r>
              <a:rPr lang="en-US" sz="2100" b="1" dirty="0"/>
              <a:t>add additional items </a:t>
            </a:r>
            <a:r>
              <a:rPr lang="en-US" sz="2100" dirty="0"/>
              <a:t>after initializing the array (i.e., not fixed size)</a:t>
            </a:r>
          </a:p>
          <a:p>
            <a:pPr lvl="1"/>
            <a:r>
              <a:rPr lang="en-US" sz="2100" dirty="0"/>
              <a:t>Stored in fixed size arrays behind the scenes</a:t>
            </a:r>
          </a:p>
          <a:p>
            <a:pPr lvl="1"/>
            <a:r>
              <a:rPr lang="en-US" sz="2100" dirty="0"/>
              <a:t>Still </a:t>
            </a:r>
            <a:r>
              <a:rPr lang="en-US" sz="2100" b="1" dirty="0"/>
              <a:t>fast to retrieve items</a:t>
            </a:r>
            <a:r>
              <a:rPr lang="en-US" sz="2100" dirty="0"/>
              <a:t>, but can be </a:t>
            </a:r>
            <a:r>
              <a:rPr lang="en-US" sz="2100" b="1" dirty="0"/>
              <a:t>slower to add/delete items </a:t>
            </a:r>
            <a:r>
              <a:rPr lang="en-US" sz="2100" dirty="0"/>
              <a:t>than other structures</a:t>
            </a:r>
          </a:p>
          <a:p>
            <a:r>
              <a:rPr lang="en-US" sz="2200" dirty="0"/>
              <a:t>Linked lists</a:t>
            </a:r>
          </a:p>
          <a:p>
            <a:pPr lvl="1"/>
            <a:r>
              <a:rPr lang="en-US" sz="2100" dirty="0"/>
              <a:t>Data </a:t>
            </a:r>
            <a:r>
              <a:rPr lang="en-US" sz="2100" b="1" dirty="0"/>
              <a:t>not in contiguous storage</a:t>
            </a:r>
            <a:r>
              <a:rPr lang="en-US" sz="2100" dirty="0"/>
              <a:t>; nodes contain data and pointers to the next link</a:t>
            </a:r>
          </a:p>
          <a:p>
            <a:pPr lvl="1"/>
            <a:r>
              <a:rPr lang="en-US" sz="2100" dirty="0"/>
              <a:t>Can be </a:t>
            </a:r>
            <a:r>
              <a:rPr lang="en-US" sz="2100" b="1" dirty="0"/>
              <a:t>slower to retrieve</a:t>
            </a:r>
            <a:r>
              <a:rPr lang="en-US" sz="2100" dirty="0"/>
              <a:t>, but can be </a:t>
            </a:r>
            <a:r>
              <a:rPr lang="en-US" sz="2100" b="1" dirty="0"/>
              <a:t>faster to add/delete items</a:t>
            </a:r>
          </a:p>
          <a:p>
            <a:pPr lvl="1"/>
            <a:r>
              <a:rPr lang="en-US" sz="2100" dirty="0"/>
              <a:t>Can have singly linked or doubly linked lists</a:t>
            </a:r>
          </a:p>
        </p:txBody>
      </p:sp>
      <p:pic>
        <p:nvPicPr>
          <p:cNvPr id="1026" name="Picture 2" descr="https://lh6.googleusercontent.com/xrz9NIeTa8lFTmMW5r0EqUr3pOpCuckun_HmJop9Y5ld4CX6vSPT4UIDcq_YvVpWenvCtZTgJ0PS5EYSUAGNvGd7ZroeuHhOku8GKF8uoZijrrjdwjzaRkU7YEoGlN3ehR7LWhug">
            <a:extLst>
              <a:ext uri="{FF2B5EF4-FFF2-40B4-BE49-F238E27FC236}">
                <a16:creationId xmlns:a16="http://schemas.microsoft.com/office/drawing/2014/main" id="{EC26D4B4-1CA6-43A2-B696-DCB617FF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95" y="5581650"/>
            <a:ext cx="30765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lh5.googleusercontent.com/f4i4m7IoEreRgy5G4b1qjK-YLu_l_S6p_px8Ultwrg1DhXbdTl6RJtZxaxXmgsquI51JBqvEb66ZOQsitNhAyvPeYL6GCuTLGXHRNTKT8_HgXKdzia9M9jXvevJNkbyR8CIx0FJv">
            <a:extLst>
              <a:ext uri="{FF2B5EF4-FFF2-40B4-BE49-F238E27FC236}">
                <a16:creationId xmlns:a16="http://schemas.microsoft.com/office/drawing/2014/main" id="{08429B24-884B-406E-8609-2DAF30456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0" y="5608156"/>
            <a:ext cx="59436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93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9DC-9543-43B0-84FC-1F0CDC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B71-FB42-4595-AB80-11852D9C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2400" dirty="0" err="1"/>
              <a:t>ArrayList</a:t>
            </a:r>
            <a:r>
              <a:rPr lang="en-US" sz="2400" dirty="0"/>
              <a:t> objects require a data type for items (</a:t>
            </a:r>
            <a:r>
              <a:rPr lang="en-US" sz="2400" b="1" dirty="0"/>
              <a:t>NO primitive data types</a:t>
            </a:r>
            <a:r>
              <a:rPr lang="en-US" sz="2400" dirty="0"/>
              <a:t>)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&lt;Integer&gt; ages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new 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&lt;Integer&gt;()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 //a list of integers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&lt;Double&gt; salaries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new 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ArrayList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&lt;Double&gt;()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sz="2000" b="1" dirty="0"/>
          </a:p>
          <a:p>
            <a:r>
              <a:rPr lang="en-US" sz="2400" dirty="0"/>
              <a:t>Adding to lists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ages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add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45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//adds the value 45 to the ages list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salaries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add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22500.00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2400" dirty="0">
                <a:latin typeface="Arial" panose="020B0604020202020204" pitchFamily="34" charset="0"/>
              </a:rPr>
              <a:t>Remove item by index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ages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remove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//removes the value at index 0 (i.e., 45)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767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9DC-9543-43B0-84FC-1F0CDC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B71-FB42-4595-AB80-11852D9C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7270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The standard array in Python is an array list</a:t>
            </a:r>
          </a:p>
          <a:p>
            <a:pPr lvl="1"/>
            <a:r>
              <a:rPr lang="en-US" sz="2200" dirty="0"/>
              <a:t>No data type requirements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ages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45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16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25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 34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 79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] #list of integers of size 5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ages2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[] #empty list</a:t>
            </a:r>
          </a:p>
          <a:p>
            <a:r>
              <a:rPr lang="en-US" sz="2600" dirty="0"/>
              <a:t>Adding to lists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ages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append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67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#adds the value 67 to the ages list</a:t>
            </a:r>
          </a:p>
          <a:p>
            <a:r>
              <a:rPr lang="en-US" sz="2400" dirty="0">
                <a:latin typeface="Arial" panose="020B0604020202020204" pitchFamily="34" charset="0"/>
              </a:rPr>
              <a:t>Remove item by first occurrence of the value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ages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remove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16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#removes the first value of 16 from the list</a:t>
            </a:r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Remove item by index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ages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pop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#removes the value at index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428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9DC-9543-43B0-84FC-1F0CDC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B71-FB42-4595-AB80-11852D9C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400" dirty="0"/>
              <a:t>The built in linked list in Java is a doubly linked list (NO primitive data types)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LinkedList&lt;String&gt; friends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new LinkedList&lt;String&gt;()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LinkedList&lt;Double&gt; salaries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new LinkedList&lt;Double&gt;()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sz="2000" b="1" dirty="0"/>
          </a:p>
          <a:p>
            <a:r>
              <a:rPr lang="en-US" sz="2400" dirty="0"/>
              <a:t>Adding to lists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friends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b="1" dirty="0" err="1">
                <a:solidFill>
                  <a:srgbClr val="1155CC"/>
                </a:solidFill>
                <a:latin typeface="Arial" panose="020B0604020202020204" pitchFamily="34" charset="0"/>
              </a:rPr>
              <a:t>add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"Jayden"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//adds the value Jayden at index 0 to the list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friends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b="1" dirty="0" err="1">
                <a:solidFill>
                  <a:srgbClr val="1155CC"/>
                </a:solidFill>
                <a:latin typeface="Arial" panose="020B0604020202020204" pitchFamily="34" charset="0"/>
              </a:rPr>
              <a:t>add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"Ryan"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//adds the value Ryan at index 1 to the list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friends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b="1" dirty="0" err="1">
                <a:solidFill>
                  <a:srgbClr val="1155CC"/>
                </a:solidFill>
                <a:latin typeface="Arial" panose="020B0604020202020204" pitchFamily="34" charset="0"/>
              </a:rPr>
              <a:t>push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"Pat"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//adds the value Pat at index 0 and shifts the other indices by +1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Remove item by index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friends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b="1" dirty="0" err="1">
                <a:solidFill>
                  <a:srgbClr val="1155CC"/>
                </a:solidFill>
                <a:latin typeface="Arial" panose="020B0604020202020204" pitchFamily="34" charset="0"/>
              </a:rPr>
              <a:t>remove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//removes the value at index 0 (i.e., Pat)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996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B1A2-D2DA-4F68-B8AB-95B97743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Maps and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CB3D-F096-4D15-B649-35EAC7CE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63375"/>
            <a:ext cx="11029615" cy="4174585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Maps and dictionaries use </a:t>
            </a:r>
            <a:r>
              <a:rPr lang="en-US" sz="2400" b="1" dirty="0" err="1"/>
              <a:t>key:value</a:t>
            </a:r>
            <a:r>
              <a:rPr lang="en-US" sz="2400" b="1" dirty="0"/>
              <a:t> pairs </a:t>
            </a:r>
            <a:r>
              <a:rPr lang="en-US" sz="2400" dirty="0"/>
              <a:t>to store information</a:t>
            </a:r>
          </a:p>
          <a:p>
            <a:pPr lvl="1"/>
            <a:r>
              <a:rPr lang="en-US" sz="2000" dirty="0"/>
              <a:t>Keys can be: </a:t>
            </a:r>
          </a:p>
          <a:p>
            <a:pPr lvl="2"/>
            <a:r>
              <a:rPr lang="en-US" sz="1800" b="1" dirty="0"/>
              <a:t>integers</a:t>
            </a:r>
            <a:r>
              <a:rPr lang="en-US" sz="1800" dirty="0"/>
              <a:t> like indices, but </a:t>
            </a:r>
            <a:r>
              <a:rPr lang="en-US" sz="1800" b="1" dirty="0"/>
              <a:t>don’t have to be sequential </a:t>
            </a:r>
            <a:r>
              <a:rPr lang="en-US" sz="1800" dirty="0"/>
              <a:t>like indices</a:t>
            </a:r>
          </a:p>
          <a:p>
            <a:pPr lvl="2"/>
            <a:r>
              <a:rPr lang="en-US" sz="1800" b="1" dirty="0"/>
              <a:t>Strings</a:t>
            </a:r>
          </a:p>
          <a:p>
            <a:pPr lvl="1"/>
            <a:r>
              <a:rPr lang="en-US" sz="2000" dirty="0"/>
              <a:t>Keys must be </a:t>
            </a:r>
            <a:r>
              <a:rPr lang="en-US" sz="2000" b="1" dirty="0"/>
              <a:t>unique</a:t>
            </a:r>
            <a:r>
              <a:rPr lang="en-US" sz="2000" dirty="0"/>
              <a:t> within a given map/dictionary</a:t>
            </a:r>
          </a:p>
          <a:p>
            <a:r>
              <a:rPr lang="en-US" sz="2200" dirty="0"/>
              <a:t>Maps/dictionaries are usually implemented through </a:t>
            </a:r>
            <a:r>
              <a:rPr lang="en-US" sz="2200" b="1" dirty="0"/>
              <a:t>hash tables</a:t>
            </a:r>
          </a:p>
          <a:p>
            <a:pPr lvl="1"/>
            <a:r>
              <a:rPr lang="en-US" sz="2000" dirty="0"/>
              <a:t>Keys are passed through a </a:t>
            </a:r>
            <a:r>
              <a:rPr lang="en-US" sz="2000" b="1" dirty="0"/>
              <a:t>hash function </a:t>
            </a:r>
            <a:r>
              <a:rPr lang="en-US" sz="2000" dirty="0"/>
              <a:t>and converted to a hashed index</a:t>
            </a:r>
          </a:p>
          <a:p>
            <a:pPr lvl="2"/>
            <a:r>
              <a:rPr lang="en-US" sz="1800" dirty="0"/>
              <a:t>Theoretically, hash functions produce a unique value that is always that same given the same input</a:t>
            </a:r>
          </a:p>
          <a:p>
            <a:pPr lvl="2"/>
            <a:r>
              <a:rPr lang="en-US" sz="1800" b="1" dirty="0"/>
              <a:t>Collisions can occur with hash functions </a:t>
            </a:r>
            <a:r>
              <a:rPr lang="en-US" sz="1800" dirty="0"/>
              <a:t>where two unique inputs provide the same output. The system handles these collisions behind the scenes.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7356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B1A2-D2DA-4F68-B8AB-95B97743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Maps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CB3D-F096-4D15-B649-35EAC7CE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63375"/>
            <a:ext cx="11029615" cy="423554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Creating a HashMap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HashMap&lt;Key, Value&gt;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HashMap&lt;String, Integer&gt;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groceryList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new HashMap&lt;String, Integer&gt;()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sz="2200" dirty="0"/>
              <a:t>Adding entries to a map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groceryList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put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"bananas"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6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 //adds the value 6 at key bananas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groceryList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put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"soda"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12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;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//adds the value 12 at key soda</a:t>
            </a:r>
            <a:endParaRPr lang="en-US" sz="2000" b="1" dirty="0"/>
          </a:p>
          <a:p>
            <a:r>
              <a:rPr lang="en-US" sz="2200" dirty="0"/>
              <a:t>Removing entries from a map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groceryList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remove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"soda")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//removes the value at key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"soda“</a:t>
            </a:r>
          </a:p>
          <a:p>
            <a:r>
              <a:rPr lang="en-US" sz="2200" dirty="0"/>
              <a:t>Retrieving values from a map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groceryList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 err="1">
                <a:solidFill>
                  <a:srgbClr val="1155CC"/>
                </a:solidFill>
                <a:latin typeface="Arial" panose="020B0604020202020204" pitchFamily="34" charset="0"/>
              </a:rPr>
              <a:t>get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“bananas")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//would return the value 6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7281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FF98-B161-4C5B-B264-213A79DE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Classes/Objects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EEB9-4993-49A3-85C1-A24AD221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anchor="t">
            <a:normAutofit/>
          </a:bodyPr>
          <a:lstStyle/>
          <a:p>
            <a:r>
              <a:rPr lang="en-US" sz="2400" dirty="0"/>
              <a:t>Classes and objects (e.g., Customers, Products, Employees, etc.) are themselves data structures</a:t>
            </a:r>
          </a:p>
          <a:p>
            <a:pPr lvl="1"/>
            <a:r>
              <a:rPr lang="en-US" sz="2400" dirty="0"/>
              <a:t>They store information in their attributes about the “things” the system needs to remember.</a:t>
            </a:r>
          </a:p>
          <a:p>
            <a:r>
              <a:rPr lang="en-US" sz="2400" dirty="0"/>
              <a:t>Data structures like arrays, lists, and maps can be used within classes and objects.</a:t>
            </a:r>
          </a:p>
          <a:p>
            <a:r>
              <a:rPr lang="en-US" sz="2400" dirty="0"/>
              <a:t>Arrays, lists, and maps can also contain objects.</a:t>
            </a:r>
          </a:p>
          <a:p>
            <a:r>
              <a:rPr lang="en-US" sz="2400" dirty="0"/>
              <a:t>Integrating classes/objects with other data structures provides enhanced functionality to a program by allowing for more complex data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53098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FF98-B161-4C5B-B264-213A79DE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Classes/Objects</a:t>
            </a:r>
          </a:p>
        </p:txBody>
      </p:sp>
      <p:pic>
        <p:nvPicPr>
          <p:cNvPr id="2050" name="Picture 2" descr="https://lh3.googleusercontent.com/WVCBLuyM8crzzr83cIjJbiB_cKf9hvo49OGrppqcgeTCRcuKBujX3UHLXnAH2UzaF-rDVaSaflnXN_0E9CF94nV6eTVP9Ike5OS0ouw_MKtixB2mR51WP_IpogKNjHMVPCJH2nRC">
            <a:extLst>
              <a:ext uri="{FF2B5EF4-FFF2-40B4-BE49-F238E27FC236}">
                <a16:creationId xmlns:a16="http://schemas.microsoft.com/office/drawing/2014/main" id="{8A218A42-FE06-49E2-BC01-D5EBD4D46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1" y="1883255"/>
            <a:ext cx="11029615" cy="482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EEB9-4993-49A3-85C1-A24AD221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10" y="2181929"/>
            <a:ext cx="3222587" cy="2494141"/>
          </a:xfrm>
        </p:spPr>
        <p:txBody>
          <a:bodyPr anchor="t">
            <a:normAutofit/>
          </a:bodyPr>
          <a:lstStyle/>
          <a:p>
            <a:r>
              <a:rPr lang="en-US" sz="2400" dirty="0"/>
              <a:t>What data structures do you see in this diagram?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0A0856-04E7-43C2-A59A-DCB56562CB01}"/>
              </a:ext>
            </a:extLst>
          </p:cNvPr>
          <p:cNvSpPr txBox="1">
            <a:spLocks/>
          </p:cNvSpPr>
          <p:nvPr/>
        </p:nvSpPr>
        <p:spPr>
          <a:xfrm>
            <a:off x="631371" y="3894974"/>
            <a:ext cx="3222587" cy="2494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040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B037-3725-4C41-87B2-1782C21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7A45-DC6A-4512-816F-9EB7BA6D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Data structure provide a way to store, organize, access, and modify complex data.</a:t>
            </a:r>
          </a:p>
          <a:p>
            <a:pPr lvl="1"/>
            <a:r>
              <a:rPr lang="en-US" sz="2000" dirty="0"/>
              <a:t>Used to organize data in computer memory</a:t>
            </a:r>
          </a:p>
          <a:p>
            <a:pPr lvl="1"/>
            <a:r>
              <a:rPr lang="en-US" sz="2000" dirty="0"/>
              <a:t>Also used to organize long term storage (i.e., database storage structures)</a:t>
            </a:r>
          </a:p>
          <a:p>
            <a:pPr lvl="1"/>
            <a:endParaRPr lang="en-US" sz="2200" dirty="0"/>
          </a:p>
          <a:p>
            <a:r>
              <a:rPr lang="en-US" sz="2200" dirty="0"/>
              <a:t>Examples of data structures: </a:t>
            </a:r>
          </a:p>
          <a:p>
            <a:pPr lvl="1"/>
            <a:r>
              <a:rPr lang="en-US" sz="2000" dirty="0"/>
              <a:t>classes, stacks (LIFO), queues (FIFO), trees, graphs, arrays, lists, and maps/dictionaries</a:t>
            </a:r>
          </a:p>
          <a:p>
            <a:r>
              <a:rPr lang="en-US" sz="2200" dirty="0"/>
              <a:t>We will primarily focus on basic data structures: arrays, lists, and maps/dictionaries</a:t>
            </a:r>
          </a:p>
        </p:txBody>
      </p:sp>
    </p:spTree>
    <p:extLst>
      <p:ext uri="{BB962C8B-B14F-4D97-AF65-F5344CB8AC3E}">
        <p14:creationId xmlns:p14="http://schemas.microsoft.com/office/powerpoint/2010/main" val="192506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3101-0FBF-4AD1-A631-593F6937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Structures</a:t>
            </a:r>
          </a:p>
        </p:txBody>
      </p:sp>
      <p:pic>
        <p:nvPicPr>
          <p:cNvPr id="3074" name="Picture 2" descr="https://lh6.googleusercontent.com/Igx8VY1wJ38TBRVD0CVN6r44_bEufmp1t3uuPpUzl9cMjc_hFopv4F8hUBXzzve5FykwcTkEfsVrUf1TG0M7ehq5oOWVvrkdDP0G_Sc2OhGR3GXj7KrNZCSWnKJ-ULlitiLwWLyU">
            <a:extLst>
              <a:ext uri="{FF2B5EF4-FFF2-40B4-BE49-F238E27FC236}">
                <a16:creationId xmlns:a16="http://schemas.microsoft.com/office/drawing/2014/main" id="{EAC8D77E-CD5B-486B-A9A8-7F6AF18EF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11" y="2280266"/>
            <a:ext cx="5848659" cy="290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4E14-1FD1-4C92-AF5D-13ED525F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7586"/>
          </a:xfrm>
        </p:spPr>
        <p:txBody>
          <a:bodyPr anchor="t">
            <a:normAutofit/>
          </a:bodyPr>
          <a:lstStyle/>
          <a:p>
            <a:r>
              <a:rPr lang="en-US" sz="2200" dirty="0"/>
              <a:t>Trees store information in a hierarchical manner that</a:t>
            </a:r>
            <a:br>
              <a:rPr lang="en-US" sz="2200" dirty="0"/>
            </a:br>
            <a:r>
              <a:rPr lang="en-US" sz="2200" dirty="0"/>
              <a:t>can be much more efficient than arrays, lists, and maps.</a:t>
            </a:r>
          </a:p>
          <a:p>
            <a:r>
              <a:rPr lang="en-US" sz="2200" dirty="0"/>
              <a:t>Trees have nodes, starting with a root node</a:t>
            </a:r>
          </a:p>
          <a:p>
            <a:r>
              <a:rPr lang="en-US" sz="2200" dirty="0"/>
              <a:t>Nodes store data to be used in calculations</a:t>
            </a:r>
          </a:p>
          <a:p>
            <a:pPr lvl="1"/>
            <a:r>
              <a:rPr lang="en-US" sz="2000" dirty="0"/>
              <a:t>Trees are widely used in analytics algorithms</a:t>
            </a:r>
          </a:p>
          <a:p>
            <a:endParaRPr lang="en-US" sz="2200" dirty="0"/>
          </a:p>
          <a:p>
            <a:r>
              <a:rPr lang="en-US" sz="2200" dirty="0"/>
              <a:t>All nodes should have at most one parent node</a:t>
            </a:r>
          </a:p>
          <a:p>
            <a:r>
              <a:rPr lang="en-US" sz="2200" dirty="0"/>
              <a:t>Nodes are connected in a hierarchy by edges</a:t>
            </a:r>
          </a:p>
          <a:p>
            <a:r>
              <a:rPr lang="en-US" sz="2200" dirty="0"/>
              <a:t>Edges are unidirectional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494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E53-1DD2-4E39-850E-4C7D9119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Uses of Tree Structures in Programming</a:t>
            </a:r>
          </a:p>
        </p:txBody>
      </p:sp>
      <p:pic>
        <p:nvPicPr>
          <p:cNvPr id="4098" name="Picture 2" descr="https://lh6.googleusercontent.com/Igx8VY1wJ38TBRVD0CVN6r44_bEufmp1t3uuPpUzl9cMjc_hFopv4F8hUBXzzve5FykwcTkEfsVrUf1TG0M7ehq5oOWVvrkdDP0G_Sc2OhGR3GXj7KrNZCSWnKJ-ULlitiLwWLyU">
            <a:extLst>
              <a:ext uri="{FF2B5EF4-FFF2-40B4-BE49-F238E27FC236}">
                <a16:creationId xmlns:a16="http://schemas.microsoft.com/office/drawing/2014/main" id="{4C39E180-7D09-4384-BEDA-81BD5799B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085" y="3553016"/>
            <a:ext cx="498157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0E8C-8158-4326-8404-86F44A52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222032" cy="4481561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There are many types of trees. Each tree serves a different purpose</a:t>
            </a:r>
          </a:p>
          <a:p>
            <a:r>
              <a:rPr lang="en-US" sz="2200" dirty="0"/>
              <a:t>Syntax trees help to convert the code you write into ordered directions that can be executed by the computer.</a:t>
            </a:r>
          </a:p>
          <a:p>
            <a:r>
              <a:rPr lang="en-US" sz="2200" dirty="0"/>
              <a:t>B-trees are used in databases to create indices for data.</a:t>
            </a:r>
          </a:p>
          <a:p>
            <a:pPr lvl="1"/>
            <a:r>
              <a:rPr lang="en-US" sz="2000" dirty="0"/>
              <a:t>Indices, like the index in a book, make it faster to find data values.</a:t>
            </a:r>
          </a:p>
          <a:p>
            <a:r>
              <a:rPr lang="en-US" sz="2200" dirty="0"/>
              <a:t>Binary search trees find ordered data quickly. </a:t>
            </a:r>
            <a:endParaRPr lang="en-US" sz="2000" dirty="0"/>
          </a:p>
          <a:p>
            <a:pPr lvl="1"/>
            <a:r>
              <a:rPr lang="en-US" sz="2000" dirty="0"/>
              <a:t>Each node has at most two children. </a:t>
            </a:r>
          </a:p>
          <a:p>
            <a:pPr lvl="1"/>
            <a:r>
              <a:rPr lang="en-US" sz="2000" dirty="0"/>
              <a:t>The left child node has a smaller value than the parent node</a:t>
            </a:r>
          </a:p>
          <a:p>
            <a:pPr lvl="1"/>
            <a:r>
              <a:rPr lang="en-US" sz="2000" dirty="0"/>
              <a:t>The right child node has a bigger value than the parent node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75486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E53-1DD2-4E39-850E-4C7D9119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 for Analytics</a:t>
            </a:r>
          </a:p>
        </p:txBody>
      </p:sp>
      <p:pic>
        <p:nvPicPr>
          <p:cNvPr id="5124" name="Picture 4" descr="https://lh4.googleusercontent.com/RwJvmBGr-qKWYk-usujrgRMj9XIfqI7aqqoHHVnRXjCUZcfX246XiBWb8i40c8SMeanlXUqeizB6IZDOvAFoVFpklMY9F5_o3eCEJ_nmbEqTfo1ITCX6nLA6isDkxR5IPNL2go5u">
            <a:extLst>
              <a:ext uri="{FF2B5EF4-FFF2-40B4-BE49-F238E27FC236}">
                <a16:creationId xmlns:a16="http://schemas.microsoft.com/office/drawing/2014/main" id="{7C691F4E-A2FE-4E94-B9D2-4375EEAFC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253" y="3099095"/>
            <a:ext cx="6201747" cy="315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0E8C-8158-4326-8404-86F44A52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222032" cy="4481561"/>
          </a:xfrm>
        </p:spPr>
        <p:txBody>
          <a:bodyPr anchor="t">
            <a:normAutofit/>
          </a:bodyPr>
          <a:lstStyle/>
          <a:p>
            <a:r>
              <a:rPr lang="en-US" sz="2200" dirty="0"/>
              <a:t>Decision trees are a common machine learning algorithm to predict an outcome based on a set of features (Ex. age, salary, marital status, gender, job title, etc.)</a:t>
            </a:r>
          </a:p>
          <a:p>
            <a:r>
              <a:rPr lang="en-US" sz="2200" dirty="0"/>
              <a:t>Nodes store feature-based conditions </a:t>
            </a:r>
          </a:p>
          <a:p>
            <a:r>
              <a:rPr lang="en-US" sz="2200" dirty="0"/>
              <a:t>Edges often represent true/false or yes/no pathways</a:t>
            </a:r>
          </a:p>
          <a:p>
            <a:r>
              <a:rPr lang="en-US" sz="2200" dirty="0"/>
              <a:t>Decision trees are created by: </a:t>
            </a:r>
          </a:p>
          <a:p>
            <a:pPr lvl="1"/>
            <a:r>
              <a:rPr lang="en-US" sz="2000" dirty="0"/>
              <a:t>Encoding expert knowledge (expert systems)</a:t>
            </a:r>
          </a:p>
          <a:p>
            <a:pPr lvl="1"/>
            <a:r>
              <a:rPr lang="en-US" sz="2000" dirty="0"/>
              <a:t>Training models from data containing</a:t>
            </a:r>
            <a:br>
              <a:rPr lang="en-US" sz="2000" dirty="0"/>
            </a:br>
            <a:r>
              <a:rPr lang="en-US" sz="2000" dirty="0"/>
              <a:t>the features and known outcomes</a:t>
            </a:r>
          </a:p>
          <a:p>
            <a:r>
              <a:rPr lang="en-US" sz="2200" dirty="0"/>
              <a:t>Decision trees are sensitive to changes in data</a:t>
            </a:r>
          </a:p>
          <a:p>
            <a:r>
              <a:rPr lang="en-US" sz="2200" dirty="0"/>
              <a:t>Decision trees can be combined into random forests to improve this sensitivity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27853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E53-1DD2-4E39-850E-4C7D9119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Graph Structures</a:t>
            </a:r>
          </a:p>
        </p:txBody>
      </p:sp>
      <p:pic>
        <p:nvPicPr>
          <p:cNvPr id="6146" name="Picture 2" descr="https://lh3.googleusercontent.com/6KAc6xlwmmoGYCHZYEuPv3Byta322r7zTxywBQKVbpxCrbEc9KXN-zWn2T1ofjNJj4JcG7YTSaiGzMMKBjjoXtbmcgevY93rWrc3hzGun-O43jAWo_C415jG9TeXfBvRKwU76TcC">
            <a:extLst>
              <a:ext uri="{FF2B5EF4-FFF2-40B4-BE49-F238E27FC236}">
                <a16:creationId xmlns:a16="http://schemas.microsoft.com/office/drawing/2014/main" id="{62DA7C11-8B96-4A71-AB89-588BFBD06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928" y="1886436"/>
            <a:ext cx="53530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0E8C-8158-4326-8404-86F44A52A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222032" cy="4481561"/>
          </a:xfrm>
        </p:spPr>
        <p:txBody>
          <a:bodyPr anchor="t">
            <a:normAutofit/>
          </a:bodyPr>
          <a:lstStyle/>
          <a:p>
            <a:r>
              <a:rPr lang="en-US" sz="2200" dirty="0"/>
              <a:t>Like trees, graphs rely on nodes (a.k.a., vertices) and edges</a:t>
            </a:r>
          </a:p>
          <a:p>
            <a:r>
              <a:rPr lang="en-US" sz="2200" dirty="0"/>
              <a:t>Graphs don’t have to be hierarchical like trees</a:t>
            </a:r>
          </a:p>
          <a:p>
            <a:r>
              <a:rPr lang="en-US" sz="2200" dirty="0"/>
              <a:t>Nodes can also have many “parent” nodes</a:t>
            </a:r>
          </a:p>
          <a:p>
            <a:r>
              <a:rPr lang="en-US" sz="2200" dirty="0"/>
              <a:t>Edges can be weighted or unweighted. Weighted</a:t>
            </a:r>
            <a:br>
              <a:rPr lang="en-US" sz="2200" dirty="0"/>
            </a:br>
            <a:r>
              <a:rPr lang="en-US" sz="2200" dirty="0"/>
              <a:t>edges can show strength of a relationship between </a:t>
            </a:r>
            <a:br>
              <a:rPr lang="en-US" sz="2200" dirty="0"/>
            </a:br>
            <a:r>
              <a:rPr lang="en-US" sz="2200" dirty="0"/>
              <a:t>nodes.</a:t>
            </a:r>
          </a:p>
          <a:p>
            <a:r>
              <a:rPr lang="en-US" sz="2200" dirty="0"/>
              <a:t>Edges can also be directional like trees, or undirected</a:t>
            </a:r>
          </a:p>
          <a:p>
            <a:r>
              <a:rPr lang="en-US" sz="2200" dirty="0"/>
              <a:t>Graphs are useful for storing social network data</a:t>
            </a:r>
          </a:p>
          <a:p>
            <a:pPr lvl="1"/>
            <a:r>
              <a:rPr lang="en-US" sz="2000" dirty="0"/>
              <a:t>They can find important nodes (i.e., influencers, bridges between different groups, etc.) through different measures of centrality.</a:t>
            </a:r>
          </a:p>
        </p:txBody>
      </p:sp>
    </p:spTree>
    <p:extLst>
      <p:ext uri="{BB962C8B-B14F-4D97-AF65-F5344CB8AC3E}">
        <p14:creationId xmlns:p14="http://schemas.microsoft.com/office/powerpoint/2010/main" val="2850229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1D57-5509-4723-89B1-FBAD46E0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90CA-6D6E-4A26-84CB-EDEF07B8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5452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BDD-0FD3-48CB-A761-E7E34470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2607-5A13-4296-96EA-46DF98C5A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43336"/>
            <a:ext cx="11029615" cy="3678303"/>
          </a:xfrm>
        </p:spPr>
        <p:txBody>
          <a:bodyPr anchor="t">
            <a:normAutofit/>
          </a:bodyPr>
          <a:lstStyle/>
          <a:p>
            <a:r>
              <a:rPr lang="en-US" sz="2400" dirty="0"/>
              <a:t>Big O Notation identifies how efficient a data structure is (theoretically speaking)</a:t>
            </a:r>
          </a:p>
          <a:p>
            <a:r>
              <a:rPr lang="en-US" sz="2400" dirty="0"/>
              <a:t>n is number of items stored </a:t>
            </a:r>
            <a:br>
              <a:rPr lang="en-US" sz="2400" dirty="0"/>
            </a:br>
            <a:r>
              <a:rPr lang="en-US" sz="2400" dirty="0"/>
              <a:t>in the structure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100" name="Picture 4" descr="Image result for big o notation for data structures">
            <a:extLst>
              <a:ext uri="{FF2B5EF4-FFF2-40B4-BE49-F238E27FC236}">
                <a16:creationId xmlns:a16="http://schemas.microsoft.com/office/drawing/2014/main" id="{279EF420-8F78-4387-A4A9-FF4F9B0E3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749" y="2692535"/>
            <a:ext cx="7345876" cy="403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big o notation">
            <a:extLst>
              <a:ext uri="{FF2B5EF4-FFF2-40B4-BE49-F238E27FC236}">
                <a16:creationId xmlns:a16="http://schemas.microsoft.com/office/drawing/2014/main" id="{986E211A-E02A-40C5-9739-2DA5E0494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" y="3626646"/>
            <a:ext cx="4331151" cy="307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84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B1A2-D2DA-4F68-B8AB-95B97743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CB3D-F096-4D15-B649-35EAC7CE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509473"/>
          </a:xfrm>
        </p:spPr>
        <p:txBody>
          <a:bodyPr anchor="t">
            <a:normAutofit/>
          </a:bodyPr>
          <a:lstStyle/>
          <a:p>
            <a:r>
              <a:rPr lang="en-US" sz="2400" dirty="0"/>
              <a:t>An array is an </a:t>
            </a:r>
            <a:r>
              <a:rPr lang="en-US" sz="2400" b="1" dirty="0"/>
              <a:t>ordered collection of items</a:t>
            </a:r>
            <a:r>
              <a:rPr lang="en-US" sz="2400" dirty="0"/>
              <a:t> (i.e., numbers, strings, objects, etc.) represented sequentially with indices</a:t>
            </a:r>
            <a:endParaRPr lang="en-US" sz="1800" dirty="0"/>
          </a:p>
          <a:p>
            <a:r>
              <a:rPr lang="en-US" sz="2400" dirty="0"/>
              <a:t>In many programming languages, arrays start with a </a:t>
            </a:r>
            <a:r>
              <a:rPr lang="en-US" sz="2400" b="1" dirty="0"/>
              <a:t>zero index</a:t>
            </a:r>
          </a:p>
          <a:p>
            <a:pPr lvl="1"/>
            <a:r>
              <a:rPr lang="en-US" sz="2000" dirty="0"/>
              <a:t>Count from 0 (i.e., 0, 1, 2, 3, 4, 5) instead of from 1 (i.e., 1, 2, 3, 4, 5)</a:t>
            </a:r>
          </a:p>
          <a:p>
            <a:pPr lvl="1"/>
            <a:r>
              <a:rPr lang="en-US" sz="2000" dirty="0"/>
              <a:t>Remember this when iterating over loops. </a:t>
            </a:r>
            <a:r>
              <a:rPr lang="en-US" sz="2000" b="1" dirty="0"/>
              <a:t>The first iteration is the 0 index</a:t>
            </a:r>
            <a:r>
              <a:rPr lang="en-US" sz="2000" dirty="0"/>
              <a:t>, the second is the 1 index and so on</a:t>
            </a:r>
          </a:p>
          <a:p>
            <a:r>
              <a:rPr lang="en-US" sz="2200" dirty="0"/>
              <a:t>Array items are stored </a:t>
            </a:r>
            <a:r>
              <a:rPr lang="en-US" sz="2200" b="1" dirty="0"/>
              <a:t>contiguously in computer memory</a:t>
            </a:r>
            <a:r>
              <a:rPr lang="en-US" sz="2200" dirty="0"/>
              <a:t> (i.e., in “chunks” of memory)</a:t>
            </a:r>
          </a:p>
          <a:p>
            <a:pPr lvl="1"/>
            <a:r>
              <a:rPr lang="en-US" sz="2000" dirty="0"/>
              <a:t>True arrays are of a fixed size to accommodate contiguous storage</a:t>
            </a:r>
          </a:p>
          <a:p>
            <a:pPr lvl="1"/>
            <a:r>
              <a:rPr lang="en-US" sz="2000" dirty="0"/>
              <a:t>Fast retrieval because of contiguous storage</a:t>
            </a:r>
          </a:p>
          <a:p>
            <a:pPr lvl="1"/>
            <a:endParaRPr lang="en-US" dirty="0"/>
          </a:p>
          <a:p>
            <a:pPr lvl="2"/>
            <a:endParaRPr lang="en-US" sz="18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1026" name="Picture 2" descr="https://lh6.googleusercontent.com/xrz9NIeTa8lFTmMW5r0EqUr3pOpCuckun_HmJop9Y5ld4CX6vSPT4UIDcq_YvVpWenvCtZTgJ0PS5EYSUAGNvGd7ZroeuHhOku8GKF8uoZijrrjdwjzaRkU7YEoGlN3ehR7LWhug">
            <a:extLst>
              <a:ext uri="{FF2B5EF4-FFF2-40B4-BE49-F238E27FC236}">
                <a16:creationId xmlns:a16="http://schemas.microsoft.com/office/drawing/2014/main" id="{EC26D4B4-1CA6-43A2-B696-DCB617FF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435" y="5260487"/>
            <a:ext cx="30765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45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BB1A2-D2DA-4F68-B8AB-95B97743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Vectors and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CB3D-F096-4D15-B649-35EAC7CE7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509473"/>
          </a:xfrm>
        </p:spPr>
        <p:txBody>
          <a:bodyPr anchor="t">
            <a:normAutofit/>
          </a:bodyPr>
          <a:lstStyle/>
          <a:p>
            <a:r>
              <a:rPr lang="en-US" sz="2400" dirty="0"/>
              <a:t>Arrays are often used in programming to simplify formulas through </a:t>
            </a:r>
            <a:r>
              <a:rPr lang="en-US" sz="2400" b="1" dirty="0"/>
              <a:t>vector/matrix mathematics</a:t>
            </a:r>
            <a:r>
              <a:rPr lang="en-US" sz="2400" dirty="0"/>
              <a:t> (i.e., linear algebra)</a:t>
            </a:r>
          </a:p>
          <a:p>
            <a:r>
              <a:rPr lang="en-US" sz="2400" b="1" dirty="0"/>
              <a:t>Vectors</a:t>
            </a:r>
            <a:r>
              <a:rPr lang="en-US" sz="2400" dirty="0"/>
              <a:t> are simply arrays</a:t>
            </a:r>
          </a:p>
          <a:p>
            <a:pPr lvl="1"/>
            <a:r>
              <a:rPr lang="en-US" sz="2200" dirty="0"/>
              <a:t>Each index stores a value</a:t>
            </a:r>
          </a:p>
          <a:p>
            <a:r>
              <a:rPr lang="en-US" sz="2400" b="1" dirty="0"/>
              <a:t>Matrices</a:t>
            </a:r>
            <a:r>
              <a:rPr lang="en-US" sz="2400" dirty="0"/>
              <a:t> are </a:t>
            </a:r>
            <a:r>
              <a:rPr lang="en-US" sz="2400" b="1" dirty="0"/>
              <a:t>multidimensional arrays</a:t>
            </a:r>
          </a:p>
          <a:p>
            <a:pPr lvl="1"/>
            <a:r>
              <a:rPr lang="en-US" sz="2400" dirty="0"/>
              <a:t>An </a:t>
            </a:r>
            <a:r>
              <a:rPr lang="en-US" sz="2400" b="1" dirty="0"/>
              <a:t>outer array </a:t>
            </a:r>
            <a:r>
              <a:rPr lang="en-US" sz="2400" dirty="0"/>
              <a:t>that </a:t>
            </a:r>
            <a:r>
              <a:rPr lang="en-US" sz="2400" b="1" dirty="0"/>
              <a:t>stores inner arrays</a:t>
            </a:r>
            <a:r>
              <a:rPr lang="en-US" sz="2400" dirty="0"/>
              <a:t> that store data</a:t>
            </a:r>
            <a:endParaRPr lang="en-US" sz="2400" b="1" dirty="0"/>
          </a:p>
          <a:p>
            <a:pPr lvl="1"/>
            <a:r>
              <a:rPr lang="en-US" sz="2400" dirty="0"/>
              <a:t>Each value is </a:t>
            </a:r>
            <a:r>
              <a:rPr lang="en-US" sz="2400" b="1" dirty="0"/>
              <a:t>stored at the cross section of indices</a:t>
            </a:r>
          </a:p>
          <a:p>
            <a:pPr lvl="2"/>
            <a:r>
              <a:rPr lang="en-US" sz="2200" dirty="0"/>
              <a:t>What value is stored at [0][2] or (0,2)? What value is stored at [1][0] or (1,0)?</a:t>
            </a:r>
          </a:p>
          <a:p>
            <a:pPr lvl="2"/>
            <a:endParaRPr lang="en-US" sz="18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2050" name="Picture 2" descr="https://lh6.googleusercontent.com/qBb8mpxl5fFyj3WdL88sbM6v5vPomkHht-eHj-Pt4A8Gn-rrKfCw2ySBFCVbTY-w22vejiEGCaoRcaio3ROGn32df6x_U5J1VwR2rAP_ynk7ZmKppv6btORk9Y-326aWavtP2s3U">
            <a:extLst>
              <a:ext uri="{FF2B5EF4-FFF2-40B4-BE49-F238E27FC236}">
                <a16:creationId xmlns:a16="http://schemas.microsoft.com/office/drawing/2014/main" id="{950A3D3C-EDDB-4A72-A21A-C38766FCC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0" t="7455" r="14404" b="26088"/>
          <a:stretch/>
        </p:blipFill>
        <p:spPr bwMode="auto">
          <a:xfrm>
            <a:off x="7429500" y="2654463"/>
            <a:ext cx="3581400" cy="181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9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9DC-9543-43B0-84FC-1F0CDC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B71-FB42-4595-AB80-11852D9C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82204"/>
          </a:xfrm>
        </p:spPr>
        <p:txBody>
          <a:bodyPr anchor="t">
            <a:normAutofit/>
          </a:bodyPr>
          <a:lstStyle/>
          <a:p>
            <a:r>
              <a:rPr lang="en-US" sz="2400" dirty="0"/>
              <a:t>Arrays in Java are </a:t>
            </a:r>
            <a:r>
              <a:rPr lang="en-US" sz="2400" b="1" dirty="0"/>
              <a:t>fixed size </a:t>
            </a:r>
            <a:r>
              <a:rPr lang="en-US" sz="2400" dirty="0"/>
              <a:t>and all items must be of the </a:t>
            </a:r>
            <a:r>
              <a:rPr lang="en-US" sz="2400" b="1" dirty="0"/>
              <a:t>same data type</a:t>
            </a:r>
          </a:p>
          <a:p>
            <a:r>
              <a:rPr lang="en-US" sz="2400" dirty="0"/>
              <a:t>You can declare an array in three ways (all contain brackets: [ ]):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int[] ages1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int []ages2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int ages3[]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</a:p>
          <a:p>
            <a:r>
              <a:rPr lang="en-US" sz="2200" dirty="0">
                <a:latin typeface="Arial" panose="020B0604020202020204" pitchFamily="34" charset="0"/>
              </a:rPr>
              <a:t>Simple instantiation and initialization with {}: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String names[]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"Pat"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 "Sam"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 "Ray"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}; //size of the array determined by number of items</a:t>
            </a:r>
          </a:p>
        </p:txBody>
      </p:sp>
    </p:spTree>
    <p:extLst>
      <p:ext uri="{BB962C8B-B14F-4D97-AF65-F5344CB8AC3E}">
        <p14:creationId xmlns:p14="http://schemas.microsoft.com/office/powerpoint/2010/main" val="181562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9DC-9543-43B0-84FC-1F0CDC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B71-FB42-4595-AB80-11852D9C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83144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Instantiation, then initialization:</a:t>
            </a:r>
            <a:endParaRPr lang="en-US" sz="2400" b="1" dirty="0"/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double salaries[]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new double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]; //instantiation of an array of doubles with a size of 3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salaries[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22500.00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 //this value is added to the array at index 0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salaries[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50000.00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 //this value is added to the array at index 1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salaries[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95000.00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 //this value is added to the array at index 2</a:t>
            </a:r>
          </a:p>
          <a:p>
            <a:r>
              <a:rPr lang="en-US" sz="2200" dirty="0">
                <a:latin typeface="Arial" panose="020B0604020202020204" pitchFamily="34" charset="0"/>
              </a:rPr>
              <a:t>Can you have the following line?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salaries[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45000.00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2200" dirty="0">
                <a:latin typeface="Arial" panose="020B0604020202020204" pitchFamily="34" charset="0"/>
              </a:rPr>
              <a:t>Getting values stored at a particular index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salaries[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]</a:t>
            </a:r>
            <a:r>
              <a:rPr lang="en-US" sz="2000" dirty="0"/>
              <a:t> //what value would this reference return?</a:t>
            </a:r>
          </a:p>
          <a:p>
            <a:endParaRPr 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4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9DC-9543-43B0-84FC-1F0CDC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B71-FB42-4595-AB80-11852D9C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602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Simple instantiation and initialization (easiest if you are manually creating the matrix):</a:t>
            </a:r>
            <a:endParaRPr lang="en-US" sz="2400" b="1" dirty="0"/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double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matrixExample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[][]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  { {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107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250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302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                                               {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79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456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687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},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                                                {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634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453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876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} };</a:t>
            </a:r>
          </a:p>
          <a:p>
            <a:pPr lvl="1"/>
            <a:r>
              <a:rPr lang="en-US" sz="2000" dirty="0">
                <a:cs typeface="Arial" panose="020B0604020202020204" pitchFamily="34" charset="0"/>
              </a:rPr>
              <a:t>Notice the outer array contains three inner arrays. What are the dimensions of this matrix?</a:t>
            </a:r>
          </a:p>
          <a:p>
            <a:r>
              <a:rPr lang="en-US" sz="2400" dirty="0">
                <a:cs typeface="Arial" panose="020B0604020202020204" pitchFamily="34" charset="0"/>
              </a:rPr>
              <a:t>Instantiation and then initialization (easiest if using loops to create the matrix):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double matrixExample2[][]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new double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][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]; //a 4x3 matrix of doubles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matrixExample2[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107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 //setting the value for row 0 column 0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matrixExample2[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250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 //setting the value for row 0 column 1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matrixExample2[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302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 //setting the value for row 0 column 2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matrixExample2[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][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]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38761D"/>
                </a:solidFill>
                <a:latin typeface="Arial" panose="020B0604020202020204" pitchFamily="34" charset="0"/>
              </a:rPr>
              <a:t>79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; //setting the value for row 1 column 0</a:t>
            </a:r>
            <a:endParaRPr lang="en-US" sz="2000" dirty="0">
              <a:latin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0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79DC-9543-43B0-84FC-1F0CDC2A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Python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9B71-FB42-4595-AB80-11852D9C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Most built in arrays in Python are not fixed size arrays. They are dynamic arrays (i.e., array lists)</a:t>
            </a:r>
          </a:p>
          <a:p>
            <a:r>
              <a:rPr lang="en-US" sz="2400" dirty="0"/>
              <a:t>Most Python arrays can contain values of different data types</a:t>
            </a:r>
          </a:p>
          <a:p>
            <a:r>
              <a:rPr lang="en-US" sz="2400" dirty="0" err="1"/>
              <a:t>numpy</a:t>
            </a:r>
            <a:r>
              <a:rPr lang="en-US" sz="2400" dirty="0"/>
              <a:t> (i.e., an analytics library in Python) arrays are closest to true fixed size arrays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Must import </a:t>
            </a:r>
            <a:r>
              <a:rPr lang="en-US" sz="2000" dirty="0" err="1">
                <a:latin typeface="Arial" panose="020B0604020202020204" pitchFamily="34" charset="0"/>
              </a:rPr>
              <a:t>numpy</a:t>
            </a:r>
            <a:r>
              <a:rPr lang="en-US" sz="2000" dirty="0">
                <a:latin typeface="Arial" panose="020B0604020202020204" pitchFamily="34" charset="0"/>
              </a:rPr>
              <a:t> library: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BF9000"/>
                </a:solidFill>
                <a:latin typeface="Arial" panose="020B0604020202020204" pitchFamily="34" charset="0"/>
              </a:rPr>
              <a:t>numpy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1155CC"/>
                </a:solidFill>
                <a:latin typeface="Arial" panose="020B0604020202020204" pitchFamily="34" charset="0"/>
              </a:rPr>
              <a:t>as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 np</a:t>
            </a:r>
          </a:p>
          <a:p>
            <a:pPr lvl="1"/>
            <a:r>
              <a:rPr lang="en-US" sz="2000" dirty="0">
                <a:latin typeface="Arial" panose="020B0604020202020204" pitchFamily="34" charset="0"/>
              </a:rPr>
              <a:t>Import statements are often put together at the top of the first cell in </a:t>
            </a:r>
            <a:r>
              <a:rPr lang="en-US" sz="2000" dirty="0" err="1">
                <a:latin typeface="Arial" panose="020B0604020202020204" pitchFamily="34" charset="0"/>
              </a:rPr>
              <a:t>Jupyter</a:t>
            </a:r>
            <a:r>
              <a:rPr lang="en-US" sz="2000" dirty="0">
                <a:latin typeface="Arial" panose="020B0604020202020204" pitchFamily="34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444670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18712</TotalTime>
  <Words>2368</Words>
  <Application>Microsoft Office PowerPoint</Application>
  <PresentationFormat>Widescreen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Gill Sans MT</vt:lpstr>
      <vt:lpstr>Wingdings 2</vt:lpstr>
      <vt:lpstr>Dividend</vt:lpstr>
      <vt:lpstr>Chapter 4:  Introduction to Data Structures</vt:lpstr>
      <vt:lpstr>Data Structures</vt:lpstr>
      <vt:lpstr>Data Structures and Big O Notation</vt:lpstr>
      <vt:lpstr>Arrays</vt:lpstr>
      <vt:lpstr>Arrays as Vectors and Matrices</vt:lpstr>
      <vt:lpstr>Arrays in Java</vt:lpstr>
      <vt:lpstr>Arrays in Java</vt:lpstr>
      <vt:lpstr>Multidimensional Arrays in Java</vt:lpstr>
      <vt:lpstr>Arrays in Python</vt:lpstr>
      <vt:lpstr>Arrays in Python</vt:lpstr>
      <vt:lpstr>Multidimensional Arrays in Python</vt:lpstr>
      <vt:lpstr>Lists</vt:lpstr>
      <vt:lpstr>Array Lists in Java</vt:lpstr>
      <vt:lpstr>Array Lists in Python</vt:lpstr>
      <vt:lpstr>Doubly Linked Lists in Java</vt:lpstr>
      <vt:lpstr>Maps and Dictionaries</vt:lpstr>
      <vt:lpstr>Maps in Java</vt:lpstr>
      <vt:lpstr>Data Structures and Classes/Objects</vt:lpstr>
      <vt:lpstr>Data Structures and Classes/Objects</vt:lpstr>
      <vt:lpstr>Tree Data Structures</vt:lpstr>
      <vt:lpstr>Some Uses of Tree Structures in Programming</vt:lpstr>
      <vt:lpstr>Tree Structures for Analytics</vt:lpstr>
      <vt:lpstr>Graph Structures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OOP for Business</dc:title>
  <dc:creator>Jeffrey Wall</dc:creator>
  <cp:lastModifiedBy>1</cp:lastModifiedBy>
  <cp:revision>885</cp:revision>
  <dcterms:created xsi:type="dcterms:W3CDTF">2020-01-09T15:58:44Z</dcterms:created>
  <dcterms:modified xsi:type="dcterms:W3CDTF">2021-02-07T23:15:51Z</dcterms:modified>
</cp:coreProperties>
</file>