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82" r:id="rId4"/>
    <p:sldId id="266" r:id="rId5"/>
    <p:sldId id="312" r:id="rId6"/>
    <p:sldId id="321" r:id="rId7"/>
    <p:sldId id="268" r:id="rId8"/>
    <p:sldId id="313" r:id="rId9"/>
    <p:sldId id="314" r:id="rId10"/>
    <p:sldId id="290" r:id="rId11"/>
    <p:sldId id="315" r:id="rId12"/>
    <p:sldId id="316" r:id="rId13"/>
    <p:sldId id="317" r:id="rId14"/>
    <p:sldId id="318" r:id="rId15"/>
    <p:sldId id="319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5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7564-866D-4171-B68E-0275DC632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5: </a:t>
            </a:r>
            <a:br>
              <a:rPr lang="en-US" dirty="0"/>
            </a:br>
            <a:r>
              <a:rPr lang="en-US" dirty="0"/>
              <a:t>Data Structures and 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5195-9CB3-462A-850A-EF37CF833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/For-In Loops in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/>
          </a:bodyPr>
          <a:lstStyle/>
          <a:p>
            <a:r>
              <a:rPr lang="en-US" sz="2400" dirty="0"/>
              <a:t>Foreach/for-in on a HashMap&lt;String, Double&gt; named salaries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Map.Entry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&lt;String, Double&gt; salary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: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salaries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entrySet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	</a:t>
            </a:r>
            <a:r>
              <a:rPr lang="en-US" sz="2000" dirty="0" err="1">
                <a:solidFill>
                  <a:srgbClr val="BF9000"/>
                </a:solidFill>
                <a:latin typeface="Arial" panose="020B0604020202020204" pitchFamily="34" charset="0"/>
              </a:rPr>
              <a:t>System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println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"The salary for 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salary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getKey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 is "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salary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getValue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())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  <a:p>
            <a:r>
              <a:rPr lang="en-US" sz="2400" dirty="0"/>
              <a:t>Foreach/for-in on an </a:t>
            </a:r>
            <a:r>
              <a:rPr lang="en-US" sz="2400" dirty="0" err="1"/>
              <a:t>ArrayList</a:t>
            </a:r>
            <a:r>
              <a:rPr lang="en-US" sz="2400" dirty="0"/>
              <a:t>&lt;String&gt; named items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String item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items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println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"The item is 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item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076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/For-In Loops in Java Lambda Style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4384427"/>
          </a:xfrm>
        </p:spPr>
        <p:txBody>
          <a:bodyPr anchor="t">
            <a:normAutofit/>
          </a:bodyPr>
          <a:lstStyle/>
          <a:p>
            <a:r>
              <a:rPr lang="en-US" sz="2400" dirty="0"/>
              <a:t>Many data structures in Java have a built in </a:t>
            </a:r>
            <a:r>
              <a:rPr lang="en-US" sz="2400" dirty="0" err="1"/>
              <a:t>forEach</a:t>
            </a:r>
            <a:r>
              <a:rPr lang="en-US" sz="2400" dirty="0"/>
              <a:t> method</a:t>
            </a:r>
          </a:p>
          <a:p>
            <a:r>
              <a:rPr lang="en-US" sz="2400" dirty="0"/>
              <a:t>These methods require the use of a lambda function</a:t>
            </a:r>
          </a:p>
          <a:p>
            <a:pPr lvl="1"/>
            <a:r>
              <a:rPr lang="en-US" sz="2200" dirty="0"/>
              <a:t>Lambda functions don’t have names like most methods.</a:t>
            </a:r>
          </a:p>
          <a:p>
            <a:r>
              <a:rPr lang="en-US" sz="2400" dirty="0"/>
              <a:t>Below is a lambda function for a HashMap&lt;String, Double&gt; called salaries</a:t>
            </a:r>
          </a:p>
          <a:p>
            <a:pPr lvl="1"/>
            <a:r>
              <a:rPr lang="en-US" sz="2000" dirty="0"/>
              <a:t>The key holds employee names and the value stores the salary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salaries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forEach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 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-&gt;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BF9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 err="1">
                <a:solidFill>
                  <a:srgbClr val="BF9000"/>
                </a:solidFill>
                <a:latin typeface="Arial" panose="020B0604020202020204" pitchFamily="34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println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“The salary for 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 is 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237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/For-In Loops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/>
          </a:bodyPr>
          <a:lstStyle/>
          <a:p>
            <a:r>
              <a:rPr lang="en-US" sz="2400" dirty="0"/>
              <a:t>Foreach on a dictionary named salaries</a:t>
            </a:r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salaries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items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 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print(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"The salary for {} is {}"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format(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value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))</a:t>
            </a:r>
          </a:p>
          <a:p>
            <a:endParaRPr lang="en-US" sz="2400" dirty="0"/>
          </a:p>
          <a:p>
            <a:r>
              <a:rPr lang="en-US" sz="2400" dirty="0"/>
              <a:t>Foreach on a list named </a:t>
            </a:r>
            <a:r>
              <a:rPr lang="en-US" sz="2400" dirty="0" err="1"/>
              <a:t>myList</a:t>
            </a:r>
            <a:endParaRPr lang="en-US" sz="2200" dirty="0"/>
          </a:p>
          <a:p>
            <a:pPr marL="0" indent="0">
              <a:buNone/>
            </a:pP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 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print(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"The item value is {}"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format(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item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))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262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More Complex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You can embed loops within loops (i.e., iterate through multidimensional array)</a:t>
            </a:r>
          </a:p>
          <a:p>
            <a:pPr lvl="1"/>
            <a:r>
              <a:rPr lang="en-US" sz="2200" dirty="0"/>
              <a:t>This can be inefficient though. Other data structures can be more efficient than embedded loops </a:t>
            </a:r>
          </a:p>
          <a:p>
            <a:r>
              <a:rPr lang="en-US" sz="2400" dirty="0"/>
              <a:t>You can embed if() statements within loops</a:t>
            </a:r>
          </a:p>
          <a:p>
            <a:r>
              <a:rPr lang="en-US" sz="2400" dirty="0"/>
              <a:t>You can embed loops within if() statements</a:t>
            </a:r>
          </a:p>
          <a:p>
            <a:r>
              <a:rPr lang="en-US" sz="2400" dirty="0"/>
              <a:t>You can embed if() statements in if() statements</a:t>
            </a:r>
          </a:p>
          <a:p>
            <a:r>
              <a:rPr lang="en-US" sz="2400" dirty="0"/>
              <a:t>With the basic logic tools provided by if() statements and loops, you can accomplish many tasks</a:t>
            </a:r>
          </a:p>
          <a:p>
            <a:endParaRPr lang="en-US" sz="2400" dirty="0"/>
          </a:p>
          <a:p>
            <a:r>
              <a:rPr lang="en-US" sz="2400" dirty="0"/>
              <a:t>More </a:t>
            </a:r>
            <a:r>
              <a:rPr lang="en-US" sz="2400" b="1" dirty="0"/>
              <a:t>complex design patterns </a:t>
            </a:r>
            <a:r>
              <a:rPr lang="en-US" sz="2400" dirty="0"/>
              <a:t>can be used to </a:t>
            </a:r>
            <a:r>
              <a:rPr lang="en-US" sz="2400" b="1" dirty="0"/>
              <a:t>replace if statements and loops</a:t>
            </a:r>
          </a:p>
          <a:p>
            <a:pPr lvl="1"/>
            <a:r>
              <a:rPr lang="en-US" sz="2200" dirty="0"/>
              <a:t>Ex. Decorator pattern or factory pattern can replace complex if statements</a:t>
            </a:r>
          </a:p>
          <a:p>
            <a:pPr lvl="1"/>
            <a:r>
              <a:rPr lang="en-US" sz="2200" dirty="0"/>
              <a:t>Ex. Recursion in place of loops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311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/>
          </a:bodyPr>
          <a:lstStyle/>
          <a:p>
            <a:r>
              <a:rPr lang="en-US" sz="2400" dirty="0"/>
              <a:t>As mentioned in the previous chapter, combining objects with other </a:t>
            </a:r>
            <a:br>
              <a:rPr lang="en-US" sz="2400" dirty="0"/>
            </a:br>
            <a:r>
              <a:rPr lang="en-US" sz="2400" dirty="0"/>
              <a:t>data structures allows for more complex programs.</a:t>
            </a:r>
          </a:p>
          <a:p>
            <a:pPr lvl="1"/>
            <a:r>
              <a:rPr lang="en-US" sz="2000" dirty="0"/>
              <a:t>Arrays of objects</a:t>
            </a:r>
          </a:p>
          <a:p>
            <a:pPr lvl="1"/>
            <a:r>
              <a:rPr lang="en-US" sz="2000" dirty="0"/>
              <a:t>Object attributes that store arrays or lists of other objects</a:t>
            </a:r>
          </a:p>
          <a:p>
            <a:pPr lvl="1"/>
            <a:r>
              <a:rPr lang="en-US" sz="2000" dirty="0"/>
              <a:t>Etc.</a:t>
            </a:r>
          </a:p>
          <a:p>
            <a:pPr lvl="1"/>
            <a:endParaRPr lang="en-US" sz="2000" dirty="0"/>
          </a:p>
          <a:p>
            <a:r>
              <a:rPr lang="en-US" sz="2200" dirty="0"/>
              <a:t>Go to the “Looping with objects” section of Chapter 5. Examine the examples.</a:t>
            </a:r>
          </a:p>
          <a:p>
            <a:pPr lvl="1"/>
            <a:r>
              <a:rPr lang="en-US" sz="2000" dirty="0"/>
              <a:t>What is happening?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840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58A6-C3B7-461C-BE51-9CBAF3C9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pic>
        <p:nvPicPr>
          <p:cNvPr id="2050" name="Picture 2" descr="https://lh5.googleusercontent.com/Ujbma-xBcXZID1FsWkBrDdl7AoQ0uGGNQ90v8WuYH4QlQf-EKkUu92F2HYrZXY6m-G_aQCkhC7FMSAFUUwJA2pq4Wanm6TGQS-Ar7gXd24nxbrzMiTSCcu2Npnzt2nkYtOxJqxqN">
            <a:extLst>
              <a:ext uri="{FF2B5EF4-FFF2-40B4-BE49-F238E27FC236}">
                <a16:creationId xmlns:a16="http://schemas.microsoft.com/office/drawing/2014/main" id="{B06E97DC-116B-4294-9509-B8180845B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4904"/>
            <a:ext cx="5943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0008-019F-4438-9D13-30B5E9F8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200" dirty="0"/>
              <a:t>Recursion offers an alternate way besides for(), while(), foreach(), and other loops to repeat behaviors.</a:t>
            </a:r>
          </a:p>
          <a:p>
            <a:r>
              <a:rPr lang="en-US" sz="2200" dirty="0"/>
              <a:t>Sometimes recursion is the only way to repeat complex behaviors.</a:t>
            </a:r>
          </a:p>
          <a:p>
            <a:r>
              <a:rPr lang="en-US" sz="2200" dirty="0"/>
              <a:t>Recursion works by creating a method that calls itself until a condition within the method is met, or fails to be met. </a:t>
            </a:r>
          </a:p>
          <a:p>
            <a:r>
              <a:rPr lang="en-US" sz="2200" dirty="0"/>
              <a:t>Go to the matrix transpose example in Chapter 5 under the “Recursion” section</a:t>
            </a:r>
          </a:p>
        </p:txBody>
      </p:sp>
    </p:spTree>
    <p:extLst>
      <p:ext uri="{BB962C8B-B14F-4D97-AF65-F5344CB8AC3E}">
        <p14:creationId xmlns:p14="http://schemas.microsoft.com/office/powerpoint/2010/main" val="151739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D57-5509-4723-89B1-FBAD46E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90CA-6D6E-4A26-84CB-EDEF07B8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452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FEAD-50E6-4135-A2C5-D4B8FFE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34A7-E2C4-4B76-9376-24B1445A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969946" cy="4314089"/>
          </a:xfrm>
        </p:spPr>
        <p:txBody>
          <a:bodyPr anchor="t">
            <a:normAutofit/>
          </a:bodyPr>
          <a:lstStyle/>
          <a:p>
            <a:r>
              <a:rPr lang="en-US" sz="2400" dirty="0"/>
              <a:t>Review: what is a data structure?</a:t>
            </a:r>
          </a:p>
          <a:p>
            <a:endParaRPr lang="en-US" sz="2400" dirty="0"/>
          </a:p>
          <a:p>
            <a:r>
              <a:rPr lang="en-US" sz="2400" dirty="0"/>
              <a:t>Name some different types of data structures and what makes them unique.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28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E38E-E169-4EA9-A6D6-B4E57C46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0E5D-041B-45B6-B1C8-7C841E776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9627"/>
          </a:xfrm>
        </p:spPr>
        <p:txBody>
          <a:bodyPr anchor="t">
            <a:normAutofit/>
          </a:bodyPr>
          <a:lstStyle/>
          <a:p>
            <a:r>
              <a:rPr lang="en-US" sz="2400" dirty="0"/>
              <a:t>Flow control manages how a program moves through your classes/logic when executed</a:t>
            </a:r>
          </a:p>
          <a:p>
            <a:pPr lvl="1"/>
            <a:r>
              <a:rPr lang="en-US" sz="2200" dirty="0"/>
              <a:t>Programs usually read </a:t>
            </a:r>
            <a:r>
              <a:rPr lang="en-US" sz="2200" b="1" dirty="0"/>
              <a:t>line by line </a:t>
            </a:r>
            <a:r>
              <a:rPr lang="en-US" sz="2200" dirty="0"/>
              <a:t>with </a:t>
            </a:r>
            <a:r>
              <a:rPr lang="en-US" sz="2200" b="1" dirty="0"/>
              <a:t>jumps to methods </a:t>
            </a:r>
            <a:r>
              <a:rPr lang="en-US" sz="2200" dirty="0"/>
              <a:t>and back again when methods are called</a:t>
            </a:r>
          </a:p>
          <a:p>
            <a:pPr lvl="1"/>
            <a:r>
              <a:rPr lang="en-US" sz="2200" b="1" dirty="0"/>
              <a:t>Optional and alternative flows </a:t>
            </a:r>
            <a:r>
              <a:rPr lang="en-US" sz="2200" dirty="0"/>
              <a:t>can be created through </a:t>
            </a:r>
            <a:r>
              <a:rPr lang="en-US" sz="2200" b="1" dirty="0"/>
              <a:t>if() statements</a:t>
            </a:r>
          </a:p>
          <a:p>
            <a:pPr lvl="2"/>
            <a:r>
              <a:rPr lang="en-US" sz="2200" dirty="0"/>
              <a:t>If() statements can be </a:t>
            </a:r>
            <a:r>
              <a:rPr lang="en-US" sz="2200" b="1" dirty="0"/>
              <a:t>embedded</a:t>
            </a:r>
            <a:r>
              <a:rPr lang="en-US" sz="2200" dirty="0"/>
              <a:t> within other if() statements to create more complex flows</a:t>
            </a:r>
          </a:p>
          <a:p>
            <a:pPr lvl="1"/>
            <a:r>
              <a:rPr lang="en-US" sz="2200" b="1" dirty="0"/>
              <a:t>Loops</a:t>
            </a:r>
            <a:r>
              <a:rPr lang="en-US" sz="2200" dirty="0"/>
              <a:t> can be used to </a:t>
            </a:r>
            <a:r>
              <a:rPr lang="en-US" sz="2200" b="1" dirty="0"/>
              <a:t>execute the same behaviors repeatedly </a:t>
            </a:r>
            <a:r>
              <a:rPr lang="en-US" sz="2200" dirty="0"/>
              <a:t>until some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115102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5ED8-E95A-44A3-9AF4-43712B5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If() Statements for Optional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1C30-E5C4-4855-9B05-546CBBA9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6273"/>
          </a:xfrm>
        </p:spPr>
        <p:txBody>
          <a:bodyPr anchor="t">
            <a:normAutofit fontScale="40000" lnSpcReduction="20000"/>
          </a:bodyPr>
          <a:lstStyle/>
          <a:p>
            <a:r>
              <a:rPr lang="en-US" sz="3500" dirty="0"/>
              <a:t>If() statements can be used to </a:t>
            </a:r>
            <a:r>
              <a:rPr lang="en-US" sz="3500" b="1" dirty="0"/>
              <a:t>create options </a:t>
            </a:r>
            <a:r>
              <a:rPr lang="en-US" sz="3500" dirty="0"/>
              <a:t>that should be executed under some conditions, but not under others</a:t>
            </a:r>
          </a:p>
          <a:p>
            <a:pPr lvl="1"/>
            <a:r>
              <a:rPr lang="en-US" sz="3500" dirty="0"/>
              <a:t>Many checkboxes on forms represent optional conditions in the backend code</a:t>
            </a:r>
          </a:p>
          <a:p>
            <a:r>
              <a:rPr lang="en-US" sz="3500" dirty="0">
                <a:latin typeface="Arial" panose="020B0604020202020204" pitchFamily="34" charset="0"/>
              </a:rPr>
              <a:t>Basic syntax:</a:t>
            </a:r>
          </a:p>
          <a:p>
            <a:pPr lvl="1"/>
            <a:r>
              <a:rPr lang="en-US" sz="3500" dirty="0">
                <a:solidFill>
                  <a:schemeClr val="tx1"/>
                </a:solidFill>
                <a:latin typeface="Arial" panose="020B0604020202020204" pitchFamily="34" charset="0"/>
              </a:rPr>
              <a:t>Java: 	</a:t>
            </a:r>
            <a:r>
              <a:rPr lang="en-US" sz="3500" dirty="0">
                <a:solidFill>
                  <a:srgbClr val="0070C0"/>
                </a:solidFill>
                <a:latin typeface="Arial" panose="020B0604020202020204" pitchFamily="34" charset="0"/>
              </a:rPr>
              <a:t>if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</a:rPr>
              <a:t>valueA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 == </a:t>
            </a:r>
            <a:r>
              <a:rPr lang="en-US" sz="3500" dirty="0">
                <a:solidFill>
                  <a:srgbClr val="00B050"/>
                </a:solidFill>
                <a:latin typeface="Arial" panose="020B0604020202020204" pitchFamily="34" charset="0"/>
              </a:rPr>
              <a:t>6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) { //code to execute if the condition is true goes here }</a:t>
            </a:r>
          </a:p>
          <a:p>
            <a:pPr lvl="1"/>
            <a:r>
              <a:rPr lang="en-US" sz="3500" dirty="0">
                <a:solidFill>
                  <a:schemeClr val="tx1"/>
                </a:solidFill>
                <a:latin typeface="Arial" panose="020B0604020202020204" pitchFamily="34" charset="0"/>
              </a:rPr>
              <a:t>Python:</a:t>
            </a:r>
            <a:r>
              <a:rPr lang="en-US" sz="3500" dirty="0">
                <a:solidFill>
                  <a:srgbClr val="0070C0"/>
                </a:solidFill>
                <a:latin typeface="Arial" panose="020B0604020202020204" pitchFamily="34" charset="0"/>
              </a:rPr>
              <a:t> 	if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500" dirty="0" err="1">
                <a:solidFill>
                  <a:srgbClr val="FF0000"/>
                </a:solidFill>
                <a:latin typeface="Arial" panose="020B0604020202020204" pitchFamily="34" charset="0"/>
              </a:rPr>
              <a:t>valueA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 == </a:t>
            </a:r>
            <a:r>
              <a:rPr lang="en-US" sz="3500" dirty="0">
                <a:solidFill>
                  <a:srgbClr val="00B050"/>
                </a:solidFill>
                <a:latin typeface="Arial" panose="020B0604020202020204" pitchFamily="34" charset="0"/>
              </a:rPr>
              <a:t>6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b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9000" dirty="0">
                <a:solidFill>
                  <a:srgbClr val="000000"/>
                </a:solidFill>
                <a:latin typeface="Arial" panose="020B0604020202020204" pitchFamily="34" charset="0"/>
              </a:rPr>
              <a:t>			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</a:rPr>
              <a:t>//code to execute if the condition is true goes here</a:t>
            </a:r>
          </a:p>
          <a:p>
            <a:r>
              <a:rPr lang="en-US" sz="3500" dirty="0"/>
              <a:t>Common </a:t>
            </a:r>
            <a:r>
              <a:rPr lang="en-US" sz="3500" b="1" dirty="0"/>
              <a:t>comparison operators </a:t>
            </a:r>
            <a:r>
              <a:rPr lang="en-US" sz="3500" dirty="0"/>
              <a:t>include (</a:t>
            </a:r>
            <a:r>
              <a:rPr lang="en-US" sz="3500" b="1" dirty="0"/>
              <a:t>different than assignment operators</a:t>
            </a:r>
            <a:r>
              <a:rPr lang="en-US" sz="3500" dirty="0"/>
              <a:t>):</a:t>
            </a:r>
          </a:p>
          <a:p>
            <a:pPr lvl="1"/>
            <a:r>
              <a:rPr lang="en-US" sz="3500" dirty="0"/>
              <a:t>equal to (i.e., </a:t>
            </a:r>
            <a:r>
              <a:rPr lang="en-US" sz="3500" dirty="0" err="1"/>
              <a:t>ValueA</a:t>
            </a:r>
            <a:r>
              <a:rPr lang="en-US" sz="3500" dirty="0"/>
              <a:t> == </a:t>
            </a:r>
            <a:r>
              <a:rPr lang="en-US" sz="3500" dirty="0" err="1"/>
              <a:t>ValueB</a:t>
            </a:r>
            <a:r>
              <a:rPr lang="en-US" sz="3500" dirty="0"/>
              <a:t>)</a:t>
            </a:r>
          </a:p>
          <a:p>
            <a:pPr lvl="1"/>
            <a:r>
              <a:rPr lang="en-US" sz="3500" dirty="0"/>
              <a:t>not equal to (i.e., </a:t>
            </a:r>
            <a:r>
              <a:rPr lang="en-US" sz="3500" dirty="0" err="1"/>
              <a:t>ValueA</a:t>
            </a:r>
            <a:r>
              <a:rPr lang="en-US" sz="3500" dirty="0"/>
              <a:t> != </a:t>
            </a:r>
            <a:r>
              <a:rPr lang="en-US" sz="3500" dirty="0" err="1"/>
              <a:t>ValueB</a:t>
            </a:r>
            <a:r>
              <a:rPr lang="en-US" sz="3500" dirty="0"/>
              <a:t>)</a:t>
            </a:r>
          </a:p>
          <a:p>
            <a:pPr lvl="1"/>
            <a:r>
              <a:rPr lang="en-US" sz="3500" dirty="0"/>
              <a:t>greater than (i.e., </a:t>
            </a:r>
            <a:r>
              <a:rPr lang="en-US" sz="3500" dirty="0" err="1"/>
              <a:t>ValueA</a:t>
            </a:r>
            <a:r>
              <a:rPr lang="en-US" sz="3500" dirty="0"/>
              <a:t> &gt; </a:t>
            </a:r>
            <a:r>
              <a:rPr lang="en-US" sz="3500" dirty="0" err="1"/>
              <a:t>ValueB</a:t>
            </a:r>
            <a:r>
              <a:rPr lang="en-US" sz="3500" dirty="0"/>
              <a:t>)</a:t>
            </a:r>
          </a:p>
          <a:p>
            <a:pPr lvl="1"/>
            <a:r>
              <a:rPr lang="en-US" sz="3500" dirty="0"/>
              <a:t>Less than (i.e., </a:t>
            </a:r>
            <a:r>
              <a:rPr lang="en-US" sz="3500" dirty="0" err="1"/>
              <a:t>ValueA</a:t>
            </a:r>
            <a:r>
              <a:rPr lang="en-US" sz="3500" dirty="0"/>
              <a:t> &lt; </a:t>
            </a:r>
            <a:r>
              <a:rPr lang="en-US" sz="3500" dirty="0" err="1"/>
              <a:t>ValueB</a:t>
            </a:r>
            <a:r>
              <a:rPr lang="en-US" sz="3500" dirty="0"/>
              <a:t>)</a:t>
            </a:r>
          </a:p>
          <a:p>
            <a:pPr lvl="1"/>
            <a:r>
              <a:rPr lang="en-US" sz="3500" dirty="0"/>
              <a:t>greater than or equal to (i.e., </a:t>
            </a:r>
            <a:r>
              <a:rPr lang="en-US" sz="3500" dirty="0" err="1"/>
              <a:t>ValueA</a:t>
            </a:r>
            <a:r>
              <a:rPr lang="en-US" sz="3500" dirty="0"/>
              <a:t> &gt;= </a:t>
            </a:r>
            <a:r>
              <a:rPr lang="en-US" sz="3500" dirty="0" err="1"/>
              <a:t>ValueB</a:t>
            </a:r>
            <a:r>
              <a:rPr lang="en-US" sz="3500" dirty="0"/>
              <a:t>)</a:t>
            </a:r>
          </a:p>
          <a:p>
            <a:pPr lvl="1"/>
            <a:r>
              <a:rPr lang="en-US" sz="3500" dirty="0"/>
              <a:t>less than or equal to (i.e., </a:t>
            </a:r>
            <a:r>
              <a:rPr lang="en-US" sz="3500" dirty="0" err="1"/>
              <a:t>ValueA</a:t>
            </a:r>
            <a:r>
              <a:rPr lang="en-US" sz="3500" dirty="0"/>
              <a:t> &lt;= </a:t>
            </a:r>
            <a:r>
              <a:rPr lang="en-US" sz="3500" dirty="0" err="1"/>
              <a:t>ValueB</a:t>
            </a:r>
            <a:r>
              <a:rPr lang="en-US" sz="3500" dirty="0"/>
              <a:t>)</a:t>
            </a:r>
            <a:endParaRPr lang="en-US" sz="2400" dirty="0"/>
          </a:p>
          <a:p>
            <a:pPr marL="324000" lvl="1" indent="0">
              <a:buNone/>
            </a:pPr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54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5ED8-E95A-44A3-9AF4-43712B5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If() Statements for Alternate Flows (Java)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1C30-E5C4-4855-9B05-546CBBA9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6273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3500" dirty="0"/>
              <a:t>If() statements can be used to create </a:t>
            </a:r>
            <a:r>
              <a:rPr lang="en-US" sz="3500" b="1" dirty="0"/>
              <a:t>alternative flows </a:t>
            </a:r>
            <a:r>
              <a:rPr lang="en-US" sz="3500" dirty="0"/>
              <a:t>with a </a:t>
            </a:r>
            <a:r>
              <a:rPr lang="en-US" sz="3500" b="1" dirty="0"/>
              <a:t>default flow: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&gt;=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&amp;&amp;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&lt;=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14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prize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 "small stuffed animal"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&gt;=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15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&amp;&amp;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&lt;=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19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prize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"medium stuffed animal"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&gt;=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prize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"large stuffed animal"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prize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"pencil eraser"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; //this is the default flow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98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5ED8-E95A-44A3-9AF4-43712B5B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If() Statements for Alternate Flows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1C30-E5C4-4855-9B05-546CBBA9B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627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500" dirty="0"/>
              <a:t>The following code performs the same in Python</a:t>
            </a:r>
            <a:r>
              <a:rPr lang="en-US" sz="3500" b="1" dirty="0"/>
              <a:t>:</a:t>
            </a:r>
          </a:p>
          <a:p>
            <a:pPr marL="6084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&gt;=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&lt;=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14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/>
          </a:p>
          <a:p>
            <a:pPr marL="10656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prize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"small stuffed animal"</a:t>
            </a:r>
            <a:endParaRPr lang="en-US" sz="2400" dirty="0"/>
          </a:p>
          <a:p>
            <a:pPr marL="6084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&gt;=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15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&lt;=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19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/>
          </a:p>
          <a:p>
            <a:pPr marL="10656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prize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"medium stuffed animal"</a:t>
            </a:r>
            <a:endParaRPr lang="en-US" sz="2400" dirty="0"/>
          </a:p>
          <a:p>
            <a:pPr marL="6084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1155CC"/>
                </a:solidFill>
                <a:latin typeface="Arial" panose="020B0604020202020204" pitchFamily="34" charset="0"/>
              </a:rPr>
              <a:t>elif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points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&gt;=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20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/>
          </a:p>
          <a:p>
            <a:pPr marL="10656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prize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"large stuffed animal"</a:t>
            </a:r>
            <a:endParaRPr lang="en-US" sz="2400" dirty="0"/>
          </a:p>
          <a:p>
            <a:pPr marL="6084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1155CC"/>
                </a:solidFill>
                <a:latin typeface="Arial" panose="020B0604020202020204" pitchFamily="34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endParaRPr lang="en-US" sz="2400" dirty="0"/>
          </a:p>
          <a:p>
            <a:pPr marL="6084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prize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"pencil eraser"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533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For, While, and </a:t>
            </a:r>
            <a:r>
              <a:rPr lang="en-US" dirty="0" err="1"/>
              <a:t>ForEach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/>
          </a:bodyPr>
          <a:lstStyle/>
          <a:p>
            <a:r>
              <a:rPr lang="en-US" sz="2400" dirty="0"/>
              <a:t>For() and while() loops execute until a specific condition is met</a:t>
            </a:r>
          </a:p>
          <a:p>
            <a:pPr lvl="1"/>
            <a:r>
              <a:rPr lang="en-US" sz="2200" dirty="0"/>
              <a:t>Ex. some </a:t>
            </a:r>
            <a:r>
              <a:rPr lang="en-US" sz="2200" b="1" dirty="0"/>
              <a:t>counter value </a:t>
            </a:r>
            <a:r>
              <a:rPr lang="en-US" sz="2200" dirty="0"/>
              <a:t>is reached (particularly for for() loops, but works for while() loops as well)</a:t>
            </a:r>
          </a:p>
          <a:p>
            <a:pPr lvl="1"/>
            <a:r>
              <a:rPr lang="en-US" sz="2200" dirty="0"/>
              <a:t>Ex. reading lines from a file until no more lines exist (particularly for while() loops)</a:t>
            </a:r>
          </a:p>
          <a:p>
            <a:endParaRPr lang="en-US" sz="2400" dirty="0"/>
          </a:p>
          <a:p>
            <a:r>
              <a:rPr lang="en-US" sz="2400" dirty="0"/>
              <a:t>For each or For in loops execute until all of the items in the data structure have been iterated over</a:t>
            </a:r>
          </a:p>
        </p:txBody>
      </p:sp>
    </p:spTree>
    <p:extLst>
      <p:ext uri="{BB962C8B-B14F-4D97-AF65-F5344CB8AC3E}">
        <p14:creationId xmlns:p14="http://schemas.microsoft.com/office/powerpoint/2010/main" val="167453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While Loops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/>
          </a:bodyPr>
          <a:lstStyle/>
          <a:p>
            <a:r>
              <a:rPr lang="en-US" sz="2400" dirty="0"/>
              <a:t>See the Java code example in section “Using for and while loops with data structure” in Chapter 5</a:t>
            </a:r>
          </a:p>
          <a:p>
            <a:endParaRPr lang="en-US" sz="2400" dirty="0"/>
          </a:p>
          <a:p>
            <a:r>
              <a:rPr lang="en-US" sz="2400" dirty="0"/>
              <a:t>What is happening in the example?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1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852B-9144-4B93-88F8-DCE1A11C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and While Loops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F15-088C-444C-A007-87EF5A17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427"/>
          </a:xfrm>
        </p:spPr>
        <p:txBody>
          <a:bodyPr anchor="t">
            <a:normAutofit/>
          </a:bodyPr>
          <a:lstStyle/>
          <a:p>
            <a:r>
              <a:rPr lang="en-US" sz="2400" dirty="0"/>
              <a:t>See the Python code example in section “Using for and while loops with data structures” in Chapter 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2858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27169</TotalTime>
  <Words>1084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Dividend</vt:lpstr>
      <vt:lpstr>Chapter 5:  Data Structures and Flow Control</vt:lpstr>
      <vt:lpstr>Data Structures</vt:lpstr>
      <vt:lpstr>Flow Control</vt:lpstr>
      <vt:lpstr>If() Statements for Optional Flows</vt:lpstr>
      <vt:lpstr>If() Statements for Alternate Flows (Java)</vt:lpstr>
      <vt:lpstr>If() Statements for Alternate Flows (Python)</vt:lpstr>
      <vt:lpstr>For, While, and ForEach Loops</vt:lpstr>
      <vt:lpstr>For and While Loops in Java</vt:lpstr>
      <vt:lpstr>For and While Loops in Python</vt:lpstr>
      <vt:lpstr>FoREach/For-In Loops in Java </vt:lpstr>
      <vt:lpstr>FoREach/For-In Loops in Java Lambda Style </vt:lpstr>
      <vt:lpstr>FoREach/For-In Loops in Python</vt:lpstr>
      <vt:lpstr>Creating More Complex Flows</vt:lpstr>
      <vt:lpstr>Looping with Objects</vt:lpstr>
      <vt:lpstr>Recursion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OOP for Business</dc:title>
  <dc:creator>Jeffrey Wall</dc:creator>
  <cp:lastModifiedBy>1</cp:lastModifiedBy>
  <cp:revision>882</cp:revision>
  <dcterms:created xsi:type="dcterms:W3CDTF">2020-01-09T15:58:44Z</dcterms:created>
  <dcterms:modified xsi:type="dcterms:W3CDTF">2021-02-15T17:59:09Z</dcterms:modified>
</cp:coreProperties>
</file>