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67" r:id="rId11"/>
    <p:sldId id="284" r:id="rId12"/>
    <p:sldId id="275" r:id="rId13"/>
    <p:sldId id="269" r:id="rId14"/>
    <p:sldId id="268" r:id="rId15"/>
    <p:sldId id="270" r:id="rId16"/>
    <p:sldId id="271" r:id="rId17"/>
    <p:sldId id="274" r:id="rId18"/>
    <p:sldId id="273" r:id="rId19"/>
    <p:sldId id="276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965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93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0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1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5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6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6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D8A6-DC91-4B61-BDF8-E114BD5A4E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7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and Prototyping for Value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390808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Design: Prioritizing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2362" y="2250536"/>
            <a:ext cx="5470497" cy="4404706"/>
          </a:xfrm>
        </p:spPr>
        <p:txBody>
          <a:bodyPr>
            <a:normAutofit/>
          </a:bodyPr>
          <a:lstStyle/>
          <a:p>
            <a:r>
              <a:rPr lang="en-US" dirty="0"/>
              <a:t>Priorities come from Product Owner/users.</a:t>
            </a:r>
          </a:p>
          <a:p>
            <a:endParaRPr lang="en-US" dirty="0"/>
          </a:p>
          <a:p>
            <a:r>
              <a:rPr lang="en-US" dirty="0"/>
              <a:t>Backlog approach: build most important features first.</a:t>
            </a:r>
          </a:p>
          <a:p>
            <a:endParaRPr lang="en-US" dirty="0"/>
          </a:p>
          <a:p>
            <a:r>
              <a:rPr lang="en-US" dirty="0"/>
              <a:t>User story mapping: build important features across entire system.</a:t>
            </a:r>
          </a:p>
          <a:p>
            <a:endParaRPr lang="en-US" dirty="0"/>
          </a:p>
          <a:p>
            <a:r>
              <a:rPr lang="en-US" dirty="0"/>
              <a:t>Pros and cons of each?</a:t>
            </a:r>
          </a:p>
          <a:p>
            <a:endParaRPr lang="en-US" dirty="0"/>
          </a:p>
        </p:txBody>
      </p:sp>
      <p:pic>
        <p:nvPicPr>
          <p:cNvPr id="25602" name="Picture 2" descr="https://lh3.googleusercontent.com/95SKaEtMDU7sXrgzGIihL4Q_8RUUu0ss1KMkGeIuEnMjAFYX-EXBzrzwNCC9ofCXupCljhiX3xnpvuab-FFMInEV9aAgbH-2sLMcARMwjEREW_P8nWBeV2Mfn1uzRcMKZzOGKmB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3" y="2250536"/>
            <a:ext cx="59436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86013" y="5247861"/>
            <a:ext cx="5943600" cy="140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Story mapping developed for user stories, but can be used for use cases.</a:t>
            </a:r>
          </a:p>
          <a:p>
            <a:pPr lvl="1"/>
            <a:r>
              <a:rPr lang="en-US" dirty="0"/>
              <a:t>Epics = subsystems</a:t>
            </a:r>
          </a:p>
          <a:p>
            <a:pPr lvl="1"/>
            <a:r>
              <a:rPr lang="en-US" dirty="0"/>
              <a:t>Stories = use cases </a:t>
            </a:r>
          </a:p>
        </p:txBody>
      </p:sp>
    </p:spTree>
    <p:extLst>
      <p:ext uri="{BB962C8B-B14F-4D97-AF65-F5344CB8AC3E}">
        <p14:creationId xmlns:p14="http://schemas.microsoft.com/office/powerpoint/2010/main" val="206392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93AB-735C-4FFD-8509-1CD6EC44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83C6-D761-449C-8E7E-95BFDA0E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2183908"/>
            <a:ext cx="10564427" cy="443883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What are some design documents that you might produce when developing a system?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5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Easy Starting Point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137" y="2336873"/>
            <a:ext cx="5881082" cy="43740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interface is often a good starting point.</a:t>
            </a:r>
          </a:p>
          <a:p>
            <a:endParaRPr lang="en-US" dirty="0"/>
          </a:p>
          <a:p>
            <a:r>
              <a:rPr lang="en-US" dirty="0"/>
              <a:t>Easy to get quick feedback from users about features.</a:t>
            </a:r>
          </a:p>
          <a:p>
            <a:endParaRPr lang="en-US" dirty="0"/>
          </a:p>
          <a:p>
            <a:r>
              <a:rPr lang="en-US" dirty="0"/>
              <a:t>Visual depiction of underlying functionality.</a:t>
            </a:r>
          </a:p>
          <a:p>
            <a:endParaRPr lang="en-US" dirty="0"/>
          </a:p>
          <a:p>
            <a:r>
              <a:rPr lang="en-US" dirty="0"/>
              <a:t>Start with paper; move to interactive computer mockups. </a:t>
            </a:r>
          </a:p>
        </p:txBody>
      </p:sp>
      <p:pic>
        <p:nvPicPr>
          <p:cNvPr id="30722" name="Picture 2" descr="https://lh3.googleusercontent.com/u6dvUAHZJC9UDKkHdryLBZ_zoA9QRlQR0eFC-rH8xfSVNfZrGDKM2gicEKXkVB3-yrTAgpbEKAlqIXQbSlfh-RQ_fI7EY7RrwVZfKMofjxJiTA4F_tFmIIdR3_osZvYuYTIlxrT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28" y="2336873"/>
            <a:ext cx="5420767" cy="40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4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159" y="4483726"/>
            <a:ext cx="5943600" cy="2374274"/>
          </a:xfrm>
        </p:spPr>
        <p:txBody>
          <a:bodyPr>
            <a:normAutofit/>
          </a:bodyPr>
          <a:lstStyle/>
          <a:p>
            <a:r>
              <a:rPr lang="en-US" dirty="0"/>
              <a:t>Alter business rules of existing systems (e.g., add classes or change multiplicities).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Provide enough detail that developers can program classes.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8751" y="2336873"/>
            <a:ext cx="5491468" cy="437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Classes have attributes and methods.</a:t>
            </a:r>
          </a:p>
          <a:p>
            <a:endParaRPr lang="en-US" dirty="0"/>
          </a:p>
          <a:p>
            <a:r>
              <a:rPr lang="en-US" dirty="0"/>
              <a:t>What are attributes and methods?</a:t>
            </a:r>
          </a:p>
          <a:p>
            <a:endParaRPr lang="en-US" dirty="0"/>
          </a:p>
          <a:p>
            <a:r>
              <a:rPr lang="en-US" dirty="0"/>
              <a:t>What is visibility on attributes and methods?</a:t>
            </a:r>
          </a:p>
          <a:p>
            <a:endParaRPr lang="en-US" dirty="0"/>
          </a:p>
          <a:p>
            <a:r>
              <a:rPr lang="en-US" dirty="0"/>
              <a:t>What are data types?</a:t>
            </a:r>
          </a:p>
        </p:txBody>
      </p:sp>
      <p:pic>
        <p:nvPicPr>
          <p:cNvPr id="5122" name="Picture 2" descr="https://lh4.googleusercontent.com/csqjrCYUgaW5ZpKGKmPbo8zO8RRBh3wnhLE2gs8SO0we37gMQDRrkvDELpLhtxIJVhuaqGB6N1-nbZD1PaWGwd7-LK43lkUIAX0XlRqrbMctRABweZ4fWNh8Q4GDBvO_rJMGH7cP">
            <a:extLst>
              <a:ext uri="{FF2B5EF4-FFF2-40B4-BE49-F238E27FC236}">
                <a16:creationId xmlns:a16="http://schemas.microsoft.com/office/drawing/2014/main" id="{BDDA35FD-4C00-47BF-87F0-04E999A3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9" y="2154058"/>
            <a:ext cx="59436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2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Class Diagrams: Methods and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6526" y="2336873"/>
            <a:ext cx="6750657" cy="401953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Attributes: </a:t>
            </a:r>
            <a:r>
              <a:rPr lang="en-US" dirty="0"/>
              <a:t>characteristics of a class.</a:t>
            </a:r>
            <a:endParaRPr lang="en-US" b="1" dirty="0"/>
          </a:p>
          <a:p>
            <a:r>
              <a:rPr lang="en-US" b="1" dirty="0"/>
              <a:t>Methods: </a:t>
            </a:r>
            <a:r>
              <a:rPr lang="en-US" dirty="0"/>
              <a:t>behaviors of a class. Takes inputs, processes inputs, and return output(s).</a:t>
            </a:r>
          </a:p>
          <a:p>
            <a:endParaRPr lang="en-US" b="1" dirty="0"/>
          </a:p>
          <a:p>
            <a:r>
              <a:rPr lang="en-US" b="1" dirty="0"/>
              <a:t>Visibility</a:t>
            </a:r>
            <a:r>
              <a:rPr lang="en-US" dirty="0"/>
              <a:t>: what other classes can use the attributes and methods of a class.</a:t>
            </a:r>
          </a:p>
          <a:p>
            <a:pPr lvl="1"/>
            <a:r>
              <a:rPr lang="en-US" dirty="0"/>
              <a:t>Private (“-”): only methods inside the class itself can access private attributes and methods. Usually for attributes.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Public (“+”): methods inside and outside of the class can access public attributes and methods.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817" y="6283341"/>
            <a:ext cx="407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Read this!</a:t>
            </a:r>
          </a:p>
        </p:txBody>
      </p:sp>
      <p:pic>
        <p:nvPicPr>
          <p:cNvPr id="7170" name="Picture 2" descr="https://lh3.googleusercontent.com/ErwJA1iS-YBm39h2t7F1yL83FErp35lbQemNUVjwi8GdCD_FfvSmYJVFYHt3w8pZkPETeL3996v2oErrx6D6_CJq7aJ4CKgOpU7_NOe8Aym5pnsLWRKRWkH3ZMAg-juRZ_Xn4tkz">
            <a:extLst>
              <a:ext uri="{FF2B5EF4-FFF2-40B4-BE49-F238E27FC236}">
                <a16:creationId xmlns:a16="http://schemas.microsoft.com/office/drawing/2014/main" id="{4E4EB9C2-3438-4B11-9C2A-B07B62EF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7" y="1736984"/>
            <a:ext cx="5231439" cy="461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94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Class Diagrams: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663" y="2336873"/>
            <a:ext cx="6750657" cy="4238856"/>
          </a:xfrm>
        </p:spPr>
        <p:txBody>
          <a:bodyPr>
            <a:normAutofit/>
          </a:bodyPr>
          <a:lstStyle/>
          <a:p>
            <a:r>
              <a:rPr lang="en-US" b="1" dirty="0"/>
              <a:t>Data type: </a:t>
            </a:r>
            <a:r>
              <a:rPr lang="en-US" dirty="0"/>
              <a:t>format of data (e.g., string, integer, decimal, date, </a:t>
            </a:r>
            <a:r>
              <a:rPr lang="en-US" dirty="0" err="1"/>
              <a:t>boolean</a:t>
            </a:r>
            <a:r>
              <a:rPr lang="en-US" dirty="0"/>
              <a:t>, etc.)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Attributes have data types: </a:t>
            </a:r>
            <a:br>
              <a:rPr lang="en-US" dirty="0"/>
            </a:br>
            <a:r>
              <a:rPr lang="en-US" dirty="0"/>
              <a:t>(e.g., -student: </a:t>
            </a:r>
            <a:r>
              <a:rPr lang="en-US" dirty="0" err="1"/>
              <a:t>int</a:t>
            </a:r>
            <a:r>
              <a:rPr lang="en-US" dirty="0"/>
              <a:t> is an integer data type)</a:t>
            </a:r>
          </a:p>
          <a:p>
            <a:endParaRPr lang="en-US" dirty="0"/>
          </a:p>
          <a:p>
            <a:r>
              <a:rPr lang="en-US" dirty="0"/>
              <a:t>Methods have return types (i.e., what data type will the method return):</a:t>
            </a:r>
            <a:br>
              <a:rPr lang="en-US" dirty="0"/>
            </a:br>
            <a:r>
              <a:rPr lang="en-US" dirty="0"/>
              <a:t>(e.g., +</a:t>
            </a:r>
            <a:r>
              <a:rPr lang="en-US" dirty="0" err="1"/>
              <a:t>enrollInMajor</a:t>
            </a:r>
            <a:r>
              <a:rPr lang="en-US" dirty="0"/>
              <a:t>(…): </a:t>
            </a:r>
            <a:r>
              <a:rPr lang="en-US" dirty="0" err="1"/>
              <a:t>boolean</a:t>
            </a:r>
            <a:r>
              <a:rPr lang="en-US" dirty="0"/>
              <a:t> returns true or false)</a:t>
            </a:r>
          </a:p>
          <a:p>
            <a:endParaRPr lang="en-US" dirty="0"/>
          </a:p>
        </p:txBody>
      </p:sp>
      <p:pic>
        <p:nvPicPr>
          <p:cNvPr id="8194" name="Picture 2" descr="https://lh3.googleusercontent.com/ErwJA1iS-YBm39h2t7F1yL83FErp35lbQemNUVjwi8GdCD_FfvSmYJVFYHt3w8pZkPETeL3996v2oErrx6D6_CJq7aJ4CKgOpU7_NOe8Aym5pnsLWRKRWkH3ZMAg-juRZ_Xn4tkz">
            <a:extLst>
              <a:ext uri="{FF2B5EF4-FFF2-40B4-BE49-F238E27FC236}">
                <a16:creationId xmlns:a16="http://schemas.microsoft.com/office/drawing/2014/main" id="{9DF62895-4917-4169-BF96-85AD4486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" y="2201581"/>
            <a:ext cx="4953663" cy="437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89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68348" y="2336873"/>
            <a:ext cx="6731871" cy="437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Package diagrams lump system functionality into subsystems.</a:t>
            </a:r>
          </a:p>
          <a:p>
            <a:endParaRPr lang="en-US" dirty="0"/>
          </a:p>
          <a:p>
            <a:r>
              <a:rPr lang="en-US" dirty="0"/>
              <a:t>Some subsystems may share classes or may rely on one another (i.e., imports).</a:t>
            </a:r>
          </a:p>
          <a:p>
            <a:endParaRPr lang="en-US" dirty="0"/>
          </a:p>
          <a:p>
            <a:r>
              <a:rPr lang="en-US" dirty="0"/>
              <a:t>Subsystems can be used as epics in user storying mapping to prioritize feature development.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18" name="Picture 2" descr="https://lh3.googleusercontent.com/ztLwjZNgjJASVx-ZNOcO45txhiEioFJSfQNxeQ8DHqp24PSilvwNlN2OGOoZL1XmaGLmeEempR3V0BN-UPGnRbZG2r5LiijXzeOYXSliRO21_m2cAPAMLopwAVc4iGfqt_LmBjPv">
            <a:extLst>
              <a:ext uri="{FF2B5EF4-FFF2-40B4-BE49-F238E27FC236}">
                <a16:creationId xmlns:a16="http://schemas.microsoft.com/office/drawing/2014/main" id="{38DDD3B3-9C38-401D-8DC7-359DF463B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3" y="1888317"/>
            <a:ext cx="4986227" cy="489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64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2" y="2336873"/>
            <a:ext cx="5076422" cy="437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Early storyboards often map out users current experience, focusing on frustrations and pain points.</a:t>
            </a:r>
          </a:p>
          <a:p>
            <a:endParaRPr lang="en-US" dirty="0"/>
          </a:p>
          <a:p>
            <a:r>
              <a:rPr lang="en-US" dirty="0"/>
              <a:t>Design storyboards focus on how the user will react to the proposed solution(s).</a:t>
            </a:r>
          </a:p>
          <a:p>
            <a:endParaRPr lang="en-US" dirty="0"/>
          </a:p>
          <a:p>
            <a:r>
              <a:rPr lang="en-US" dirty="0"/>
              <a:t>Have fun with </a:t>
            </a:r>
            <a:r>
              <a:rPr lang="en-US" dirty="0" err="1"/>
              <a:t>storyboading</a:t>
            </a:r>
            <a:r>
              <a:rPr lang="en-US" dirty="0"/>
              <a:t>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1748" name="Picture 4" descr="https://lh4.googleusercontent.com/OmyyZwezJYs25lJtRFoPSaBREiLscI0eIpMdgUyYES60LefcCKu01ND0R_Qrak25rQnzZ0tItccexLUEK_03T9UrHaAWdp0mHdAikVUZOr28nHiymVgKC-BWUpCkDqrW8hiN5e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055" y="2233506"/>
            <a:ext cx="5478741" cy="438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21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Diagrams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2" y="2336873"/>
            <a:ext cx="11219898" cy="437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Updated activity diagrams or BPMN diagrams can be created for designs as well.</a:t>
            </a:r>
          </a:p>
          <a:p>
            <a:endParaRPr lang="en-US" dirty="0"/>
          </a:p>
          <a:p>
            <a:r>
              <a:rPr lang="en-US" dirty="0"/>
              <a:t>Sequence diagrams can be used to show how classes pass messages to and from one another.</a:t>
            </a:r>
          </a:p>
          <a:p>
            <a:pPr lvl="1"/>
            <a:r>
              <a:rPr lang="en-US" dirty="0"/>
              <a:t>To help programmers understand the system architecture.</a:t>
            </a:r>
          </a:p>
          <a:p>
            <a:pPr lvl="1"/>
            <a:r>
              <a:rPr lang="en-US" dirty="0"/>
              <a:t>More on this in the architectural chapter.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95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Design: What Diagrams to Use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2" y="2336873"/>
            <a:ext cx="9613860" cy="437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Diagrams should be useful to the team. Otherwise, don’t create them!!</a:t>
            </a:r>
          </a:p>
          <a:p>
            <a:endParaRPr lang="en-US" dirty="0"/>
          </a:p>
          <a:p>
            <a:r>
              <a:rPr lang="en-US" dirty="0"/>
              <a:t>What makes a diagram useful?</a:t>
            </a:r>
          </a:p>
          <a:p>
            <a:pPr lvl="1"/>
            <a:r>
              <a:rPr lang="en-US" dirty="0"/>
              <a:t>Allows the team to envision others’ ideas and communicate well.</a:t>
            </a:r>
          </a:p>
          <a:p>
            <a:pPr lvl="1"/>
            <a:r>
              <a:rPr lang="en-US" dirty="0"/>
              <a:t>Allows the team to present ideas to stakeholders and users for quick feedback.</a:t>
            </a:r>
          </a:p>
          <a:p>
            <a:pPr lvl="1"/>
            <a:r>
              <a:rPr lang="en-US" dirty="0"/>
              <a:t>Provides documentation about how the system is constructed for future reference and new team members. </a:t>
            </a:r>
          </a:p>
          <a:p>
            <a:pPr lvl="2"/>
            <a:r>
              <a:rPr lang="en-US" dirty="0"/>
              <a:t>Only useful if you update the documentation as the system changes.</a:t>
            </a:r>
          </a:p>
          <a:p>
            <a:pPr lvl="1"/>
            <a:r>
              <a:rPr lang="en-US" dirty="0"/>
              <a:t>Provides clear guidance for programmers about what to build.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1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73209" cy="4095732"/>
          </a:xfrm>
        </p:spPr>
        <p:txBody>
          <a:bodyPr>
            <a:normAutofit/>
          </a:bodyPr>
          <a:lstStyle/>
          <a:p>
            <a:r>
              <a:rPr lang="en-US" dirty="0"/>
              <a:t>Once you understand the problem domain, you need to design a system to meet user needs. Includes design of processes and design of technology.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Questions to ask yourself:</a:t>
            </a:r>
          </a:p>
          <a:p>
            <a:pPr lvl="1"/>
            <a:r>
              <a:rPr lang="en-US" dirty="0"/>
              <a:t>All analysis and then all design vs. incremental analysis and design?</a:t>
            </a:r>
          </a:p>
          <a:p>
            <a:pPr lvl="1"/>
            <a:r>
              <a:rPr lang="en-US" dirty="0"/>
              <a:t>How do you decide which features to build first? Backlogs vs. Story mapping?</a:t>
            </a:r>
          </a:p>
          <a:p>
            <a:pPr lvl="1"/>
            <a:r>
              <a:rPr lang="en-US" dirty="0"/>
              <a:t>What diagrams will help you gain clarity about the solution design?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7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1148"/>
          </a:xfrm>
        </p:spPr>
        <p:txBody>
          <a:bodyPr>
            <a:normAutofit/>
          </a:bodyPr>
          <a:lstStyle/>
          <a:p>
            <a:r>
              <a:rPr lang="en-US" dirty="0"/>
              <a:t>You must move beyond the problem domain to the solution domain as quickly as possible.</a:t>
            </a:r>
          </a:p>
          <a:p>
            <a:endParaRPr lang="en-US" dirty="0"/>
          </a:p>
          <a:p>
            <a:r>
              <a:rPr lang="en-US" dirty="0"/>
              <a:t>Model only what is necessary and useful for the team, important stakeholders, and users.</a:t>
            </a:r>
          </a:p>
          <a:p>
            <a:endParaRPr lang="en-US" dirty="0"/>
          </a:p>
          <a:p>
            <a:r>
              <a:rPr lang="en-US" dirty="0"/>
              <a:t>No limitations. Choose the models that will help you.</a:t>
            </a:r>
          </a:p>
          <a:p>
            <a:endParaRPr lang="en-US" dirty="0"/>
          </a:p>
          <a:p>
            <a:r>
              <a:rPr lang="en-US" dirty="0"/>
              <a:t>Decide carefully how to prioritize feature development (i.e., backlog vs. story mapping).</a:t>
            </a:r>
          </a:p>
        </p:txBody>
      </p:sp>
    </p:spTree>
    <p:extLst>
      <p:ext uri="{BB962C8B-B14F-4D97-AF65-F5344CB8AC3E}">
        <p14:creationId xmlns:p14="http://schemas.microsoft.com/office/powerpoint/2010/main" val="41964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61A1-3089-407F-9316-2212A540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and Reengineering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9958-3080-423D-BD0E-F1128094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process improvement and process reengineering? </a:t>
            </a:r>
          </a:p>
          <a:p>
            <a:endParaRPr lang="en-US" dirty="0"/>
          </a:p>
          <a:p>
            <a:r>
              <a:rPr lang="en-US" dirty="0"/>
              <a:t>What are some common process improvement methodologies?</a:t>
            </a:r>
          </a:p>
        </p:txBody>
      </p:sp>
    </p:spTree>
    <p:extLst>
      <p:ext uri="{BB962C8B-B14F-4D97-AF65-F5344CB8AC3E}">
        <p14:creationId xmlns:p14="http://schemas.microsoft.com/office/powerpoint/2010/main" val="426187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93AB-735C-4FFD-8509-1CD6EC44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Improvement: Lean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83C6-D761-449C-8E7E-95BFDA0E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Lean Management is based on 5 principles</a:t>
            </a:r>
          </a:p>
          <a:p>
            <a:pPr lvl="1"/>
            <a:r>
              <a:rPr lang="en-US" b="1" dirty="0"/>
              <a:t>Define value</a:t>
            </a:r>
            <a:r>
              <a:rPr lang="en-US" dirty="0"/>
              <a:t>: Understand your customers and what they value.</a:t>
            </a:r>
          </a:p>
          <a:p>
            <a:pPr lvl="1"/>
            <a:r>
              <a:rPr lang="en-US" b="1" dirty="0"/>
              <a:t>Map the value stream</a:t>
            </a:r>
            <a:r>
              <a:rPr lang="en-US" dirty="0"/>
              <a:t>: Not all process activities provide value to the customer. Identify and emphasize activities that add value and remove those activities that are unnecessary.</a:t>
            </a:r>
          </a:p>
          <a:p>
            <a:pPr lvl="1"/>
            <a:r>
              <a:rPr lang="en-US" b="1" dirty="0"/>
              <a:t>Create flow</a:t>
            </a:r>
            <a:r>
              <a:rPr lang="en-US" dirty="0"/>
              <a:t>: configure the activities to smoothly work together without unnecessary delays.</a:t>
            </a:r>
          </a:p>
          <a:p>
            <a:pPr lvl="1"/>
            <a:r>
              <a:rPr lang="en-US" b="1" dirty="0"/>
              <a:t>Establish pull</a:t>
            </a:r>
            <a:r>
              <a:rPr lang="en-US" dirty="0"/>
              <a:t>: Pull strategies seek to produce products and services as they are demanded. </a:t>
            </a:r>
          </a:p>
          <a:p>
            <a:pPr lvl="1"/>
            <a:r>
              <a:rPr lang="en-US" b="1" dirty="0"/>
              <a:t>Strive for perfection</a:t>
            </a:r>
            <a:r>
              <a:rPr lang="en-US" dirty="0"/>
              <a:t>: Processes require continually monitoring and improvement.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3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93AB-735C-4FFD-8509-1CD6EC44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Improvement: Lean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83C6-D761-449C-8E7E-95BFDA0E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Seeks to remove waste from business processes</a:t>
            </a:r>
          </a:p>
          <a:p>
            <a:pPr lvl="1"/>
            <a:r>
              <a:rPr lang="en-US" dirty="0"/>
              <a:t>Time spent waiting</a:t>
            </a:r>
          </a:p>
          <a:p>
            <a:pPr lvl="1"/>
            <a:r>
              <a:rPr lang="en-US" dirty="0"/>
              <a:t>Unnecessary movement/transportation</a:t>
            </a:r>
          </a:p>
          <a:p>
            <a:pPr lvl="1"/>
            <a:r>
              <a:rPr lang="en-US" dirty="0"/>
              <a:t>Excess inventory/overproduction</a:t>
            </a:r>
          </a:p>
          <a:p>
            <a:pPr lvl="1"/>
            <a:r>
              <a:rPr lang="en-US" dirty="0"/>
              <a:t>Defective products/services</a:t>
            </a:r>
          </a:p>
          <a:p>
            <a:pPr lvl="1"/>
            <a:endParaRPr lang="en-US" dirty="0"/>
          </a:p>
          <a:p>
            <a:r>
              <a:rPr lang="en-US" dirty="0"/>
              <a:t>Identity which activities are leading to waste</a:t>
            </a:r>
          </a:p>
          <a:p>
            <a:endParaRPr lang="en-US" dirty="0"/>
          </a:p>
          <a:p>
            <a:r>
              <a:rPr lang="en-US" dirty="0"/>
              <a:t>Improvements can be accomplished through “K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5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93AB-735C-4FFD-8509-1CD6EC44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Improvement: Six Sigma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83C6-D761-449C-8E7E-95BFDA0E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Six Sigma seeks to reduce defects and variability in processes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Seeks to reduce the number of defects in a product/service to 3.4 defects per million (six sigma’s on a Gaussian curve)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lh6.googleusercontent.com/amX98XORMYS67l5A6ISpR6cuznyy8ZKFNAnLc1dUyKigHHbH9GhdPooJeC52MdL4M9S_tR8jZFlz5xdHiS2A-rn7gothyJaY69WSjFyi64LFFtUk2VIktQQMAgS0MXkVxF1EkPt-">
            <a:extLst>
              <a:ext uri="{FF2B5EF4-FFF2-40B4-BE49-F238E27FC236}">
                <a16:creationId xmlns:a16="http://schemas.microsoft.com/office/drawing/2014/main" id="{0AC5564F-CF19-429C-B667-0B1E0ED81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59" y="3073662"/>
            <a:ext cx="59436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46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93AB-735C-4FFD-8509-1CD6EC44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Improvement: Six Sigma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83C6-D761-449C-8E7E-95BFDA0E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2183908"/>
            <a:ext cx="10564427" cy="4438834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For improving existing processes (DMAIC)</a:t>
            </a:r>
          </a:p>
          <a:p>
            <a:pPr fontAlgn="base"/>
            <a:r>
              <a:rPr lang="en-US" b="1" dirty="0"/>
              <a:t>D</a:t>
            </a:r>
            <a:r>
              <a:rPr lang="en-US" dirty="0"/>
              <a:t>efine - understand the problem domain and value generation potentials. Set goals.</a:t>
            </a:r>
          </a:p>
          <a:p>
            <a:pPr fontAlgn="base"/>
            <a:r>
              <a:rPr lang="en-US" b="1" dirty="0"/>
              <a:t>M</a:t>
            </a:r>
            <a:r>
              <a:rPr lang="en-US" dirty="0"/>
              <a:t>easure - identify metrics and measure existing process outcomes.</a:t>
            </a:r>
          </a:p>
          <a:p>
            <a:pPr fontAlgn="base"/>
            <a:r>
              <a:rPr lang="en-US" b="1" dirty="0"/>
              <a:t>A</a:t>
            </a:r>
            <a:r>
              <a:rPr lang="en-US" dirty="0"/>
              <a:t>nalyze - determine the root causes of problems that exist in the problem domain.</a:t>
            </a:r>
          </a:p>
          <a:p>
            <a:pPr fontAlgn="base"/>
            <a:r>
              <a:rPr lang="en-US" b="1" dirty="0"/>
              <a:t>I</a:t>
            </a:r>
            <a:r>
              <a:rPr lang="en-US" dirty="0"/>
              <a:t>mprove - prototype and implement solutions to remedy problems in the problem domain.</a:t>
            </a:r>
          </a:p>
          <a:p>
            <a:pPr fontAlgn="base"/>
            <a:r>
              <a:rPr lang="en-US" b="1" dirty="0"/>
              <a:t>C</a:t>
            </a:r>
            <a:r>
              <a:rPr lang="en-US" dirty="0"/>
              <a:t>ontrol - monitor process changes and ensure that changes are sustainable and consistent.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b="1" dirty="0"/>
              <a:t>For new processes (DMADV) </a:t>
            </a:r>
          </a:p>
          <a:p>
            <a:pPr fontAlgn="base"/>
            <a:r>
              <a:rPr lang="en-US" b="1" dirty="0"/>
              <a:t>D</a:t>
            </a:r>
            <a:r>
              <a:rPr lang="en-US" dirty="0"/>
              <a:t>efine - understand the new problem domain and value generation potentials. Set goals.</a:t>
            </a:r>
          </a:p>
          <a:p>
            <a:pPr fontAlgn="base"/>
            <a:r>
              <a:rPr lang="en-US" b="1" dirty="0"/>
              <a:t>M</a:t>
            </a:r>
            <a:r>
              <a:rPr lang="en-US" dirty="0"/>
              <a:t>easure - identify customer requirements for the new process.</a:t>
            </a:r>
          </a:p>
          <a:p>
            <a:pPr fontAlgn="base"/>
            <a:r>
              <a:rPr lang="en-US" b="1" dirty="0"/>
              <a:t>A</a:t>
            </a:r>
            <a:r>
              <a:rPr lang="en-US" dirty="0"/>
              <a:t>nalyze - explore different options for the process design based on customer needs.</a:t>
            </a:r>
          </a:p>
          <a:p>
            <a:pPr fontAlgn="base"/>
            <a:r>
              <a:rPr lang="en-US" b="1" dirty="0"/>
              <a:t>D</a:t>
            </a:r>
            <a:r>
              <a:rPr lang="en-US" dirty="0"/>
              <a:t>esign - implement a selected process design.</a:t>
            </a:r>
          </a:p>
          <a:p>
            <a:pPr fontAlgn="base"/>
            <a:r>
              <a:rPr lang="en-US" b="1" dirty="0"/>
              <a:t>V</a:t>
            </a:r>
            <a:r>
              <a:rPr lang="en-US" dirty="0"/>
              <a:t>alidate - test the implemented process against quality metrics.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93AB-735C-4FFD-8509-1CD6EC44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Reengineering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83C6-D761-449C-8E7E-95BFDA0E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2183908"/>
            <a:ext cx="10564427" cy="443883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Used for major restructuring efforts based on business strategy and customer demand. Can be prompted by automation efforts.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Requires a strong sponsor to manage the political tensions that will arise in major change efforts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Often requires cross-functional teams to ensure that the new process accounts for the various aspects of business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May do away with several business structures (e.g., management hierarchies and policies)</a:t>
            </a:r>
          </a:p>
        </p:txBody>
      </p:sp>
    </p:spTree>
    <p:extLst>
      <p:ext uri="{BB962C8B-B14F-4D97-AF65-F5344CB8AC3E}">
        <p14:creationId xmlns:p14="http://schemas.microsoft.com/office/powerpoint/2010/main" val="176329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93AB-735C-4FFD-8509-1CD6EC44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Design: Which features first?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83C6-D761-449C-8E7E-95BFDA0E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2183908"/>
            <a:ext cx="10564427" cy="443883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When using technology to improve the problem domain using Agile development, you must ask which features are most important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Two methods: traditional backlog vs. story mapping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Describe each method and the differences between them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236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2973</TotalTime>
  <Words>1162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Designing and Prototyping for Value</vt:lpstr>
      <vt:lpstr>System Design</vt:lpstr>
      <vt:lpstr>Improving and Reengineering Processes</vt:lpstr>
      <vt:lpstr>Process Improvement: Lean Management</vt:lpstr>
      <vt:lpstr>Process Improvement: Lean Management</vt:lpstr>
      <vt:lpstr>Process Improvement: Six Sigma</vt:lpstr>
      <vt:lpstr>Process Improvement: Six Sigma</vt:lpstr>
      <vt:lpstr>Process Reengineering</vt:lpstr>
      <vt:lpstr>Systems Design: Which features first?</vt:lpstr>
      <vt:lpstr>System Design: Prioritizing Features</vt:lpstr>
      <vt:lpstr>Design documents</vt:lpstr>
      <vt:lpstr>An Easy Starting Point</vt:lpstr>
      <vt:lpstr>Updating Class Diagrams</vt:lpstr>
      <vt:lpstr>Design Class Diagrams: Methods and Visibility</vt:lpstr>
      <vt:lpstr>Design Class Diagrams: Data Types</vt:lpstr>
      <vt:lpstr>Package Diagrams</vt:lpstr>
      <vt:lpstr>Storyboards</vt:lpstr>
      <vt:lpstr>Other Diagrams</vt:lpstr>
      <vt:lpstr>System Design: What Diagrams to Use</vt:lpstr>
      <vt:lpstr>Conclusion</vt:lpstr>
    </vt:vector>
  </TitlesOfParts>
  <Company>Michigan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&amp; Design</dc:title>
  <dc:creator>jdwall</dc:creator>
  <cp:lastModifiedBy>1</cp:lastModifiedBy>
  <cp:revision>674</cp:revision>
  <dcterms:created xsi:type="dcterms:W3CDTF">2018-08-21T14:12:01Z</dcterms:created>
  <dcterms:modified xsi:type="dcterms:W3CDTF">2020-09-28T16:31:41Z</dcterms:modified>
</cp:coreProperties>
</file>