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91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96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3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D8A6-DC91-4B61-BDF8-E114BD5A4E2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7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390808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Databases: Physical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75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Store information about entities in tables. </a:t>
            </a:r>
          </a:p>
          <a:p>
            <a:pPr lvl="1"/>
            <a:r>
              <a:rPr lang="en-US" dirty="0"/>
              <a:t>Columns = attributes</a:t>
            </a:r>
          </a:p>
          <a:p>
            <a:pPr lvl="1"/>
            <a:r>
              <a:rPr lang="en-US" dirty="0"/>
              <a:t>Rows = instances of entities</a:t>
            </a:r>
          </a:p>
          <a:p>
            <a:pPr lvl="1"/>
            <a:endParaRPr lang="en-US" dirty="0"/>
          </a:p>
          <a:p>
            <a:r>
              <a:rPr lang="en-US" dirty="0"/>
              <a:t>Relationships stored by storing</a:t>
            </a:r>
            <a:br>
              <a:rPr lang="en-US" dirty="0"/>
            </a:br>
            <a:r>
              <a:rPr lang="en-US" dirty="0"/>
              <a:t>primary keys in other tables;</a:t>
            </a:r>
            <a:br>
              <a:rPr lang="en-US" dirty="0"/>
            </a:br>
            <a:r>
              <a:rPr lang="en-US" dirty="0"/>
              <a:t>known as </a:t>
            </a:r>
            <a:r>
              <a:rPr lang="en-US" b="1" dirty="0"/>
              <a:t>foreign keys.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What is happening in these tables?</a:t>
            </a:r>
          </a:p>
          <a:p>
            <a:r>
              <a:rPr lang="en-US" dirty="0"/>
              <a:t>Where are the primary and foreign keys?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58300"/>
              </p:ext>
            </p:extLst>
          </p:nvPr>
        </p:nvGraphicFramePr>
        <p:xfrm>
          <a:off x="6049118" y="2818127"/>
          <a:ext cx="5454834" cy="2636808"/>
        </p:xfrm>
        <a:graphic>
          <a:graphicData uri="http://schemas.openxmlformats.org/drawingml/2006/table">
            <a:tbl>
              <a:tblPr/>
              <a:tblGrid>
                <a:gridCol w="1461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077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Patron</a:t>
                      </a:r>
                      <a:endParaRPr lang="en-US" sz="1400" dirty="0"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cardNum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firstName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John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Jane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Jamie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77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Rental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rentalId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cardNum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rentalDate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2018-10-01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2018-05-05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2018-07-09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9219" marR="49219" marT="49219" marB="492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1722" y="2976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6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Databases: Structured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languages within SQL:</a:t>
            </a:r>
          </a:p>
          <a:p>
            <a:pPr lvl="1"/>
            <a:r>
              <a:rPr lang="en-US" dirty="0"/>
              <a:t>Data Definition Language (DDL): create and alter databases, tables, etc.</a:t>
            </a:r>
          </a:p>
          <a:p>
            <a:pPr lvl="1"/>
            <a:r>
              <a:rPr lang="en-US" dirty="0"/>
              <a:t>Data Control Language (DCL): manage access to databases, tables, etc.</a:t>
            </a:r>
          </a:p>
          <a:p>
            <a:pPr lvl="1"/>
            <a:r>
              <a:rPr lang="en-US" dirty="0"/>
              <a:t>Data Manipulation Language (DML): access and manage data in tables.</a:t>
            </a:r>
          </a:p>
          <a:p>
            <a:pPr lvl="1"/>
            <a:endParaRPr lang="en-US" dirty="0"/>
          </a:p>
          <a:p>
            <a:r>
              <a:rPr lang="en-US" dirty="0"/>
              <a:t>CRUD in DML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97926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Create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will be similar across relational DBMSs</a:t>
            </a:r>
          </a:p>
          <a:p>
            <a:endParaRPr lang="en-US" dirty="0"/>
          </a:p>
          <a:p>
            <a:r>
              <a:rPr lang="en-US" dirty="0"/>
              <a:t>CREATE DATABASE </a:t>
            </a:r>
            <a:r>
              <a:rPr lang="en-US" dirty="0" err="1"/>
              <a:t>LibrarySystem</a:t>
            </a:r>
            <a:r>
              <a:rPr lang="en-US" dirty="0"/>
              <a:t>;</a:t>
            </a:r>
          </a:p>
          <a:p>
            <a:r>
              <a:rPr lang="en-US" dirty="0"/>
              <a:t>SHOW DATABASES;</a:t>
            </a:r>
          </a:p>
          <a:p>
            <a:endParaRPr lang="en-US" dirty="0"/>
          </a:p>
          <a:p>
            <a:r>
              <a:rPr lang="en-US" dirty="0"/>
              <a:t>Databases sometimes called SCHEMAs in certain DBMSs.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Create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6564"/>
          </a:xfrm>
        </p:spPr>
        <p:txBody>
          <a:bodyPr>
            <a:normAutofit fontScale="40000" lnSpcReduction="20000"/>
          </a:bodyPr>
          <a:lstStyle/>
          <a:p>
            <a:r>
              <a:rPr lang="en-US" sz="7400" dirty="0"/>
              <a:t>Tables contain schemas that describe exactly what kind of data can be entered into which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Patron (</a:t>
            </a:r>
          </a:p>
          <a:p>
            <a:pPr marL="0" indent="0">
              <a:buNone/>
            </a:pPr>
            <a:r>
              <a:rPr lang="en-US" dirty="0" err="1"/>
              <a:t>cardNum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(10) NOT NULL AUTO_INCREMENT,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 VARCHAR(25) NOT NULL,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 VARCHAR(30) NOT NULL,</a:t>
            </a:r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patronPK</a:t>
            </a:r>
            <a:r>
              <a:rPr lang="en-US" dirty="0"/>
              <a:t> PRIMARY KEY (</a:t>
            </a:r>
            <a:r>
              <a:rPr lang="en-US" dirty="0" err="1"/>
              <a:t>cardNum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Rental (</a:t>
            </a:r>
          </a:p>
          <a:p>
            <a:pPr marL="0" indent="0">
              <a:buNone/>
            </a:pPr>
            <a:r>
              <a:rPr lang="en-US" dirty="0" err="1"/>
              <a:t>rentalId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(10) NOT NULL AUTO_INCREMENT,</a:t>
            </a:r>
          </a:p>
          <a:p>
            <a:pPr marL="0" indent="0">
              <a:buNone/>
            </a:pPr>
            <a:r>
              <a:rPr lang="en-US" dirty="0" err="1"/>
              <a:t>cardNum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(10) NOT NULL,</a:t>
            </a:r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rentalPK</a:t>
            </a:r>
            <a:r>
              <a:rPr lang="en-US" dirty="0"/>
              <a:t> PRIMARY KEY (</a:t>
            </a:r>
            <a:r>
              <a:rPr lang="en-US" dirty="0" err="1"/>
              <a:t>rentalId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rentalPatronFK</a:t>
            </a:r>
            <a:r>
              <a:rPr lang="en-US" dirty="0"/>
              <a:t> FOREIGN KEY (</a:t>
            </a:r>
            <a:r>
              <a:rPr lang="en-US" dirty="0" err="1"/>
              <a:t>cardNum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REFERENCES Patron(</a:t>
            </a:r>
            <a:r>
              <a:rPr lang="en-US" dirty="0" err="1"/>
              <a:t>cardNum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7251" y="3975652"/>
            <a:ext cx="4754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AUTO_INCREMENT?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does NOT NULL mean?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a CONSTRAINT?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Where are the primary and foreign keys?</a:t>
            </a:r>
          </a:p>
        </p:txBody>
      </p:sp>
    </p:spTree>
    <p:extLst>
      <p:ext uri="{BB962C8B-B14F-4D97-AF65-F5344CB8AC3E}">
        <p14:creationId xmlns:p14="http://schemas.microsoft.com/office/powerpoint/2010/main" val="31568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represents the “create” part of the CRUD acronym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INSERT INTO Patron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VALUES (“John”, “Doe”);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PATRON VALUES (NULL, “John”, “Doe”);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1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Select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4823"/>
            <a:ext cx="9613861" cy="4222953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Select represents the “read” part of the CRUD acronym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Patron;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//specify columns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FROM Patron WHERE </a:t>
            </a:r>
            <a:r>
              <a:rPr lang="en-US" dirty="0" err="1"/>
              <a:t>lastName</a:t>
            </a:r>
            <a:r>
              <a:rPr lang="en-US" dirty="0"/>
              <a:t>=“Wall”;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//selecting across tables using a JOIN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Patron.firstName</a:t>
            </a:r>
            <a:r>
              <a:rPr lang="en-US" dirty="0"/>
              <a:t>, </a:t>
            </a:r>
            <a:r>
              <a:rPr lang="en-US" dirty="0" err="1"/>
              <a:t>Patron.lastName</a:t>
            </a:r>
            <a:r>
              <a:rPr lang="en-US" dirty="0"/>
              <a:t>, </a:t>
            </a:r>
            <a:r>
              <a:rPr lang="en-US" dirty="0" err="1"/>
              <a:t>Rental.rentalDate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Patron</a:t>
            </a:r>
          </a:p>
          <a:p>
            <a:pPr marL="0" indent="0">
              <a:buNone/>
            </a:pPr>
            <a:r>
              <a:rPr lang="en-US" dirty="0"/>
              <a:t>INNER JOIN Rental ON (</a:t>
            </a:r>
            <a:r>
              <a:rPr lang="en-US" dirty="0" err="1"/>
              <a:t>Patron.cardNum</a:t>
            </a:r>
            <a:r>
              <a:rPr lang="en-US" dirty="0"/>
              <a:t>=</a:t>
            </a:r>
            <a:r>
              <a:rPr lang="en-US" dirty="0" err="1"/>
              <a:t>Rental.cardNum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71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Update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represents the “update” part of the CRUD acronym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UPDATE Patron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lastName</a:t>
            </a:r>
            <a:r>
              <a:rPr lang="en-US" dirty="0"/>
              <a:t> = “Doe-Jones”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cardNum</a:t>
            </a:r>
            <a:r>
              <a:rPr lang="en-US" dirty="0"/>
              <a:t>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clause is important. Without it all records will be changed!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7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represents the “delete” part of the CRUD acronym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DELETE FROM Patron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cardNum</a:t>
            </a:r>
            <a:r>
              <a:rPr lang="en-US" dirty="0"/>
              <a:t>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forget the WHERE clause or you will delete EVERYTHING in the table!!!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2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Create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different users who can access a database use the CREATE USER 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USER [username] IDENTIFIED BY [password];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ROLE [</a:t>
            </a:r>
            <a:r>
              <a:rPr lang="en-US" dirty="0" err="1"/>
              <a:t>role_name</a:t>
            </a:r>
            <a:r>
              <a:rPr lang="en-US" dirty="0"/>
              <a:t>] IDENTIFIED BY [password];</a:t>
            </a:r>
          </a:p>
        </p:txBody>
      </p:sp>
    </p:spTree>
    <p:extLst>
      <p:ext uri="{BB962C8B-B14F-4D97-AF65-F5344CB8AC3E}">
        <p14:creationId xmlns:p14="http://schemas.microsoft.com/office/powerpoint/2010/main" val="58566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7E5E-C70D-4F52-BC75-58962730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Grant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6F31-51F2-40D8-867A-6C639633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Users/roles must be granted certain privileges, such as SELECT, INSERT, UPDATE, DELETE, CREATE,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system privilege that allows the user/role to create new tables in the database</a:t>
            </a:r>
          </a:p>
          <a:p>
            <a:r>
              <a:rPr lang="en-US" dirty="0"/>
              <a:t>GRANT CREATE TABLE TO [username or </a:t>
            </a:r>
            <a:r>
              <a:rPr lang="en-US" dirty="0" err="1"/>
              <a:t>role_name</a:t>
            </a:r>
            <a:r>
              <a:rPr lang="en-US" dirty="0"/>
              <a:t>];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//object privilege that allows the user/role to SELECT data from the Patron table</a:t>
            </a:r>
          </a:p>
          <a:p>
            <a:r>
              <a:rPr lang="en-US" dirty="0"/>
              <a:t>GRANT SELECT ON Patron TO [username or </a:t>
            </a:r>
            <a:r>
              <a:rPr lang="en-US" dirty="0" err="1"/>
              <a:t>role_name</a:t>
            </a:r>
            <a:r>
              <a:rPr lang="en-US" dirty="0"/>
              <a:t>];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73209" cy="4095732"/>
          </a:xfrm>
        </p:spPr>
        <p:txBody>
          <a:bodyPr>
            <a:normAutofit/>
          </a:bodyPr>
          <a:lstStyle/>
          <a:p>
            <a:r>
              <a:rPr lang="en-US" dirty="0"/>
              <a:t>Most systems require data storage.</a:t>
            </a:r>
          </a:p>
          <a:p>
            <a:endParaRPr lang="en-US" dirty="0"/>
          </a:p>
          <a:p>
            <a:r>
              <a:rPr lang="en-US" dirty="0"/>
              <a:t>Systems need to remember information.</a:t>
            </a:r>
          </a:p>
          <a:p>
            <a:endParaRPr lang="en-US" dirty="0"/>
          </a:p>
          <a:p>
            <a:r>
              <a:rPr lang="en-US" dirty="0"/>
              <a:t>Databases provide a physical means to store data.</a:t>
            </a:r>
          </a:p>
          <a:p>
            <a:endParaRPr lang="en-US" dirty="0"/>
          </a:p>
          <a:p>
            <a:r>
              <a:rPr lang="en-US" dirty="0"/>
              <a:t>After creating system designs, you will often implement storage needs in physical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6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341D-CF71-4EC5-A116-16EEBFBF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Design 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6ACB-AB0F-40FF-9679-984E89E9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make sure your database provides basic CRUD functionality for your entities. CRUD tables can help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232B4-1D1B-4629-8C46-07663905A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55750"/>
              </p:ext>
            </p:extLst>
          </p:nvPr>
        </p:nvGraphicFramePr>
        <p:xfrm>
          <a:off x="934276" y="3328003"/>
          <a:ext cx="5943600" cy="249428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13461413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421207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6827616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800023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Department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167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add-customer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create-product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create-department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89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view-customer-info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view-customers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view-product-info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view-products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view-dept-info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view-departments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829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edit-customer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deactivate-cust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edit-product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deactivate-product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edit-department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83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delete-department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259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7DCE89-8C57-40E2-91FF-33C5F28F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76" y="33281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8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1148"/>
          </a:xfrm>
        </p:spPr>
        <p:txBody>
          <a:bodyPr>
            <a:normAutofit/>
          </a:bodyPr>
          <a:lstStyle/>
          <a:p>
            <a:r>
              <a:rPr lang="en-US" dirty="0"/>
              <a:t>Databases provide a means to store information that a system needs to remember.</a:t>
            </a:r>
          </a:p>
          <a:p>
            <a:endParaRPr lang="en-US" dirty="0"/>
          </a:p>
          <a:p>
            <a:r>
              <a:rPr lang="en-US" dirty="0"/>
              <a:t>The most common type of databases are relational databases that rely on SQL (e.g., MySQL, MSSQL, Oracle SQL).</a:t>
            </a:r>
          </a:p>
          <a:p>
            <a:endParaRPr lang="en-US" dirty="0"/>
          </a:p>
          <a:p>
            <a:r>
              <a:rPr lang="en-US" dirty="0"/>
              <a:t>Keep your eye on NoSQL technologies. If you are working with unstructured data, they may be the right choice!</a:t>
            </a:r>
          </a:p>
          <a:p>
            <a:endParaRPr lang="en-US" dirty="0"/>
          </a:p>
          <a:p>
            <a:r>
              <a:rPr lang="en-US" dirty="0"/>
              <a:t>You will learn more about databases in a database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73209" cy="4095732"/>
          </a:xfrm>
        </p:spPr>
        <p:txBody>
          <a:bodyPr>
            <a:normAutofit/>
          </a:bodyPr>
          <a:lstStyle/>
          <a:p>
            <a:r>
              <a:rPr lang="en-US" dirty="0"/>
              <a:t>What is a SQL database?</a:t>
            </a:r>
          </a:p>
          <a:p>
            <a:endParaRPr lang="en-US" dirty="0"/>
          </a:p>
          <a:p>
            <a:r>
              <a:rPr lang="en-US" dirty="0"/>
              <a:t>How do SQL databases differ from NoSQL Databases?</a:t>
            </a:r>
          </a:p>
          <a:p>
            <a:endParaRPr lang="en-US" dirty="0"/>
          </a:p>
          <a:p>
            <a:r>
              <a:rPr lang="en-US" dirty="0"/>
              <a:t>What is a database management system (DBMS)? What are some of the major SQL DBMS?</a:t>
            </a:r>
          </a:p>
          <a:p>
            <a:endParaRPr lang="en-US" dirty="0"/>
          </a:p>
          <a:p>
            <a:r>
              <a:rPr lang="en-US" dirty="0"/>
              <a:t>What are entities, relationships, and cardinality?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Databases: SQL, NoSQL, and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 (SQL): A language to query databases. For databases that contain well-structured data.</a:t>
            </a:r>
          </a:p>
          <a:p>
            <a:endParaRPr lang="en-US" dirty="0"/>
          </a:p>
          <a:p>
            <a:r>
              <a:rPr lang="en-US" dirty="0"/>
              <a:t>Not Only SQL (NoSQL): Alternatives to SQL that allow for less structured data. Examples: MongoDB, </a:t>
            </a:r>
            <a:r>
              <a:rPr lang="en-US" dirty="0" err="1"/>
              <a:t>CouchDB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Database Management System (DBMS)</a:t>
            </a:r>
            <a:r>
              <a:rPr lang="en-US" dirty="0"/>
              <a:t>: system to manage storage and retrieval of data. Common relational DBMS: MySQL, MSSQL, Oracle SQL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1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Databases: Entities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Entities</a:t>
            </a:r>
            <a:r>
              <a:rPr lang="en-US" dirty="0"/>
              <a:t>: “things” that exist in the problem domain and solution space that a system needs to remember.</a:t>
            </a:r>
          </a:p>
          <a:p>
            <a:pPr lvl="1"/>
            <a:r>
              <a:rPr lang="en-US" dirty="0"/>
              <a:t>Entities consist of attributes and </a:t>
            </a:r>
            <a:r>
              <a:rPr lang="en-US" b="1" dirty="0"/>
              <a:t>require</a:t>
            </a:r>
            <a:r>
              <a:rPr lang="en-US" dirty="0"/>
              <a:t> a primary key</a:t>
            </a:r>
          </a:p>
          <a:p>
            <a:endParaRPr lang="en-US" dirty="0"/>
          </a:p>
          <a:p>
            <a:r>
              <a:rPr lang="en-US" b="1" dirty="0"/>
              <a:t>Relationships</a:t>
            </a:r>
            <a:r>
              <a:rPr lang="en-US" dirty="0"/>
              <a:t> (a.k.a., relations): connections between entities that exist in the problem/solution domain.</a:t>
            </a:r>
          </a:p>
          <a:p>
            <a:endParaRPr lang="en-US" dirty="0"/>
          </a:p>
          <a:p>
            <a:r>
              <a:rPr lang="en-US" b="1" dirty="0"/>
              <a:t>Cardinality</a:t>
            </a:r>
            <a:r>
              <a:rPr lang="en-US" dirty="0"/>
              <a:t>: description of the nature of the relationship between entities (e.g., mandatory vs. optional). Maximum number of items that can be stored.</a:t>
            </a:r>
          </a:p>
        </p:txBody>
      </p:sp>
    </p:spTree>
    <p:extLst>
      <p:ext uri="{BB962C8B-B14F-4D97-AF65-F5344CB8AC3E}">
        <p14:creationId xmlns:p14="http://schemas.microsoft.com/office/powerpoint/2010/main" val="14574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&amp; Relationships: ERDs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Entity-relationship diagrams (ERDs) are used to model relational databases.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7293" y="5164474"/>
            <a:ext cx="472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Possible cardinalities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4078" y="5792628"/>
            <a:ext cx="5446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model binary, n-</a:t>
            </a:r>
            <a:r>
              <a:rPr lang="en-US" sz="2400" dirty="0" err="1"/>
              <a:t>ary</a:t>
            </a:r>
            <a:r>
              <a:rPr lang="en-US" sz="2400" dirty="0"/>
              <a:t>, and unary relationship (like class diagrams)</a:t>
            </a:r>
          </a:p>
        </p:txBody>
      </p:sp>
      <p:pic>
        <p:nvPicPr>
          <p:cNvPr id="1026" name="Picture 2" descr="https://lh5.googleusercontent.com/VLHCrDGaqp_q6dPpWCrX8s5-6eGQv14bR1HBDHISwLaboTG3nOg2vWUgGBUOmCU-SSPJLU4wpOmxscVfNqmKaXX4Tn8--uRQ26kXZ0JEy5hmEnVmKmZxfkbTF7IOcGkDfVJFG-Gf">
            <a:extLst>
              <a:ext uri="{FF2B5EF4-FFF2-40B4-BE49-F238E27FC236}">
                <a16:creationId xmlns:a16="http://schemas.microsoft.com/office/drawing/2014/main" id="{D67FDD75-6DDC-44A8-A8B1-8CF992E2A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0" y="3155754"/>
            <a:ext cx="59436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_RAybpsMHFqhkK0X5f_hXLe64JjQrGVbaglRMHkfJuZkCUVBC6HtHeUDSxcL4RatMK-yzU3QIJCX6ipuzVFijscsX16y56bHBhzWfKvV9VWxXD2r9E-fPXgEhiKusDD5GXuMmHN0">
            <a:extLst>
              <a:ext uri="{FF2B5EF4-FFF2-40B4-BE49-F238E27FC236}">
                <a16:creationId xmlns:a16="http://schemas.microsoft.com/office/drawing/2014/main" id="{9C50FF66-2B96-4F03-B73C-E1043DBB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78" y="3238292"/>
            <a:ext cx="49911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rHc7VzSQp4QxRqQF50PTPrEm1wZajGdFH8Lj_wIuzHJGahRzfif00PlBA-EZr4KCQpKUr7nAUNLImnadEJPaNJyJVTF4Lq4hWX47hxhP9NHWqCwe4XmPjn02_UyOGtVUKC3U7UL1">
            <a:extLst>
              <a:ext uri="{FF2B5EF4-FFF2-40B4-BE49-F238E27FC236}">
                <a16:creationId xmlns:a16="http://schemas.microsoft.com/office/drawing/2014/main" id="{D907EC66-231D-4F26-BC0C-C6523EDA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0" y="5341900"/>
            <a:ext cx="3825428" cy="1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3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&amp; Relationships: Associative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class diagrams, ERDs require extra entities to model complex relationships like ternary, n-</a:t>
            </a:r>
            <a:r>
              <a:rPr lang="en-US" dirty="0" err="1"/>
              <a:t>ary</a:t>
            </a:r>
            <a:r>
              <a:rPr lang="en-US" dirty="0"/>
              <a:t>, and many-to-many relationships.</a:t>
            </a:r>
          </a:p>
          <a:p>
            <a:endParaRPr lang="en-US" dirty="0"/>
          </a:p>
          <a:p>
            <a:r>
              <a:rPr lang="en-US" dirty="0"/>
              <a:t>Class diagrams: association class</a:t>
            </a:r>
          </a:p>
          <a:p>
            <a:r>
              <a:rPr lang="en-US" dirty="0"/>
              <a:t>ERD: associative entity</a:t>
            </a:r>
          </a:p>
        </p:txBody>
      </p:sp>
      <p:pic>
        <p:nvPicPr>
          <p:cNvPr id="2050" name="Picture 2" descr="https://lh6.googleusercontent.com/4jrOsXjQL61Tup1AnXD9TWLj6IW7O9ii_KiAmHMI3Ok3sXsvrw4EmHXpbARGbblzK23miNrCc5dr6KjH57ADzQkY2uwaQG6YpREOzNNSI24EehHfX2iyhbdmzGxwRQHuYwgf3Cpj">
            <a:extLst>
              <a:ext uri="{FF2B5EF4-FFF2-40B4-BE49-F238E27FC236}">
                <a16:creationId xmlns:a16="http://schemas.microsoft.com/office/drawing/2014/main" id="{C95B7AD5-7872-4B76-88A8-4F401FD23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56" y="3321623"/>
            <a:ext cx="59436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dEgWXaREnI1088k2noRKwBAvNOwDdx94Q9B2xD_7UsqI684nHWByEvnwsCVeB_vSxHYfFNwlbRwoalyjSM67R4YK8F07Sk3nnBfwINBNgDycfnXLb82waNBDdmujmksyrPV5hqSS">
            <a:extLst>
              <a:ext uri="{FF2B5EF4-FFF2-40B4-BE49-F238E27FC236}">
                <a16:creationId xmlns:a16="http://schemas.microsoft.com/office/drawing/2014/main" id="{69771B17-65C0-43E2-B799-B576328E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" y="4837538"/>
            <a:ext cx="4344440" cy="19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4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&amp; Relationships: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can store information about inheritance hierarchies similar to class diagrams.</a:t>
            </a:r>
          </a:p>
          <a:p>
            <a:endParaRPr lang="en-US" dirty="0"/>
          </a:p>
          <a:p>
            <a:r>
              <a:rPr lang="en-US" dirty="0"/>
              <a:t>What is the different between</a:t>
            </a:r>
            <a:br>
              <a:rPr lang="en-US" dirty="0"/>
            </a:br>
            <a:r>
              <a:rPr lang="en-US" dirty="0"/>
              <a:t>disjoint and overlapping inheritance</a:t>
            </a:r>
            <a:br>
              <a:rPr lang="en-US" dirty="0"/>
            </a:br>
            <a:r>
              <a:rPr lang="en-US" dirty="0"/>
              <a:t>structures?</a:t>
            </a:r>
          </a:p>
          <a:p>
            <a:endParaRPr lang="en-US" dirty="0"/>
          </a:p>
        </p:txBody>
      </p:sp>
      <p:pic>
        <p:nvPicPr>
          <p:cNvPr id="3074" name="Picture 2" descr="https://lh6.googleusercontent.com/t_AXWU13SgKis_XCIIAuFuv2HLSKPHT3NY1PB0wmnHI7CygIFU93FrJhaJFQkTKyTzHEtShsPjVzh7mVt6E60AXH9m7Z7RK3P8odrlHmckOCNrHqk1PeO4tSUdp_Sn1ppD3jJomx">
            <a:extLst>
              <a:ext uri="{FF2B5EF4-FFF2-40B4-BE49-F238E27FC236}">
                <a16:creationId xmlns:a16="http://schemas.microsoft.com/office/drawing/2014/main" id="{1E1234CE-DBFC-4C58-A2D0-39ECAE1B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16806"/>
            <a:ext cx="59436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1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Databases: Physical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relational databases physically store information about entities?</a:t>
            </a:r>
          </a:p>
          <a:p>
            <a:endParaRPr lang="en-US" dirty="0"/>
          </a:p>
          <a:p>
            <a:r>
              <a:rPr lang="en-US" dirty="0"/>
              <a:t>How do they physically store information about relationships between entities?</a:t>
            </a:r>
          </a:p>
        </p:txBody>
      </p:sp>
    </p:spTree>
    <p:extLst>
      <p:ext uri="{BB962C8B-B14F-4D97-AF65-F5344CB8AC3E}">
        <p14:creationId xmlns:p14="http://schemas.microsoft.com/office/powerpoint/2010/main" val="16279320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4427</TotalTime>
  <Words>1110</Words>
  <Application>Microsoft Office PowerPoint</Application>
  <PresentationFormat>Widescreen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Database Design and Implementation</vt:lpstr>
      <vt:lpstr>Databases</vt:lpstr>
      <vt:lpstr>Databases</vt:lpstr>
      <vt:lpstr>Databases: SQL, NoSQL, and DBMS</vt:lpstr>
      <vt:lpstr>Databases: Entities &amp; Relationships</vt:lpstr>
      <vt:lpstr>Entities &amp; Relationships: ERDs</vt:lpstr>
      <vt:lpstr>Entities &amp; Relationships: Associative Entities</vt:lpstr>
      <vt:lpstr>Entities &amp; Relationships: Inheritance</vt:lpstr>
      <vt:lpstr>Databases: Physical Implementation</vt:lpstr>
      <vt:lpstr>Databases: Physical Implementation</vt:lpstr>
      <vt:lpstr>Databases: Structured Query Language</vt:lpstr>
      <vt:lpstr>SQL: Create Databases</vt:lpstr>
      <vt:lpstr>SQL: Create Tables</vt:lpstr>
      <vt:lpstr>SQL: Insert Data</vt:lpstr>
      <vt:lpstr>SQL: Select Data</vt:lpstr>
      <vt:lpstr>SQL: Update Data</vt:lpstr>
      <vt:lpstr>SQL: Delete Data</vt:lpstr>
      <vt:lpstr>SQL: Create Users</vt:lpstr>
      <vt:lpstr>SQL: Grant Privileges</vt:lpstr>
      <vt:lpstr>Validating Design Completeness</vt:lpstr>
      <vt:lpstr>Conclusion</vt:lpstr>
    </vt:vector>
  </TitlesOfParts>
  <Company>Michigan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&amp; Design</dc:title>
  <dc:creator>jdwall</dc:creator>
  <cp:lastModifiedBy>1</cp:lastModifiedBy>
  <cp:revision>753</cp:revision>
  <dcterms:created xsi:type="dcterms:W3CDTF">2018-08-21T14:12:01Z</dcterms:created>
  <dcterms:modified xsi:type="dcterms:W3CDTF">2020-10-05T02:08:45Z</dcterms:modified>
</cp:coreProperties>
</file>