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328" r:id="rId4"/>
    <p:sldId id="329" r:id="rId5"/>
    <p:sldId id="352" r:id="rId6"/>
    <p:sldId id="353" r:id="rId7"/>
    <p:sldId id="351" r:id="rId8"/>
    <p:sldId id="356" r:id="rId9"/>
    <p:sldId id="354" r:id="rId10"/>
    <p:sldId id="355" r:id="rId11"/>
    <p:sldId id="357" r:id="rId12"/>
    <p:sldId id="358" r:id="rId13"/>
    <p:sldId id="359" r:id="rId14"/>
    <p:sldId id="364" r:id="rId15"/>
    <p:sldId id="365" r:id="rId16"/>
    <p:sldId id="362" r:id="rId17"/>
    <p:sldId id="361" r:id="rId18"/>
    <p:sldId id="363"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7437455-6E4D-4B31-83B2-0DCCBDBAB514}" type="datetimeFigureOut">
              <a:rPr lang="en-US" smtClean="0"/>
              <a:t>3/14/2021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4176B9-0ACF-42BD-9209-A02D90D1875B}" type="slidenum">
              <a:rPr lang="en-US" smtClean="0"/>
              <a:t>‹#›</a:t>
            </a:fld>
            <a:endParaRPr lang="en-US"/>
          </a:p>
        </p:txBody>
      </p:sp>
    </p:spTree>
    <p:extLst>
      <p:ext uri="{BB962C8B-B14F-4D97-AF65-F5344CB8AC3E}">
        <p14:creationId xmlns:p14="http://schemas.microsoft.com/office/powerpoint/2010/main" val="284331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37455-6E4D-4B31-83B2-0DCCBDBAB514}"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190887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7437455-6E4D-4B31-83B2-0DCCBDBAB514}" type="datetimeFigureOut">
              <a:rPr lang="en-US" smtClean="0"/>
              <a:t>3/14/2021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4176B9-0ACF-42BD-9209-A02D90D1875B}" type="slidenum">
              <a:rPr lang="en-US" smtClean="0"/>
              <a:t>‹#›</a:t>
            </a:fld>
            <a:endParaRPr lang="en-US"/>
          </a:p>
        </p:txBody>
      </p:sp>
    </p:spTree>
    <p:extLst>
      <p:ext uri="{BB962C8B-B14F-4D97-AF65-F5344CB8AC3E}">
        <p14:creationId xmlns:p14="http://schemas.microsoft.com/office/powerpoint/2010/main" val="414147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37455-6E4D-4B31-83B2-0DCCBDBAB514}"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132243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7437455-6E4D-4B31-83B2-0DCCBDBAB514}" type="datetimeFigureOut">
              <a:rPr lang="en-US" smtClean="0"/>
              <a:t>3/14/2021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4176B9-0ACF-42BD-9209-A02D90D1875B}" type="slidenum">
              <a:rPr lang="en-US" smtClean="0"/>
              <a:t>‹#›</a:t>
            </a:fld>
            <a:endParaRPr lang="en-US"/>
          </a:p>
        </p:txBody>
      </p:sp>
    </p:spTree>
    <p:extLst>
      <p:ext uri="{BB962C8B-B14F-4D97-AF65-F5344CB8AC3E}">
        <p14:creationId xmlns:p14="http://schemas.microsoft.com/office/powerpoint/2010/main" val="269596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37455-6E4D-4B31-83B2-0DCCBDBAB514}"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260215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37455-6E4D-4B31-83B2-0DCCBDBAB514}" type="datetimeFigureOut">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166081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37455-6E4D-4B31-83B2-0DCCBDBAB514}"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3428041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37455-6E4D-4B31-83B2-0DCCBDBAB514}" type="datetimeFigureOut">
              <a:rPr lang="en-US" smtClean="0"/>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301077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7437455-6E4D-4B31-83B2-0DCCBDBAB514}" type="datetimeFigureOut">
              <a:rPr lang="en-US" smtClean="0"/>
              <a:t>3/14/2021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4176B9-0ACF-42BD-9209-A02D90D1875B}" type="slidenum">
              <a:rPr lang="en-US" smtClean="0"/>
              <a:t>‹#›</a:t>
            </a:fld>
            <a:endParaRPr lang="en-US"/>
          </a:p>
        </p:txBody>
      </p:sp>
    </p:spTree>
    <p:extLst>
      <p:ext uri="{BB962C8B-B14F-4D97-AF65-F5344CB8AC3E}">
        <p14:creationId xmlns:p14="http://schemas.microsoft.com/office/powerpoint/2010/main" val="285167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437455-6E4D-4B31-83B2-0DCCBDBAB514}"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36814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7437455-6E4D-4B31-83B2-0DCCBDBAB514}" type="datetimeFigureOut">
              <a:rPr lang="en-US" smtClean="0"/>
              <a:t>3/14/2021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4176B9-0ACF-42BD-9209-A02D90D1875B}"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795488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7564-866D-4171-B68E-0275DC6321A4}"/>
              </a:ext>
            </a:extLst>
          </p:cNvPr>
          <p:cNvSpPr>
            <a:spLocks noGrp="1"/>
          </p:cNvSpPr>
          <p:nvPr>
            <p:ph type="ctrTitle"/>
          </p:nvPr>
        </p:nvSpPr>
        <p:spPr/>
        <p:txBody>
          <a:bodyPr>
            <a:normAutofit/>
          </a:bodyPr>
          <a:lstStyle/>
          <a:p>
            <a:r>
              <a:rPr lang="en-US" dirty="0"/>
              <a:t>Chapter 8: </a:t>
            </a:r>
            <a:br>
              <a:rPr lang="en-US" dirty="0"/>
            </a:br>
            <a:r>
              <a:rPr lang="en-US" dirty="0"/>
              <a:t>Working with Data in Python</a:t>
            </a:r>
          </a:p>
        </p:txBody>
      </p:sp>
      <p:sp>
        <p:nvSpPr>
          <p:cNvPr id="3" name="Subtitle 2">
            <a:extLst>
              <a:ext uri="{FF2B5EF4-FFF2-40B4-BE49-F238E27FC236}">
                <a16:creationId xmlns:a16="http://schemas.microsoft.com/office/drawing/2014/main" id="{5F835195-9CB3-462A-850A-EF37CF833B4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3833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Outliers in your Data</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Autofit/>
          </a:bodyPr>
          <a:lstStyle/>
          <a:p>
            <a:r>
              <a:rPr lang="en-US" sz="2400" b="1" dirty="0"/>
              <a:t>Outliers</a:t>
            </a:r>
            <a:r>
              <a:rPr lang="en-US" sz="2400" dirty="0"/>
              <a:t> are extremely high or low values within your dataset</a:t>
            </a:r>
          </a:p>
          <a:p>
            <a:pPr lvl="1"/>
            <a:r>
              <a:rPr lang="en-US" sz="2200" dirty="0"/>
              <a:t>Outliers can exist within each column, within a few columns, or within no columns</a:t>
            </a:r>
          </a:p>
          <a:p>
            <a:r>
              <a:rPr lang="en-US" sz="2400" dirty="0"/>
              <a:t>Outliers </a:t>
            </a:r>
            <a:r>
              <a:rPr lang="en-US" sz="2400" b="1" dirty="0"/>
              <a:t>can bias the results </a:t>
            </a:r>
            <a:r>
              <a:rPr lang="en-US" sz="2400" dirty="0"/>
              <a:t>of some statistical methods; other statistical methods are more robust to outliers</a:t>
            </a:r>
          </a:p>
          <a:p>
            <a:r>
              <a:rPr lang="en-US" sz="2400" dirty="0"/>
              <a:t>First question:</a:t>
            </a:r>
          </a:p>
          <a:p>
            <a:pPr lvl="1"/>
            <a:r>
              <a:rPr lang="en-US" sz="2200" dirty="0"/>
              <a:t>Are the extreme data points legitimate or data entry errors?</a:t>
            </a:r>
          </a:p>
          <a:p>
            <a:pPr lvl="2"/>
            <a:r>
              <a:rPr lang="en-US" sz="2000" dirty="0"/>
              <a:t>Ex. the value $123,456,789 is likely to be a data entry error (i.e., 123456789)</a:t>
            </a:r>
          </a:p>
          <a:p>
            <a:pPr lvl="2"/>
            <a:r>
              <a:rPr lang="en-US" sz="2000" dirty="0"/>
              <a:t>However, $455,000 could very well be the salary of an executive</a:t>
            </a:r>
          </a:p>
          <a:p>
            <a:pPr lvl="2"/>
            <a:r>
              <a:rPr lang="en-US" sz="2000" dirty="0"/>
              <a:t>It is not always easy to tell what is a data entry error and what is legitimate</a:t>
            </a:r>
          </a:p>
        </p:txBody>
      </p:sp>
    </p:spTree>
    <p:extLst>
      <p:ext uri="{BB962C8B-B14F-4D97-AF65-F5344CB8AC3E}">
        <p14:creationId xmlns:p14="http://schemas.microsoft.com/office/powerpoint/2010/main" val="169766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Finding and Fixing Outliers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Autofit/>
          </a:bodyPr>
          <a:lstStyle/>
          <a:p>
            <a:r>
              <a:rPr lang="en-US" sz="2400" dirty="0"/>
              <a:t>Outliers can be found in a variety of ways:</a:t>
            </a:r>
          </a:p>
          <a:p>
            <a:pPr lvl="1"/>
            <a:r>
              <a:rPr lang="en-US" sz="2200" dirty="0"/>
              <a:t>Simple: sort your data and look for extremely high and low values</a:t>
            </a:r>
          </a:p>
          <a:p>
            <a:pPr lvl="2"/>
            <a:r>
              <a:rPr lang="en-US" sz="2200" dirty="0" err="1">
                <a:solidFill>
                  <a:srgbClr val="FF0000"/>
                </a:solidFill>
                <a:latin typeface="Arial" panose="020B0604020202020204" pitchFamily="34" charset="0"/>
              </a:rPr>
              <a:t>data</a:t>
            </a:r>
            <a:r>
              <a:rPr lang="en-US" sz="2200" dirty="0" err="1">
                <a:solidFill>
                  <a:srgbClr val="000000"/>
                </a:solidFill>
                <a:latin typeface="Arial" panose="020B0604020202020204" pitchFamily="34" charset="0"/>
              </a:rPr>
              <a:t>.</a:t>
            </a:r>
            <a:r>
              <a:rPr lang="en-US" sz="2200" dirty="0" err="1">
                <a:solidFill>
                  <a:srgbClr val="1155CC"/>
                </a:solidFill>
                <a:latin typeface="Arial" panose="020B0604020202020204" pitchFamily="34" charset="0"/>
              </a:rPr>
              <a:t>sort_values</a:t>
            </a:r>
            <a:r>
              <a:rPr lang="en-US" sz="2200" dirty="0">
                <a:solidFill>
                  <a:srgbClr val="1155CC"/>
                </a:solidFill>
                <a:latin typeface="Arial" panose="020B0604020202020204" pitchFamily="34" charset="0"/>
              </a:rPr>
              <a:t>(</a:t>
            </a:r>
            <a:r>
              <a:rPr lang="en-US" sz="2200" dirty="0">
                <a:solidFill>
                  <a:srgbClr val="FF0000"/>
                </a:solidFill>
                <a:latin typeface="Arial" panose="020B0604020202020204" pitchFamily="34" charset="0"/>
              </a:rPr>
              <a:t>by</a:t>
            </a:r>
            <a:r>
              <a:rPr lang="en-US" sz="2200" dirty="0">
                <a:solidFill>
                  <a:srgbClr val="000000"/>
                </a:solidFill>
                <a:latin typeface="Arial" panose="020B0604020202020204" pitchFamily="34" charset="0"/>
              </a:rPr>
              <a:t>=</a:t>
            </a:r>
            <a:r>
              <a:rPr lang="en-US" sz="2200" dirty="0">
                <a:solidFill>
                  <a:srgbClr val="38761D"/>
                </a:solidFill>
                <a:latin typeface="Arial" panose="020B0604020202020204" pitchFamily="34" charset="0"/>
              </a:rPr>
              <a:t>"Age"</a:t>
            </a:r>
            <a:r>
              <a:rPr lang="en-US" sz="2200" dirty="0">
                <a:solidFill>
                  <a:srgbClr val="000000"/>
                </a:solidFill>
                <a:latin typeface="Arial" panose="020B0604020202020204" pitchFamily="34" charset="0"/>
              </a:rPr>
              <a:t>, </a:t>
            </a:r>
            <a:r>
              <a:rPr lang="en-US" sz="2200" dirty="0">
                <a:solidFill>
                  <a:srgbClr val="FF0000"/>
                </a:solidFill>
                <a:latin typeface="Arial" panose="020B0604020202020204" pitchFamily="34" charset="0"/>
              </a:rPr>
              <a:t>ascending</a:t>
            </a:r>
            <a:r>
              <a:rPr lang="en-US" sz="2200" dirty="0">
                <a:solidFill>
                  <a:srgbClr val="000000"/>
                </a:solidFill>
                <a:latin typeface="Arial" panose="020B0604020202020204" pitchFamily="34" charset="0"/>
              </a:rPr>
              <a:t>=</a:t>
            </a:r>
            <a:r>
              <a:rPr lang="en-US" sz="2200" dirty="0">
                <a:solidFill>
                  <a:srgbClr val="38761D"/>
                </a:solidFill>
                <a:latin typeface="Arial" panose="020B0604020202020204" pitchFamily="34" charset="0"/>
              </a:rPr>
              <a:t>True</a:t>
            </a:r>
            <a:r>
              <a:rPr lang="en-US" sz="2200" dirty="0">
                <a:solidFill>
                  <a:srgbClr val="1155CC"/>
                </a:solidFill>
                <a:latin typeface="Arial" panose="020B0604020202020204" pitchFamily="34" charset="0"/>
              </a:rPr>
              <a:t>)</a:t>
            </a:r>
            <a:r>
              <a:rPr lang="en-US" sz="2200" dirty="0">
                <a:solidFill>
                  <a:srgbClr val="000000"/>
                </a:solidFill>
                <a:latin typeface="Arial" panose="020B0604020202020204" pitchFamily="34" charset="0"/>
              </a:rPr>
              <a:t>.</a:t>
            </a:r>
            <a:r>
              <a:rPr lang="en-US" sz="2200" dirty="0">
                <a:solidFill>
                  <a:srgbClr val="1155CC"/>
                </a:solidFill>
                <a:latin typeface="Arial" panose="020B0604020202020204" pitchFamily="34" charset="0"/>
              </a:rPr>
              <a:t>head(</a:t>
            </a:r>
            <a:r>
              <a:rPr lang="en-US" sz="2200" dirty="0">
                <a:solidFill>
                  <a:srgbClr val="38761D"/>
                </a:solidFill>
                <a:latin typeface="Arial" panose="020B0604020202020204" pitchFamily="34" charset="0"/>
              </a:rPr>
              <a:t>10</a:t>
            </a:r>
            <a:r>
              <a:rPr lang="en-US" sz="2200" dirty="0">
                <a:solidFill>
                  <a:srgbClr val="1155CC"/>
                </a:solidFill>
                <a:latin typeface="Arial" panose="020B0604020202020204" pitchFamily="34" charset="0"/>
              </a:rPr>
              <a:t>) 	</a:t>
            </a:r>
          </a:p>
          <a:p>
            <a:pPr lvl="2"/>
            <a:r>
              <a:rPr lang="en-US" sz="2200" dirty="0" err="1">
                <a:solidFill>
                  <a:srgbClr val="FF0000"/>
                </a:solidFill>
                <a:latin typeface="Arial" panose="020B0604020202020204" pitchFamily="34" charset="0"/>
              </a:rPr>
              <a:t>data</a:t>
            </a:r>
            <a:r>
              <a:rPr lang="en-US" sz="2200" dirty="0" err="1">
                <a:solidFill>
                  <a:srgbClr val="000000"/>
                </a:solidFill>
                <a:latin typeface="Arial" panose="020B0604020202020204" pitchFamily="34" charset="0"/>
              </a:rPr>
              <a:t>.</a:t>
            </a:r>
            <a:r>
              <a:rPr lang="en-US" sz="2200" dirty="0" err="1">
                <a:solidFill>
                  <a:srgbClr val="1155CC"/>
                </a:solidFill>
                <a:latin typeface="Arial" panose="020B0604020202020204" pitchFamily="34" charset="0"/>
              </a:rPr>
              <a:t>sort_values</a:t>
            </a:r>
            <a:r>
              <a:rPr lang="en-US" sz="2200" dirty="0">
                <a:solidFill>
                  <a:srgbClr val="1155CC"/>
                </a:solidFill>
                <a:latin typeface="Arial" panose="020B0604020202020204" pitchFamily="34" charset="0"/>
              </a:rPr>
              <a:t>(</a:t>
            </a:r>
            <a:r>
              <a:rPr lang="en-US" sz="2200" dirty="0">
                <a:solidFill>
                  <a:srgbClr val="FF0000"/>
                </a:solidFill>
                <a:latin typeface="Arial" panose="020B0604020202020204" pitchFamily="34" charset="0"/>
              </a:rPr>
              <a:t>by</a:t>
            </a:r>
            <a:r>
              <a:rPr lang="en-US" sz="2200" dirty="0">
                <a:solidFill>
                  <a:srgbClr val="000000"/>
                </a:solidFill>
                <a:latin typeface="Arial" panose="020B0604020202020204" pitchFamily="34" charset="0"/>
              </a:rPr>
              <a:t>=</a:t>
            </a:r>
            <a:r>
              <a:rPr lang="en-US" sz="2200" dirty="0">
                <a:solidFill>
                  <a:srgbClr val="38761D"/>
                </a:solidFill>
                <a:latin typeface="Arial" panose="020B0604020202020204" pitchFamily="34" charset="0"/>
              </a:rPr>
              <a:t>"Age"</a:t>
            </a:r>
            <a:r>
              <a:rPr lang="en-US" sz="2200" dirty="0">
                <a:solidFill>
                  <a:srgbClr val="000000"/>
                </a:solidFill>
                <a:latin typeface="Arial" panose="020B0604020202020204" pitchFamily="34" charset="0"/>
              </a:rPr>
              <a:t>, </a:t>
            </a:r>
            <a:r>
              <a:rPr lang="en-US" sz="2200" dirty="0">
                <a:solidFill>
                  <a:srgbClr val="FF0000"/>
                </a:solidFill>
                <a:latin typeface="Arial" panose="020B0604020202020204" pitchFamily="34" charset="0"/>
              </a:rPr>
              <a:t>ascending</a:t>
            </a:r>
            <a:r>
              <a:rPr lang="en-US" sz="2200" dirty="0">
                <a:solidFill>
                  <a:srgbClr val="000000"/>
                </a:solidFill>
                <a:latin typeface="Arial" panose="020B0604020202020204" pitchFamily="34" charset="0"/>
              </a:rPr>
              <a:t>=</a:t>
            </a:r>
            <a:r>
              <a:rPr lang="en-US" sz="2200" dirty="0">
                <a:solidFill>
                  <a:srgbClr val="38761D"/>
                </a:solidFill>
                <a:latin typeface="Arial" panose="020B0604020202020204" pitchFamily="34" charset="0"/>
              </a:rPr>
              <a:t>True</a:t>
            </a:r>
            <a:r>
              <a:rPr lang="en-US" sz="2200" dirty="0">
                <a:solidFill>
                  <a:srgbClr val="1155CC"/>
                </a:solidFill>
                <a:latin typeface="Arial" panose="020B0604020202020204" pitchFamily="34" charset="0"/>
              </a:rPr>
              <a:t>)</a:t>
            </a:r>
            <a:r>
              <a:rPr lang="en-US" sz="2200" dirty="0">
                <a:solidFill>
                  <a:srgbClr val="000000"/>
                </a:solidFill>
                <a:latin typeface="Arial" panose="020B0604020202020204" pitchFamily="34" charset="0"/>
              </a:rPr>
              <a:t>.</a:t>
            </a:r>
            <a:r>
              <a:rPr lang="en-US" sz="2200" dirty="0">
                <a:solidFill>
                  <a:srgbClr val="1155CC"/>
                </a:solidFill>
                <a:latin typeface="Arial" panose="020B0604020202020204" pitchFamily="34" charset="0"/>
              </a:rPr>
              <a:t>tail(</a:t>
            </a:r>
            <a:r>
              <a:rPr lang="en-US" sz="2200" dirty="0">
                <a:solidFill>
                  <a:srgbClr val="38761D"/>
                </a:solidFill>
                <a:latin typeface="Arial" panose="020B0604020202020204" pitchFamily="34" charset="0"/>
              </a:rPr>
              <a:t>10</a:t>
            </a:r>
            <a:r>
              <a:rPr lang="en-US" sz="2200" dirty="0">
                <a:solidFill>
                  <a:srgbClr val="1155CC"/>
                </a:solidFill>
                <a:latin typeface="Arial" panose="020B0604020202020204" pitchFamily="34" charset="0"/>
              </a:rPr>
              <a:t>) </a:t>
            </a:r>
            <a:endParaRPr lang="en-US" sz="2000" dirty="0"/>
          </a:p>
          <a:p>
            <a:pPr lvl="1"/>
            <a:r>
              <a:rPr lang="en-US" sz="2200" dirty="0"/>
              <a:t>Box and whisker plots based on quartiles of raw data</a:t>
            </a:r>
          </a:p>
          <a:p>
            <a:pPr lvl="2">
              <a:spcBef>
                <a:spcPts val="0"/>
              </a:spcBef>
              <a:spcAft>
                <a:spcPts val="0"/>
              </a:spcAft>
            </a:pPr>
            <a:r>
              <a:rPr lang="en-US" sz="2200" dirty="0" err="1">
                <a:solidFill>
                  <a:srgbClr val="FF0000"/>
                </a:solidFill>
                <a:latin typeface="Arial" panose="020B0604020202020204" pitchFamily="34" charset="0"/>
              </a:rPr>
              <a:t>data</a:t>
            </a:r>
            <a:r>
              <a:rPr lang="en-US" sz="2200" dirty="0" err="1">
                <a:solidFill>
                  <a:srgbClr val="000000"/>
                </a:solidFill>
                <a:latin typeface="Arial" panose="020B0604020202020204" pitchFamily="34" charset="0"/>
              </a:rPr>
              <a:t>.</a:t>
            </a:r>
            <a:r>
              <a:rPr lang="en-US" sz="2200" dirty="0" err="1">
                <a:solidFill>
                  <a:srgbClr val="1155CC"/>
                </a:solidFill>
                <a:latin typeface="Arial" panose="020B0604020202020204" pitchFamily="34" charset="0"/>
              </a:rPr>
              <a:t>boxplot</a:t>
            </a:r>
            <a:r>
              <a:rPr lang="en-US" sz="2200" dirty="0">
                <a:solidFill>
                  <a:srgbClr val="1155CC"/>
                </a:solidFill>
                <a:latin typeface="Arial" panose="020B0604020202020204" pitchFamily="34" charset="0"/>
              </a:rPr>
              <a:t>(</a:t>
            </a:r>
            <a:r>
              <a:rPr lang="en-US" sz="2200" dirty="0">
                <a:solidFill>
                  <a:srgbClr val="38761D"/>
                </a:solidFill>
                <a:latin typeface="Arial" panose="020B0604020202020204" pitchFamily="34" charset="0"/>
              </a:rPr>
              <a:t>"Age"</a:t>
            </a:r>
            <a:r>
              <a:rPr lang="en-US" sz="2200" dirty="0">
                <a:solidFill>
                  <a:srgbClr val="1155CC"/>
                </a:solidFill>
                <a:latin typeface="Arial" panose="020B0604020202020204" pitchFamily="34" charset="0"/>
              </a:rPr>
              <a:t>)</a:t>
            </a:r>
            <a:br>
              <a:rPr lang="en-US" dirty="0"/>
            </a:br>
            <a:endParaRPr lang="en-US" dirty="0"/>
          </a:p>
          <a:p>
            <a:pPr lvl="1"/>
            <a:r>
              <a:rPr lang="en-US" sz="2200" dirty="0"/>
              <a:t>Z-scores based on standardized data</a:t>
            </a:r>
          </a:p>
          <a:p>
            <a:pPr lvl="2"/>
            <a:r>
              <a:rPr lang="en-US" sz="2000" dirty="0"/>
              <a:t>z-score = (x – mean of x’s) / standard deviation</a:t>
            </a:r>
          </a:p>
          <a:p>
            <a:pPr lvl="2"/>
            <a:r>
              <a:rPr lang="en-US" sz="2000" dirty="0"/>
              <a:t>Outliers = z-scores &gt; 3 or &lt; -3</a:t>
            </a:r>
          </a:p>
        </p:txBody>
      </p:sp>
      <p:pic>
        <p:nvPicPr>
          <p:cNvPr id="1026" name="Picture 2" descr="https://lh3.googleusercontent.com/UnuOfx9FujrSZ35OQ6Q2OQDwwrqnUm_63TBGmWcZWZocYgp_On664wY-O7hyqwRYV4cBKPuJ0eVIgfmSOdPX6UTdWOctcqVoedOAQRZwyMx2UWIlDYPOmjyZiJxXA5zcDalVxuUz">
            <a:extLst>
              <a:ext uri="{FF2B5EF4-FFF2-40B4-BE49-F238E27FC236}">
                <a16:creationId xmlns:a16="http://schemas.microsoft.com/office/drawing/2014/main" id="{29ACABEE-713A-470A-B36E-849CD789B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2084907"/>
            <a:ext cx="3429000" cy="2333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H708_SQ3rqU_VENb6cJIca1GrdImWOdw1n1NEqZPTY7_nyL_SYwokQ3vJ2LDJtRjgMrqoc8hkNmyojGdfe1kCG3mudMOo6ChxHFp0OnPoplEzIWMQdi_Z_VKK-cRH-Q0YvhYjBTj">
            <a:extLst>
              <a:ext uri="{FF2B5EF4-FFF2-40B4-BE49-F238E27FC236}">
                <a16:creationId xmlns:a16="http://schemas.microsoft.com/office/drawing/2014/main" id="{29241530-49B3-4336-9E42-511BE8CF1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0575" y="4457700"/>
            <a:ext cx="378142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14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Finding and Fixing Outliers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Autofit/>
          </a:bodyPr>
          <a:lstStyle/>
          <a:p>
            <a:r>
              <a:rPr lang="en-US" sz="2400" dirty="0"/>
              <a:t>Once you find outliers, you can fix them in a number of ways</a:t>
            </a:r>
          </a:p>
          <a:p>
            <a:pPr lvl="1"/>
            <a:r>
              <a:rPr lang="en-US" sz="2400" dirty="0"/>
              <a:t>You may not need to worry about them if your statistical method is not influenced by outliers</a:t>
            </a:r>
          </a:p>
          <a:p>
            <a:pPr lvl="1"/>
            <a:r>
              <a:rPr lang="en-US" sz="2400" dirty="0"/>
              <a:t>You can run your statistical model with and without the outliers to see if the outliers bias the results</a:t>
            </a:r>
          </a:p>
          <a:p>
            <a:pPr lvl="1"/>
            <a:r>
              <a:rPr lang="en-US" sz="2400" dirty="0"/>
              <a:t>If bias is likely: </a:t>
            </a:r>
          </a:p>
          <a:p>
            <a:pPr lvl="2"/>
            <a:r>
              <a:rPr lang="en-US" sz="2200" b="1" dirty="0"/>
              <a:t>drop the entire row </a:t>
            </a:r>
            <a:r>
              <a:rPr lang="en-US" sz="2200" dirty="0"/>
              <a:t>with the outlier or </a:t>
            </a:r>
          </a:p>
          <a:p>
            <a:pPr lvl="2"/>
            <a:r>
              <a:rPr lang="en-US" sz="2200" b="1" dirty="0"/>
              <a:t>set the outlier to null (i.e., </a:t>
            </a:r>
            <a:r>
              <a:rPr lang="en-US" sz="2200" b="1" dirty="0" err="1"/>
              <a:t>np.nan</a:t>
            </a:r>
            <a:r>
              <a:rPr lang="en-US" sz="2200" b="1" dirty="0"/>
              <a:t>) </a:t>
            </a:r>
            <a:r>
              <a:rPr lang="en-US" sz="2200" dirty="0"/>
              <a:t>and impute the missing value</a:t>
            </a:r>
          </a:p>
          <a:p>
            <a:pPr lvl="2"/>
            <a:r>
              <a:rPr lang="en-US" sz="2200" dirty="0"/>
              <a:t>more complex options are also available</a:t>
            </a:r>
          </a:p>
        </p:txBody>
      </p:sp>
    </p:spTree>
    <p:extLst>
      <p:ext uri="{BB962C8B-B14F-4D97-AF65-F5344CB8AC3E}">
        <p14:creationId xmlns:p14="http://schemas.microsoft.com/office/powerpoint/2010/main" val="4206214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Handling Missing Values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1984556"/>
            <a:ext cx="10969946" cy="4314089"/>
          </a:xfrm>
        </p:spPr>
        <p:txBody>
          <a:bodyPr anchor="t">
            <a:noAutofit/>
          </a:bodyPr>
          <a:lstStyle/>
          <a:p>
            <a:r>
              <a:rPr lang="en-US" sz="2400" dirty="0"/>
              <a:t>Many real-world data sets will contain missing data</a:t>
            </a:r>
          </a:p>
          <a:p>
            <a:r>
              <a:rPr lang="en-US" sz="2400" b="1" dirty="0"/>
              <a:t>Imputation</a:t>
            </a:r>
            <a:r>
              <a:rPr lang="en-US" sz="2400" dirty="0"/>
              <a:t> is the act of filling missing values with another value</a:t>
            </a:r>
          </a:p>
          <a:p>
            <a:r>
              <a:rPr lang="en-US" sz="2400" dirty="0"/>
              <a:t>Many forms of imputation exist:</a:t>
            </a:r>
          </a:p>
          <a:p>
            <a:pPr lvl="1"/>
            <a:r>
              <a:rPr lang="en-US" sz="2200" dirty="0"/>
              <a:t>Replace all missing values in a column with a </a:t>
            </a:r>
            <a:r>
              <a:rPr lang="en-US" sz="2200" b="1" dirty="0"/>
              <a:t>specific value </a:t>
            </a:r>
            <a:r>
              <a:rPr lang="en-US" sz="2200" dirty="0"/>
              <a:t>(e.g., 2)</a:t>
            </a:r>
          </a:p>
          <a:p>
            <a:pPr lvl="1"/>
            <a:r>
              <a:rPr lang="en-US" sz="2200" dirty="0"/>
              <a:t>Replace missing values with the </a:t>
            </a:r>
            <a:r>
              <a:rPr lang="en-US" sz="2200" b="1" dirty="0"/>
              <a:t>mean/median </a:t>
            </a:r>
            <a:r>
              <a:rPr lang="en-US" sz="2200" dirty="0"/>
              <a:t>of the column</a:t>
            </a:r>
          </a:p>
          <a:p>
            <a:pPr lvl="1"/>
            <a:r>
              <a:rPr lang="en-US" sz="2200" dirty="0"/>
              <a:t>Replace missing values based on </a:t>
            </a:r>
            <a:r>
              <a:rPr lang="en-US" sz="2200" b="1" dirty="0"/>
              <a:t>regression or interpolation </a:t>
            </a:r>
            <a:r>
              <a:rPr lang="en-US" sz="2200" dirty="0"/>
              <a:t>methods</a:t>
            </a:r>
          </a:p>
          <a:p>
            <a:r>
              <a:rPr lang="en-US" sz="2400" dirty="0"/>
              <a:t>The </a:t>
            </a:r>
            <a:r>
              <a:rPr lang="en-US" sz="2400" dirty="0" err="1"/>
              <a:t>fillna</a:t>
            </a:r>
            <a:r>
              <a:rPr lang="en-US" sz="2400" dirty="0"/>
              <a:t>() method provides basic functionality. Lambda functions can be used for more complex imputation methods</a:t>
            </a:r>
          </a:p>
          <a:p>
            <a:pPr lvl="1">
              <a:spcBef>
                <a:spcPts val="0"/>
              </a:spcBef>
              <a:spcAft>
                <a:spcPts val="0"/>
              </a:spcAft>
            </a:pPr>
            <a:r>
              <a:rPr lang="en-US" sz="2200" dirty="0" err="1">
                <a:solidFill>
                  <a:srgbClr val="FF0000"/>
                </a:solidFill>
                <a:latin typeface="Arial" panose="020B0604020202020204" pitchFamily="34" charset="0"/>
              </a:rPr>
              <a:t>data</a:t>
            </a:r>
            <a:r>
              <a:rPr lang="en-US" sz="2200" dirty="0" err="1">
                <a:solidFill>
                  <a:srgbClr val="000000"/>
                </a:solidFill>
                <a:latin typeface="Arial" panose="020B0604020202020204" pitchFamily="34" charset="0"/>
              </a:rPr>
              <a:t>.</a:t>
            </a:r>
            <a:r>
              <a:rPr lang="en-US" sz="2200" dirty="0" err="1">
                <a:solidFill>
                  <a:srgbClr val="FF0000"/>
                </a:solidFill>
                <a:latin typeface="Arial" panose="020B0604020202020204" pitchFamily="34" charset="0"/>
              </a:rPr>
              <a:t>Age</a:t>
            </a:r>
            <a:r>
              <a:rPr lang="en-US" sz="2200" dirty="0">
                <a:solidFill>
                  <a:srgbClr val="FF0000"/>
                </a:solidFill>
                <a:latin typeface="Arial" panose="020B0604020202020204" pitchFamily="34" charset="0"/>
              </a:rPr>
              <a:t> </a:t>
            </a:r>
            <a:r>
              <a:rPr lang="en-US" sz="2200" dirty="0">
                <a:solidFill>
                  <a:srgbClr val="000000"/>
                </a:solidFill>
                <a:latin typeface="Arial" panose="020B0604020202020204" pitchFamily="34" charset="0"/>
              </a:rPr>
              <a:t>= </a:t>
            </a:r>
            <a:r>
              <a:rPr lang="en-US" sz="2200" dirty="0" err="1">
                <a:solidFill>
                  <a:srgbClr val="FF0000"/>
                </a:solidFill>
                <a:latin typeface="Arial" panose="020B0604020202020204" pitchFamily="34" charset="0"/>
              </a:rPr>
              <a:t>data</a:t>
            </a:r>
            <a:r>
              <a:rPr lang="en-US" sz="2200" dirty="0" err="1">
                <a:solidFill>
                  <a:srgbClr val="000000"/>
                </a:solidFill>
                <a:latin typeface="Arial" panose="020B0604020202020204" pitchFamily="34" charset="0"/>
              </a:rPr>
              <a:t>.</a:t>
            </a:r>
            <a:r>
              <a:rPr lang="en-US" sz="2200" dirty="0" err="1">
                <a:solidFill>
                  <a:srgbClr val="FF0000"/>
                </a:solidFill>
                <a:latin typeface="Arial" panose="020B0604020202020204" pitchFamily="34" charset="0"/>
              </a:rPr>
              <a:t>Age</a:t>
            </a:r>
            <a:r>
              <a:rPr lang="en-US" sz="2200" dirty="0" err="1">
                <a:solidFill>
                  <a:srgbClr val="000000"/>
                </a:solidFill>
                <a:latin typeface="Arial" panose="020B0604020202020204" pitchFamily="34" charset="0"/>
              </a:rPr>
              <a:t>.</a:t>
            </a:r>
            <a:r>
              <a:rPr lang="en-US" sz="2200" dirty="0" err="1">
                <a:solidFill>
                  <a:srgbClr val="1155CC"/>
                </a:solidFill>
                <a:latin typeface="Arial" panose="020B0604020202020204" pitchFamily="34" charset="0"/>
              </a:rPr>
              <a:t>fillna</a:t>
            </a:r>
            <a:r>
              <a:rPr lang="en-US" sz="2200" dirty="0">
                <a:solidFill>
                  <a:srgbClr val="1155CC"/>
                </a:solidFill>
                <a:latin typeface="Arial" panose="020B0604020202020204" pitchFamily="34" charset="0"/>
              </a:rPr>
              <a:t>(</a:t>
            </a:r>
            <a:r>
              <a:rPr lang="en-US" sz="2200" dirty="0">
                <a:solidFill>
                  <a:srgbClr val="FF0000"/>
                </a:solidFill>
                <a:latin typeface="Arial" panose="020B0604020202020204" pitchFamily="34" charset="0"/>
              </a:rPr>
              <a:t>value</a:t>
            </a:r>
            <a:r>
              <a:rPr lang="en-US" sz="2200" dirty="0">
                <a:solidFill>
                  <a:srgbClr val="000000"/>
                </a:solidFill>
                <a:latin typeface="Arial" panose="020B0604020202020204" pitchFamily="34" charset="0"/>
              </a:rPr>
              <a:t>=</a:t>
            </a:r>
            <a:r>
              <a:rPr lang="en-US" sz="2200" dirty="0">
                <a:solidFill>
                  <a:srgbClr val="38761D"/>
                </a:solidFill>
                <a:latin typeface="Arial" panose="020B0604020202020204" pitchFamily="34" charset="0"/>
              </a:rPr>
              <a:t>22</a:t>
            </a:r>
            <a:r>
              <a:rPr lang="en-US" sz="2200" dirty="0">
                <a:solidFill>
                  <a:srgbClr val="1155CC"/>
                </a:solidFill>
                <a:latin typeface="Arial" panose="020B0604020202020204" pitchFamily="34" charset="0"/>
              </a:rPr>
              <a:t>) #fill all missing values with the integer 22</a:t>
            </a:r>
            <a:endParaRPr lang="en-US" sz="2200" dirty="0"/>
          </a:p>
          <a:p>
            <a:pPr lvl="1">
              <a:spcBef>
                <a:spcPts val="0"/>
              </a:spcBef>
              <a:spcAft>
                <a:spcPts val="0"/>
              </a:spcAft>
            </a:pPr>
            <a:r>
              <a:rPr lang="en-US" sz="2200" dirty="0" err="1">
                <a:solidFill>
                  <a:srgbClr val="FF0000"/>
                </a:solidFill>
                <a:latin typeface="Arial" panose="020B0604020202020204" pitchFamily="34" charset="0"/>
              </a:rPr>
              <a:t>data</a:t>
            </a:r>
            <a:r>
              <a:rPr lang="en-US" sz="2200" dirty="0" err="1">
                <a:solidFill>
                  <a:srgbClr val="000000"/>
                </a:solidFill>
                <a:latin typeface="Arial" panose="020B0604020202020204" pitchFamily="34" charset="0"/>
              </a:rPr>
              <a:t>.</a:t>
            </a:r>
            <a:r>
              <a:rPr lang="en-US" sz="2200" dirty="0" err="1">
                <a:solidFill>
                  <a:srgbClr val="FF0000"/>
                </a:solidFill>
                <a:latin typeface="Arial" panose="020B0604020202020204" pitchFamily="34" charset="0"/>
              </a:rPr>
              <a:t>Age</a:t>
            </a:r>
            <a:r>
              <a:rPr lang="en-US" sz="2200" dirty="0" err="1">
                <a:solidFill>
                  <a:srgbClr val="000000"/>
                </a:solidFill>
                <a:latin typeface="Arial" panose="020B0604020202020204" pitchFamily="34" charset="0"/>
              </a:rPr>
              <a:t>.</a:t>
            </a:r>
            <a:r>
              <a:rPr lang="en-US" sz="2200" dirty="0" err="1">
                <a:solidFill>
                  <a:srgbClr val="1155CC"/>
                </a:solidFill>
                <a:latin typeface="Arial" panose="020B0604020202020204" pitchFamily="34" charset="0"/>
              </a:rPr>
              <a:t>fillna</a:t>
            </a:r>
            <a:r>
              <a:rPr lang="en-US" sz="2200" dirty="0">
                <a:solidFill>
                  <a:srgbClr val="1155CC"/>
                </a:solidFill>
                <a:latin typeface="Arial" panose="020B0604020202020204" pitchFamily="34" charset="0"/>
              </a:rPr>
              <a:t>(</a:t>
            </a:r>
            <a:r>
              <a:rPr lang="en-US" sz="2200" dirty="0">
                <a:solidFill>
                  <a:srgbClr val="FF0000"/>
                </a:solidFill>
                <a:latin typeface="Arial" panose="020B0604020202020204" pitchFamily="34" charset="0"/>
              </a:rPr>
              <a:t>value</a:t>
            </a:r>
            <a:r>
              <a:rPr lang="en-US" sz="2200" dirty="0">
                <a:solidFill>
                  <a:srgbClr val="000000"/>
                </a:solidFill>
                <a:latin typeface="Arial" panose="020B0604020202020204" pitchFamily="34" charset="0"/>
              </a:rPr>
              <a:t>=</a:t>
            </a:r>
            <a:r>
              <a:rPr lang="en-US" sz="2200" dirty="0" err="1">
                <a:solidFill>
                  <a:srgbClr val="FF0000"/>
                </a:solidFill>
                <a:latin typeface="Arial" panose="020B0604020202020204" pitchFamily="34" charset="0"/>
              </a:rPr>
              <a:t>data</a:t>
            </a:r>
            <a:r>
              <a:rPr lang="en-US" sz="2200" dirty="0" err="1">
                <a:solidFill>
                  <a:srgbClr val="000000"/>
                </a:solidFill>
                <a:latin typeface="Arial" panose="020B0604020202020204" pitchFamily="34" charset="0"/>
              </a:rPr>
              <a:t>.</a:t>
            </a:r>
            <a:r>
              <a:rPr lang="en-US" sz="2200" dirty="0" err="1">
                <a:solidFill>
                  <a:srgbClr val="FF0000"/>
                </a:solidFill>
                <a:latin typeface="Arial" panose="020B0604020202020204" pitchFamily="34" charset="0"/>
              </a:rPr>
              <a:t>Age</a:t>
            </a:r>
            <a:r>
              <a:rPr lang="en-US" sz="2200" dirty="0" err="1">
                <a:solidFill>
                  <a:srgbClr val="000000"/>
                </a:solidFill>
                <a:latin typeface="Arial" panose="020B0604020202020204" pitchFamily="34" charset="0"/>
              </a:rPr>
              <a:t>.</a:t>
            </a:r>
            <a:r>
              <a:rPr lang="en-US" sz="2200" dirty="0" err="1">
                <a:solidFill>
                  <a:srgbClr val="1155CC"/>
                </a:solidFill>
                <a:latin typeface="Arial" panose="020B0604020202020204" pitchFamily="34" charset="0"/>
              </a:rPr>
              <a:t>mean</a:t>
            </a:r>
            <a:r>
              <a:rPr lang="en-US" sz="2200" dirty="0">
                <a:solidFill>
                  <a:srgbClr val="1155CC"/>
                </a:solidFill>
                <a:latin typeface="Arial" panose="020B0604020202020204" pitchFamily="34" charset="0"/>
              </a:rPr>
              <a:t>()</a:t>
            </a:r>
            <a:r>
              <a:rPr lang="en-US" sz="2200" dirty="0">
                <a:solidFill>
                  <a:srgbClr val="000000"/>
                </a:solidFill>
                <a:latin typeface="Arial" panose="020B0604020202020204" pitchFamily="34" charset="0"/>
              </a:rPr>
              <a:t>, </a:t>
            </a:r>
            <a:r>
              <a:rPr lang="en-US" sz="2200" dirty="0" err="1">
                <a:solidFill>
                  <a:srgbClr val="FF0000"/>
                </a:solidFill>
                <a:latin typeface="Arial" panose="020B0604020202020204" pitchFamily="34" charset="0"/>
              </a:rPr>
              <a:t>inplace</a:t>
            </a:r>
            <a:r>
              <a:rPr lang="en-US" sz="2200" dirty="0">
                <a:solidFill>
                  <a:srgbClr val="000000"/>
                </a:solidFill>
                <a:latin typeface="Arial" panose="020B0604020202020204" pitchFamily="34" charset="0"/>
              </a:rPr>
              <a:t>=</a:t>
            </a:r>
            <a:r>
              <a:rPr lang="en-US" sz="2200" dirty="0">
                <a:solidFill>
                  <a:srgbClr val="38761D"/>
                </a:solidFill>
                <a:latin typeface="Arial" panose="020B0604020202020204" pitchFamily="34" charset="0"/>
              </a:rPr>
              <a:t>True</a:t>
            </a:r>
            <a:r>
              <a:rPr lang="en-US" sz="2200" dirty="0">
                <a:solidFill>
                  <a:srgbClr val="1155CC"/>
                </a:solidFill>
                <a:latin typeface="Arial" panose="020B0604020202020204" pitchFamily="34" charset="0"/>
              </a:rPr>
              <a:t>) #fill values with the mean</a:t>
            </a:r>
            <a:br>
              <a:rPr lang="en-US" sz="2200" dirty="0"/>
            </a:br>
            <a:endParaRPr lang="en-US" sz="2200" dirty="0"/>
          </a:p>
        </p:txBody>
      </p:sp>
    </p:spTree>
    <p:extLst>
      <p:ext uri="{BB962C8B-B14F-4D97-AF65-F5344CB8AC3E}">
        <p14:creationId xmlns:p14="http://schemas.microsoft.com/office/powerpoint/2010/main" val="1210820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Lambda Functions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1984556"/>
            <a:ext cx="10969946" cy="4314089"/>
          </a:xfrm>
        </p:spPr>
        <p:txBody>
          <a:bodyPr anchor="t">
            <a:noAutofit/>
          </a:bodyPr>
          <a:lstStyle/>
          <a:p>
            <a:r>
              <a:rPr lang="en-US" sz="2400" b="1" dirty="0"/>
              <a:t>Lambda functions </a:t>
            </a:r>
            <a:r>
              <a:rPr lang="en-US" sz="2400" dirty="0"/>
              <a:t>are methods that can be run inside of another method.</a:t>
            </a:r>
          </a:p>
          <a:p>
            <a:pPr lvl="1"/>
            <a:r>
              <a:rPr lang="en-US" sz="2000" dirty="0"/>
              <a:t>You saw lambda functions in Java when working with the </a:t>
            </a:r>
            <a:r>
              <a:rPr lang="en-US" sz="2000" dirty="0" err="1"/>
              <a:t>WindowBuilder</a:t>
            </a:r>
            <a:r>
              <a:rPr lang="en-US" sz="2000" dirty="0"/>
              <a:t> library</a:t>
            </a:r>
          </a:p>
          <a:p>
            <a:r>
              <a:rPr lang="en-US" sz="2200" dirty="0"/>
              <a:t>Lambda functions are used in data cleaning to </a:t>
            </a:r>
            <a:r>
              <a:rPr lang="en-US" sz="2200" b="1" dirty="0"/>
              <a:t>perform complex behavior </a:t>
            </a:r>
            <a:r>
              <a:rPr lang="en-US" sz="2200" dirty="0"/>
              <a:t>that simple built-in methods can’t perform.</a:t>
            </a:r>
          </a:p>
          <a:p>
            <a:r>
              <a:rPr lang="en-US" sz="2200" dirty="0"/>
              <a:t>In pandas, lambda functions are often used within the apply() method</a:t>
            </a:r>
          </a:p>
          <a:p>
            <a:r>
              <a:rPr lang="en-US" sz="2200" dirty="0"/>
              <a:t>The basic syntax is:</a:t>
            </a:r>
          </a:p>
          <a:p>
            <a:pPr lvl="1"/>
            <a:r>
              <a:rPr lang="en-US" sz="2000" dirty="0" err="1">
                <a:solidFill>
                  <a:srgbClr val="FF0000"/>
                </a:solidFill>
                <a:latin typeface="Arial" panose="020B0604020202020204" pitchFamily="34" charset="0"/>
              </a:rPr>
              <a:t>data</a:t>
            </a:r>
            <a:r>
              <a:rPr lang="en-US" sz="2000" dirty="0" err="1">
                <a:solidFill>
                  <a:srgbClr val="000000"/>
                </a:solidFill>
                <a:latin typeface="Arial" panose="020B0604020202020204" pitchFamily="34" charset="0"/>
              </a:rPr>
              <a:t>.</a:t>
            </a:r>
            <a:r>
              <a:rPr lang="en-US" sz="2000" dirty="0" err="1">
                <a:solidFill>
                  <a:srgbClr val="1155CC"/>
                </a:solidFill>
                <a:latin typeface="Arial" panose="020B0604020202020204" pitchFamily="34" charset="0"/>
              </a:rPr>
              <a:t>apply</a:t>
            </a:r>
            <a:r>
              <a:rPr lang="en-US" sz="2000" dirty="0">
                <a:solidFill>
                  <a:srgbClr val="1155CC"/>
                </a:solidFill>
                <a:latin typeface="Arial" panose="020B0604020202020204" pitchFamily="34" charset="0"/>
              </a:rPr>
              <a:t>(lambda</a:t>
            </a:r>
            <a:r>
              <a:rPr lang="en-US" sz="2000" dirty="0">
                <a:solidFill>
                  <a:srgbClr val="000000"/>
                </a:solidFill>
                <a:latin typeface="Arial" panose="020B0604020202020204" pitchFamily="34" charset="0"/>
              </a:rPr>
              <a:t> </a:t>
            </a:r>
            <a:r>
              <a:rPr lang="en-US" sz="2000" dirty="0">
                <a:solidFill>
                  <a:srgbClr val="FF0000"/>
                </a:solidFill>
                <a:latin typeface="Arial" panose="020B0604020202020204" pitchFamily="34" charset="0"/>
              </a:rPr>
              <a:t>x</a:t>
            </a:r>
            <a:r>
              <a:rPr lang="en-US" sz="2000" dirty="0">
                <a:solidFill>
                  <a:srgbClr val="000000"/>
                </a:solidFill>
                <a:latin typeface="Arial" panose="020B0604020202020204" pitchFamily="34" charset="0"/>
              </a:rPr>
              <a:t>: …</a:t>
            </a:r>
            <a:r>
              <a:rPr lang="en-US" sz="2000" dirty="0">
                <a:solidFill>
                  <a:srgbClr val="1155CC"/>
                </a:solidFill>
                <a:latin typeface="Arial" panose="020B0604020202020204" pitchFamily="34" charset="0"/>
              </a:rPr>
              <a:t>) </a:t>
            </a:r>
            <a:r>
              <a:rPr lang="en-US" sz="2000" dirty="0">
                <a:solidFill>
                  <a:schemeClr val="tx1"/>
                </a:solidFill>
                <a:latin typeface="Arial" panose="020B0604020202020204" pitchFamily="34" charset="0"/>
              </a:rPr>
              <a:t>or</a:t>
            </a:r>
            <a:r>
              <a:rPr lang="en-US" sz="2000" dirty="0">
                <a:solidFill>
                  <a:srgbClr val="1155CC"/>
                </a:solidFill>
                <a:latin typeface="Arial" panose="020B0604020202020204" pitchFamily="34" charset="0"/>
              </a:rPr>
              <a:t> </a:t>
            </a:r>
            <a:r>
              <a:rPr lang="en-US" sz="2000" dirty="0" err="1">
                <a:solidFill>
                  <a:srgbClr val="FF0000"/>
                </a:solidFill>
                <a:latin typeface="Arial" panose="020B0604020202020204" pitchFamily="34" charset="0"/>
              </a:rPr>
              <a:t>data</a:t>
            </a:r>
            <a:r>
              <a:rPr lang="en-US" sz="2000" dirty="0" err="1">
                <a:solidFill>
                  <a:srgbClr val="000000"/>
                </a:solidFill>
                <a:latin typeface="Arial" panose="020B0604020202020204" pitchFamily="34" charset="0"/>
              </a:rPr>
              <a:t>.</a:t>
            </a:r>
            <a:r>
              <a:rPr lang="en-US" sz="2000" dirty="0" err="1">
                <a:solidFill>
                  <a:srgbClr val="FF0000"/>
                </a:solidFill>
                <a:latin typeface="Arial" panose="020B0604020202020204" pitchFamily="34" charset="0"/>
              </a:rPr>
              <a:t>Age</a:t>
            </a:r>
            <a:r>
              <a:rPr lang="en-US" sz="2000" dirty="0" err="1">
                <a:solidFill>
                  <a:srgbClr val="000000"/>
                </a:solidFill>
                <a:latin typeface="Arial" panose="020B0604020202020204" pitchFamily="34" charset="0"/>
              </a:rPr>
              <a:t>.</a:t>
            </a:r>
            <a:r>
              <a:rPr lang="en-US" sz="2000" dirty="0" err="1">
                <a:solidFill>
                  <a:srgbClr val="1155CC"/>
                </a:solidFill>
                <a:latin typeface="Arial" panose="020B0604020202020204" pitchFamily="34" charset="0"/>
              </a:rPr>
              <a:t>apply</a:t>
            </a:r>
            <a:r>
              <a:rPr lang="en-US" sz="2000" dirty="0">
                <a:solidFill>
                  <a:srgbClr val="1155CC"/>
                </a:solidFill>
                <a:latin typeface="Arial" panose="020B0604020202020204" pitchFamily="34" charset="0"/>
              </a:rPr>
              <a:t>(lambda</a:t>
            </a:r>
            <a:r>
              <a:rPr lang="en-US" sz="2000" dirty="0">
                <a:solidFill>
                  <a:srgbClr val="000000"/>
                </a:solidFill>
                <a:latin typeface="Arial" panose="020B0604020202020204" pitchFamily="34" charset="0"/>
              </a:rPr>
              <a:t> </a:t>
            </a:r>
            <a:r>
              <a:rPr lang="en-US" sz="2000" dirty="0">
                <a:solidFill>
                  <a:srgbClr val="FF0000"/>
                </a:solidFill>
                <a:latin typeface="Arial" panose="020B0604020202020204" pitchFamily="34" charset="0"/>
              </a:rPr>
              <a:t>age</a:t>
            </a:r>
            <a:r>
              <a:rPr lang="en-US" sz="2000" dirty="0">
                <a:solidFill>
                  <a:srgbClr val="000000"/>
                </a:solidFill>
                <a:latin typeface="Arial" panose="020B0604020202020204" pitchFamily="34" charset="0"/>
              </a:rPr>
              <a:t>: …</a:t>
            </a:r>
            <a:r>
              <a:rPr lang="en-US" sz="2000" dirty="0">
                <a:solidFill>
                  <a:srgbClr val="1155CC"/>
                </a:solidFill>
                <a:latin typeface="Arial" panose="020B0604020202020204" pitchFamily="34" charset="0"/>
              </a:rPr>
              <a:t>)</a:t>
            </a:r>
          </a:p>
          <a:p>
            <a:r>
              <a:rPr lang="en-US" sz="2200" dirty="0"/>
              <a:t>The </a:t>
            </a:r>
            <a:r>
              <a:rPr lang="en-US" sz="2200" dirty="0">
                <a:solidFill>
                  <a:srgbClr val="FF0000"/>
                </a:solidFill>
              </a:rPr>
              <a:t>x</a:t>
            </a:r>
            <a:r>
              <a:rPr lang="en-US" sz="2200" dirty="0"/>
              <a:t> is a variable that </a:t>
            </a:r>
            <a:r>
              <a:rPr lang="en-US" sz="2200" b="1" dirty="0"/>
              <a:t>stores the value for each entry </a:t>
            </a:r>
            <a:r>
              <a:rPr lang="en-US" sz="2200" dirty="0"/>
              <a:t>in the data series (e.g., each Age value in the data set)</a:t>
            </a:r>
          </a:p>
          <a:p>
            <a:pPr lvl="1"/>
            <a:r>
              <a:rPr lang="en-US" sz="2000" dirty="0"/>
              <a:t>The apply() method will </a:t>
            </a:r>
            <a:r>
              <a:rPr lang="en-US" sz="2000" b="1" dirty="0"/>
              <a:t>loop over every entry </a:t>
            </a:r>
            <a:r>
              <a:rPr lang="en-US" sz="2000" dirty="0"/>
              <a:t>in the data series and perform the lambda function on each iteration value in the column.</a:t>
            </a:r>
            <a:br>
              <a:rPr lang="en-US" sz="2000" dirty="0"/>
            </a:br>
            <a:endParaRPr lang="en-US" sz="2000" dirty="0"/>
          </a:p>
        </p:txBody>
      </p:sp>
    </p:spTree>
    <p:extLst>
      <p:ext uri="{BB962C8B-B14F-4D97-AF65-F5344CB8AC3E}">
        <p14:creationId xmlns:p14="http://schemas.microsoft.com/office/powerpoint/2010/main" val="425249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Lambda Functions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1984556"/>
            <a:ext cx="10969946" cy="4314089"/>
          </a:xfrm>
        </p:spPr>
        <p:txBody>
          <a:bodyPr anchor="t">
            <a:noAutofit/>
          </a:bodyPr>
          <a:lstStyle/>
          <a:p>
            <a:r>
              <a:rPr lang="en-US" sz="2400" dirty="0"/>
              <a:t>Lambda functions can be used to </a:t>
            </a:r>
            <a:r>
              <a:rPr lang="en-US" sz="2400" b="1" dirty="0"/>
              <a:t>set values to null </a:t>
            </a:r>
            <a:r>
              <a:rPr lang="en-US" sz="2400" dirty="0"/>
              <a:t>(i.e., </a:t>
            </a:r>
            <a:r>
              <a:rPr lang="en-US" sz="2400" dirty="0" err="1"/>
              <a:t>np.nan</a:t>
            </a:r>
            <a:r>
              <a:rPr lang="en-US" sz="2400" dirty="0"/>
              <a:t>) if certain conditions are met:</a:t>
            </a:r>
          </a:p>
          <a:p>
            <a:pPr lvl="1"/>
            <a:r>
              <a:rPr lang="en-US" sz="2400" dirty="0" err="1">
                <a:solidFill>
                  <a:srgbClr val="FF0000"/>
                </a:solidFill>
                <a:latin typeface="Arial" panose="020B0604020202020204" pitchFamily="34" charset="0"/>
              </a:rPr>
              <a:t>data</a:t>
            </a:r>
            <a:r>
              <a:rPr lang="en-US" sz="2400" dirty="0" err="1">
                <a:solidFill>
                  <a:srgbClr val="000000"/>
                </a:solidFill>
                <a:latin typeface="Arial" panose="020B0604020202020204" pitchFamily="34" charset="0"/>
              </a:rPr>
              <a:t>.</a:t>
            </a:r>
            <a:r>
              <a:rPr lang="en-US" sz="2400" dirty="0" err="1">
                <a:solidFill>
                  <a:srgbClr val="FF0000"/>
                </a:solidFill>
                <a:latin typeface="Arial" panose="020B0604020202020204" pitchFamily="34" charset="0"/>
              </a:rPr>
              <a:t>Age</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apply</a:t>
            </a:r>
            <a:r>
              <a:rPr lang="en-US" sz="2400" dirty="0">
                <a:solidFill>
                  <a:srgbClr val="1155CC"/>
                </a:solidFill>
                <a:latin typeface="Arial" panose="020B0604020202020204" pitchFamily="34" charset="0"/>
              </a:rPr>
              <a:t>(lambda</a:t>
            </a:r>
            <a:r>
              <a:rPr lang="en-US" sz="2400" dirty="0">
                <a:solidFill>
                  <a:srgbClr val="000000"/>
                </a:solidFill>
                <a:latin typeface="Arial" panose="020B0604020202020204" pitchFamily="34" charset="0"/>
              </a:rPr>
              <a:t> </a:t>
            </a:r>
            <a:r>
              <a:rPr lang="en-US" sz="2400" dirty="0">
                <a:solidFill>
                  <a:srgbClr val="FF0000"/>
                </a:solidFill>
                <a:latin typeface="Arial" panose="020B0604020202020204" pitchFamily="34" charset="0"/>
              </a:rPr>
              <a:t>age</a:t>
            </a:r>
            <a:r>
              <a:rPr lang="en-US" sz="2400" dirty="0">
                <a:solidFill>
                  <a:srgbClr val="000000"/>
                </a:solidFill>
                <a:latin typeface="Arial" panose="020B0604020202020204" pitchFamily="34" charset="0"/>
              </a:rPr>
              <a:t>: </a:t>
            </a:r>
            <a:r>
              <a:rPr lang="en-US" sz="2400" dirty="0" err="1">
                <a:solidFill>
                  <a:srgbClr val="BF9000"/>
                </a:solidFill>
                <a:latin typeface="Arial" panose="020B0604020202020204" pitchFamily="34" charset="0"/>
              </a:rPr>
              <a:t>np</a:t>
            </a:r>
            <a:r>
              <a:rPr lang="en-US" sz="2400" dirty="0" err="1">
                <a:solidFill>
                  <a:srgbClr val="000000"/>
                </a:solidFill>
                <a:latin typeface="Arial" panose="020B0604020202020204" pitchFamily="34" charset="0"/>
              </a:rPr>
              <a:t>.</a:t>
            </a:r>
            <a:r>
              <a:rPr lang="en-US" sz="2400" dirty="0" err="1">
                <a:solidFill>
                  <a:srgbClr val="A64D79"/>
                </a:solidFill>
                <a:latin typeface="Arial" panose="020B0604020202020204" pitchFamily="34" charset="0"/>
              </a:rPr>
              <a:t>nan</a:t>
            </a:r>
            <a:r>
              <a:rPr lang="en-US" sz="2400" dirty="0">
                <a:solidFill>
                  <a:srgbClr val="000000"/>
                </a:solidFill>
                <a:latin typeface="Arial" panose="020B0604020202020204" pitchFamily="34" charset="0"/>
              </a:rPr>
              <a:t> </a:t>
            </a:r>
            <a:r>
              <a:rPr lang="en-US" sz="2400" dirty="0">
                <a:solidFill>
                  <a:srgbClr val="1155CC"/>
                </a:solidFill>
                <a:latin typeface="Arial" panose="020B0604020202020204" pitchFamily="34" charset="0"/>
              </a:rPr>
              <a:t>if </a:t>
            </a:r>
            <a:r>
              <a:rPr lang="en-US" sz="2400" dirty="0">
                <a:solidFill>
                  <a:srgbClr val="FF0000"/>
                </a:solidFill>
                <a:latin typeface="Arial" panose="020B0604020202020204" pitchFamily="34" charset="0"/>
              </a:rPr>
              <a:t>age </a:t>
            </a:r>
            <a:r>
              <a:rPr lang="en-US" sz="2400" dirty="0">
                <a:solidFill>
                  <a:srgbClr val="000000"/>
                </a:solidFill>
                <a:latin typeface="Arial" panose="020B0604020202020204" pitchFamily="34" charset="0"/>
              </a:rPr>
              <a:t>&lt; </a:t>
            </a:r>
            <a:r>
              <a:rPr lang="en-US" sz="2400" dirty="0">
                <a:solidFill>
                  <a:srgbClr val="38761D"/>
                </a:solidFill>
                <a:latin typeface="Arial" panose="020B0604020202020204" pitchFamily="34" charset="0"/>
              </a:rPr>
              <a:t>16</a:t>
            </a:r>
            <a:r>
              <a:rPr lang="en-US" sz="2400" dirty="0">
                <a:solidFill>
                  <a:srgbClr val="1155CC"/>
                </a:solidFill>
                <a:latin typeface="Arial" panose="020B0604020202020204" pitchFamily="34" charset="0"/>
              </a:rPr>
              <a:t> or </a:t>
            </a:r>
            <a:r>
              <a:rPr lang="en-US" sz="2400" dirty="0">
                <a:solidFill>
                  <a:srgbClr val="FF0000"/>
                </a:solidFill>
                <a:latin typeface="Arial" panose="020B0604020202020204" pitchFamily="34" charset="0"/>
              </a:rPr>
              <a:t>age </a:t>
            </a:r>
            <a:r>
              <a:rPr lang="en-US" sz="2400" dirty="0">
                <a:solidFill>
                  <a:srgbClr val="000000"/>
                </a:solidFill>
                <a:latin typeface="Arial" panose="020B0604020202020204" pitchFamily="34" charset="0"/>
              </a:rPr>
              <a:t>&gt; </a:t>
            </a:r>
            <a:r>
              <a:rPr lang="en-US" sz="2400" dirty="0">
                <a:solidFill>
                  <a:srgbClr val="38761D"/>
                </a:solidFill>
                <a:latin typeface="Arial" panose="020B0604020202020204" pitchFamily="34" charset="0"/>
              </a:rPr>
              <a:t>100</a:t>
            </a:r>
            <a:r>
              <a:rPr lang="en-US" sz="2400" dirty="0">
                <a:solidFill>
                  <a:srgbClr val="1155CC"/>
                </a:solidFill>
                <a:latin typeface="Arial" panose="020B0604020202020204" pitchFamily="34" charset="0"/>
              </a:rPr>
              <a:t> else</a:t>
            </a:r>
            <a:r>
              <a:rPr lang="en-US" sz="2400" dirty="0">
                <a:solidFill>
                  <a:srgbClr val="000000"/>
                </a:solidFill>
                <a:latin typeface="Arial" panose="020B0604020202020204" pitchFamily="34" charset="0"/>
              </a:rPr>
              <a:t> </a:t>
            </a:r>
            <a:r>
              <a:rPr lang="en-US" sz="2400" dirty="0">
                <a:solidFill>
                  <a:srgbClr val="FF0000"/>
                </a:solidFill>
                <a:latin typeface="Arial" panose="020B0604020202020204" pitchFamily="34" charset="0"/>
              </a:rPr>
              <a:t>age</a:t>
            </a:r>
            <a:r>
              <a:rPr lang="en-US" sz="2400" dirty="0">
                <a:solidFill>
                  <a:srgbClr val="1155CC"/>
                </a:solidFill>
                <a:latin typeface="Arial" panose="020B0604020202020204" pitchFamily="34" charset="0"/>
              </a:rPr>
              <a:t>)</a:t>
            </a:r>
          </a:p>
          <a:p>
            <a:r>
              <a:rPr lang="en-US" sz="2400" dirty="0"/>
              <a:t>Lambda functions can be used to </a:t>
            </a:r>
            <a:r>
              <a:rPr lang="en-US" sz="2400" b="1" dirty="0"/>
              <a:t>impute values</a:t>
            </a:r>
            <a:r>
              <a:rPr lang="en-US" sz="2400" dirty="0"/>
              <a:t> in more complex ways:</a:t>
            </a:r>
          </a:p>
          <a:p>
            <a:pPr lvl="1"/>
            <a:r>
              <a:rPr lang="en-US" sz="2400" dirty="0" err="1">
                <a:solidFill>
                  <a:srgbClr val="FF0000"/>
                </a:solidFill>
                <a:latin typeface="Arial" panose="020B0604020202020204" pitchFamily="34" charset="0"/>
              </a:rPr>
              <a:t>data</a:t>
            </a:r>
            <a:r>
              <a:rPr lang="en-US" sz="2400" dirty="0" err="1">
                <a:solidFill>
                  <a:srgbClr val="000000"/>
                </a:solidFill>
                <a:latin typeface="Arial" panose="020B0604020202020204" pitchFamily="34" charset="0"/>
              </a:rPr>
              <a:t>.</a:t>
            </a:r>
            <a:r>
              <a:rPr lang="en-US" sz="2400" dirty="0" err="1">
                <a:solidFill>
                  <a:srgbClr val="FF0000"/>
                </a:solidFill>
                <a:latin typeface="Arial" panose="020B0604020202020204" pitchFamily="34" charset="0"/>
              </a:rPr>
              <a:t>Age</a:t>
            </a:r>
            <a:r>
              <a:rPr lang="en-US" sz="2400" dirty="0">
                <a:solidFill>
                  <a:srgbClr val="FF0000"/>
                </a:solidFill>
                <a:latin typeface="Arial" panose="020B0604020202020204" pitchFamily="34" charset="0"/>
              </a:rPr>
              <a:t> </a:t>
            </a:r>
            <a:r>
              <a:rPr lang="en-US" sz="2400" dirty="0">
                <a:solidFill>
                  <a:srgbClr val="000000"/>
                </a:solidFill>
                <a:latin typeface="Arial" panose="020B0604020202020204" pitchFamily="34" charset="0"/>
              </a:rPr>
              <a:t>= </a:t>
            </a:r>
            <a:r>
              <a:rPr lang="en-US" sz="2400" dirty="0" err="1">
                <a:solidFill>
                  <a:srgbClr val="FF0000"/>
                </a:solidFill>
                <a:latin typeface="Arial" panose="020B0604020202020204" pitchFamily="34" charset="0"/>
              </a:rPr>
              <a:t>data</a:t>
            </a:r>
            <a:r>
              <a:rPr lang="en-US" sz="2400" dirty="0" err="1">
                <a:solidFill>
                  <a:srgbClr val="000000"/>
                </a:solidFill>
                <a:latin typeface="Arial" panose="020B0604020202020204" pitchFamily="34" charset="0"/>
              </a:rPr>
              <a:t>.</a:t>
            </a:r>
            <a:r>
              <a:rPr lang="en-US" sz="2400" dirty="0" err="1">
                <a:solidFill>
                  <a:srgbClr val="FF0000"/>
                </a:solidFill>
                <a:latin typeface="Arial" panose="020B0604020202020204" pitchFamily="34" charset="0"/>
              </a:rPr>
              <a:t>Age</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apply</a:t>
            </a:r>
            <a:r>
              <a:rPr lang="en-US" sz="2400" dirty="0">
                <a:solidFill>
                  <a:srgbClr val="1155CC"/>
                </a:solidFill>
                <a:latin typeface="Arial" panose="020B0604020202020204" pitchFamily="34" charset="0"/>
              </a:rPr>
              <a:t>(lambda</a:t>
            </a:r>
            <a:r>
              <a:rPr lang="en-US" sz="2400" dirty="0">
                <a:solidFill>
                  <a:srgbClr val="FF0000"/>
                </a:solidFill>
                <a:latin typeface="Arial" panose="020B0604020202020204" pitchFamily="34" charset="0"/>
              </a:rPr>
              <a:t> age</a:t>
            </a:r>
            <a:r>
              <a:rPr lang="en-US" sz="2400" dirty="0">
                <a:solidFill>
                  <a:srgbClr val="000000"/>
                </a:solidFill>
                <a:latin typeface="Arial" panose="020B0604020202020204" pitchFamily="34" charset="0"/>
              </a:rPr>
              <a:t>:</a:t>
            </a:r>
            <a:r>
              <a:rPr lang="en-US" sz="2400" dirty="0">
                <a:solidFill>
                  <a:srgbClr val="FF0000"/>
                </a:solidFill>
                <a:latin typeface="Arial" panose="020B0604020202020204" pitchFamily="34" charset="0"/>
              </a:rPr>
              <a:t> 	</a:t>
            </a:r>
            <a:r>
              <a:rPr lang="en-US" sz="2400" dirty="0" err="1">
                <a:solidFill>
                  <a:srgbClr val="BF9000"/>
                </a:solidFill>
                <a:latin typeface="Arial" panose="020B0604020202020204" pitchFamily="34" charset="0"/>
              </a:rPr>
              <a:t>random</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randrange</a:t>
            </a:r>
            <a:r>
              <a:rPr lang="en-US" sz="2400" dirty="0">
                <a:solidFill>
                  <a:srgbClr val="1155CC"/>
                </a:solidFill>
                <a:latin typeface="Arial" panose="020B0604020202020204" pitchFamily="34" charset="0"/>
              </a:rPr>
              <a:t>(</a:t>
            </a:r>
            <a:r>
              <a:rPr lang="en-US" sz="2400" dirty="0" err="1">
                <a:solidFill>
                  <a:srgbClr val="FF0000"/>
                </a:solidFill>
                <a:latin typeface="Arial" panose="020B0604020202020204" pitchFamily="34" charset="0"/>
              </a:rPr>
              <a:t>data</a:t>
            </a:r>
            <a:r>
              <a:rPr lang="en-US" sz="2400" dirty="0" err="1">
                <a:solidFill>
                  <a:srgbClr val="000000"/>
                </a:solidFill>
                <a:latin typeface="Arial" panose="020B0604020202020204" pitchFamily="34" charset="0"/>
              </a:rPr>
              <a:t>.</a:t>
            </a:r>
            <a:r>
              <a:rPr lang="en-US" sz="2400" dirty="0" err="1">
                <a:solidFill>
                  <a:srgbClr val="FF0000"/>
                </a:solidFill>
                <a:latin typeface="Arial" panose="020B0604020202020204" pitchFamily="34" charset="0"/>
              </a:rPr>
              <a:t>Age</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min</a:t>
            </a:r>
            <a:r>
              <a:rPr lang="en-US" sz="2400" dirty="0">
                <a:solidFill>
                  <a:srgbClr val="1155CC"/>
                </a:solidFill>
                <a:latin typeface="Arial" panose="020B0604020202020204" pitchFamily="34" charset="0"/>
              </a:rPr>
              <a:t>()</a:t>
            </a:r>
            <a:r>
              <a:rPr lang="en-US" sz="2400" dirty="0">
                <a:solidFill>
                  <a:srgbClr val="000000"/>
                </a:solidFill>
                <a:latin typeface="Arial" panose="020B0604020202020204" pitchFamily="34" charset="0"/>
              </a:rPr>
              <a:t>, </a:t>
            </a:r>
            <a:r>
              <a:rPr lang="en-US" sz="2400" dirty="0" err="1">
                <a:solidFill>
                  <a:srgbClr val="FF0000"/>
                </a:solidFill>
                <a:latin typeface="Arial" panose="020B0604020202020204" pitchFamily="34" charset="0"/>
              </a:rPr>
              <a:t>data</a:t>
            </a:r>
            <a:r>
              <a:rPr lang="en-US" sz="2400" dirty="0" err="1">
                <a:solidFill>
                  <a:srgbClr val="000000"/>
                </a:solidFill>
                <a:latin typeface="Arial" panose="020B0604020202020204" pitchFamily="34" charset="0"/>
              </a:rPr>
              <a:t>.</a:t>
            </a:r>
            <a:r>
              <a:rPr lang="en-US" sz="2400" dirty="0" err="1">
                <a:solidFill>
                  <a:srgbClr val="FF0000"/>
                </a:solidFill>
                <a:latin typeface="Arial" panose="020B0604020202020204" pitchFamily="34" charset="0"/>
              </a:rPr>
              <a:t>Age</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max</a:t>
            </a:r>
            <a:r>
              <a:rPr lang="en-US" sz="2400" dirty="0">
                <a:solidFill>
                  <a:srgbClr val="1155CC"/>
                </a:solidFill>
                <a:latin typeface="Arial" panose="020B0604020202020204" pitchFamily="34" charset="0"/>
              </a:rPr>
              <a:t>())</a:t>
            </a:r>
            <a:r>
              <a:rPr lang="en-US" sz="2400" dirty="0">
                <a:solidFill>
                  <a:srgbClr val="FF0000"/>
                </a:solidFill>
                <a:latin typeface="Arial" panose="020B0604020202020204" pitchFamily="34" charset="0"/>
              </a:rPr>
              <a:t> </a:t>
            </a:r>
            <a:r>
              <a:rPr lang="en-US" sz="2400" dirty="0">
                <a:solidFill>
                  <a:srgbClr val="1155CC"/>
                </a:solidFill>
                <a:latin typeface="Arial" panose="020B0604020202020204" pitchFamily="34" charset="0"/>
              </a:rPr>
              <a:t>if</a:t>
            </a:r>
            <a:r>
              <a:rPr lang="en-US" sz="2400" dirty="0">
                <a:solidFill>
                  <a:srgbClr val="FF0000"/>
                </a:solidFill>
                <a:latin typeface="Arial" panose="020B0604020202020204" pitchFamily="34" charset="0"/>
              </a:rPr>
              <a:t> 	</a:t>
            </a:r>
            <a:r>
              <a:rPr lang="en-US" sz="2400" dirty="0" err="1">
                <a:solidFill>
                  <a:srgbClr val="BF9000"/>
                </a:solidFill>
                <a:latin typeface="Arial" panose="020B0604020202020204" pitchFamily="34" charset="0"/>
              </a:rPr>
              <a:t>pd</a:t>
            </a:r>
            <a:r>
              <a:rPr lang="en-US" sz="2400" dirty="0" err="1">
                <a:solidFill>
                  <a:srgbClr val="FF0000"/>
                </a:solidFill>
                <a:latin typeface="Arial" panose="020B0604020202020204" pitchFamily="34" charset="0"/>
              </a:rPr>
              <a:t>.</a:t>
            </a:r>
            <a:r>
              <a:rPr lang="en-US" sz="2400" dirty="0" err="1">
                <a:solidFill>
                  <a:srgbClr val="1155CC"/>
                </a:solidFill>
                <a:latin typeface="Arial" panose="020B0604020202020204" pitchFamily="34" charset="0"/>
              </a:rPr>
              <a:t>isnull</a:t>
            </a:r>
            <a:r>
              <a:rPr lang="en-US" sz="2400" dirty="0">
                <a:solidFill>
                  <a:srgbClr val="1155CC"/>
                </a:solidFill>
                <a:latin typeface="Arial" panose="020B0604020202020204" pitchFamily="34" charset="0"/>
              </a:rPr>
              <a:t>(</a:t>
            </a:r>
            <a:r>
              <a:rPr lang="en-US" sz="2400" dirty="0">
                <a:solidFill>
                  <a:srgbClr val="FF0000"/>
                </a:solidFill>
                <a:latin typeface="Arial" panose="020B0604020202020204" pitchFamily="34" charset="0"/>
              </a:rPr>
              <a:t>age</a:t>
            </a:r>
            <a:r>
              <a:rPr lang="en-US" sz="2400" dirty="0">
                <a:solidFill>
                  <a:srgbClr val="1155CC"/>
                </a:solidFill>
                <a:latin typeface="Arial" panose="020B0604020202020204" pitchFamily="34" charset="0"/>
              </a:rPr>
              <a:t>)</a:t>
            </a:r>
            <a:r>
              <a:rPr lang="en-US" sz="2400" dirty="0">
                <a:solidFill>
                  <a:srgbClr val="FF0000"/>
                </a:solidFill>
                <a:latin typeface="Arial" panose="020B0604020202020204" pitchFamily="34" charset="0"/>
              </a:rPr>
              <a:t> </a:t>
            </a:r>
            <a:r>
              <a:rPr lang="en-US" sz="2400" dirty="0">
                <a:solidFill>
                  <a:srgbClr val="1155CC"/>
                </a:solidFill>
                <a:latin typeface="Arial" panose="020B0604020202020204" pitchFamily="34" charset="0"/>
              </a:rPr>
              <a:t>else</a:t>
            </a:r>
            <a:r>
              <a:rPr lang="en-US" sz="2400" dirty="0">
                <a:solidFill>
                  <a:srgbClr val="FF0000"/>
                </a:solidFill>
                <a:latin typeface="Arial" panose="020B0604020202020204" pitchFamily="34" charset="0"/>
              </a:rPr>
              <a:t> 	age</a:t>
            </a:r>
            <a:r>
              <a:rPr lang="en-US" sz="2400" dirty="0">
                <a:solidFill>
                  <a:srgbClr val="1155CC"/>
                </a:solidFill>
                <a:latin typeface="Arial" panose="020B0604020202020204" pitchFamily="34" charset="0"/>
              </a:rPr>
              <a:t>) #imputes a values between a certain range if an age value is null</a:t>
            </a:r>
            <a:endParaRPr lang="en-US" sz="2400" dirty="0"/>
          </a:p>
          <a:p>
            <a:r>
              <a:rPr lang="en-US" sz="2400" dirty="0"/>
              <a:t>And more</a:t>
            </a:r>
          </a:p>
        </p:txBody>
      </p:sp>
    </p:spTree>
    <p:extLst>
      <p:ext uri="{BB962C8B-B14F-4D97-AF65-F5344CB8AC3E}">
        <p14:creationId xmlns:p14="http://schemas.microsoft.com/office/powerpoint/2010/main" val="3706678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Basic Statistics and Visualizations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1984556"/>
            <a:ext cx="10969946" cy="4314089"/>
          </a:xfrm>
        </p:spPr>
        <p:txBody>
          <a:bodyPr numCol="2" anchor="t">
            <a:noAutofit/>
          </a:bodyPr>
          <a:lstStyle/>
          <a:p>
            <a:r>
              <a:rPr lang="en-US" sz="2400" dirty="0"/>
              <a:t>During and after cleaning your data, you can examine some core descriptive statistics (e.g., mean, standard deviation, min, max, quartiles, correlations, etc.) that will help you understand the distribution of your data</a:t>
            </a:r>
          </a:p>
          <a:p>
            <a:pPr lvl="1"/>
            <a:r>
              <a:rPr lang="en-US" sz="2200" dirty="0"/>
              <a:t>Mean = mean()</a:t>
            </a:r>
          </a:p>
          <a:p>
            <a:pPr lvl="1"/>
            <a:r>
              <a:rPr lang="en-US" sz="2200" dirty="0"/>
              <a:t>Median = median()</a:t>
            </a:r>
          </a:p>
          <a:p>
            <a:pPr lvl="1"/>
            <a:r>
              <a:rPr lang="en-US" sz="2200" dirty="0"/>
              <a:t>Mode = mode()</a:t>
            </a:r>
          </a:p>
          <a:p>
            <a:pPr lvl="1"/>
            <a:r>
              <a:rPr lang="en-US" sz="2200" dirty="0"/>
              <a:t>Minimum = min()</a:t>
            </a:r>
          </a:p>
          <a:p>
            <a:pPr lvl="1"/>
            <a:r>
              <a:rPr lang="en-US" sz="2200" dirty="0"/>
              <a:t>Maximum = max()</a:t>
            </a:r>
          </a:p>
          <a:p>
            <a:pPr lvl="1"/>
            <a:r>
              <a:rPr lang="en-US" sz="2200" dirty="0"/>
              <a:t>Standard deviation = std()</a:t>
            </a:r>
          </a:p>
          <a:p>
            <a:pPr lvl="1"/>
            <a:r>
              <a:rPr lang="en-US" sz="2200" dirty="0"/>
              <a:t>Variance = var()</a:t>
            </a:r>
          </a:p>
          <a:p>
            <a:pPr lvl="1"/>
            <a:r>
              <a:rPr lang="en-US" sz="2200" dirty="0"/>
              <a:t>Correlation = </a:t>
            </a:r>
            <a:r>
              <a:rPr lang="en-US" sz="2200" dirty="0" err="1"/>
              <a:t>corr</a:t>
            </a:r>
            <a:r>
              <a:rPr lang="en-US" sz="2200" dirty="0"/>
              <a:t>()</a:t>
            </a:r>
          </a:p>
          <a:p>
            <a:pPr lvl="1"/>
            <a:r>
              <a:rPr lang="en-US" sz="2200" dirty="0"/>
              <a:t>Covariance = </a:t>
            </a:r>
            <a:r>
              <a:rPr lang="en-US" sz="2200" dirty="0" err="1"/>
              <a:t>cov</a:t>
            </a:r>
            <a:r>
              <a:rPr lang="en-US" sz="2200" dirty="0"/>
              <a:t>()</a:t>
            </a:r>
          </a:p>
          <a:p>
            <a:pPr lvl="1"/>
            <a:r>
              <a:rPr lang="en-US" sz="2200" dirty="0"/>
              <a:t>Skewness = skew()</a:t>
            </a:r>
          </a:p>
          <a:p>
            <a:pPr lvl="1"/>
            <a:r>
              <a:rPr lang="en-US" sz="2200" dirty="0"/>
              <a:t>Kurtosis = kurtosis()</a:t>
            </a:r>
          </a:p>
          <a:p>
            <a:pPr marL="0" indent="0">
              <a:buNone/>
            </a:pPr>
            <a:endParaRPr lang="en-US" sz="2400" dirty="0"/>
          </a:p>
        </p:txBody>
      </p:sp>
      <p:pic>
        <p:nvPicPr>
          <p:cNvPr id="7170" name="Picture 2" descr="https://lh3.googleusercontent.com/8C0QVm0u_2jl7MoH7ODkHMp0UTvJMV_D0Gk7O92P7x2ZPh2JC-_hQ2_KwgsZncDMeq4GTGu0rp6-3f9L8_MOm2hBwqBBIe8ooabZElsVphxVoJGlKtEoLpZkpqTBa5nQ4rwzECZ6">
            <a:extLst>
              <a:ext uri="{FF2B5EF4-FFF2-40B4-BE49-F238E27FC236}">
                <a16:creationId xmlns:a16="http://schemas.microsoft.com/office/drawing/2014/main" id="{5BC61A26-1193-4E95-8288-11D1F4982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165" y="4796810"/>
            <a:ext cx="285750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6.googleusercontent.com/k3UQqNwYNRf1NsiZiLZLZi6pz77Fio2MyuIJzYqsXnfzxNKNm7wtDvG5cb5lSUkdgCfMZgvEy_A0vUd1rMZ7G593MqkNR4UmVyiGVOTKYyv1sb1M60DlXcKI1H_tV39ubHMyWo6A">
            <a:extLst>
              <a:ext uri="{FF2B5EF4-FFF2-40B4-BE49-F238E27FC236}">
                <a16:creationId xmlns:a16="http://schemas.microsoft.com/office/drawing/2014/main" id="{6B3CB5CA-53C9-4B0D-BF70-A1BDDC9D0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181" y="2882285"/>
            <a:ext cx="2867025" cy="19145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lh4.googleusercontent.com/3H0IgDRQDs1GINiYJK7i6x41Jq6RArSCZDdTuZgSfetl6aOAlfh_U3N5Jm-YEXRea1UbSp08U6Izrb7E-M78LhZaqLQ-xher45USCblDA-OuozPjfsFZqUgvijEbfkIFKCiAgucW">
            <a:extLst>
              <a:ext uri="{FF2B5EF4-FFF2-40B4-BE49-F238E27FC236}">
                <a16:creationId xmlns:a16="http://schemas.microsoft.com/office/drawing/2014/main" id="{C5310154-9C7E-4CF9-BEDA-47E54D8231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2131" y="4796810"/>
            <a:ext cx="2886075"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79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Basic Statistics and Visualizations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1984556"/>
            <a:ext cx="10969946" cy="4314089"/>
          </a:xfrm>
        </p:spPr>
        <p:txBody>
          <a:bodyPr anchor="t">
            <a:noAutofit/>
          </a:bodyPr>
          <a:lstStyle/>
          <a:p>
            <a:r>
              <a:rPr lang="en-US" sz="2200" dirty="0"/>
              <a:t>You can also examine key visualizations (e.g., scatter plots, times series plots)  </a:t>
            </a:r>
          </a:p>
          <a:p>
            <a:pPr lvl="1"/>
            <a:endParaRPr lang="en-US" sz="2200" dirty="0"/>
          </a:p>
          <a:p>
            <a:pPr marL="0" indent="0">
              <a:buNone/>
            </a:pPr>
            <a:endParaRPr lang="en-US" sz="2400" dirty="0"/>
          </a:p>
        </p:txBody>
      </p:sp>
      <p:pic>
        <p:nvPicPr>
          <p:cNvPr id="2050" name="Picture 2" descr="https://lh5.googleusercontent.com/ta6B8gfevMyOICDb0A9v4zq__mvL7p-dLLw1qviAvXisTwllZp29hfXUcOq-TQUkFMJ5GmXqOzcAkGWTZzAhtnX19rG66466Br8sNf8HQ2q_NRH5JaV7_K0XMtlyi6RviXcsXunc">
            <a:extLst>
              <a:ext uri="{FF2B5EF4-FFF2-40B4-BE49-F238E27FC236}">
                <a16:creationId xmlns:a16="http://schemas.microsoft.com/office/drawing/2014/main" id="{B4052FEC-FFB5-4873-8BC9-D60662697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862" y="2509837"/>
            <a:ext cx="272415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BIICXcPCMdPUodN-BTOtjJnIwarZ4sO7FYgepHWNlfRJPMVTj0Zk8oUaFLM3k4YL-UdRb8m06VS8Oqsi7EzyFuG5SwqbnzgeM1KjpUfdOEa1lQLSsKQJWSMUTobz-tGCKtxcl_HZ">
            <a:extLst>
              <a:ext uri="{FF2B5EF4-FFF2-40B4-BE49-F238E27FC236}">
                <a16:creationId xmlns:a16="http://schemas.microsoft.com/office/drawing/2014/main" id="{3E552218-117F-403D-ADDB-27E3472BE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933" y="2509837"/>
            <a:ext cx="274320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3.googleusercontent.com/_cZRzQS2MAjkCAWSW0mnFJXMIGbh-b9GCvdXmWyGTCNvulIL4fcPg4UvBRxXtIvERLG_fJjsT5bDqlUT9xuNZN3F0JFvbAqICS6BYdPT2b8v_65Y3I38X6s6E27Xo6S-PA1ep7N6">
            <a:extLst>
              <a:ext uri="{FF2B5EF4-FFF2-40B4-BE49-F238E27FC236}">
                <a16:creationId xmlns:a16="http://schemas.microsoft.com/office/drawing/2014/main" id="{01D910FD-351A-4F8F-ACCB-632F31F351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9961" y="2519362"/>
            <a:ext cx="26860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lh6.googleusercontent.com/yyqWPL8w7NGrD24mnl6ZdI25lSYew9OqKc49T8i5Amc9c8yh6LZ21pozme2RbCX5CtyyqcPKyumnOnSKFjJaIt47b0PhbO5vNKr5SNuFsi81ufCw4AWNuySKqnuZG8NERn5KOsMv">
            <a:extLst>
              <a:ext uri="{FF2B5EF4-FFF2-40B4-BE49-F238E27FC236}">
                <a16:creationId xmlns:a16="http://schemas.microsoft.com/office/drawing/2014/main" id="{DE2531B0-1F2D-49A9-B692-EE08C27C9F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149" y="4469845"/>
            <a:ext cx="269557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lh6.googleusercontent.com/LNTsGLKWFwF4SPhBQGvDpTIzpbhi-lyPVkknytM91ESs4D750lQUcKNXj1h7FExiyPOWFMT8qWTR1IKInF66_mFsBXkIULzlfv_AjDy8AOvQtqqudkZ5Vmin-KNypOdqqBeORdXB">
            <a:extLst>
              <a:ext uri="{FF2B5EF4-FFF2-40B4-BE49-F238E27FC236}">
                <a16:creationId xmlns:a16="http://schemas.microsoft.com/office/drawing/2014/main" id="{DAF080B3-C44E-4F0B-9B30-F6DC2910C3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0257" y="4423626"/>
            <a:ext cx="3505200" cy="2400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D5D9FD-411F-4D58-9709-EACC9889F950}"/>
              </a:ext>
            </a:extLst>
          </p:cNvPr>
          <p:cNvSpPr txBox="1"/>
          <p:nvPr/>
        </p:nvSpPr>
        <p:spPr>
          <a:xfrm>
            <a:off x="9188469" y="2576966"/>
            <a:ext cx="2420155" cy="3693319"/>
          </a:xfrm>
          <a:prstGeom prst="rect">
            <a:avLst/>
          </a:prstGeom>
          <a:noFill/>
        </p:spPr>
        <p:txBody>
          <a:bodyPr wrap="square" rtlCol="0">
            <a:spAutoFit/>
          </a:bodyPr>
          <a:lstStyle/>
          <a:p>
            <a:r>
              <a:rPr lang="en-US" b="1" dirty="0"/>
              <a:t>Correlation</a:t>
            </a:r>
            <a:r>
              <a:rPr lang="en-US" dirty="0"/>
              <a:t> is a statistic that will also provide information about the strength of linear relationships</a:t>
            </a:r>
          </a:p>
          <a:p>
            <a:endParaRPr lang="en-US" dirty="0"/>
          </a:p>
          <a:p>
            <a:r>
              <a:rPr lang="en-US" dirty="0"/>
              <a:t>Correlation of 1 means perfect linear relationship</a:t>
            </a:r>
          </a:p>
          <a:p>
            <a:endParaRPr lang="en-US" dirty="0"/>
          </a:p>
          <a:p>
            <a:r>
              <a:rPr lang="en-US" dirty="0"/>
              <a:t>Correlation of 0 means no linear relationship	</a:t>
            </a:r>
          </a:p>
        </p:txBody>
      </p:sp>
    </p:spTree>
    <p:extLst>
      <p:ext uri="{BB962C8B-B14F-4D97-AF65-F5344CB8AC3E}">
        <p14:creationId xmlns:p14="http://schemas.microsoft.com/office/powerpoint/2010/main" val="26774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Scatter Plots with </a:t>
            </a:r>
            <a:r>
              <a:rPr lang="en-US" dirty="0" err="1"/>
              <a:t>MatPlotLib</a:t>
            </a:r>
            <a:endParaRPr lang="en-US" dirty="0"/>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1984556"/>
            <a:ext cx="10969946" cy="4314089"/>
          </a:xfrm>
        </p:spPr>
        <p:txBody>
          <a:bodyPr anchor="t">
            <a:noAutofit/>
          </a:bodyPr>
          <a:lstStyle/>
          <a:p>
            <a:r>
              <a:rPr lang="en-US" sz="2400" dirty="0"/>
              <a:t>Creating scatter plots with </a:t>
            </a:r>
            <a:r>
              <a:rPr lang="en-US" sz="2400" dirty="0" err="1"/>
              <a:t>matplotlib.pyplot</a:t>
            </a:r>
            <a:r>
              <a:rPr lang="en-US" sz="2400" dirty="0"/>
              <a:t> is fairly simple</a:t>
            </a:r>
          </a:p>
          <a:p>
            <a:pPr lvl="1"/>
            <a:r>
              <a:rPr lang="en-US" sz="2200" dirty="0"/>
              <a:t>Make sure you import matplotlib</a:t>
            </a:r>
          </a:p>
          <a:p>
            <a:pPr lvl="2"/>
            <a:r>
              <a:rPr lang="en-US" sz="2000" dirty="0">
                <a:solidFill>
                  <a:srgbClr val="1155CC"/>
                </a:solidFill>
                <a:latin typeface="Arial" panose="020B0604020202020204" pitchFamily="34" charset="0"/>
              </a:rPr>
              <a:t>import</a:t>
            </a:r>
            <a:r>
              <a:rPr lang="en-US" sz="2000" dirty="0">
                <a:solidFill>
                  <a:srgbClr val="BF9000"/>
                </a:solidFill>
                <a:latin typeface="Arial" panose="020B0604020202020204" pitchFamily="34" charset="0"/>
              </a:rPr>
              <a:t> </a:t>
            </a:r>
            <a:r>
              <a:rPr lang="en-US" sz="2000" dirty="0" err="1">
                <a:solidFill>
                  <a:srgbClr val="BF9000"/>
                </a:solidFill>
                <a:latin typeface="Arial" panose="020B0604020202020204" pitchFamily="34" charset="0"/>
              </a:rPr>
              <a:t>matplotlib</a:t>
            </a:r>
            <a:r>
              <a:rPr lang="en-US" sz="2000" dirty="0" err="1">
                <a:solidFill>
                  <a:srgbClr val="000000"/>
                </a:solidFill>
                <a:latin typeface="Arial" panose="020B0604020202020204" pitchFamily="34" charset="0"/>
              </a:rPr>
              <a:t>.</a:t>
            </a:r>
            <a:r>
              <a:rPr lang="en-US" sz="2000" dirty="0" err="1">
                <a:solidFill>
                  <a:srgbClr val="BF9000"/>
                </a:solidFill>
                <a:latin typeface="Arial" panose="020B0604020202020204" pitchFamily="34" charset="0"/>
              </a:rPr>
              <a:t>pyplot</a:t>
            </a:r>
            <a:r>
              <a:rPr lang="en-US" sz="2000" dirty="0">
                <a:solidFill>
                  <a:srgbClr val="BF9000"/>
                </a:solidFill>
                <a:latin typeface="Arial" panose="020B0604020202020204" pitchFamily="34" charset="0"/>
              </a:rPr>
              <a:t> </a:t>
            </a:r>
            <a:r>
              <a:rPr lang="en-US" sz="2000" dirty="0">
                <a:solidFill>
                  <a:srgbClr val="1155CC"/>
                </a:solidFill>
                <a:latin typeface="Arial" panose="020B0604020202020204" pitchFamily="34" charset="0"/>
              </a:rPr>
              <a:t>as</a:t>
            </a:r>
            <a:r>
              <a:rPr lang="en-US" sz="2000" dirty="0">
                <a:solidFill>
                  <a:srgbClr val="BF9000"/>
                </a:solidFill>
                <a:latin typeface="Arial" panose="020B0604020202020204" pitchFamily="34" charset="0"/>
              </a:rPr>
              <a:t> </a:t>
            </a:r>
            <a:r>
              <a:rPr lang="en-US" sz="2000" dirty="0" err="1">
                <a:solidFill>
                  <a:srgbClr val="BF9000"/>
                </a:solidFill>
                <a:latin typeface="Arial" panose="020B0604020202020204" pitchFamily="34" charset="0"/>
              </a:rPr>
              <a:t>plt</a:t>
            </a:r>
            <a:endParaRPr lang="en-US" sz="2000" dirty="0">
              <a:solidFill>
                <a:srgbClr val="BF9000"/>
              </a:solidFill>
              <a:latin typeface="Arial" panose="020B0604020202020204" pitchFamily="34" charset="0"/>
            </a:endParaRPr>
          </a:p>
          <a:p>
            <a:r>
              <a:rPr lang="en-US" sz="2400" dirty="0">
                <a:solidFill>
                  <a:schemeClr val="tx1">
                    <a:lumMod val="65000"/>
                    <a:lumOff val="35000"/>
                  </a:schemeClr>
                </a:solidFill>
                <a:latin typeface="Arial" panose="020B0604020202020204" pitchFamily="34" charset="0"/>
              </a:rPr>
              <a:t>Basic syntax: </a:t>
            </a:r>
            <a:r>
              <a:rPr lang="en-US" sz="2400" dirty="0" err="1">
                <a:solidFill>
                  <a:schemeClr val="tx1">
                    <a:lumMod val="65000"/>
                    <a:lumOff val="35000"/>
                  </a:schemeClr>
                </a:solidFill>
                <a:latin typeface="Arial" panose="020B0604020202020204" pitchFamily="34" charset="0"/>
              </a:rPr>
              <a:t>plt.scatter</a:t>
            </a:r>
            <a:r>
              <a:rPr lang="en-US" sz="2400" dirty="0">
                <a:solidFill>
                  <a:schemeClr val="tx1">
                    <a:lumMod val="65000"/>
                    <a:lumOff val="35000"/>
                  </a:schemeClr>
                </a:solidFill>
                <a:latin typeface="Arial" panose="020B0604020202020204" pitchFamily="34" charset="0"/>
              </a:rPr>
              <a:t>(</a:t>
            </a:r>
            <a:r>
              <a:rPr lang="en-US" sz="2400" dirty="0" err="1">
                <a:solidFill>
                  <a:schemeClr val="tx1">
                    <a:lumMod val="65000"/>
                    <a:lumOff val="35000"/>
                  </a:schemeClr>
                </a:solidFill>
                <a:latin typeface="Arial" panose="020B0604020202020204" pitchFamily="34" charset="0"/>
              </a:rPr>
              <a:t>x,y</a:t>
            </a:r>
            <a:r>
              <a:rPr lang="en-US" sz="2400" dirty="0">
                <a:solidFill>
                  <a:schemeClr val="tx1">
                    <a:lumMod val="65000"/>
                    <a:lumOff val="35000"/>
                  </a:schemeClr>
                </a:solidFill>
                <a:latin typeface="Arial" panose="020B0604020202020204" pitchFamily="34" charset="0"/>
              </a:rPr>
              <a:t>)</a:t>
            </a:r>
          </a:p>
          <a:p>
            <a:endParaRPr lang="en-US" sz="2400" dirty="0">
              <a:solidFill>
                <a:schemeClr val="tx1">
                  <a:lumMod val="65000"/>
                  <a:lumOff val="35000"/>
                </a:schemeClr>
              </a:solidFill>
              <a:latin typeface="Arial" panose="020B0604020202020204" pitchFamily="34" charset="0"/>
            </a:endParaRPr>
          </a:p>
          <a:p>
            <a:pPr marL="0" indent="0">
              <a:spcBef>
                <a:spcPts val="0"/>
              </a:spcBef>
              <a:spcAft>
                <a:spcPts val="0"/>
              </a:spcAft>
              <a:buNone/>
            </a:pPr>
            <a:r>
              <a:rPr lang="en-US" sz="2000" dirty="0" err="1">
                <a:solidFill>
                  <a:srgbClr val="BF9000"/>
                </a:solidFill>
                <a:latin typeface="Arial" panose="020B0604020202020204" pitchFamily="34" charset="0"/>
              </a:rPr>
              <a:t>plt</a:t>
            </a:r>
            <a:r>
              <a:rPr lang="en-US" sz="2000" dirty="0" err="1">
                <a:solidFill>
                  <a:srgbClr val="000000"/>
                </a:solidFill>
                <a:latin typeface="Arial" panose="020B0604020202020204" pitchFamily="34" charset="0"/>
              </a:rPr>
              <a:t>.</a:t>
            </a:r>
            <a:r>
              <a:rPr lang="en-US" sz="2000" dirty="0" err="1">
                <a:solidFill>
                  <a:srgbClr val="1155CC"/>
                </a:solidFill>
                <a:latin typeface="Arial" panose="020B0604020202020204" pitchFamily="34" charset="0"/>
              </a:rPr>
              <a:t>scatter</a:t>
            </a:r>
            <a:r>
              <a:rPr lang="en-US" sz="2000" dirty="0">
                <a:solidFill>
                  <a:srgbClr val="1155CC"/>
                </a:solidFill>
                <a:latin typeface="Arial" panose="020B0604020202020204" pitchFamily="34" charset="0"/>
              </a:rPr>
              <a:t>(</a:t>
            </a:r>
            <a:r>
              <a:rPr lang="en-US" sz="2000" dirty="0" err="1">
                <a:solidFill>
                  <a:srgbClr val="FF0000"/>
                </a:solidFill>
                <a:latin typeface="Arial" panose="020B0604020202020204" pitchFamily="34" charset="0"/>
              </a:rPr>
              <a:t>data</a:t>
            </a:r>
            <a:r>
              <a:rPr lang="en-US" sz="2000" dirty="0" err="1">
                <a:solidFill>
                  <a:srgbClr val="000000"/>
                </a:solidFill>
                <a:latin typeface="Arial" panose="020B0604020202020204" pitchFamily="34" charset="0"/>
              </a:rPr>
              <a:t>.</a:t>
            </a:r>
            <a:r>
              <a:rPr lang="en-US" sz="2000" dirty="0" err="1">
                <a:solidFill>
                  <a:srgbClr val="FF0000"/>
                </a:solidFill>
                <a:latin typeface="Arial" panose="020B0604020202020204" pitchFamily="34" charset="0"/>
              </a:rPr>
              <a:t>Age</a:t>
            </a:r>
            <a:r>
              <a:rPr lang="en-US" sz="2000" dirty="0">
                <a:solidFill>
                  <a:srgbClr val="000000"/>
                </a:solidFill>
                <a:latin typeface="Arial" panose="020B0604020202020204" pitchFamily="34" charset="0"/>
              </a:rPr>
              <a:t>, </a:t>
            </a:r>
            <a:r>
              <a:rPr lang="en-US" sz="2000" dirty="0" err="1">
                <a:solidFill>
                  <a:srgbClr val="FF0000"/>
                </a:solidFill>
                <a:latin typeface="Arial" panose="020B0604020202020204" pitchFamily="34" charset="0"/>
              </a:rPr>
              <a:t>data</a:t>
            </a:r>
            <a:r>
              <a:rPr lang="en-US" sz="2000" dirty="0" err="1">
                <a:solidFill>
                  <a:srgbClr val="000000"/>
                </a:solidFill>
                <a:latin typeface="Arial" panose="020B0604020202020204" pitchFamily="34" charset="0"/>
              </a:rPr>
              <a:t>.</a:t>
            </a:r>
            <a:r>
              <a:rPr lang="en-US" sz="2000" dirty="0" err="1">
                <a:solidFill>
                  <a:srgbClr val="FF0000"/>
                </a:solidFill>
                <a:latin typeface="Arial" panose="020B0604020202020204" pitchFamily="34" charset="0"/>
              </a:rPr>
              <a:t>Income</a:t>
            </a:r>
            <a:r>
              <a:rPr lang="en-US" sz="2000" dirty="0">
                <a:solidFill>
                  <a:srgbClr val="1155CC"/>
                </a:solidFill>
                <a:latin typeface="Arial" panose="020B0604020202020204" pitchFamily="34" charset="0"/>
              </a:rPr>
              <a:t>) </a:t>
            </a:r>
            <a:r>
              <a:rPr lang="en-US" sz="2000" dirty="0">
                <a:solidFill>
                  <a:srgbClr val="000000"/>
                </a:solidFill>
                <a:latin typeface="Arial" panose="020B0604020202020204" pitchFamily="34" charset="0"/>
              </a:rPr>
              <a:t>#creates a scatter plot based on column x and y</a:t>
            </a:r>
            <a:endParaRPr lang="en-US" sz="2000" dirty="0"/>
          </a:p>
          <a:p>
            <a:pPr marL="0" indent="0">
              <a:spcBef>
                <a:spcPts val="0"/>
              </a:spcBef>
              <a:spcAft>
                <a:spcPts val="0"/>
              </a:spcAft>
              <a:buNone/>
            </a:pPr>
            <a:r>
              <a:rPr lang="en-US" sz="2000" dirty="0" err="1">
                <a:solidFill>
                  <a:srgbClr val="BF9000"/>
                </a:solidFill>
                <a:latin typeface="Arial" panose="020B0604020202020204" pitchFamily="34" charset="0"/>
              </a:rPr>
              <a:t>plt</a:t>
            </a:r>
            <a:r>
              <a:rPr lang="en-US" sz="2000" dirty="0" err="1">
                <a:solidFill>
                  <a:srgbClr val="000000"/>
                </a:solidFill>
                <a:latin typeface="Arial" panose="020B0604020202020204" pitchFamily="34" charset="0"/>
              </a:rPr>
              <a:t>.</a:t>
            </a:r>
            <a:r>
              <a:rPr lang="en-US" sz="2000" dirty="0" err="1">
                <a:solidFill>
                  <a:srgbClr val="1155CC"/>
                </a:solidFill>
                <a:latin typeface="Arial" panose="020B0604020202020204" pitchFamily="34" charset="0"/>
              </a:rPr>
              <a:t>xlabel</a:t>
            </a:r>
            <a:r>
              <a:rPr lang="en-US" sz="2000" dirty="0">
                <a:solidFill>
                  <a:srgbClr val="1155CC"/>
                </a:solidFill>
                <a:latin typeface="Arial" panose="020B0604020202020204" pitchFamily="34" charset="0"/>
              </a:rPr>
              <a:t>(</a:t>
            </a:r>
            <a:r>
              <a:rPr lang="en-US" sz="2000" dirty="0">
                <a:solidFill>
                  <a:srgbClr val="38761D"/>
                </a:solidFill>
                <a:latin typeface="Arial" panose="020B0604020202020204" pitchFamily="34" charset="0"/>
              </a:rPr>
              <a:t>"Age"</a:t>
            </a:r>
            <a:r>
              <a:rPr lang="en-US" sz="2000" dirty="0">
                <a:solidFill>
                  <a:srgbClr val="1155CC"/>
                </a:solidFill>
                <a:latin typeface="Arial" panose="020B0604020202020204" pitchFamily="34" charset="0"/>
              </a:rPr>
              <a:t>) </a:t>
            </a:r>
            <a:r>
              <a:rPr lang="en-US" sz="2000" dirty="0">
                <a:solidFill>
                  <a:srgbClr val="000000"/>
                </a:solidFill>
                <a:latin typeface="Arial" panose="020B0604020202020204" pitchFamily="34" charset="0"/>
              </a:rPr>
              <a:t>#creates a label for the x-axis that is displayed below the plot</a:t>
            </a:r>
            <a:endParaRPr lang="en-US" sz="2000" dirty="0"/>
          </a:p>
          <a:p>
            <a:pPr marL="0" indent="0">
              <a:spcBef>
                <a:spcPts val="0"/>
              </a:spcBef>
              <a:spcAft>
                <a:spcPts val="0"/>
              </a:spcAft>
              <a:buNone/>
            </a:pPr>
            <a:r>
              <a:rPr lang="en-US" sz="2000" dirty="0" err="1">
                <a:solidFill>
                  <a:srgbClr val="BF9000"/>
                </a:solidFill>
                <a:latin typeface="Arial" panose="020B0604020202020204" pitchFamily="34" charset="0"/>
              </a:rPr>
              <a:t>plt</a:t>
            </a:r>
            <a:r>
              <a:rPr lang="en-US" sz="2000" dirty="0" err="1">
                <a:solidFill>
                  <a:srgbClr val="000000"/>
                </a:solidFill>
                <a:latin typeface="Arial" panose="020B0604020202020204" pitchFamily="34" charset="0"/>
              </a:rPr>
              <a:t>.</a:t>
            </a:r>
            <a:r>
              <a:rPr lang="en-US" sz="2000" dirty="0" err="1">
                <a:solidFill>
                  <a:srgbClr val="1155CC"/>
                </a:solidFill>
                <a:latin typeface="Arial" panose="020B0604020202020204" pitchFamily="34" charset="0"/>
              </a:rPr>
              <a:t>ylabel</a:t>
            </a:r>
            <a:r>
              <a:rPr lang="en-US" sz="2000" dirty="0">
                <a:solidFill>
                  <a:srgbClr val="1155CC"/>
                </a:solidFill>
                <a:latin typeface="Arial" panose="020B0604020202020204" pitchFamily="34" charset="0"/>
              </a:rPr>
              <a:t>(</a:t>
            </a:r>
            <a:r>
              <a:rPr lang="en-US" sz="2000" dirty="0">
                <a:solidFill>
                  <a:srgbClr val="38761D"/>
                </a:solidFill>
                <a:latin typeface="Arial" panose="020B0604020202020204" pitchFamily="34" charset="0"/>
              </a:rPr>
              <a:t>"Salary"</a:t>
            </a:r>
            <a:r>
              <a:rPr lang="en-US" sz="2000" dirty="0">
                <a:solidFill>
                  <a:srgbClr val="1155CC"/>
                </a:solidFill>
                <a:latin typeface="Arial" panose="020B0604020202020204" pitchFamily="34" charset="0"/>
              </a:rPr>
              <a:t>) </a:t>
            </a:r>
            <a:r>
              <a:rPr lang="en-US" sz="2000" dirty="0">
                <a:solidFill>
                  <a:srgbClr val="000000"/>
                </a:solidFill>
                <a:latin typeface="Arial" panose="020B0604020202020204" pitchFamily="34" charset="0"/>
              </a:rPr>
              <a:t>#creates a label for the y-axis that is displayed to the left of the plot</a:t>
            </a:r>
            <a:endParaRPr lang="en-US" sz="2000" dirty="0"/>
          </a:p>
          <a:p>
            <a:pPr marL="0" indent="0">
              <a:spcBef>
                <a:spcPts val="0"/>
              </a:spcBef>
              <a:spcAft>
                <a:spcPts val="0"/>
              </a:spcAft>
              <a:buNone/>
            </a:pPr>
            <a:r>
              <a:rPr lang="en-US" sz="2000" dirty="0" err="1">
                <a:solidFill>
                  <a:srgbClr val="BF9000"/>
                </a:solidFill>
                <a:latin typeface="Arial" panose="020B0604020202020204" pitchFamily="34" charset="0"/>
              </a:rPr>
              <a:t>plt</a:t>
            </a:r>
            <a:r>
              <a:rPr lang="en-US" sz="2000" dirty="0" err="1">
                <a:solidFill>
                  <a:srgbClr val="000000"/>
                </a:solidFill>
                <a:latin typeface="Arial" panose="020B0604020202020204" pitchFamily="34" charset="0"/>
              </a:rPr>
              <a:t>.</a:t>
            </a:r>
            <a:r>
              <a:rPr lang="en-US" sz="2000" dirty="0" err="1">
                <a:solidFill>
                  <a:srgbClr val="1155CC"/>
                </a:solidFill>
                <a:latin typeface="Arial" panose="020B0604020202020204" pitchFamily="34" charset="0"/>
              </a:rPr>
              <a:t>title</a:t>
            </a:r>
            <a:r>
              <a:rPr lang="en-US" sz="2000" dirty="0">
                <a:solidFill>
                  <a:srgbClr val="1155CC"/>
                </a:solidFill>
                <a:latin typeface="Arial" panose="020B0604020202020204" pitchFamily="34" charset="0"/>
              </a:rPr>
              <a:t>(</a:t>
            </a:r>
            <a:r>
              <a:rPr lang="en-US" sz="2000" dirty="0">
                <a:solidFill>
                  <a:srgbClr val="38761D"/>
                </a:solidFill>
                <a:latin typeface="Arial" panose="020B0604020202020204" pitchFamily="34" charset="0"/>
              </a:rPr>
              <a:t>"Relationship Between Age and Salary"</a:t>
            </a:r>
            <a:r>
              <a:rPr lang="en-US" sz="2000" dirty="0">
                <a:solidFill>
                  <a:srgbClr val="1155CC"/>
                </a:solidFill>
                <a:latin typeface="Arial" panose="020B0604020202020204" pitchFamily="34" charset="0"/>
              </a:rPr>
              <a:t>) </a:t>
            </a:r>
            <a:r>
              <a:rPr lang="en-US" sz="2000" dirty="0">
                <a:solidFill>
                  <a:srgbClr val="000000"/>
                </a:solidFill>
                <a:latin typeface="Arial" panose="020B0604020202020204" pitchFamily="34" charset="0"/>
              </a:rPr>
              <a:t>#creates a label for plot at the top of the plot</a:t>
            </a:r>
            <a:endParaRPr lang="en-US" sz="2000" dirty="0"/>
          </a:p>
          <a:p>
            <a:pPr marL="0" indent="0">
              <a:buNone/>
            </a:pPr>
            <a:r>
              <a:rPr lang="en-US" sz="2000" dirty="0" err="1">
                <a:solidFill>
                  <a:srgbClr val="BF9000"/>
                </a:solidFill>
                <a:latin typeface="Arial" panose="020B0604020202020204" pitchFamily="34" charset="0"/>
              </a:rPr>
              <a:t>plt</a:t>
            </a:r>
            <a:r>
              <a:rPr lang="en-US" sz="2000" dirty="0" err="1">
                <a:solidFill>
                  <a:srgbClr val="000000"/>
                </a:solidFill>
                <a:latin typeface="Arial" panose="020B0604020202020204" pitchFamily="34" charset="0"/>
              </a:rPr>
              <a:t>.</a:t>
            </a:r>
            <a:r>
              <a:rPr lang="en-US" sz="2000" dirty="0" err="1">
                <a:solidFill>
                  <a:srgbClr val="1155CC"/>
                </a:solidFill>
                <a:latin typeface="Arial" panose="020B0604020202020204" pitchFamily="34" charset="0"/>
              </a:rPr>
              <a:t>show</a:t>
            </a:r>
            <a:r>
              <a:rPr lang="en-US" sz="2000" dirty="0">
                <a:solidFill>
                  <a:srgbClr val="1155CC"/>
                </a:solidFill>
                <a:latin typeface="Arial" panose="020B0604020202020204" pitchFamily="34" charset="0"/>
              </a:rPr>
              <a:t>() </a:t>
            </a:r>
            <a:r>
              <a:rPr lang="en-US" sz="2000" dirty="0">
                <a:solidFill>
                  <a:srgbClr val="000000"/>
                </a:solidFill>
                <a:latin typeface="Arial" panose="020B0604020202020204" pitchFamily="34" charset="0"/>
              </a:rPr>
              <a:t>#shows the plot as output of the notebook cell</a:t>
            </a:r>
            <a:endParaRPr lang="en-US" sz="2000" dirty="0"/>
          </a:p>
          <a:p>
            <a:pPr marL="0" indent="0">
              <a:buNone/>
            </a:pPr>
            <a:endParaRPr lang="en-US" sz="2400" dirty="0"/>
          </a:p>
        </p:txBody>
      </p:sp>
    </p:spTree>
    <p:extLst>
      <p:ext uri="{BB962C8B-B14F-4D97-AF65-F5344CB8AC3E}">
        <p14:creationId xmlns:p14="http://schemas.microsoft.com/office/powerpoint/2010/main" val="3425969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1D57-5509-4723-89B1-FBAD46E0BEF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5190CA-6D6E-4A26-84CB-EDEF07B8C0F5}"/>
              </a:ext>
            </a:extLst>
          </p:cNvPr>
          <p:cNvSpPr>
            <a:spLocks noGrp="1"/>
          </p:cNvSpPr>
          <p:nvPr>
            <p:ph idx="1"/>
          </p:nvPr>
        </p:nvSpPr>
        <p:spPr/>
        <p:txBody>
          <a:bodyPr anchor="t">
            <a:normAutofit/>
          </a:bodyPr>
          <a:lstStyle/>
          <a:p>
            <a:r>
              <a:rPr lang="en-US" sz="2400" dirty="0"/>
              <a:t>Any questions?</a:t>
            </a:r>
          </a:p>
        </p:txBody>
      </p:sp>
    </p:spTree>
    <p:extLst>
      <p:ext uri="{BB962C8B-B14F-4D97-AF65-F5344CB8AC3E}">
        <p14:creationId xmlns:p14="http://schemas.microsoft.com/office/powerpoint/2010/main" val="355452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b="1" dirty="0"/>
              <a:t>Data wrangling </a:t>
            </a:r>
            <a:r>
              <a:rPr lang="en-US" sz="2400" dirty="0"/>
              <a:t>is the act of collecting and cleaning data to prepare it for statistical analysis.</a:t>
            </a:r>
          </a:p>
          <a:p>
            <a:r>
              <a:rPr lang="en-US" sz="2400" dirty="0"/>
              <a:t>Some helpful Python libraries/modules that assist with data wrangling include:</a:t>
            </a:r>
          </a:p>
          <a:p>
            <a:pPr lvl="1"/>
            <a:r>
              <a:rPr lang="en-US" sz="2400" b="1" dirty="0" err="1"/>
              <a:t>numpy</a:t>
            </a:r>
            <a:r>
              <a:rPr lang="en-US" sz="2400" dirty="0"/>
              <a:t> – the foundation for many data analytics modules in Python</a:t>
            </a:r>
          </a:p>
          <a:p>
            <a:pPr lvl="1"/>
            <a:r>
              <a:rPr lang="en-US" sz="2400" b="1" dirty="0"/>
              <a:t>pandas</a:t>
            </a:r>
            <a:r>
              <a:rPr lang="en-US" sz="2400" dirty="0"/>
              <a:t> – create </a:t>
            </a:r>
            <a:r>
              <a:rPr lang="en-US" sz="2400" dirty="0" err="1"/>
              <a:t>dataframes</a:t>
            </a:r>
            <a:r>
              <a:rPr lang="en-US" sz="2400" dirty="0"/>
              <a:t> (i.e., rows and columns like spreadsheets) from raw data. Includes basic cleaning tools</a:t>
            </a:r>
          </a:p>
          <a:p>
            <a:pPr lvl="1"/>
            <a:r>
              <a:rPr lang="en-US" sz="2400" b="1" dirty="0"/>
              <a:t>pandas-</a:t>
            </a:r>
            <a:r>
              <a:rPr lang="en-US" sz="2400" b="1" dirty="0" err="1"/>
              <a:t>datareader</a:t>
            </a:r>
            <a:r>
              <a:rPr lang="en-US" sz="2400" dirty="0"/>
              <a:t> – collect financial/economic data of various types from a variety of sources, such as Yahoo Finance.</a:t>
            </a:r>
          </a:p>
          <a:p>
            <a:pPr lvl="1"/>
            <a:r>
              <a:rPr lang="en-US" sz="2400" b="1" dirty="0" err="1"/>
              <a:t>matplotlib.pyplot</a:t>
            </a:r>
            <a:r>
              <a:rPr lang="en-US" sz="2400" b="1" dirty="0"/>
              <a:t> </a:t>
            </a:r>
            <a:r>
              <a:rPr lang="en-US" sz="2400" dirty="0"/>
              <a:t>– contains many useful tools for data visualization</a:t>
            </a:r>
          </a:p>
        </p:txBody>
      </p:sp>
    </p:spTree>
    <p:extLst>
      <p:ext uri="{BB962C8B-B14F-4D97-AF65-F5344CB8AC3E}">
        <p14:creationId xmlns:p14="http://schemas.microsoft.com/office/powerpoint/2010/main" val="119528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Ordered Vs. Named Parameters/Arguments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To this point, you have learned to use </a:t>
            </a:r>
            <a:r>
              <a:rPr lang="en-US" sz="2400" b="1" dirty="0"/>
              <a:t>ordered parameters and arguments </a:t>
            </a:r>
            <a:r>
              <a:rPr lang="en-US" sz="2400" dirty="0"/>
              <a:t>(i.e., method inputs) within methods.</a:t>
            </a:r>
          </a:p>
          <a:p>
            <a:pPr lvl="1"/>
            <a:r>
              <a:rPr lang="en-US" sz="2200" dirty="0"/>
              <a:t>Ordered parameters:	def </a:t>
            </a:r>
            <a:r>
              <a:rPr lang="en-US" sz="2200" dirty="0" err="1"/>
              <a:t>myMethod</a:t>
            </a:r>
            <a:r>
              <a:rPr lang="en-US" sz="2200" dirty="0"/>
              <a:t>(self, </a:t>
            </a:r>
            <a:r>
              <a:rPr lang="en-US" sz="2200" dirty="0">
                <a:highlight>
                  <a:srgbClr val="00FF00"/>
                </a:highlight>
              </a:rPr>
              <a:t>parameter1</a:t>
            </a:r>
            <a:r>
              <a:rPr lang="en-US" sz="2200" dirty="0"/>
              <a:t>, </a:t>
            </a:r>
            <a:r>
              <a:rPr lang="en-US" sz="2200" dirty="0">
                <a:highlight>
                  <a:srgbClr val="FFFF00"/>
                </a:highlight>
              </a:rPr>
              <a:t>parameter2</a:t>
            </a:r>
            <a:r>
              <a:rPr lang="en-US" sz="2200" dirty="0"/>
              <a:t>, </a:t>
            </a:r>
            <a:r>
              <a:rPr lang="en-US" sz="2200" dirty="0">
                <a:highlight>
                  <a:srgbClr val="00FFFF"/>
                </a:highlight>
              </a:rPr>
              <a:t>parameter3</a:t>
            </a:r>
            <a:r>
              <a:rPr lang="en-US" sz="2200" dirty="0"/>
              <a:t>)</a:t>
            </a:r>
          </a:p>
          <a:p>
            <a:pPr lvl="1"/>
            <a:r>
              <a:rPr lang="en-US" sz="2200" dirty="0"/>
              <a:t>Ordered arguments: 	</a:t>
            </a:r>
            <a:r>
              <a:rPr lang="en-US" sz="2200" dirty="0" err="1"/>
              <a:t>mine.myMethod</a:t>
            </a:r>
            <a:r>
              <a:rPr lang="en-US" sz="2200" dirty="0"/>
              <a:t>(</a:t>
            </a:r>
            <a:r>
              <a:rPr lang="en-US" sz="2200" dirty="0">
                <a:highlight>
                  <a:srgbClr val="00FF00"/>
                </a:highlight>
              </a:rPr>
              <a:t>“Hello”</a:t>
            </a:r>
            <a:r>
              <a:rPr lang="en-US" sz="2200" dirty="0"/>
              <a:t>, </a:t>
            </a:r>
            <a:r>
              <a:rPr lang="en-US" sz="2200" dirty="0">
                <a:highlight>
                  <a:srgbClr val="FFFF00"/>
                </a:highlight>
              </a:rPr>
              <a:t>3</a:t>
            </a:r>
            <a:r>
              <a:rPr lang="en-US" sz="2200" dirty="0"/>
              <a:t>, </a:t>
            </a:r>
            <a:r>
              <a:rPr lang="en-US" sz="2200" dirty="0">
                <a:highlight>
                  <a:srgbClr val="00FFFF"/>
                </a:highlight>
              </a:rPr>
              <a:t>4</a:t>
            </a:r>
            <a:r>
              <a:rPr lang="en-US" sz="2200" dirty="0"/>
              <a:t>)</a:t>
            </a:r>
          </a:p>
          <a:p>
            <a:pPr marL="324000" lvl="1" indent="0">
              <a:buNone/>
            </a:pPr>
            <a:endParaRPr lang="en-US" sz="2200" dirty="0"/>
          </a:p>
          <a:p>
            <a:r>
              <a:rPr lang="en-US" sz="2400" dirty="0"/>
              <a:t>Python provides a second way to handle </a:t>
            </a:r>
            <a:r>
              <a:rPr lang="en-US" sz="2400" b="1" dirty="0"/>
              <a:t>parameters/arguments by name</a:t>
            </a:r>
          </a:p>
          <a:p>
            <a:pPr lvl="1"/>
            <a:r>
              <a:rPr lang="en-US" sz="2200" dirty="0"/>
              <a:t>Named parameters: def </a:t>
            </a:r>
            <a:r>
              <a:rPr lang="en-US" sz="2200" dirty="0" err="1"/>
              <a:t>myMethod</a:t>
            </a:r>
            <a:r>
              <a:rPr lang="en-US" sz="2200" dirty="0"/>
              <a:t>(self, </a:t>
            </a:r>
            <a:r>
              <a:rPr lang="en-US" sz="2200" dirty="0">
                <a:highlight>
                  <a:srgbClr val="00FF00"/>
                </a:highlight>
              </a:rPr>
              <a:t>parameter1</a:t>
            </a:r>
            <a:r>
              <a:rPr lang="en-US" sz="2200" dirty="0"/>
              <a:t>, </a:t>
            </a:r>
            <a:r>
              <a:rPr lang="en-US" sz="2200" dirty="0">
                <a:highlight>
                  <a:srgbClr val="FFFF00"/>
                </a:highlight>
              </a:rPr>
              <a:t>parameter2</a:t>
            </a:r>
            <a:r>
              <a:rPr lang="en-US" sz="2200" dirty="0"/>
              <a:t>, </a:t>
            </a:r>
            <a:r>
              <a:rPr lang="en-US" sz="2200" dirty="0">
                <a:highlight>
                  <a:srgbClr val="00FFFF"/>
                </a:highlight>
              </a:rPr>
              <a:t>parameter3</a:t>
            </a:r>
            <a:r>
              <a:rPr lang="en-US" sz="2200" dirty="0"/>
              <a:t>)</a:t>
            </a:r>
          </a:p>
          <a:p>
            <a:pPr lvl="1"/>
            <a:r>
              <a:rPr lang="da-DK" sz="2200" dirty="0"/>
              <a:t>Named arguments: mine.myMethod(</a:t>
            </a:r>
            <a:r>
              <a:rPr lang="da-DK" sz="2200" dirty="0">
                <a:highlight>
                  <a:srgbClr val="FFFF00"/>
                </a:highlight>
              </a:rPr>
              <a:t>parameter2=3</a:t>
            </a:r>
            <a:r>
              <a:rPr lang="da-DK" sz="2200" dirty="0"/>
              <a:t>, </a:t>
            </a:r>
            <a:r>
              <a:rPr lang="da-DK" sz="2200" dirty="0">
                <a:highlight>
                  <a:srgbClr val="00FFFF"/>
                </a:highlight>
              </a:rPr>
              <a:t>parameter3=4</a:t>
            </a:r>
            <a:r>
              <a:rPr lang="da-DK" sz="2200" dirty="0"/>
              <a:t>, </a:t>
            </a:r>
            <a:r>
              <a:rPr lang="da-DK" sz="2200" dirty="0">
                <a:highlight>
                  <a:srgbClr val="00FF00"/>
                </a:highlight>
              </a:rPr>
              <a:t>parameter1=“Hello”</a:t>
            </a:r>
            <a:r>
              <a:rPr lang="da-DK" sz="2200" dirty="0"/>
              <a:t>)</a:t>
            </a:r>
            <a:endParaRPr lang="en-US" sz="2200" dirty="0"/>
          </a:p>
          <a:p>
            <a:endParaRPr lang="en-US" sz="2400" dirty="0"/>
          </a:p>
        </p:txBody>
      </p:sp>
    </p:spTree>
    <p:extLst>
      <p:ext uri="{BB962C8B-B14F-4D97-AF65-F5344CB8AC3E}">
        <p14:creationId xmlns:p14="http://schemas.microsoft.com/office/powerpoint/2010/main" val="314016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Reading Data From Files with pandas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lnSpcReduction="10000"/>
          </a:bodyPr>
          <a:lstStyle/>
          <a:p>
            <a:r>
              <a:rPr lang="en-US" sz="2400" dirty="0"/>
              <a:t>pandas has built-in methods to help you </a:t>
            </a:r>
            <a:r>
              <a:rPr lang="en-US" sz="2400" b="1" dirty="0"/>
              <a:t>read data from Excel and CSV files</a:t>
            </a:r>
          </a:p>
          <a:p>
            <a:pPr lvl="1"/>
            <a:r>
              <a:rPr lang="en-US" sz="2200" dirty="0"/>
              <a:t>These methods convert spreadsheet data into a </a:t>
            </a:r>
            <a:r>
              <a:rPr lang="en-US" sz="2200" b="1" dirty="0"/>
              <a:t>pandas </a:t>
            </a:r>
            <a:r>
              <a:rPr lang="en-US" sz="2200" b="1" dirty="0" err="1"/>
              <a:t>dataframe</a:t>
            </a:r>
            <a:r>
              <a:rPr lang="en-US" sz="2200" b="1" dirty="0"/>
              <a:t> </a:t>
            </a:r>
            <a:r>
              <a:rPr lang="en-US" sz="2200" dirty="0"/>
              <a:t>that can be manipulated by other pandas methods or by other Python modules/libraries.</a:t>
            </a:r>
          </a:p>
          <a:p>
            <a:pPr lvl="1"/>
            <a:endParaRPr lang="en-US" sz="2200" dirty="0"/>
          </a:p>
          <a:p>
            <a:pPr marL="0" indent="0">
              <a:buNone/>
            </a:pPr>
            <a:r>
              <a:rPr lang="en-US" sz="2400" dirty="0">
                <a:solidFill>
                  <a:srgbClr val="1155CC"/>
                </a:solidFill>
                <a:latin typeface="Arial" panose="020B0604020202020204" pitchFamily="34" charset="0"/>
              </a:rPr>
              <a:t>import</a:t>
            </a:r>
            <a:r>
              <a:rPr lang="en-US" sz="2400" dirty="0">
                <a:solidFill>
                  <a:srgbClr val="000000"/>
                </a:solidFill>
                <a:latin typeface="Arial" panose="020B0604020202020204" pitchFamily="34" charset="0"/>
              </a:rPr>
              <a:t> </a:t>
            </a:r>
            <a:r>
              <a:rPr lang="en-US" sz="2400" dirty="0">
                <a:solidFill>
                  <a:srgbClr val="BF9000"/>
                </a:solidFill>
                <a:latin typeface="Arial" panose="020B0604020202020204" pitchFamily="34" charset="0"/>
              </a:rPr>
              <a:t>pandas</a:t>
            </a:r>
            <a:r>
              <a:rPr lang="en-US" sz="2400" dirty="0">
                <a:solidFill>
                  <a:srgbClr val="000000"/>
                </a:solidFill>
                <a:latin typeface="Arial" panose="020B0604020202020204" pitchFamily="34" charset="0"/>
              </a:rPr>
              <a:t> </a:t>
            </a:r>
            <a:r>
              <a:rPr lang="en-US" sz="2400" dirty="0">
                <a:solidFill>
                  <a:srgbClr val="1155CC"/>
                </a:solidFill>
                <a:latin typeface="Arial" panose="020B0604020202020204" pitchFamily="34" charset="0"/>
              </a:rPr>
              <a:t>as</a:t>
            </a:r>
            <a:r>
              <a:rPr lang="en-US" sz="2400" dirty="0">
                <a:solidFill>
                  <a:srgbClr val="000000"/>
                </a:solidFill>
                <a:latin typeface="Arial" panose="020B0604020202020204" pitchFamily="34" charset="0"/>
              </a:rPr>
              <a:t> </a:t>
            </a:r>
            <a:r>
              <a:rPr lang="en-US" sz="2400" dirty="0">
                <a:solidFill>
                  <a:srgbClr val="BF9000"/>
                </a:solidFill>
                <a:latin typeface="Arial" panose="020B0604020202020204" pitchFamily="34" charset="0"/>
              </a:rPr>
              <a:t>pd</a:t>
            </a:r>
            <a:endParaRPr lang="en-US" sz="2400" dirty="0"/>
          </a:p>
          <a:p>
            <a:pPr marL="0" indent="0">
              <a:buNone/>
            </a:pPr>
            <a:r>
              <a:rPr lang="en-US" sz="2400" dirty="0">
                <a:solidFill>
                  <a:srgbClr val="FF0000"/>
                </a:solidFill>
                <a:latin typeface="Arial" panose="020B0604020202020204" pitchFamily="34" charset="0"/>
              </a:rPr>
              <a:t>data</a:t>
            </a:r>
            <a:r>
              <a:rPr lang="en-US" sz="2400" dirty="0">
                <a:solidFill>
                  <a:srgbClr val="000000"/>
                </a:solidFill>
                <a:latin typeface="Arial" panose="020B0604020202020204" pitchFamily="34" charset="0"/>
              </a:rPr>
              <a:t> = </a:t>
            </a:r>
            <a:r>
              <a:rPr lang="en-US" sz="2400" dirty="0" err="1">
                <a:solidFill>
                  <a:srgbClr val="BF9000"/>
                </a:solidFill>
                <a:latin typeface="Arial" panose="020B0604020202020204" pitchFamily="34" charset="0"/>
              </a:rPr>
              <a:t>pd</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read_csv</a:t>
            </a:r>
            <a:r>
              <a:rPr lang="en-US" sz="2400" dirty="0">
                <a:solidFill>
                  <a:srgbClr val="1155CC"/>
                </a:solidFill>
                <a:latin typeface="Arial" panose="020B0604020202020204" pitchFamily="34" charset="0"/>
              </a:rPr>
              <a:t>(</a:t>
            </a:r>
            <a:r>
              <a:rPr lang="en-US" sz="2400" dirty="0">
                <a:solidFill>
                  <a:srgbClr val="38761D"/>
                </a:solidFill>
                <a:latin typeface="Arial" panose="020B0604020202020204" pitchFamily="34" charset="0"/>
              </a:rPr>
              <a:t>"C:/path/to/file/filename.csv"</a:t>
            </a:r>
            <a:r>
              <a:rPr lang="en-US" sz="2400" dirty="0">
                <a:solidFill>
                  <a:srgbClr val="1155CC"/>
                </a:solidFill>
                <a:latin typeface="Arial" panose="020B0604020202020204" pitchFamily="34" charset="0"/>
              </a:rPr>
              <a:t>) #for comma delimited</a:t>
            </a:r>
          </a:p>
          <a:p>
            <a:pPr marL="0" indent="0">
              <a:buNone/>
            </a:pPr>
            <a:r>
              <a:rPr lang="en-US" sz="2400" dirty="0">
                <a:solidFill>
                  <a:srgbClr val="FF0000"/>
                </a:solidFill>
                <a:latin typeface="Arial" panose="020B0604020202020204" pitchFamily="34" charset="0"/>
              </a:rPr>
              <a:t>data</a:t>
            </a:r>
            <a:r>
              <a:rPr lang="en-US" sz="2400" dirty="0">
                <a:solidFill>
                  <a:srgbClr val="000000"/>
                </a:solidFill>
                <a:latin typeface="Arial" panose="020B0604020202020204" pitchFamily="34" charset="0"/>
              </a:rPr>
              <a:t> = </a:t>
            </a:r>
            <a:r>
              <a:rPr lang="en-US" sz="2400" dirty="0" err="1">
                <a:solidFill>
                  <a:srgbClr val="BF9000"/>
                </a:solidFill>
                <a:latin typeface="Arial" panose="020B0604020202020204" pitchFamily="34" charset="0"/>
              </a:rPr>
              <a:t>pd</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read_csv</a:t>
            </a:r>
            <a:r>
              <a:rPr lang="en-US" sz="2400" dirty="0">
                <a:solidFill>
                  <a:srgbClr val="1155CC"/>
                </a:solidFill>
                <a:latin typeface="Arial" panose="020B0604020202020204" pitchFamily="34" charset="0"/>
              </a:rPr>
              <a:t>(</a:t>
            </a:r>
            <a:r>
              <a:rPr lang="en-US" sz="2400" dirty="0">
                <a:solidFill>
                  <a:srgbClr val="38761D"/>
                </a:solidFill>
                <a:latin typeface="Arial" panose="020B0604020202020204" pitchFamily="34" charset="0"/>
              </a:rPr>
              <a:t>"C:/path/to/file/filename.txt"</a:t>
            </a:r>
            <a:r>
              <a:rPr lang="en-US" sz="2400" dirty="0">
                <a:solidFill>
                  <a:srgbClr val="000000"/>
                </a:solidFill>
                <a:latin typeface="Arial" panose="020B0604020202020204" pitchFamily="34" charset="0"/>
              </a:rPr>
              <a:t>,</a:t>
            </a:r>
            <a:r>
              <a:rPr lang="en-US" sz="2400" dirty="0">
                <a:solidFill>
                  <a:srgbClr val="38761D"/>
                </a:solidFill>
                <a:latin typeface="Arial" panose="020B0604020202020204" pitchFamily="34" charset="0"/>
              </a:rPr>
              <a:t> </a:t>
            </a:r>
            <a:r>
              <a:rPr lang="en-US" sz="2400" dirty="0" err="1">
                <a:solidFill>
                  <a:srgbClr val="FF0000"/>
                </a:solidFill>
                <a:latin typeface="Arial" panose="020B0604020202020204" pitchFamily="34" charset="0"/>
              </a:rPr>
              <a:t>sep</a:t>
            </a:r>
            <a:r>
              <a:rPr lang="en-US" sz="2400" dirty="0">
                <a:solidFill>
                  <a:srgbClr val="000000"/>
                </a:solidFill>
                <a:latin typeface="Arial" panose="020B0604020202020204" pitchFamily="34" charset="0"/>
              </a:rPr>
              <a:t>=</a:t>
            </a:r>
            <a:r>
              <a:rPr lang="en-US" sz="2400" dirty="0">
                <a:solidFill>
                  <a:srgbClr val="38761D"/>
                </a:solidFill>
                <a:latin typeface="Arial" panose="020B0604020202020204" pitchFamily="34" charset="0"/>
              </a:rPr>
              <a:t>"\t"</a:t>
            </a:r>
            <a:r>
              <a:rPr lang="en-US" sz="2400" dirty="0">
                <a:solidFill>
                  <a:srgbClr val="1155CC"/>
                </a:solidFill>
                <a:latin typeface="Arial" panose="020B0604020202020204" pitchFamily="34" charset="0"/>
              </a:rPr>
              <a:t>) #for tab delimited</a:t>
            </a:r>
          </a:p>
          <a:p>
            <a:pPr marL="0" indent="0">
              <a:buNone/>
            </a:pPr>
            <a:r>
              <a:rPr lang="en-US" sz="2400" dirty="0">
                <a:solidFill>
                  <a:srgbClr val="FF0000"/>
                </a:solidFill>
                <a:latin typeface="Arial" panose="020B0604020202020204" pitchFamily="34" charset="0"/>
              </a:rPr>
              <a:t>data</a:t>
            </a:r>
            <a:r>
              <a:rPr lang="en-US" sz="2400" dirty="0">
                <a:solidFill>
                  <a:srgbClr val="000000"/>
                </a:solidFill>
                <a:latin typeface="Arial" panose="020B0604020202020204" pitchFamily="34" charset="0"/>
              </a:rPr>
              <a:t> = </a:t>
            </a:r>
            <a:r>
              <a:rPr lang="en-US" sz="2400" dirty="0" err="1">
                <a:solidFill>
                  <a:srgbClr val="BF9000"/>
                </a:solidFill>
                <a:latin typeface="Arial" panose="020B0604020202020204" pitchFamily="34" charset="0"/>
              </a:rPr>
              <a:t>pd</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read_excel</a:t>
            </a:r>
            <a:r>
              <a:rPr lang="en-US" sz="2400" dirty="0">
                <a:solidFill>
                  <a:srgbClr val="1155CC"/>
                </a:solidFill>
                <a:latin typeface="Arial" panose="020B0604020202020204" pitchFamily="34" charset="0"/>
              </a:rPr>
              <a:t>(</a:t>
            </a:r>
            <a:r>
              <a:rPr lang="en-US" sz="2400" dirty="0">
                <a:solidFill>
                  <a:srgbClr val="38761D"/>
                </a:solidFill>
                <a:latin typeface="Arial" panose="020B0604020202020204" pitchFamily="34" charset="0"/>
              </a:rPr>
              <a:t>"C:/path/to/file/filename.xlsx"</a:t>
            </a:r>
            <a:r>
              <a:rPr lang="en-US" sz="2400" dirty="0">
                <a:solidFill>
                  <a:srgbClr val="1155CC"/>
                </a:solidFill>
                <a:latin typeface="Arial" panose="020B0604020202020204" pitchFamily="34" charset="0"/>
              </a:rPr>
              <a:t>) </a:t>
            </a:r>
          </a:p>
          <a:p>
            <a:pPr marL="0" indent="0">
              <a:buNone/>
            </a:pPr>
            <a:r>
              <a:rPr lang="en-US" sz="2400" dirty="0">
                <a:solidFill>
                  <a:srgbClr val="FF0000"/>
                </a:solidFill>
                <a:latin typeface="Arial" panose="020B0604020202020204" pitchFamily="34" charset="0"/>
              </a:rPr>
              <a:t>data</a:t>
            </a:r>
            <a:r>
              <a:rPr lang="en-US" sz="2400" dirty="0">
                <a:solidFill>
                  <a:srgbClr val="000000"/>
                </a:solidFill>
                <a:latin typeface="Arial" panose="020B0604020202020204" pitchFamily="34" charset="0"/>
              </a:rPr>
              <a:t> = </a:t>
            </a:r>
            <a:r>
              <a:rPr lang="en-US" sz="2400" dirty="0" err="1">
                <a:solidFill>
                  <a:srgbClr val="BF9000"/>
                </a:solidFill>
                <a:latin typeface="Arial" panose="020B0604020202020204" pitchFamily="34" charset="0"/>
              </a:rPr>
              <a:t>pd</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read_excel</a:t>
            </a:r>
            <a:r>
              <a:rPr lang="en-US" sz="2400" dirty="0">
                <a:solidFill>
                  <a:srgbClr val="1155CC"/>
                </a:solidFill>
                <a:latin typeface="Arial" panose="020B0604020202020204" pitchFamily="34" charset="0"/>
              </a:rPr>
              <a:t>(</a:t>
            </a:r>
            <a:r>
              <a:rPr lang="en-US" sz="2400" dirty="0">
                <a:solidFill>
                  <a:srgbClr val="38761D"/>
                </a:solidFill>
                <a:latin typeface="Arial" panose="020B0604020202020204" pitchFamily="34" charset="0"/>
              </a:rPr>
              <a:t>"C:/path/to/file/filename.xlsx"</a:t>
            </a:r>
            <a:r>
              <a:rPr lang="en-US" sz="2400" dirty="0">
                <a:solidFill>
                  <a:srgbClr val="000000"/>
                </a:solidFill>
                <a:latin typeface="Arial" panose="020B0604020202020204" pitchFamily="34" charset="0"/>
              </a:rPr>
              <a:t>,</a:t>
            </a:r>
            <a:r>
              <a:rPr lang="en-US" sz="2400" dirty="0">
                <a:solidFill>
                  <a:srgbClr val="38761D"/>
                </a:solidFill>
                <a:latin typeface="Arial" panose="020B0604020202020204" pitchFamily="34" charset="0"/>
              </a:rPr>
              <a:t> </a:t>
            </a:r>
            <a:r>
              <a:rPr lang="en-US" sz="2400" dirty="0" err="1">
                <a:solidFill>
                  <a:srgbClr val="FF0000"/>
                </a:solidFill>
                <a:latin typeface="Arial" panose="020B0604020202020204" pitchFamily="34" charset="0"/>
              </a:rPr>
              <a:t>sheet_name</a:t>
            </a:r>
            <a:r>
              <a:rPr lang="en-US" sz="2400" dirty="0">
                <a:solidFill>
                  <a:srgbClr val="000000"/>
                </a:solidFill>
                <a:latin typeface="Arial" panose="020B0604020202020204" pitchFamily="34" charset="0"/>
              </a:rPr>
              <a:t>=</a:t>
            </a:r>
            <a:r>
              <a:rPr lang="en-US" sz="2400" dirty="0">
                <a:solidFill>
                  <a:srgbClr val="38761D"/>
                </a:solidFill>
                <a:latin typeface="Arial" panose="020B0604020202020204" pitchFamily="34" charset="0"/>
              </a:rPr>
              <a:t>"Sheet2"</a:t>
            </a:r>
            <a:r>
              <a:rPr lang="en-US" sz="2400" dirty="0">
                <a:solidFill>
                  <a:srgbClr val="1155CC"/>
                </a:solidFill>
                <a:latin typeface="Arial" panose="020B0604020202020204" pitchFamily="34" charset="0"/>
              </a:rPr>
              <a:t>)</a:t>
            </a:r>
            <a:endParaRPr lang="en-US" sz="2400" dirty="0"/>
          </a:p>
        </p:txBody>
      </p:sp>
    </p:spTree>
    <p:extLst>
      <p:ext uri="{BB962C8B-B14F-4D97-AF65-F5344CB8AC3E}">
        <p14:creationId xmlns:p14="http://schemas.microsoft.com/office/powerpoint/2010/main" val="145065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Reading Financial Data with pandas-</a:t>
            </a:r>
            <a:r>
              <a:rPr lang="en-US" dirty="0" err="1"/>
              <a:t>Datareader</a:t>
            </a:r>
            <a:endParaRPr lang="en-US" dirty="0"/>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b="1" dirty="0"/>
              <a:t>pandas-</a:t>
            </a:r>
            <a:r>
              <a:rPr lang="en-US" sz="2400" b="1" dirty="0" err="1"/>
              <a:t>datareader</a:t>
            </a:r>
            <a:r>
              <a:rPr lang="en-US" sz="2400" dirty="0"/>
              <a:t> is a library that consists of several methods to help you collect data from organizations that collect and disseminate financial data (i.e., Yahoo Finance, </a:t>
            </a:r>
            <a:r>
              <a:rPr lang="en-US" sz="2400" dirty="0" err="1"/>
              <a:t>AlphaVantage</a:t>
            </a:r>
            <a:r>
              <a:rPr lang="en-US" sz="2400" dirty="0"/>
              <a:t>, etc.)</a:t>
            </a:r>
          </a:p>
          <a:p>
            <a:endParaRPr lang="en-US" sz="2400" dirty="0"/>
          </a:p>
          <a:p>
            <a:r>
              <a:rPr lang="en-US" sz="2400" dirty="0"/>
              <a:t>To install pandas-</a:t>
            </a:r>
            <a:r>
              <a:rPr lang="en-US" sz="2400" dirty="0" err="1"/>
              <a:t>datareader</a:t>
            </a:r>
            <a:r>
              <a:rPr lang="en-US" sz="2400" dirty="0"/>
              <a:t>:</a:t>
            </a:r>
          </a:p>
          <a:p>
            <a:pPr lvl="1"/>
            <a:r>
              <a:rPr lang="en-US" sz="2200" dirty="0"/>
              <a:t>Open </a:t>
            </a:r>
            <a:r>
              <a:rPr lang="en-US" sz="2200" b="1" dirty="0"/>
              <a:t>Anaconda Prompt </a:t>
            </a:r>
            <a:r>
              <a:rPr lang="en-US" sz="2200" dirty="0"/>
              <a:t>(i.e., a command line for Anaconda)</a:t>
            </a:r>
          </a:p>
          <a:p>
            <a:pPr lvl="1"/>
            <a:r>
              <a:rPr lang="en-US" sz="2200" dirty="0"/>
              <a:t>Type: </a:t>
            </a:r>
            <a:r>
              <a:rPr lang="pt-BR" sz="2200" b="1" i="1" dirty="0"/>
              <a:t>conda install -c anaconda pandas-datareader</a:t>
            </a:r>
          </a:p>
          <a:p>
            <a:pPr lvl="1"/>
            <a:r>
              <a:rPr lang="pt-BR" sz="2200" dirty="0"/>
              <a:t>Hit Enter and the prompt will begin downloading the pandas-datareader library</a:t>
            </a:r>
            <a:endParaRPr lang="en-US" sz="2200" dirty="0"/>
          </a:p>
        </p:txBody>
      </p:sp>
    </p:spTree>
    <p:extLst>
      <p:ext uri="{BB962C8B-B14F-4D97-AF65-F5344CB8AC3E}">
        <p14:creationId xmlns:p14="http://schemas.microsoft.com/office/powerpoint/2010/main" val="142347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Reading Financial Data with pandas-</a:t>
            </a:r>
            <a:r>
              <a:rPr lang="en-US" dirty="0" err="1"/>
              <a:t>Datareader</a:t>
            </a:r>
            <a:endParaRPr lang="en-US" dirty="0"/>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040535"/>
            <a:ext cx="10969946" cy="4509553"/>
          </a:xfrm>
        </p:spPr>
        <p:txBody>
          <a:bodyPr anchor="t">
            <a:normAutofit lnSpcReduction="10000"/>
          </a:bodyPr>
          <a:lstStyle/>
          <a:p>
            <a:r>
              <a:rPr lang="en-US" sz="2400" dirty="0"/>
              <a:t>Using pandas data reader is fairly simple. This is an example of an simple API.</a:t>
            </a:r>
          </a:p>
          <a:p>
            <a:pPr lvl="1"/>
            <a:r>
              <a:rPr lang="pt-BR" sz="2200" dirty="0">
                <a:solidFill>
                  <a:srgbClr val="1155CC"/>
                </a:solidFill>
                <a:latin typeface="Arial" panose="020B0604020202020204" pitchFamily="34" charset="0"/>
              </a:rPr>
              <a:t>import</a:t>
            </a:r>
            <a:r>
              <a:rPr lang="pt-BR" sz="2200" dirty="0">
                <a:solidFill>
                  <a:srgbClr val="000000"/>
                </a:solidFill>
                <a:latin typeface="Arial" panose="020B0604020202020204" pitchFamily="34" charset="0"/>
              </a:rPr>
              <a:t> </a:t>
            </a:r>
            <a:r>
              <a:rPr lang="pt-BR" sz="2200" dirty="0">
                <a:solidFill>
                  <a:srgbClr val="BF9000"/>
                </a:solidFill>
                <a:latin typeface="Arial" panose="020B0604020202020204" pitchFamily="34" charset="0"/>
              </a:rPr>
              <a:t>pandas_datareader</a:t>
            </a:r>
            <a:r>
              <a:rPr lang="pt-BR" sz="2200" dirty="0">
                <a:solidFill>
                  <a:srgbClr val="000000"/>
                </a:solidFill>
                <a:latin typeface="Arial" panose="020B0604020202020204" pitchFamily="34" charset="0"/>
              </a:rPr>
              <a:t> </a:t>
            </a:r>
            <a:r>
              <a:rPr lang="pt-BR" sz="2200" dirty="0">
                <a:solidFill>
                  <a:srgbClr val="1155CC"/>
                </a:solidFill>
                <a:latin typeface="Arial" panose="020B0604020202020204" pitchFamily="34" charset="0"/>
              </a:rPr>
              <a:t>as</a:t>
            </a:r>
            <a:r>
              <a:rPr lang="pt-BR" sz="2200" dirty="0">
                <a:solidFill>
                  <a:srgbClr val="000000"/>
                </a:solidFill>
                <a:latin typeface="Arial" panose="020B0604020202020204" pitchFamily="34" charset="0"/>
              </a:rPr>
              <a:t> </a:t>
            </a:r>
            <a:r>
              <a:rPr lang="pt-BR" sz="2200" dirty="0">
                <a:solidFill>
                  <a:srgbClr val="BF9000"/>
                </a:solidFill>
                <a:latin typeface="Arial" panose="020B0604020202020204" pitchFamily="34" charset="0"/>
              </a:rPr>
              <a:t>reader</a:t>
            </a:r>
            <a:endParaRPr lang="en-US" sz="2200" dirty="0">
              <a:solidFill>
                <a:srgbClr val="FF0000"/>
              </a:solidFill>
              <a:latin typeface="Arial" panose="020B0604020202020204" pitchFamily="34" charset="0"/>
            </a:endParaRPr>
          </a:p>
          <a:p>
            <a:pPr lvl="1"/>
            <a:r>
              <a:rPr lang="en-US" sz="2200" dirty="0">
                <a:solidFill>
                  <a:srgbClr val="FF0000"/>
                </a:solidFill>
                <a:latin typeface="Arial" panose="020B0604020202020204" pitchFamily="34" charset="0"/>
              </a:rPr>
              <a:t>data </a:t>
            </a:r>
            <a:r>
              <a:rPr lang="en-US" sz="2200" dirty="0">
                <a:solidFill>
                  <a:srgbClr val="000000"/>
                </a:solidFill>
                <a:latin typeface="Arial" panose="020B0604020202020204" pitchFamily="34" charset="0"/>
              </a:rPr>
              <a:t>=</a:t>
            </a:r>
            <a:r>
              <a:rPr lang="en-US" sz="2200" dirty="0">
                <a:solidFill>
                  <a:srgbClr val="FF0000"/>
                </a:solidFill>
                <a:latin typeface="Arial" panose="020B0604020202020204" pitchFamily="34" charset="0"/>
              </a:rPr>
              <a:t> </a:t>
            </a:r>
            <a:r>
              <a:rPr lang="en-US" sz="2200" dirty="0" err="1">
                <a:solidFill>
                  <a:srgbClr val="BF9000"/>
                </a:solidFill>
                <a:latin typeface="Arial" panose="020B0604020202020204" pitchFamily="34" charset="0"/>
              </a:rPr>
              <a:t>reader</a:t>
            </a:r>
            <a:r>
              <a:rPr lang="en-US" sz="2200" dirty="0" err="1">
                <a:solidFill>
                  <a:srgbClr val="000000"/>
                </a:solidFill>
                <a:latin typeface="Arial" panose="020B0604020202020204" pitchFamily="34" charset="0"/>
              </a:rPr>
              <a:t>.</a:t>
            </a:r>
            <a:r>
              <a:rPr lang="en-US" sz="2200" dirty="0" err="1">
                <a:solidFill>
                  <a:srgbClr val="1155CC"/>
                </a:solidFill>
                <a:latin typeface="Arial" panose="020B0604020202020204" pitchFamily="34" charset="0"/>
              </a:rPr>
              <a:t>DataReader</a:t>
            </a:r>
            <a:r>
              <a:rPr lang="en-US" sz="2200" dirty="0">
                <a:solidFill>
                  <a:srgbClr val="1155CC"/>
                </a:solidFill>
                <a:latin typeface="Arial" panose="020B0604020202020204" pitchFamily="34" charset="0"/>
              </a:rPr>
              <a:t>(</a:t>
            </a:r>
            <a:r>
              <a:rPr lang="en-US" sz="2200" dirty="0">
                <a:solidFill>
                  <a:srgbClr val="38761D"/>
                </a:solidFill>
                <a:latin typeface="Arial" panose="020B0604020202020204" pitchFamily="34" charset="0"/>
              </a:rPr>
              <a:t>“F"</a:t>
            </a:r>
            <a:r>
              <a:rPr lang="en-US" sz="2200" dirty="0">
                <a:solidFill>
                  <a:srgbClr val="000000"/>
                </a:solidFill>
                <a:latin typeface="Arial" panose="020B0604020202020204" pitchFamily="34" charset="0"/>
              </a:rPr>
              <a:t>, </a:t>
            </a:r>
            <a:r>
              <a:rPr lang="en-US" sz="2200" dirty="0">
                <a:solidFill>
                  <a:srgbClr val="FF0000"/>
                </a:solidFill>
                <a:latin typeface="Arial" panose="020B0604020202020204" pitchFamily="34" charset="0"/>
              </a:rPr>
              <a:t>start</a:t>
            </a:r>
            <a:r>
              <a:rPr lang="en-US" sz="2200" dirty="0">
                <a:solidFill>
                  <a:srgbClr val="000000"/>
                </a:solidFill>
                <a:latin typeface="Arial" panose="020B0604020202020204" pitchFamily="34" charset="0"/>
              </a:rPr>
              <a:t>=</a:t>
            </a:r>
            <a:r>
              <a:rPr lang="en-US" sz="2200" dirty="0">
                <a:solidFill>
                  <a:srgbClr val="38761D"/>
                </a:solidFill>
                <a:latin typeface="Arial" panose="020B0604020202020204" pitchFamily="34" charset="0"/>
              </a:rPr>
              <a:t>"2019-1-1"</a:t>
            </a:r>
            <a:r>
              <a:rPr lang="en-US" sz="2200" dirty="0">
                <a:solidFill>
                  <a:srgbClr val="000000"/>
                </a:solidFill>
                <a:latin typeface="Arial" panose="020B0604020202020204" pitchFamily="34" charset="0"/>
              </a:rPr>
              <a:t>, </a:t>
            </a:r>
            <a:r>
              <a:rPr lang="en-US" sz="2200" dirty="0">
                <a:solidFill>
                  <a:srgbClr val="FF0000"/>
                </a:solidFill>
                <a:latin typeface="Arial" panose="020B0604020202020204" pitchFamily="34" charset="0"/>
              </a:rPr>
              <a:t>end</a:t>
            </a:r>
            <a:r>
              <a:rPr lang="en-US" sz="2200" dirty="0">
                <a:solidFill>
                  <a:srgbClr val="000000"/>
                </a:solidFill>
                <a:latin typeface="Arial" panose="020B0604020202020204" pitchFamily="34" charset="0"/>
              </a:rPr>
              <a:t>=</a:t>
            </a:r>
            <a:r>
              <a:rPr lang="en-US" sz="2200" dirty="0">
                <a:solidFill>
                  <a:srgbClr val="38761D"/>
                </a:solidFill>
                <a:latin typeface="Arial" panose="020B0604020202020204" pitchFamily="34" charset="0"/>
              </a:rPr>
              <a:t>"2019-12-31"</a:t>
            </a:r>
            <a:r>
              <a:rPr lang="en-US" sz="2200" dirty="0">
                <a:solidFill>
                  <a:srgbClr val="000000"/>
                </a:solidFill>
                <a:latin typeface="Arial" panose="020B0604020202020204" pitchFamily="34" charset="0"/>
              </a:rPr>
              <a:t>, </a:t>
            </a:r>
            <a:r>
              <a:rPr lang="en-US" sz="2200" dirty="0" err="1">
                <a:solidFill>
                  <a:srgbClr val="FF0000"/>
                </a:solidFill>
                <a:latin typeface="Arial" panose="020B0604020202020204" pitchFamily="34" charset="0"/>
              </a:rPr>
              <a:t>data_source</a:t>
            </a:r>
            <a:r>
              <a:rPr lang="en-US" sz="2200" dirty="0">
                <a:solidFill>
                  <a:srgbClr val="000000"/>
                </a:solidFill>
                <a:latin typeface="Arial" panose="020B0604020202020204" pitchFamily="34" charset="0"/>
              </a:rPr>
              <a:t>=</a:t>
            </a:r>
            <a:r>
              <a:rPr lang="en-US" sz="2200" dirty="0">
                <a:solidFill>
                  <a:srgbClr val="38761D"/>
                </a:solidFill>
                <a:latin typeface="Arial" panose="020B0604020202020204" pitchFamily="34" charset="0"/>
              </a:rPr>
              <a:t>"yahoo"</a:t>
            </a:r>
            <a:r>
              <a:rPr lang="en-US" sz="2200" dirty="0">
                <a:solidFill>
                  <a:srgbClr val="1155CC"/>
                </a:solidFill>
                <a:latin typeface="Arial" panose="020B0604020202020204" pitchFamily="34" charset="0"/>
              </a:rPr>
              <a:t>)</a:t>
            </a:r>
          </a:p>
          <a:p>
            <a:r>
              <a:rPr lang="en-US" sz="2400" dirty="0"/>
              <a:t>The code above would make a call to Yahoo Finance and get data for the Ford stock from January 1</a:t>
            </a:r>
            <a:r>
              <a:rPr lang="en-US" sz="2400" baseline="30000" dirty="0"/>
              <a:t>st</a:t>
            </a:r>
            <a:r>
              <a:rPr lang="en-US" sz="2400" dirty="0"/>
              <a:t> 2019 to December 31</a:t>
            </a:r>
            <a:r>
              <a:rPr lang="en-US" sz="2400" baseline="30000" dirty="0"/>
              <a:t>st</a:t>
            </a:r>
            <a:r>
              <a:rPr lang="en-US" sz="2400" dirty="0"/>
              <a:t> 2019 and </a:t>
            </a:r>
            <a:r>
              <a:rPr lang="en-US" sz="2400" b="1" dirty="0"/>
              <a:t>puts it into a </a:t>
            </a:r>
            <a:r>
              <a:rPr lang="en-US" sz="2400" b="1" dirty="0" err="1"/>
              <a:t>dataframe</a:t>
            </a:r>
            <a:r>
              <a:rPr lang="en-US" sz="2400" dirty="0"/>
              <a:t>.</a:t>
            </a:r>
          </a:p>
          <a:p>
            <a:r>
              <a:rPr lang="en-US" sz="2400" dirty="0"/>
              <a:t>You simply need to know the </a:t>
            </a:r>
            <a:r>
              <a:rPr lang="en-US" sz="2400" b="1" dirty="0"/>
              <a:t>stock ticker symbol</a:t>
            </a:r>
            <a:r>
              <a:rPr lang="en-US" sz="2400" dirty="0"/>
              <a:t> (i.e., F for Ford, GOOG for Google, etc.)</a:t>
            </a:r>
          </a:p>
          <a:p>
            <a:r>
              <a:rPr lang="en-US" sz="2400" dirty="0"/>
              <a:t>There are </a:t>
            </a:r>
            <a:r>
              <a:rPr lang="en-US" sz="2400" b="1" dirty="0"/>
              <a:t>many other data sources</a:t>
            </a:r>
            <a:r>
              <a:rPr lang="en-US" sz="2400" dirty="0"/>
              <a:t> besides Yahoo Finance. Some require passwords, API keys, or other forms of authentication. Yahoo Finance is the simplest source to work with.</a:t>
            </a:r>
          </a:p>
        </p:txBody>
      </p:sp>
    </p:spTree>
    <p:extLst>
      <p:ext uri="{BB962C8B-B14F-4D97-AF65-F5344CB8AC3E}">
        <p14:creationId xmlns:p14="http://schemas.microsoft.com/office/powerpoint/2010/main" val="356529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Pandas </a:t>
            </a:r>
            <a:r>
              <a:rPr lang="en-US" dirty="0" err="1"/>
              <a:t>DataFrames</a:t>
            </a:r>
            <a:endParaRPr lang="en-US" dirty="0"/>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Autofit/>
          </a:bodyPr>
          <a:lstStyle/>
          <a:p>
            <a:r>
              <a:rPr lang="en-US" sz="2800" dirty="0"/>
              <a:t>Be sure to import pandas into your project before trying to use its methods</a:t>
            </a:r>
          </a:p>
          <a:p>
            <a:pPr lvl="1"/>
            <a:r>
              <a:rPr lang="en-US" sz="2800" dirty="0">
                <a:solidFill>
                  <a:srgbClr val="1155CC"/>
                </a:solidFill>
                <a:latin typeface="Arial" panose="020B0604020202020204" pitchFamily="34" charset="0"/>
              </a:rPr>
              <a:t>import</a:t>
            </a:r>
            <a:r>
              <a:rPr lang="en-US" sz="2800" dirty="0">
                <a:solidFill>
                  <a:srgbClr val="000000"/>
                </a:solidFill>
                <a:latin typeface="Arial" panose="020B0604020202020204" pitchFamily="34" charset="0"/>
              </a:rPr>
              <a:t> </a:t>
            </a:r>
            <a:r>
              <a:rPr lang="en-US" sz="2800" dirty="0">
                <a:solidFill>
                  <a:srgbClr val="BF9000"/>
                </a:solidFill>
                <a:latin typeface="Arial" panose="020B0604020202020204" pitchFamily="34" charset="0"/>
              </a:rPr>
              <a:t>pandas</a:t>
            </a:r>
            <a:r>
              <a:rPr lang="en-US" sz="2800" dirty="0">
                <a:solidFill>
                  <a:srgbClr val="000000"/>
                </a:solidFill>
                <a:latin typeface="Arial" panose="020B0604020202020204" pitchFamily="34" charset="0"/>
              </a:rPr>
              <a:t> </a:t>
            </a:r>
            <a:r>
              <a:rPr lang="en-US" sz="2800" dirty="0">
                <a:solidFill>
                  <a:srgbClr val="1155CC"/>
                </a:solidFill>
                <a:latin typeface="Arial" panose="020B0604020202020204" pitchFamily="34" charset="0"/>
              </a:rPr>
              <a:t>as</a:t>
            </a:r>
            <a:r>
              <a:rPr lang="en-US" sz="2800" dirty="0">
                <a:solidFill>
                  <a:srgbClr val="000000"/>
                </a:solidFill>
                <a:latin typeface="Arial" panose="020B0604020202020204" pitchFamily="34" charset="0"/>
              </a:rPr>
              <a:t> </a:t>
            </a:r>
            <a:r>
              <a:rPr lang="en-US" sz="2800" dirty="0">
                <a:solidFill>
                  <a:srgbClr val="BF9000"/>
                </a:solidFill>
                <a:latin typeface="Arial" panose="020B0604020202020204" pitchFamily="34" charset="0"/>
              </a:rPr>
              <a:t>pd</a:t>
            </a:r>
            <a:endParaRPr lang="en-US" sz="2800" dirty="0"/>
          </a:p>
          <a:p>
            <a:r>
              <a:rPr lang="en-US" sz="2800" dirty="0"/>
              <a:t>pandas and pandas-</a:t>
            </a:r>
            <a:r>
              <a:rPr lang="en-US" sz="2800" dirty="0" err="1"/>
              <a:t>datareader</a:t>
            </a:r>
            <a:r>
              <a:rPr lang="en-US" sz="2800" dirty="0"/>
              <a:t> convert data to </a:t>
            </a:r>
            <a:r>
              <a:rPr lang="en-US" sz="2800" b="1" dirty="0" err="1"/>
              <a:t>dataframes</a:t>
            </a:r>
            <a:r>
              <a:rPr lang="en-US" sz="2800" dirty="0"/>
              <a:t> that store information in </a:t>
            </a:r>
            <a:r>
              <a:rPr lang="en-US" sz="2800" b="1" dirty="0"/>
              <a:t>rows and columns </a:t>
            </a:r>
            <a:r>
              <a:rPr lang="en-US" sz="2800" dirty="0"/>
              <a:t>like spreadsheets</a:t>
            </a:r>
          </a:p>
          <a:p>
            <a:pPr lvl="1"/>
            <a:r>
              <a:rPr lang="en-US" sz="2800" b="1" dirty="0"/>
              <a:t>Columns </a:t>
            </a:r>
            <a:r>
              <a:rPr lang="en-US" sz="2800" dirty="0"/>
              <a:t>= variables/features/labels of your dataset (i.e., height, weight, age, salary)</a:t>
            </a:r>
          </a:p>
          <a:p>
            <a:pPr lvl="1"/>
            <a:r>
              <a:rPr lang="en-US" sz="2800" b="1" dirty="0"/>
              <a:t>Rows </a:t>
            </a:r>
            <a:r>
              <a:rPr lang="en-US" sz="2800" dirty="0"/>
              <a:t>= entries for an entity (i.e., person, department, organization)</a:t>
            </a:r>
          </a:p>
        </p:txBody>
      </p:sp>
    </p:spTree>
    <p:extLst>
      <p:ext uri="{BB962C8B-B14F-4D97-AF65-F5344CB8AC3E}">
        <p14:creationId xmlns:p14="http://schemas.microsoft.com/office/powerpoint/2010/main" val="237866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View Data in Pandas </a:t>
            </a:r>
            <a:r>
              <a:rPr lang="en-US" dirty="0" err="1"/>
              <a:t>DataFrames</a:t>
            </a:r>
            <a:endParaRPr lang="en-US" dirty="0"/>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Autofit/>
          </a:bodyPr>
          <a:lstStyle/>
          <a:p>
            <a:r>
              <a:rPr lang="en-US" sz="2400" dirty="0"/>
              <a:t>To view the data in a </a:t>
            </a:r>
            <a:r>
              <a:rPr lang="en-US" sz="2400" dirty="0" err="1"/>
              <a:t>dataframe</a:t>
            </a:r>
            <a:r>
              <a:rPr lang="en-US" sz="2400" dirty="0"/>
              <a:t>, you can use the </a:t>
            </a:r>
            <a:r>
              <a:rPr lang="en-US" sz="2400" b="1" dirty="0"/>
              <a:t>head() and tail() methods </a:t>
            </a:r>
            <a:r>
              <a:rPr lang="en-US" sz="2400" dirty="0"/>
              <a:t>to get the first or last few entries in the </a:t>
            </a:r>
            <a:r>
              <a:rPr lang="en-US" sz="2400" dirty="0" err="1"/>
              <a:t>dataframe</a:t>
            </a:r>
            <a:r>
              <a:rPr lang="en-US" sz="2400" dirty="0"/>
              <a:t>.</a:t>
            </a:r>
          </a:p>
          <a:p>
            <a:pPr lvl="1"/>
            <a:r>
              <a:rPr lang="en-US" sz="2400" dirty="0" err="1">
                <a:solidFill>
                  <a:srgbClr val="FF0000"/>
                </a:solidFill>
                <a:latin typeface="Arial" panose="020B0604020202020204" pitchFamily="34" charset="0"/>
              </a:rPr>
              <a:t>data</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head</a:t>
            </a:r>
            <a:r>
              <a:rPr lang="en-US" sz="2400" dirty="0">
                <a:solidFill>
                  <a:srgbClr val="1155CC"/>
                </a:solidFill>
                <a:latin typeface="Arial" panose="020B0604020202020204" pitchFamily="34" charset="0"/>
              </a:rPr>
              <a:t>() </a:t>
            </a:r>
            <a:r>
              <a:rPr lang="en-US" sz="2400" dirty="0">
                <a:solidFill>
                  <a:schemeClr val="tx1"/>
                </a:solidFill>
                <a:latin typeface="Arial" panose="020B0604020202020204" pitchFamily="34" charset="0"/>
              </a:rPr>
              <a:t>or </a:t>
            </a:r>
            <a:r>
              <a:rPr lang="en-US" sz="2400" dirty="0" err="1">
                <a:solidFill>
                  <a:srgbClr val="FF0000"/>
                </a:solidFill>
                <a:latin typeface="Arial" panose="020B0604020202020204" pitchFamily="34" charset="0"/>
              </a:rPr>
              <a:t>data</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head</a:t>
            </a:r>
            <a:r>
              <a:rPr lang="en-US" sz="2400" dirty="0">
                <a:solidFill>
                  <a:srgbClr val="1155CC"/>
                </a:solidFill>
                <a:latin typeface="Arial" panose="020B0604020202020204" pitchFamily="34" charset="0"/>
              </a:rPr>
              <a:t>(</a:t>
            </a:r>
            <a:r>
              <a:rPr lang="en-US" sz="2400" dirty="0">
                <a:solidFill>
                  <a:srgbClr val="00B050"/>
                </a:solidFill>
                <a:latin typeface="Arial" panose="020B0604020202020204" pitchFamily="34" charset="0"/>
              </a:rPr>
              <a:t>10</a:t>
            </a:r>
            <a:r>
              <a:rPr lang="en-US" sz="2400" dirty="0">
                <a:solidFill>
                  <a:srgbClr val="1155CC"/>
                </a:solidFill>
                <a:latin typeface="Arial" panose="020B0604020202020204" pitchFamily="34" charset="0"/>
              </a:rPr>
              <a:t>) </a:t>
            </a:r>
            <a:r>
              <a:rPr lang="en-US" sz="1800" dirty="0">
                <a:solidFill>
                  <a:schemeClr val="tx1"/>
                </a:solidFill>
                <a:latin typeface="Arial" panose="020B0604020202020204" pitchFamily="34" charset="0"/>
              </a:rPr>
              <a:t>#default will return 5 rows; an argument will return x rows</a:t>
            </a:r>
            <a:endParaRPr lang="en-US" sz="2400" dirty="0">
              <a:solidFill>
                <a:srgbClr val="1155CC"/>
              </a:solidFill>
              <a:latin typeface="Arial" panose="020B0604020202020204" pitchFamily="34" charset="0"/>
            </a:endParaRPr>
          </a:p>
          <a:p>
            <a:pPr lvl="1"/>
            <a:r>
              <a:rPr lang="en-US" sz="2400" dirty="0" err="1">
                <a:solidFill>
                  <a:srgbClr val="FF0000"/>
                </a:solidFill>
                <a:latin typeface="Arial" panose="020B0604020202020204" pitchFamily="34" charset="0"/>
              </a:rPr>
              <a:t>data</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tail</a:t>
            </a:r>
            <a:r>
              <a:rPr lang="en-US" sz="2400" dirty="0">
                <a:solidFill>
                  <a:srgbClr val="1155CC"/>
                </a:solidFill>
                <a:latin typeface="Arial" panose="020B0604020202020204" pitchFamily="34" charset="0"/>
              </a:rPr>
              <a:t>() </a:t>
            </a:r>
            <a:r>
              <a:rPr lang="en-US" sz="2400" dirty="0">
                <a:solidFill>
                  <a:schemeClr val="tx1"/>
                </a:solidFill>
                <a:latin typeface="Arial" panose="020B0604020202020204" pitchFamily="34" charset="0"/>
              </a:rPr>
              <a:t>or </a:t>
            </a:r>
            <a:r>
              <a:rPr lang="en-US" sz="2400" dirty="0" err="1">
                <a:solidFill>
                  <a:srgbClr val="FF0000"/>
                </a:solidFill>
                <a:latin typeface="Arial" panose="020B0604020202020204" pitchFamily="34" charset="0"/>
              </a:rPr>
              <a:t>data</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tail</a:t>
            </a:r>
            <a:r>
              <a:rPr lang="en-US" sz="2400" dirty="0">
                <a:solidFill>
                  <a:srgbClr val="1155CC"/>
                </a:solidFill>
                <a:latin typeface="Arial" panose="020B0604020202020204" pitchFamily="34" charset="0"/>
              </a:rPr>
              <a:t>(</a:t>
            </a:r>
            <a:r>
              <a:rPr lang="en-US" sz="2400" dirty="0">
                <a:solidFill>
                  <a:srgbClr val="00B050"/>
                </a:solidFill>
                <a:latin typeface="Arial" panose="020B0604020202020204" pitchFamily="34" charset="0"/>
              </a:rPr>
              <a:t>10</a:t>
            </a:r>
            <a:r>
              <a:rPr lang="en-US" sz="2400" dirty="0">
                <a:solidFill>
                  <a:srgbClr val="1155CC"/>
                </a:solidFill>
                <a:latin typeface="Arial" panose="020B0604020202020204" pitchFamily="34" charset="0"/>
              </a:rPr>
              <a:t>) </a:t>
            </a:r>
            <a:r>
              <a:rPr lang="en-US" sz="1800" dirty="0">
                <a:solidFill>
                  <a:schemeClr val="tx1"/>
                </a:solidFill>
                <a:latin typeface="Arial" panose="020B0604020202020204" pitchFamily="34" charset="0"/>
              </a:rPr>
              <a:t>#default will return 5 rows; an argument will return x rows</a:t>
            </a:r>
            <a:endParaRPr lang="en-US" sz="2000" dirty="0">
              <a:solidFill>
                <a:schemeClr val="tx1"/>
              </a:solidFill>
              <a:latin typeface="Arial" panose="020B0604020202020204" pitchFamily="34" charset="0"/>
            </a:endParaRPr>
          </a:p>
          <a:p>
            <a:r>
              <a:rPr lang="en-US" sz="2400" dirty="0"/>
              <a:t>You can also view </a:t>
            </a:r>
            <a:r>
              <a:rPr lang="en-US" sz="2400" b="1" dirty="0"/>
              <a:t>individual columns of data</a:t>
            </a:r>
          </a:p>
          <a:p>
            <a:pPr>
              <a:spcBef>
                <a:spcPts val="0"/>
              </a:spcBef>
              <a:spcAft>
                <a:spcPts val="0"/>
              </a:spcAft>
            </a:pPr>
            <a:r>
              <a:rPr lang="en-US" sz="2400" dirty="0">
                <a:solidFill>
                  <a:srgbClr val="FF0000"/>
                </a:solidFill>
                <a:latin typeface="Arial" panose="020B0604020202020204" pitchFamily="34" charset="0"/>
              </a:rPr>
              <a:t>data</a:t>
            </a:r>
            <a:r>
              <a:rPr lang="en-US" sz="2400" dirty="0">
                <a:solidFill>
                  <a:srgbClr val="000000"/>
                </a:solidFill>
                <a:latin typeface="Arial" panose="020B0604020202020204" pitchFamily="34" charset="0"/>
              </a:rPr>
              <a:t>[</a:t>
            </a:r>
            <a:r>
              <a:rPr lang="en-US" sz="2400" dirty="0">
                <a:solidFill>
                  <a:srgbClr val="38761D"/>
                </a:solidFill>
                <a:latin typeface="Arial" panose="020B0604020202020204" pitchFamily="34" charset="0"/>
              </a:rPr>
              <a:t>'Salary'</a:t>
            </a:r>
            <a:r>
              <a:rPr lang="en-US" sz="2400" dirty="0">
                <a:solidFill>
                  <a:srgbClr val="000000"/>
                </a:solidFill>
                <a:latin typeface="Arial" panose="020B0604020202020204" pitchFamily="34" charset="0"/>
              </a:rPr>
              <a:t>].</a:t>
            </a:r>
            <a:r>
              <a:rPr lang="en-US" sz="2400" dirty="0">
                <a:solidFill>
                  <a:srgbClr val="1155CC"/>
                </a:solidFill>
                <a:latin typeface="Arial" panose="020B0604020202020204" pitchFamily="34" charset="0"/>
              </a:rPr>
              <a:t>head() </a:t>
            </a:r>
            <a:r>
              <a:rPr lang="en-US" sz="2400" dirty="0">
                <a:solidFill>
                  <a:schemeClr val="tx1"/>
                </a:solidFill>
                <a:latin typeface="Arial" panose="020B0604020202020204" pitchFamily="34" charset="0"/>
              </a:rPr>
              <a:t>or </a:t>
            </a:r>
            <a:r>
              <a:rPr lang="en-US" sz="2400" dirty="0" err="1">
                <a:solidFill>
                  <a:srgbClr val="FF0000"/>
                </a:solidFill>
                <a:latin typeface="Arial" panose="020B0604020202020204" pitchFamily="34" charset="0"/>
              </a:rPr>
              <a:t>data</a:t>
            </a:r>
            <a:r>
              <a:rPr lang="en-US" sz="2400" dirty="0" err="1">
                <a:solidFill>
                  <a:srgbClr val="000000"/>
                </a:solidFill>
                <a:latin typeface="Arial" panose="020B0604020202020204" pitchFamily="34" charset="0"/>
              </a:rPr>
              <a:t>.</a:t>
            </a:r>
            <a:r>
              <a:rPr lang="en-US" sz="2400" dirty="0" err="1">
                <a:solidFill>
                  <a:srgbClr val="FF0000"/>
                </a:solidFill>
                <a:latin typeface="Arial" panose="020B0604020202020204" pitchFamily="34" charset="0"/>
              </a:rPr>
              <a:t>Salary</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head</a:t>
            </a:r>
            <a:r>
              <a:rPr lang="en-US" sz="2400" dirty="0">
                <a:solidFill>
                  <a:srgbClr val="1155CC"/>
                </a:solidFill>
                <a:latin typeface="Arial" panose="020B0604020202020204" pitchFamily="34" charset="0"/>
              </a:rPr>
              <a:t>() </a:t>
            </a:r>
            <a:r>
              <a:rPr lang="en-US" sz="2000" dirty="0">
                <a:solidFill>
                  <a:schemeClr val="tx1"/>
                </a:solidFill>
                <a:latin typeface="Arial" panose="020B0604020202020204" pitchFamily="34" charset="0"/>
              </a:rPr>
              <a:t>#assumes a column named Salary exists</a:t>
            </a:r>
          </a:p>
          <a:p>
            <a:pPr>
              <a:spcBef>
                <a:spcPts val="0"/>
              </a:spcBef>
              <a:spcAft>
                <a:spcPts val="0"/>
              </a:spcAft>
            </a:pPr>
            <a:endParaRPr lang="en-US" sz="2400" dirty="0">
              <a:solidFill>
                <a:srgbClr val="FF0000"/>
              </a:solidFill>
              <a:latin typeface="Arial" panose="020B0604020202020204" pitchFamily="34" charset="0"/>
            </a:endParaRPr>
          </a:p>
          <a:p>
            <a:pPr>
              <a:spcBef>
                <a:spcPts val="0"/>
              </a:spcBef>
              <a:spcAft>
                <a:spcPts val="0"/>
              </a:spcAft>
            </a:pPr>
            <a:r>
              <a:rPr lang="en-US" sz="2400" dirty="0"/>
              <a:t>Or a </a:t>
            </a:r>
            <a:r>
              <a:rPr lang="en-US" sz="2400" b="1" dirty="0"/>
              <a:t>subset of columns</a:t>
            </a:r>
            <a:endParaRPr lang="en-US" sz="2400" b="1" dirty="0">
              <a:solidFill>
                <a:srgbClr val="FF0000"/>
              </a:solidFill>
              <a:latin typeface="Arial" panose="020B0604020202020204" pitchFamily="34" charset="0"/>
            </a:endParaRPr>
          </a:p>
          <a:p>
            <a:pPr>
              <a:spcBef>
                <a:spcPts val="0"/>
              </a:spcBef>
              <a:spcAft>
                <a:spcPts val="0"/>
              </a:spcAft>
            </a:pPr>
            <a:r>
              <a:rPr lang="en-US" sz="2400" dirty="0">
                <a:solidFill>
                  <a:srgbClr val="FF0000"/>
                </a:solidFill>
                <a:latin typeface="Arial" panose="020B0604020202020204" pitchFamily="34" charset="0"/>
              </a:rPr>
              <a:t>data</a:t>
            </a:r>
            <a:r>
              <a:rPr lang="en-US" sz="2400" dirty="0">
                <a:solidFill>
                  <a:srgbClr val="000000"/>
                </a:solidFill>
                <a:latin typeface="Arial" panose="020B0604020202020204" pitchFamily="34" charset="0"/>
              </a:rPr>
              <a:t>[ [</a:t>
            </a:r>
            <a:r>
              <a:rPr lang="en-US" sz="2400" dirty="0">
                <a:solidFill>
                  <a:srgbClr val="38761D"/>
                </a:solidFill>
                <a:latin typeface="Arial" panose="020B0604020202020204" pitchFamily="34" charset="0"/>
              </a:rPr>
              <a:t>'Salary'</a:t>
            </a:r>
            <a:r>
              <a:rPr lang="en-US" sz="2400" dirty="0">
                <a:solidFill>
                  <a:srgbClr val="000000"/>
                </a:solidFill>
                <a:latin typeface="Arial" panose="020B0604020202020204" pitchFamily="34" charset="0"/>
              </a:rPr>
              <a:t>,</a:t>
            </a:r>
            <a:r>
              <a:rPr lang="en-US" sz="2400" dirty="0">
                <a:solidFill>
                  <a:srgbClr val="38761D"/>
                </a:solidFill>
                <a:latin typeface="Arial" panose="020B0604020202020204" pitchFamily="34" charset="0"/>
              </a:rPr>
              <a:t> 'Age'</a:t>
            </a:r>
            <a:r>
              <a:rPr lang="en-US" sz="2400" dirty="0">
                <a:solidFill>
                  <a:srgbClr val="000000"/>
                </a:solidFill>
                <a:latin typeface="Arial" panose="020B0604020202020204" pitchFamily="34" charset="0"/>
              </a:rPr>
              <a:t>] ].</a:t>
            </a:r>
            <a:r>
              <a:rPr lang="en-US" sz="2400" dirty="0">
                <a:solidFill>
                  <a:srgbClr val="1155CC"/>
                </a:solidFill>
                <a:latin typeface="Arial" panose="020B0604020202020204" pitchFamily="34" charset="0"/>
              </a:rPr>
              <a:t>head() </a:t>
            </a:r>
            <a:r>
              <a:rPr lang="en-US" sz="2000" dirty="0">
                <a:solidFill>
                  <a:schemeClr val="tx1"/>
                </a:solidFill>
                <a:latin typeface="Arial" panose="020B0604020202020204" pitchFamily="34" charset="0"/>
              </a:rPr>
              <a:t>#assumes Salary and Age are columns</a:t>
            </a:r>
            <a:endParaRPr lang="en-US" sz="2000" dirty="0">
              <a:solidFill>
                <a:schemeClr val="tx1"/>
              </a:solidFill>
            </a:endParaRPr>
          </a:p>
          <a:p>
            <a:endParaRPr lang="en-US" sz="2600" dirty="0">
              <a:solidFill>
                <a:srgbClr val="1155CC"/>
              </a:solidFill>
              <a:latin typeface="Arial" panose="020B0604020202020204" pitchFamily="34" charset="0"/>
            </a:endParaRPr>
          </a:p>
          <a:p>
            <a:pPr lvl="1"/>
            <a:endParaRPr lang="en-US" sz="2000" dirty="0"/>
          </a:p>
        </p:txBody>
      </p:sp>
    </p:spTree>
    <p:extLst>
      <p:ext uri="{BB962C8B-B14F-4D97-AF65-F5344CB8AC3E}">
        <p14:creationId xmlns:p14="http://schemas.microsoft.com/office/powerpoint/2010/main" val="29355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Data Types in Pandas </a:t>
            </a:r>
            <a:r>
              <a:rPr lang="en-US" dirty="0" err="1"/>
              <a:t>DataFrames</a:t>
            </a:r>
            <a:endParaRPr lang="en-US" dirty="0"/>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Autofit/>
          </a:bodyPr>
          <a:lstStyle/>
          <a:p>
            <a:r>
              <a:rPr lang="en-US" sz="2400" dirty="0"/>
              <a:t>Your data will not always import as expected when using </a:t>
            </a:r>
            <a:r>
              <a:rPr lang="en-US" sz="2400" dirty="0" err="1"/>
              <a:t>read_csv</a:t>
            </a:r>
            <a:r>
              <a:rPr lang="en-US" sz="2400" dirty="0"/>
              <a:t>() or </a:t>
            </a:r>
            <a:r>
              <a:rPr lang="en-US" sz="2400" dirty="0" err="1"/>
              <a:t>read_excel</a:t>
            </a:r>
            <a:r>
              <a:rPr lang="en-US" sz="2400" dirty="0"/>
              <a:t>()</a:t>
            </a:r>
          </a:p>
          <a:p>
            <a:r>
              <a:rPr lang="en-US" sz="2400" dirty="0"/>
              <a:t>Before you begin cleaning your data, you will want to </a:t>
            </a:r>
            <a:r>
              <a:rPr lang="en-US" sz="2400" b="1" dirty="0"/>
              <a:t>check the data types</a:t>
            </a:r>
            <a:r>
              <a:rPr lang="en-US" sz="2400" dirty="0"/>
              <a:t> of your </a:t>
            </a:r>
            <a:r>
              <a:rPr lang="en-US" sz="2400" dirty="0" err="1"/>
              <a:t>dataframe</a:t>
            </a:r>
            <a:r>
              <a:rPr lang="en-US" sz="2400" dirty="0"/>
              <a:t> columns</a:t>
            </a:r>
          </a:p>
          <a:p>
            <a:pPr marL="0" indent="0">
              <a:buNone/>
            </a:pPr>
            <a:endParaRPr lang="en-US" sz="2000" dirty="0">
              <a:solidFill>
                <a:srgbClr val="1155CC"/>
              </a:solidFill>
              <a:latin typeface="Arial" panose="020B0604020202020204" pitchFamily="34" charset="0"/>
            </a:endParaRPr>
          </a:p>
          <a:p>
            <a:pPr marL="0" indent="0">
              <a:spcBef>
                <a:spcPts val="0"/>
              </a:spcBef>
              <a:spcAft>
                <a:spcPts val="0"/>
              </a:spcAft>
              <a:buNone/>
            </a:pPr>
            <a:r>
              <a:rPr lang="en-US" sz="2400" dirty="0">
                <a:solidFill>
                  <a:srgbClr val="1155CC"/>
                </a:solidFill>
                <a:latin typeface="Arial" panose="020B0604020202020204" pitchFamily="34" charset="0"/>
              </a:rPr>
              <a:t>import</a:t>
            </a:r>
            <a:r>
              <a:rPr lang="en-US" sz="2400" dirty="0">
                <a:solidFill>
                  <a:srgbClr val="000000"/>
                </a:solidFill>
                <a:latin typeface="Arial" panose="020B0604020202020204" pitchFamily="34" charset="0"/>
              </a:rPr>
              <a:t> </a:t>
            </a:r>
            <a:r>
              <a:rPr lang="en-US" sz="2400" dirty="0">
                <a:solidFill>
                  <a:srgbClr val="BF9000"/>
                </a:solidFill>
                <a:latin typeface="Arial" panose="020B0604020202020204" pitchFamily="34" charset="0"/>
              </a:rPr>
              <a:t>pandas</a:t>
            </a:r>
            <a:r>
              <a:rPr lang="en-US" sz="2400" dirty="0">
                <a:solidFill>
                  <a:srgbClr val="000000"/>
                </a:solidFill>
                <a:latin typeface="Arial" panose="020B0604020202020204" pitchFamily="34" charset="0"/>
              </a:rPr>
              <a:t> </a:t>
            </a:r>
            <a:r>
              <a:rPr lang="en-US" sz="2400" dirty="0">
                <a:solidFill>
                  <a:srgbClr val="1155CC"/>
                </a:solidFill>
                <a:latin typeface="Arial" panose="020B0604020202020204" pitchFamily="34" charset="0"/>
              </a:rPr>
              <a:t>as</a:t>
            </a:r>
            <a:r>
              <a:rPr lang="en-US" sz="2400" dirty="0">
                <a:solidFill>
                  <a:srgbClr val="000000"/>
                </a:solidFill>
                <a:latin typeface="Arial" panose="020B0604020202020204" pitchFamily="34" charset="0"/>
              </a:rPr>
              <a:t> </a:t>
            </a:r>
            <a:r>
              <a:rPr lang="en-US" sz="2400" dirty="0">
                <a:solidFill>
                  <a:srgbClr val="BF9000"/>
                </a:solidFill>
                <a:latin typeface="Arial" panose="020B0604020202020204" pitchFamily="34" charset="0"/>
              </a:rPr>
              <a:t>pd</a:t>
            </a:r>
            <a:r>
              <a:rPr lang="en-US" sz="2400" dirty="0">
                <a:solidFill>
                  <a:srgbClr val="000000"/>
                </a:solidFill>
                <a:latin typeface="Arial" panose="020B0604020202020204" pitchFamily="34" charset="0"/>
              </a:rPr>
              <a:t> </a:t>
            </a:r>
            <a:endParaRPr lang="en-US" sz="2400" dirty="0"/>
          </a:p>
          <a:p>
            <a:pPr marL="0" indent="0">
              <a:spcBef>
                <a:spcPts val="0"/>
              </a:spcBef>
              <a:spcAft>
                <a:spcPts val="0"/>
              </a:spcAft>
              <a:buNone/>
            </a:pPr>
            <a:r>
              <a:rPr lang="en-US" sz="2400" dirty="0">
                <a:solidFill>
                  <a:srgbClr val="FF0000"/>
                </a:solidFill>
                <a:latin typeface="Arial" panose="020B0604020202020204" pitchFamily="34" charset="0"/>
              </a:rPr>
              <a:t>data</a:t>
            </a:r>
            <a:r>
              <a:rPr lang="en-US" sz="2400" dirty="0">
                <a:solidFill>
                  <a:srgbClr val="000000"/>
                </a:solidFill>
                <a:latin typeface="Arial" panose="020B0604020202020204" pitchFamily="34" charset="0"/>
              </a:rPr>
              <a:t> = </a:t>
            </a:r>
            <a:r>
              <a:rPr lang="en-US" sz="2400" dirty="0" err="1">
                <a:solidFill>
                  <a:srgbClr val="BF9000"/>
                </a:solidFill>
                <a:latin typeface="Arial" panose="020B0604020202020204" pitchFamily="34" charset="0"/>
              </a:rPr>
              <a:t>pd</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read_csv</a:t>
            </a:r>
            <a:r>
              <a:rPr lang="en-US" sz="2400" dirty="0">
                <a:solidFill>
                  <a:srgbClr val="1155CC"/>
                </a:solidFill>
                <a:latin typeface="Arial" panose="020B0604020202020204" pitchFamily="34" charset="0"/>
              </a:rPr>
              <a:t>(</a:t>
            </a:r>
            <a:r>
              <a:rPr lang="en-US" sz="2400" dirty="0">
                <a:solidFill>
                  <a:srgbClr val="38761D"/>
                </a:solidFill>
                <a:latin typeface="Arial" panose="020B0604020202020204" pitchFamily="34" charset="0"/>
              </a:rPr>
              <a:t>"C:/path/to/file/filename.csv"</a:t>
            </a:r>
            <a:r>
              <a:rPr lang="en-US" sz="2400" dirty="0">
                <a:solidFill>
                  <a:srgbClr val="1155CC"/>
                </a:solidFill>
                <a:latin typeface="Arial" panose="020B0604020202020204" pitchFamily="34" charset="0"/>
              </a:rPr>
              <a:t>)</a:t>
            </a:r>
            <a:endParaRPr lang="en-US" sz="2400" dirty="0"/>
          </a:p>
          <a:p>
            <a:pPr marL="0" indent="0">
              <a:buNone/>
            </a:pPr>
            <a:r>
              <a:rPr lang="en-US" sz="2400" dirty="0" err="1">
                <a:solidFill>
                  <a:srgbClr val="FF0000"/>
                </a:solidFill>
                <a:latin typeface="Arial" panose="020B0604020202020204" pitchFamily="34" charset="0"/>
              </a:rPr>
              <a:t>data</a:t>
            </a:r>
            <a:r>
              <a:rPr lang="en-US" sz="2400" dirty="0" err="1">
                <a:solidFill>
                  <a:srgbClr val="000000"/>
                </a:solidFill>
                <a:latin typeface="Arial" panose="020B0604020202020204" pitchFamily="34" charset="0"/>
              </a:rPr>
              <a:t>.</a:t>
            </a:r>
            <a:r>
              <a:rPr lang="en-US" sz="2400" dirty="0" err="1">
                <a:solidFill>
                  <a:srgbClr val="1155CC"/>
                </a:solidFill>
                <a:latin typeface="Arial" panose="020B0604020202020204" pitchFamily="34" charset="0"/>
              </a:rPr>
              <a:t>dtypes</a:t>
            </a:r>
            <a:endParaRPr lang="en-US" sz="2400" dirty="0">
              <a:solidFill>
                <a:srgbClr val="1155CC"/>
              </a:solidFill>
              <a:latin typeface="Arial" panose="020B0604020202020204" pitchFamily="34" charset="0"/>
            </a:endParaRPr>
          </a:p>
          <a:p>
            <a:pPr marL="0" indent="0">
              <a:buNone/>
            </a:pPr>
            <a:endParaRPr lang="en-US" sz="500" dirty="0">
              <a:solidFill>
                <a:srgbClr val="1155CC"/>
              </a:solidFill>
              <a:latin typeface="Arial" panose="020B0604020202020204" pitchFamily="34" charset="0"/>
            </a:endParaRPr>
          </a:p>
          <a:p>
            <a:r>
              <a:rPr lang="en-US" dirty="0">
                <a:solidFill>
                  <a:schemeClr val="tx1"/>
                </a:solidFill>
                <a:latin typeface="Arial" panose="020B0604020202020204" pitchFamily="34" charset="0"/>
              </a:rPr>
              <a:t>Object = string (primarily)</a:t>
            </a:r>
          </a:p>
          <a:p>
            <a:r>
              <a:rPr lang="en-US" dirty="0">
                <a:solidFill>
                  <a:schemeClr val="tx1"/>
                </a:solidFill>
                <a:latin typeface="Arial" panose="020B0604020202020204" pitchFamily="34" charset="0"/>
              </a:rPr>
              <a:t>Float64  = float</a:t>
            </a:r>
          </a:p>
          <a:p>
            <a:r>
              <a:rPr lang="en-US" dirty="0">
                <a:solidFill>
                  <a:schemeClr val="tx1"/>
                </a:solidFill>
                <a:latin typeface="Arial" panose="020B0604020202020204" pitchFamily="34" charset="0"/>
              </a:rPr>
              <a:t>Int64 = int</a:t>
            </a:r>
            <a:endParaRPr lang="en-US" dirty="0">
              <a:solidFill>
                <a:schemeClr val="tx1"/>
              </a:solidFill>
            </a:endParaRPr>
          </a:p>
        </p:txBody>
      </p:sp>
    </p:spTree>
    <p:extLst>
      <p:ext uri="{BB962C8B-B14F-4D97-AF65-F5344CB8AC3E}">
        <p14:creationId xmlns:p14="http://schemas.microsoft.com/office/powerpoint/2010/main" val="270697805"/>
      </p:ext>
    </p:extLst>
  </p:cSld>
  <p:clrMapOvr>
    <a:masterClrMapping/>
  </p:clrMapOvr>
</p:sld>
</file>

<file path=ppt/theme/theme1.xml><?xml version="1.0" encoding="utf-8"?>
<a:theme xmlns:a="http://schemas.openxmlformats.org/drawingml/2006/main" name="Dividend">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34183</TotalTime>
  <Words>1850</Words>
  <Application>Microsoft Office PowerPoint</Application>
  <PresentationFormat>Widescreen</PresentationFormat>
  <Paragraphs>150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Gill Sans MT</vt:lpstr>
      <vt:lpstr>Wingdings 2</vt:lpstr>
      <vt:lpstr>Dividend</vt:lpstr>
      <vt:lpstr>Chapter 8:  Working with Data in Python</vt:lpstr>
      <vt:lpstr>Data Wrangling</vt:lpstr>
      <vt:lpstr>Ordered Vs. Named Parameters/Arguments</vt:lpstr>
      <vt:lpstr>Reading Data From Files with pandas</vt:lpstr>
      <vt:lpstr>Reading Financial Data with pandas-Datareader</vt:lpstr>
      <vt:lpstr>Reading Financial Data with pandas-Datareader</vt:lpstr>
      <vt:lpstr>Pandas DataFrames</vt:lpstr>
      <vt:lpstr>View Data in Pandas DataFrames</vt:lpstr>
      <vt:lpstr>Data Types in Pandas DataFrames</vt:lpstr>
      <vt:lpstr>Outliers in your Data</vt:lpstr>
      <vt:lpstr>Finding and Fixing Outliers</vt:lpstr>
      <vt:lpstr>Finding and Fixing Outliers</vt:lpstr>
      <vt:lpstr>Handling Missing Values</vt:lpstr>
      <vt:lpstr>Lambda Functions</vt:lpstr>
      <vt:lpstr>Lambda Functions</vt:lpstr>
      <vt:lpstr>Basic Statistics and Visualizations</vt:lpstr>
      <vt:lpstr>Basic Statistics and Visualizations</vt:lpstr>
      <vt:lpstr>Scatter Plots with MatPlotLib</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OOP for Business</dc:title>
  <dc:creator>Jeffrey Wall</dc:creator>
  <cp:lastModifiedBy>1</cp:lastModifiedBy>
  <cp:revision>1509</cp:revision>
  <dcterms:created xsi:type="dcterms:W3CDTF">2020-01-09T15:58:44Z</dcterms:created>
  <dcterms:modified xsi:type="dcterms:W3CDTF">2021-03-17T02:21:17Z</dcterms:modified>
</cp:coreProperties>
</file>