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336" r:id="rId4"/>
    <p:sldId id="337" r:id="rId5"/>
    <p:sldId id="320" r:id="rId6"/>
    <p:sldId id="321" r:id="rId7"/>
    <p:sldId id="338" r:id="rId8"/>
    <p:sldId id="351" r:id="rId9"/>
    <p:sldId id="339" r:id="rId10"/>
    <p:sldId id="340" r:id="rId11"/>
    <p:sldId id="343" r:id="rId12"/>
    <p:sldId id="342" r:id="rId13"/>
    <p:sldId id="344" r:id="rId14"/>
    <p:sldId id="345" r:id="rId15"/>
    <p:sldId id="346" r:id="rId16"/>
    <p:sldId id="352" r:id="rId17"/>
    <p:sldId id="347" r:id="rId18"/>
    <p:sldId id="348" r:id="rId19"/>
    <p:sldId id="349" r:id="rId20"/>
    <p:sldId id="350" r:id="rId21"/>
    <p:sldId id="31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5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564-866D-4171-B68E-0275DC63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Learning: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5195-9CB3-462A-850A-EF37CF83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Decision trees in ML seek to remove human judgment in deciding the likelihood of events occurring, and the benefits/costs of these events.</a:t>
            </a:r>
          </a:p>
          <a:p>
            <a:endParaRPr lang="en-US" sz="2400" dirty="0"/>
          </a:p>
          <a:p>
            <a:r>
              <a:rPr lang="en-US" sz="2200" dirty="0"/>
              <a:t>Instead, the ML algorithm learns the likelihoods and benefits/costs of events through training on a labeled dataset of prior decisions and their outcomes.</a:t>
            </a:r>
          </a:p>
          <a:p>
            <a:pPr lvl="1"/>
            <a:r>
              <a:rPr lang="en-US" sz="2200" dirty="0"/>
              <a:t>Thus, the tree builds itself based on the available data.</a:t>
            </a:r>
          </a:p>
          <a:p>
            <a:endParaRPr lang="en-US" sz="2400" dirty="0"/>
          </a:p>
          <a:p>
            <a:r>
              <a:rPr lang="en-US" sz="2400" dirty="0"/>
              <a:t>Once a tree has been trained on data, the tree structure can be used to make predictions for new data points to automate decision making.</a:t>
            </a:r>
          </a:p>
          <a:p>
            <a:endParaRPr lang="en-US" sz="2400" dirty="0"/>
          </a:p>
          <a:p>
            <a:r>
              <a:rPr lang="en-US" sz="2400" dirty="0"/>
              <a:t>If you have good data (easier said than done), this can remove human bias/judgment about events from decision making. 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57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Decision trees can be used to predict classification or regression outcomes</a:t>
            </a:r>
          </a:p>
          <a:p>
            <a:pPr lvl="1"/>
            <a:r>
              <a:rPr lang="en-US" sz="2200" b="1" dirty="0"/>
              <a:t>Classification</a:t>
            </a:r>
            <a:r>
              <a:rPr lang="en-US" sz="2200" dirty="0"/>
              <a:t> predictions: determine what class something belongs to (e.g., will a particular stock increase or decrease next week, will a job candidate accept or reject an offer, is an email legitimate or a phishing attack, etc.)</a:t>
            </a:r>
          </a:p>
          <a:p>
            <a:pPr lvl="2"/>
            <a:r>
              <a:rPr lang="en-US" sz="2000" dirty="0"/>
              <a:t>Classification can be binary, such as in the examples above, or multi-class (i.e., more than 2 classes, such as different colors, type of objects, etc.)</a:t>
            </a:r>
            <a:endParaRPr lang="en-US" sz="2200" dirty="0"/>
          </a:p>
          <a:p>
            <a:pPr lvl="1"/>
            <a:r>
              <a:rPr lang="en-US" sz="2200" b="1" dirty="0"/>
              <a:t>Regression</a:t>
            </a:r>
            <a:r>
              <a:rPr lang="en-US" sz="2200" dirty="0"/>
              <a:t> predictions: determine an estimated outcome value (e.g., what will the price of a stock be tomorrow, what salary will a job candidate ask for, etc.)</a:t>
            </a:r>
          </a:p>
          <a:p>
            <a:endParaRPr lang="en-US" sz="2400" dirty="0"/>
          </a:p>
          <a:p>
            <a:r>
              <a:rPr lang="en-US" sz="2400" dirty="0"/>
              <a:t>We will primarily focus on classification to introduce you to the concept of trees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618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Decision tees are advantageous for a number of reasons</a:t>
            </a:r>
          </a:p>
          <a:p>
            <a:pPr lvl="1"/>
            <a:r>
              <a:rPr lang="en-US" sz="2200" dirty="0"/>
              <a:t>Easy to visualize and understand the results of the algorithm</a:t>
            </a:r>
          </a:p>
          <a:p>
            <a:pPr lvl="1"/>
            <a:r>
              <a:rPr lang="en-US" sz="2200" dirty="0"/>
              <a:t>Less data preparation is needed</a:t>
            </a:r>
          </a:p>
          <a:p>
            <a:pPr lvl="1"/>
            <a:r>
              <a:rPr lang="en-US" sz="2200" dirty="0"/>
              <a:t>Computationally inexpensive compared to other models</a:t>
            </a:r>
          </a:p>
          <a:p>
            <a:pPr lvl="1"/>
            <a:r>
              <a:rPr lang="en-US" sz="2200" dirty="0"/>
              <a:t>Data can be categorical or numerical</a:t>
            </a:r>
          </a:p>
          <a:p>
            <a:r>
              <a:rPr lang="en-US" sz="2400" dirty="0"/>
              <a:t>Decision trees come with some limitations</a:t>
            </a:r>
          </a:p>
          <a:p>
            <a:pPr lvl="1"/>
            <a:r>
              <a:rPr lang="en-US" sz="2200" dirty="0"/>
              <a:t>Decision trees are prone to overfitting the data (i.e., learning the peculiarities of the training dataset and not the actual real-world patterns)</a:t>
            </a:r>
          </a:p>
          <a:p>
            <a:pPr lvl="1"/>
            <a:r>
              <a:rPr lang="en-US" sz="2200" dirty="0"/>
              <a:t>Decision trees can change (sometimes drastically) based on small changes to the data</a:t>
            </a:r>
          </a:p>
          <a:p>
            <a:pPr lvl="2"/>
            <a:r>
              <a:rPr lang="en-US" sz="2000" dirty="0"/>
              <a:t>Random forests (i.e., combinations of multiple trees with different data </a:t>
            </a:r>
            <a:r>
              <a:rPr lang="en-US" sz="2000" dirty="0" err="1"/>
              <a:t>samplines</a:t>
            </a:r>
            <a:r>
              <a:rPr lang="en-US" sz="2000" dirty="0"/>
              <a:t>) can help to reduce this issue</a:t>
            </a:r>
          </a:p>
          <a:p>
            <a:pPr lvl="1"/>
            <a:r>
              <a:rPr lang="en-US" sz="2200" dirty="0"/>
              <a:t>No guarantee of reaching a globally optimum solution</a:t>
            </a:r>
          </a:p>
          <a:p>
            <a:pPr lvl="1"/>
            <a:r>
              <a:rPr lang="en-US" sz="2200" dirty="0"/>
              <a:t>Requires balance datasets for each class. Classes with more data will dominate the results.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47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Decision trees work by analyzing features in the data to find the best way to split into new branches.</a:t>
            </a:r>
          </a:p>
          <a:p>
            <a:endParaRPr lang="en-US" sz="2400" dirty="0"/>
          </a:p>
          <a:p>
            <a:r>
              <a:rPr lang="en-US" sz="2400" dirty="0"/>
              <a:t>Some features will lead to more efficient trees that find the correct class or regression prediction quickly and without great computational cost.</a:t>
            </a:r>
          </a:p>
          <a:p>
            <a:endParaRPr lang="en-US" sz="2400" dirty="0"/>
          </a:p>
          <a:p>
            <a:r>
              <a:rPr lang="en-US" sz="2400" dirty="0"/>
              <a:t>Decision trees rely on “splitting measures” to determine which feature should be used at the root node, the second level of branches, the third level of branches, etc.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312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Many splitting measures exist for classification, for example:</a:t>
            </a:r>
          </a:p>
          <a:p>
            <a:pPr lvl="1"/>
            <a:r>
              <a:rPr lang="en-US" sz="2200" b="1" i="1" dirty="0"/>
              <a:t>entropy or information gain measures</a:t>
            </a:r>
            <a:r>
              <a:rPr lang="en-US" sz="2200" dirty="0"/>
              <a:t>: seeks to identify features for splitting that reduce the amount of uncertainty in the data (i.e., entropy) or maximize information about a class by reducing entropy before and after split points (i.e., information gain).</a:t>
            </a:r>
            <a:endParaRPr lang="en-US" sz="2200" b="1" i="1" dirty="0"/>
          </a:p>
          <a:p>
            <a:pPr lvl="1"/>
            <a:r>
              <a:rPr lang="en-US" sz="2200" b="1" i="1" dirty="0"/>
              <a:t>Gini index or Gini impurity measures</a:t>
            </a:r>
            <a:r>
              <a:rPr lang="en-US" sz="2200" dirty="0"/>
              <a:t>: seeks to measure the probability of a feature being classified incorrectly if selected randomly. The measure ranges from 0-1. </a:t>
            </a:r>
          </a:p>
          <a:p>
            <a:pPr lvl="2"/>
            <a:r>
              <a:rPr lang="en-US" sz="2000" dirty="0"/>
              <a:t>A 0 on the Gini index means the feature perfectly fits into a single class. </a:t>
            </a:r>
          </a:p>
          <a:p>
            <a:pPr lvl="2"/>
            <a:r>
              <a:rPr lang="en-US" sz="2000" dirty="0"/>
              <a:t>A 1 on the Gini index means the feature is randomly distributed across all classes </a:t>
            </a:r>
          </a:p>
          <a:p>
            <a:r>
              <a:rPr lang="en-US" sz="2400" dirty="0"/>
              <a:t>Splitting measures also exist for regression trees, such as:</a:t>
            </a:r>
          </a:p>
          <a:p>
            <a:pPr lvl="1"/>
            <a:r>
              <a:rPr lang="en-US" sz="2200" b="1" i="1" dirty="0"/>
              <a:t>Mean squared error</a:t>
            </a:r>
            <a:r>
              <a:rPr lang="en-US" sz="2200" dirty="0"/>
              <a:t>: seeks to split in a way that minimizes the mean squared of the splits.</a:t>
            </a:r>
          </a:p>
          <a:p>
            <a:pPr lvl="1"/>
            <a:endParaRPr lang="en-US" sz="2200" b="1" i="1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223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Trees can have different depths.</a:t>
            </a:r>
          </a:p>
          <a:p>
            <a:pPr lvl="1"/>
            <a:r>
              <a:rPr lang="en-US" sz="2200" dirty="0"/>
              <a:t>A shallow tree might have 2 or 3 branching levels (i.e., 2 or 3 levels of if-then conditions), whereas a deep tree could have hundreds of branching levels (i.e., hundreds of if-then conditions).</a:t>
            </a:r>
          </a:p>
          <a:p>
            <a:pPr lvl="1"/>
            <a:r>
              <a:rPr lang="en-US" sz="2200" dirty="0"/>
              <a:t>Deep trees are more inefficient because they contain more if-then conditions. They are also more difficult to interpret. They may also memorize the dataset (i.e</a:t>
            </a:r>
            <a:r>
              <a:rPr lang="en-US" sz="2200"/>
              <a:t>., overfitting).</a:t>
            </a:r>
            <a:endParaRPr lang="en-US" sz="2200" dirty="0"/>
          </a:p>
          <a:p>
            <a:pPr lvl="1"/>
            <a:r>
              <a:rPr lang="en-US" sz="2200" dirty="0"/>
              <a:t> Trees that are too shallow many not produce “leaf” nodes (i.e., the outcomes) that purely predict the outcome.</a:t>
            </a:r>
          </a:p>
          <a:p>
            <a:pPr lvl="1"/>
            <a:r>
              <a:rPr lang="en-US" sz="2200" dirty="0"/>
              <a:t>A balance is needed. ML algorithms include special “pruning” algorithms to ensure that trees don’t get too deep. Pruning algorithms remove branches from the tree.</a:t>
            </a:r>
            <a:endParaRPr lang="en-US" sz="20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7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1E358-A92B-45DF-9265-0F94865F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cision Tree Algorithm for Multiclass problems using Python | by Angel Das  | Towards Data Science">
            <a:extLst>
              <a:ext uri="{FF2B5EF4-FFF2-40B4-BE49-F238E27FC236}">
                <a16:creationId xmlns:a16="http://schemas.microsoft.com/office/drawing/2014/main" id="{A7851B27-2DF0-4411-9737-948E9E63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66791"/>
            <a:ext cx="12192000" cy="43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6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Different decision tree algorithms exist, such as:</a:t>
            </a:r>
          </a:p>
          <a:p>
            <a:pPr lvl="1"/>
            <a:r>
              <a:rPr lang="en-US" sz="2200" b="1" dirty="0"/>
              <a:t>ID3 algorithm </a:t>
            </a:r>
            <a:r>
              <a:rPr lang="en-US" sz="2200" dirty="0"/>
              <a:t>– starts at the root node and “greedily” selects features for splitting based on entropy or information gain, repeating the process at each split.</a:t>
            </a:r>
          </a:p>
          <a:p>
            <a:pPr lvl="1"/>
            <a:r>
              <a:rPr lang="en-US" sz="2200" b="1" dirty="0"/>
              <a:t>C4.5 algorithm </a:t>
            </a:r>
            <a:r>
              <a:rPr lang="en-US" sz="2200" dirty="0"/>
              <a:t>– A widely used extension of ID3. Improved to handle continuous and discrete data, data with missing values, and the incorporation of tree pruning.</a:t>
            </a:r>
          </a:p>
          <a:p>
            <a:pPr lvl="1"/>
            <a:r>
              <a:rPr lang="en-US" sz="2200" b="1" dirty="0"/>
              <a:t>CART (Classification and Regression Trees) algorithm</a:t>
            </a:r>
            <a:r>
              <a:rPr lang="en-US" sz="2200" dirty="0"/>
              <a:t> – similar to C4.5 algorithm, but uses the Gini index for splitting. Also used generically to refer to all types of decision trees.</a:t>
            </a:r>
            <a:endParaRPr lang="en-US" sz="2200" b="1" dirty="0"/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58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with Python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To use decision trees, you will need to import the </a:t>
            </a:r>
            <a:r>
              <a:rPr lang="en-US" sz="2400" dirty="0" err="1"/>
              <a:t>scikit</a:t>
            </a:r>
            <a:r>
              <a:rPr lang="en-US" sz="2400" dirty="0"/>
              <a:t>-learn library. </a:t>
            </a:r>
          </a:p>
          <a:p>
            <a:r>
              <a:rPr lang="en-US" sz="2400" dirty="0"/>
              <a:t>To begin, import the libraries you need.</a:t>
            </a:r>
          </a:p>
          <a:p>
            <a:pPr lvl="1"/>
            <a:r>
              <a:rPr lang="en-US" sz="2000" dirty="0"/>
              <a:t>import pandas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sklearn.preprocessing</a:t>
            </a:r>
            <a:r>
              <a:rPr lang="en-US" sz="2000" dirty="0"/>
              <a:t> import </a:t>
            </a:r>
            <a:r>
              <a:rPr lang="en-US" sz="2000" dirty="0" err="1"/>
              <a:t>StandardScaler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sklearn.model_selection</a:t>
            </a:r>
            <a:r>
              <a:rPr lang="en-US" sz="2000" dirty="0"/>
              <a:t> import </a:t>
            </a:r>
            <a:r>
              <a:rPr lang="en-US" sz="2000" dirty="0" err="1"/>
              <a:t>train_test_split</a:t>
            </a:r>
            <a:r>
              <a:rPr lang="en-US" sz="2000" dirty="0"/>
              <a:t>: used to split data into features and labels and training and test datasets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sklearn.tree</a:t>
            </a:r>
            <a:r>
              <a:rPr lang="en-US" sz="2000" dirty="0"/>
              <a:t> import </a:t>
            </a:r>
            <a:r>
              <a:rPr lang="en-US" sz="2000" dirty="0" err="1"/>
              <a:t>DecisionTreeClassifier</a:t>
            </a:r>
            <a:r>
              <a:rPr lang="en-US" sz="2000" dirty="0"/>
              <a:t>: contains the classification decision tree algorithms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sklearn</a:t>
            </a:r>
            <a:r>
              <a:rPr lang="en-US" sz="2000" dirty="0"/>
              <a:t> import metrics: used to calculate the accuracy of models</a:t>
            </a:r>
            <a:br>
              <a:rPr lang="en-US" sz="2000" dirty="0"/>
            </a:br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089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with Python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After importing libraries, be sure to split your data into the feature and label sets and train and test sets</a:t>
            </a:r>
          </a:p>
          <a:p>
            <a:pPr lvl="1"/>
            <a:r>
              <a:rPr lang="en-US" sz="2200" dirty="0" err="1"/>
              <a:t>X_train</a:t>
            </a:r>
            <a:r>
              <a:rPr lang="en-US" sz="2200" dirty="0"/>
              <a:t>, </a:t>
            </a:r>
            <a:r>
              <a:rPr lang="en-US" sz="2200" dirty="0" err="1"/>
              <a:t>X_test</a:t>
            </a:r>
            <a:r>
              <a:rPr lang="en-US" sz="2200" dirty="0"/>
              <a:t>, </a:t>
            </a:r>
            <a:r>
              <a:rPr lang="en-US" sz="2200" dirty="0" err="1"/>
              <a:t>y_train</a:t>
            </a:r>
            <a:r>
              <a:rPr lang="en-US" sz="2200" dirty="0"/>
              <a:t>, </a:t>
            </a:r>
            <a:r>
              <a:rPr lang="en-US" sz="2200" dirty="0" err="1"/>
              <a:t>y_test</a:t>
            </a:r>
            <a:r>
              <a:rPr lang="en-US" sz="2200" dirty="0"/>
              <a:t> =  </a:t>
            </a:r>
            <a:r>
              <a:rPr lang="en-US" sz="2200" dirty="0" err="1"/>
              <a:t>train_test_split</a:t>
            </a:r>
            <a:r>
              <a:rPr lang="en-US" sz="2200" dirty="0"/>
              <a:t>(features, labels)</a:t>
            </a:r>
          </a:p>
          <a:p>
            <a:r>
              <a:rPr lang="en-US" sz="2200" dirty="0"/>
              <a:t>Use the standard scaler to scale your data (if desired) </a:t>
            </a:r>
          </a:p>
          <a:p>
            <a:pPr lvl="1"/>
            <a:r>
              <a:rPr lang="en-US" sz="2000" dirty="0"/>
              <a:t>Not as important for decision trees as for other ML algorithms, but it doesn’t hurt either</a:t>
            </a:r>
          </a:p>
          <a:p>
            <a:pPr lvl="1"/>
            <a:r>
              <a:rPr lang="en-US" sz="2000" dirty="0"/>
              <a:t>Decision trees aren’t sensitive to differences in variance between features</a:t>
            </a:r>
            <a:endParaRPr lang="en-US" sz="2400" dirty="0"/>
          </a:p>
          <a:p>
            <a:r>
              <a:rPr lang="en-US" sz="2400" dirty="0"/>
              <a:t>Next, set up the decision tree classifier</a:t>
            </a:r>
          </a:p>
          <a:p>
            <a:pPr lvl="1"/>
            <a:r>
              <a:rPr lang="en-US" sz="1800" dirty="0"/>
              <a:t>tree = </a:t>
            </a:r>
            <a:r>
              <a:rPr lang="en-US" sz="1800" dirty="0" err="1"/>
              <a:t>DecisionTreeClassifer</a:t>
            </a:r>
            <a:r>
              <a:rPr lang="en-US" sz="1800" dirty="0"/>
              <a:t>() #defaults to using the Gini index for splitting</a:t>
            </a:r>
            <a:br>
              <a:rPr lang="en-US" sz="1800" dirty="0"/>
            </a:br>
            <a:r>
              <a:rPr lang="en-US" sz="1800" dirty="0" err="1"/>
              <a:t>tree.fit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56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Many ML algorithms used in practice rely on supervised learning techniques.</a:t>
            </a:r>
          </a:p>
          <a:p>
            <a:endParaRPr lang="en-US" sz="2400" dirty="0"/>
          </a:p>
          <a:p>
            <a:r>
              <a:rPr lang="en-US" sz="2200" dirty="0"/>
              <a:t>Supervised learning refers to the interventions required to prepare the data to train the ML algorithm.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Whereas unsupervised learning simply requires raw data, supervised learning requires raw data with accurate labels for each data point.</a:t>
            </a:r>
          </a:p>
          <a:p>
            <a:pPr lvl="1"/>
            <a:r>
              <a:rPr lang="en-US" dirty="0"/>
              <a:t>Ex. creating an algorithm to predict whether a job candidate will be likely to accept a job offer would require raw data from past candidates who have accepted or rejected a job offer (e.g., demographic information, resume, cover letter, etc.). Additionally, the dataset would need to contain an outcome variable (i.e., a label) that stores information about whether the past candidates accepted or rejected the offer.</a:t>
            </a:r>
          </a:p>
        </p:txBody>
      </p:sp>
    </p:spTree>
    <p:extLst>
      <p:ext uri="{BB962C8B-B14F-4D97-AF65-F5344CB8AC3E}">
        <p14:creationId xmlns:p14="http://schemas.microsoft.com/office/powerpoint/2010/main" val="1195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with Python (Chauhan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Once the training data is fit to the decision tree model, you can test its accuracy by using the predict()method</a:t>
            </a:r>
          </a:p>
          <a:p>
            <a:pPr lvl="1"/>
            <a:r>
              <a:rPr lang="en-US" sz="2400" dirty="0" err="1"/>
              <a:t>y_predictions</a:t>
            </a:r>
            <a:r>
              <a:rPr lang="en-US" sz="2400" dirty="0"/>
              <a:t> = </a:t>
            </a:r>
            <a:r>
              <a:rPr lang="en-US" sz="2400" dirty="0" err="1"/>
              <a:t>tree.predict</a:t>
            </a:r>
            <a:r>
              <a:rPr lang="en-US" sz="2400" dirty="0"/>
              <a:t>(</a:t>
            </a:r>
            <a:r>
              <a:rPr lang="en-US" sz="2400" dirty="0" err="1"/>
              <a:t>X_test</a:t>
            </a:r>
            <a:r>
              <a:rPr lang="en-US" sz="2400" dirty="0"/>
              <a:t>)</a:t>
            </a:r>
          </a:p>
          <a:p>
            <a:r>
              <a:rPr lang="en-US" sz="2400" dirty="0"/>
              <a:t>The accuracy of the model can be ascertained through the metrics library by comparing the labels of the test dataset to predictions created with the predict() method</a:t>
            </a:r>
          </a:p>
          <a:p>
            <a:pPr lvl="1"/>
            <a:r>
              <a:rPr lang="en-US" sz="2200" dirty="0" err="1"/>
              <a:t>metrics.accuracy_score</a:t>
            </a:r>
            <a:r>
              <a:rPr lang="en-US" sz="2200" dirty="0"/>
              <a:t>(</a:t>
            </a:r>
            <a:r>
              <a:rPr lang="en-US" sz="2200" dirty="0" err="1"/>
              <a:t>y_test</a:t>
            </a:r>
            <a:r>
              <a:rPr lang="en-US" sz="2200" dirty="0"/>
              <a:t>, </a:t>
            </a:r>
            <a:r>
              <a:rPr lang="en-US" sz="2200" dirty="0" err="1"/>
              <a:t>y_predictions</a:t>
            </a:r>
            <a:r>
              <a:rPr lang="en-US" sz="2200" dirty="0"/>
              <a:t>)</a:t>
            </a:r>
          </a:p>
          <a:p>
            <a:r>
              <a:rPr lang="en-US" sz="2400" dirty="0"/>
              <a:t>Additional analyses of accuracy can be examined using a confusion matrix to identify false positive and false negatives</a:t>
            </a:r>
          </a:p>
          <a:p>
            <a:r>
              <a:rPr lang="en-US" sz="2400" dirty="0"/>
              <a:t>Libraries also exist to visualize the decision tree, so you can interpret how it is making decisions.</a:t>
            </a:r>
            <a:br>
              <a:rPr lang="en-US" sz="2400" dirty="0"/>
            </a:br>
            <a:endParaRPr lang="en-US" sz="2400" dirty="0"/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31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with Python: </a:t>
            </a:r>
            <a:r>
              <a:rPr lang="en-US" dirty="0" err="1"/>
              <a:t>Sklearn</a:t>
            </a:r>
            <a:r>
              <a:rPr lang="en-US" dirty="0"/>
              <a:t>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are more advanced features to the </a:t>
            </a:r>
            <a:r>
              <a:rPr lang="en-US" sz="2400" dirty="0" err="1"/>
              <a:t>sklearn</a:t>
            </a:r>
            <a:r>
              <a:rPr lang="en-US" sz="2400" dirty="0"/>
              <a:t> decision tree algorithm, such as pruning (i.e., max depth)</a:t>
            </a:r>
          </a:p>
          <a:p>
            <a:r>
              <a:rPr lang="en-US" sz="2400" dirty="0"/>
              <a:t>You can view the additional features or read more about the features presented here by going to:</a:t>
            </a:r>
          </a:p>
          <a:p>
            <a:pPr lvl="1"/>
            <a:r>
              <a:rPr lang="en-US" dirty="0"/>
              <a:t>https://scikit-learn.org/stable/modules/generated/sklearn.tree.DecisionTreeClassifier.html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77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D57-5509-4723-89B1-FBAD46E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90CA-6D6E-4A26-84CB-EDEF07B8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5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Although it may sound trivial to produce a dataset with labels, consider the case of computer vision that supports and will support a variety of products and services.</a:t>
            </a:r>
          </a:p>
          <a:p>
            <a:pPr lvl="1"/>
            <a:r>
              <a:rPr lang="en-US" sz="2000" dirty="0"/>
              <a:t>Ex. automated vehicles, medical imaging diagnostic tools, facial recognition, etc.</a:t>
            </a:r>
          </a:p>
          <a:p>
            <a:endParaRPr lang="en-US" sz="2200" dirty="0"/>
          </a:p>
          <a:p>
            <a:r>
              <a:rPr lang="en-US" sz="2200" dirty="0"/>
              <a:t>To prepare a dataset, humans (often in masses or over a long period of time) must look at images in the training dataset and label each image correctly.</a:t>
            </a:r>
          </a:p>
          <a:p>
            <a:endParaRPr lang="en-US" sz="2200" dirty="0"/>
          </a:p>
          <a:p>
            <a:r>
              <a:rPr lang="en-US" sz="2200" dirty="0"/>
              <a:t>Many advanced machine learning algorithms require 100,000 to 10,000,000 data points to offer valuable insight.</a:t>
            </a:r>
          </a:p>
          <a:p>
            <a:endParaRPr lang="en-US" sz="2200" dirty="0"/>
          </a:p>
          <a:p>
            <a:r>
              <a:rPr lang="en-US" sz="2200" dirty="0"/>
              <a:t>Training supervised learning algorithms comes with a heavily cost in human capital.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Advanced supervised learning algorithms also require computationally expensive operations.</a:t>
            </a:r>
          </a:p>
          <a:p>
            <a:endParaRPr lang="en-US" sz="2400" dirty="0"/>
          </a:p>
          <a:p>
            <a:r>
              <a:rPr lang="en-US" sz="2400" dirty="0"/>
              <a:t>Some recent models have cost organizations several millions of dollars just to train the models.</a:t>
            </a:r>
          </a:p>
          <a:p>
            <a:endParaRPr lang="en-US" sz="2400" dirty="0"/>
          </a:p>
          <a:p>
            <a:r>
              <a:rPr lang="en-US" sz="2400" dirty="0"/>
              <a:t>Advanced models have many parameters that have to be estimated by computers (sometimes billions of parameters). That is why advanced algorithms are expensive computationally and financially.</a:t>
            </a: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and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Decision trees have long offered a means to provide classification and regression capabilities with less labeled data.</a:t>
            </a:r>
          </a:p>
          <a:p>
            <a:endParaRPr lang="en-US" sz="2400" dirty="0"/>
          </a:p>
          <a:p>
            <a:r>
              <a:rPr lang="en-US" sz="2400" dirty="0"/>
              <a:t>Decision trees are still used in practice, but they are often inferior to advanced ML algorithms when the advanced algorithms have enough training data.</a:t>
            </a:r>
          </a:p>
          <a:p>
            <a:endParaRPr lang="en-US" sz="2400" dirty="0"/>
          </a:p>
          <a:p>
            <a:r>
              <a:rPr lang="en-US" sz="2400" dirty="0"/>
              <a:t>However, decision trees are valuable when you don’t have enough training data and/or the budget doesn’t exist to produce a large labeled dataset for training advanced algorithms.</a:t>
            </a:r>
          </a:p>
          <a:p>
            <a:endParaRPr lang="en-US" sz="2400" dirty="0"/>
          </a:p>
          <a:p>
            <a:r>
              <a:rPr lang="en-US" sz="2400" dirty="0"/>
              <a:t>Decision trees are also used as early prototypes for ML systems to determine if meaningful patterns exist within the data.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09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(Magee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Decision trees provide a way to systematically understand business decisions.</a:t>
            </a:r>
          </a:p>
          <a:p>
            <a:endParaRPr lang="en-US" sz="2400" dirty="0"/>
          </a:p>
          <a:p>
            <a:r>
              <a:rPr lang="en-US" sz="2400" dirty="0"/>
              <a:t>As described in the Magee article, decision trees can be calculated manually by keeping track of important decision points and events and there likelihood of occurrence.</a:t>
            </a:r>
          </a:p>
          <a:p>
            <a:endParaRPr lang="en-US" sz="2400" dirty="0"/>
          </a:p>
          <a:p>
            <a:r>
              <a:rPr lang="en-US" sz="2400" dirty="0"/>
              <a:t>At their core, decision trees encode if-then relationships into a</a:t>
            </a:r>
            <a:br>
              <a:rPr lang="en-US" sz="2400" dirty="0"/>
            </a:br>
            <a:r>
              <a:rPr lang="en-US" sz="2400" dirty="0"/>
              <a:t>tree-like structure.</a:t>
            </a:r>
            <a:endParaRPr lang="en-US" sz="2200" dirty="0"/>
          </a:p>
          <a:p>
            <a:endParaRPr lang="en-US" sz="2400" dirty="0"/>
          </a:p>
          <a:p>
            <a:endParaRPr lang="en-US" sz="1800" dirty="0"/>
          </a:p>
        </p:txBody>
      </p:sp>
      <p:pic>
        <p:nvPicPr>
          <p:cNvPr id="27650" name="Picture 2" descr="https://hbr.org/resources/images/article_assets/hbr/6407/64410_C.gif">
            <a:extLst>
              <a:ext uri="{FF2B5EF4-FFF2-40B4-BE49-F238E27FC236}">
                <a16:creationId xmlns:a16="http://schemas.microsoft.com/office/drawing/2014/main" id="{6C05D277-3015-465E-937A-18E4F633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97" y="4061473"/>
            <a:ext cx="2534666" cy="26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5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(Magee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Decision trees start with a root node that represents a decision that must be made.</a:t>
            </a:r>
          </a:p>
          <a:p>
            <a:endParaRPr lang="en-US" sz="2400" dirty="0"/>
          </a:p>
          <a:p>
            <a:r>
              <a:rPr lang="en-US" sz="2400" dirty="0"/>
              <a:t>The decision tree then branches off into key decisions/events that could happen, the likelihood that those events will happen, and the cost/benefit of those events happening.</a:t>
            </a:r>
          </a:p>
          <a:p>
            <a:endParaRPr lang="en-US" sz="2400" dirty="0"/>
          </a:p>
          <a:p>
            <a:r>
              <a:rPr lang="en-US" sz="2400" dirty="0"/>
              <a:t>As you move to the last level of the tree structure, you find “leaf” </a:t>
            </a:r>
            <a:br>
              <a:rPr lang="en-US" sz="2400" dirty="0"/>
            </a:br>
            <a:r>
              <a:rPr lang="en-US" sz="2400" dirty="0"/>
              <a:t>nodes that provide a final outcome value based on the prior</a:t>
            </a:r>
            <a:br>
              <a:rPr lang="en-US" sz="2400" dirty="0"/>
            </a:br>
            <a:r>
              <a:rPr lang="en-US" sz="2400" dirty="0"/>
              <a:t>event nodes in the tree.</a:t>
            </a:r>
          </a:p>
          <a:p>
            <a:pPr lvl="1"/>
            <a:r>
              <a:rPr lang="en-US" sz="2200" dirty="0"/>
              <a:t>The final score is the cumulation of event probabilities multiplied by </a:t>
            </a:r>
            <a:br>
              <a:rPr lang="en-US" sz="2200" dirty="0"/>
            </a:br>
            <a:r>
              <a:rPr lang="en-US" sz="2200" dirty="0"/>
              <a:t>cost/benefit values for a specific pathway through the tree</a:t>
            </a:r>
            <a:br>
              <a:rPr lang="en-US" sz="2200" dirty="0"/>
            </a:br>
            <a:r>
              <a:rPr lang="en-US" sz="2200" dirty="0"/>
              <a:t>(e.g., 0.7 * $1,000 + 0.3 * $2,000 + 0.2 * -$500 = $1,200)</a:t>
            </a:r>
          </a:p>
          <a:p>
            <a:endParaRPr lang="en-US" sz="1800" dirty="0"/>
          </a:p>
        </p:txBody>
      </p:sp>
      <p:pic>
        <p:nvPicPr>
          <p:cNvPr id="28674" name="Picture 2" descr="https://hbr.org/resources/images/article_assets/hbr/6407/64410_H.gif">
            <a:extLst>
              <a:ext uri="{FF2B5EF4-FFF2-40B4-BE49-F238E27FC236}">
                <a16:creationId xmlns:a16="http://schemas.microsoft.com/office/drawing/2014/main" id="{499212EF-A28C-4F46-96A0-5C937950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40" y="4071814"/>
            <a:ext cx="3704360" cy="27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9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(Magee Reading)</a:t>
            </a:r>
          </a:p>
        </p:txBody>
      </p:sp>
      <p:pic>
        <p:nvPicPr>
          <p:cNvPr id="28674" name="Picture 2" descr="https://hbr.org/resources/images/article_assets/hbr/6407/64410_H.gif">
            <a:extLst>
              <a:ext uri="{FF2B5EF4-FFF2-40B4-BE49-F238E27FC236}">
                <a16:creationId xmlns:a16="http://schemas.microsoft.com/office/drawing/2014/main" id="{499212EF-A28C-4F46-96A0-5C937950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5" y="1799668"/>
            <a:ext cx="6770832" cy="509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6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(Magee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18439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method described in the Magee article offers a manually devised and calculated tool for making “ad hoc” (i.e., one-time) decisions.</a:t>
            </a:r>
          </a:p>
          <a:p>
            <a:pPr lvl="1"/>
            <a:r>
              <a:rPr lang="en-US" sz="2200" dirty="0"/>
              <a:t>Ex. where to place a new plant, how to best set up a manufacturing floor based on possible alternatives</a:t>
            </a:r>
          </a:p>
          <a:p>
            <a:endParaRPr lang="en-US" sz="2400" dirty="0"/>
          </a:p>
          <a:p>
            <a:r>
              <a:rPr lang="en-US" sz="2400" dirty="0"/>
              <a:t>Although understanding how to use manual decision trees can be helpful, the goal of ML algorithms is rarely for one-off decisions.</a:t>
            </a:r>
          </a:p>
          <a:p>
            <a:endParaRPr lang="en-US" sz="2400" dirty="0"/>
          </a:p>
          <a:p>
            <a:r>
              <a:rPr lang="en-US" sz="2400" dirty="0"/>
              <a:t>ML algorithms seek to reduce human intervention and automate decision making. 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8901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6622</TotalTime>
  <Words>2028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Wingdings 2</vt:lpstr>
      <vt:lpstr>Dividend</vt:lpstr>
      <vt:lpstr>supervised Learning: Decision Trees</vt:lpstr>
      <vt:lpstr>supervised Learning</vt:lpstr>
      <vt:lpstr>supervised Learning</vt:lpstr>
      <vt:lpstr>supervised Learning</vt:lpstr>
      <vt:lpstr>Supervised Learning and Decision Trees</vt:lpstr>
      <vt:lpstr>Decision Trees (Magee Reading)</vt:lpstr>
      <vt:lpstr>Decision Trees (Magee Reading)</vt:lpstr>
      <vt:lpstr>Decision Trees (Magee Reading)</vt:lpstr>
      <vt:lpstr>Decision Trees (Magee Reading)</vt:lpstr>
      <vt:lpstr>Decision Trees (Chauhan Reading)</vt:lpstr>
      <vt:lpstr>Decision Trees (Chauhan Reading)</vt:lpstr>
      <vt:lpstr>Decision Trees (Chauhan Reading)</vt:lpstr>
      <vt:lpstr>Decision Trees (Chauhan Reading)</vt:lpstr>
      <vt:lpstr>Decision Trees (Chauhan Reading)</vt:lpstr>
      <vt:lpstr>Decision Trees (Chauhan Reading)</vt:lpstr>
      <vt:lpstr>Decision Trees (Chauhan Reading)</vt:lpstr>
      <vt:lpstr>Decision Trees (Chauhan Reading)</vt:lpstr>
      <vt:lpstr>Decision Trees with Python (Chauhan Reading)</vt:lpstr>
      <vt:lpstr>Decision Trees with Python (Chauhan Reading)</vt:lpstr>
      <vt:lpstr>Decision Trees with Python (Chauhan Reading)</vt:lpstr>
      <vt:lpstr>Decision Trees with Python: Sklearn Documentation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OOP for Business</dc:title>
  <dc:creator>Jeffrey Wall</dc:creator>
  <cp:lastModifiedBy>1</cp:lastModifiedBy>
  <cp:revision>1552</cp:revision>
  <dcterms:created xsi:type="dcterms:W3CDTF">2020-01-09T15:58:44Z</dcterms:created>
  <dcterms:modified xsi:type="dcterms:W3CDTF">2021-12-06T19:27:31Z</dcterms:modified>
</cp:coreProperties>
</file>