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sJn7u2R/MLPFZqqRjqeKocWPt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illSans-bold.fntdata"/><Relationship Id="rId6" Type="http://schemas.openxmlformats.org/officeDocument/2006/relationships/slide" Target="slides/slide2.xml"/><Relationship Id="rId18" Type="http://schemas.openxmlformats.org/officeDocument/2006/relationships/font" Target="fonts/Gill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5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BA7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BA7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5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BA7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7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BA7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BA7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0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2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BA7CA"/>
              </a:buClr>
              <a:buSzPts val="2000"/>
              <a:buFont typeface="Gill Sans"/>
              <a:buNone/>
              <a:defRPr b="0" sz="2000">
                <a:solidFill>
                  <a:srgbClr val="6BA7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2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BA7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BA7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cikit-learn.org/stable/modules/generated/sklearn.svm.SVC.html" TargetMode="External"/><Relationship Id="rId4" Type="http://schemas.openxmlformats.org/officeDocument/2006/relationships/hyperlink" Target="https://scikit-learn.org/stable/modules/generated/sklearn.svm.SVR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SUPERVISED LEARNING: </a:t>
            </a:r>
            <a:br>
              <a:rPr lang="en-US"/>
            </a:br>
            <a:r>
              <a:rPr lang="en-US"/>
              <a:t>SUPPORT VECTOR MACHINES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SVM WITH PYTHON (SCIKIT LEARN READING)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581192" y="2180496"/>
            <a:ext cx="11118439" cy="45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After training you model, you can test it using the test set</a:t>
            </a:r>
            <a:endParaRPr/>
          </a:p>
          <a:p>
            <a:pPr indent="-306000" lvl="1" marL="63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/>
              <a:t>y_predictions = svmModel.predict(X_test, y_test)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Like with the decision tree model, you can examine the accuracy of your model using the metrics library.</a:t>
            </a:r>
            <a:endParaRPr/>
          </a:p>
          <a:p>
            <a:pPr indent="-306000" lvl="1" marL="63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/>
              <a:t>metrics.accuracy_score(y_test, y_predictions)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A confusion matrix can also be used to assess misclassification errors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77476" lvl="1" marL="6300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t/>
            </a:r>
            <a:endParaRPr sz="2200"/>
          </a:p>
          <a:p>
            <a:pPr indent="-177476" lvl="1" marL="6300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t/>
            </a:r>
            <a:endParaRPr sz="22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77476" lvl="0" marL="3060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t/>
            </a:r>
            <a:endParaRPr sz="22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SVM WITH PYTHON (VANDERPLAS READING)</a:t>
            </a:r>
            <a:endParaRPr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581192" y="2180496"/>
            <a:ext cx="11118439" cy="45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To use a kernel on your data, by adding parameters to the initial SVC object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svmModel = svm.SVC(kernel="rbf")</a:t>
            </a:r>
            <a:endParaRPr/>
          </a:p>
          <a:p>
            <a:pPr indent="-177476" lvl="0" marL="3060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t/>
            </a:r>
            <a:endParaRPr sz="2200"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/>
              <a:t>You can also adjust the “softness” of the SVM margin by adjusting the </a:t>
            </a:r>
            <a:r>
              <a:rPr b="1" i="1" lang="en-US" sz="2200"/>
              <a:t>C</a:t>
            </a:r>
            <a:r>
              <a:rPr lang="en-US" sz="2200"/>
              <a:t> parameter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svmModel = svm.SVC(C=0.5)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77476" lvl="1" marL="6300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t/>
            </a:r>
            <a:endParaRPr sz="2200"/>
          </a:p>
          <a:p>
            <a:pPr indent="-177476" lvl="1" marL="6300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t/>
            </a:r>
            <a:endParaRPr sz="22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77476" lvl="0" marL="3060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t/>
            </a:r>
            <a:endParaRPr sz="22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SVM WITH PYTHON: SKLEARN DOCUMENTATION</a:t>
            </a:r>
            <a:endParaRPr/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581192" y="2180496"/>
            <a:ext cx="11118439" cy="4314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There are more advanced features to the sklearn SVM for classification (SVC) algorithm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You can view the additional features or read more about the features presented here by going to:</a:t>
            </a:r>
            <a:endParaRPr/>
          </a:p>
          <a:p>
            <a:pPr indent="-306000" lvl="1" marL="63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https://scikit-learn.org/stable/modules/generated/sklearn.svm.SVC.html</a:t>
            </a:r>
            <a:endParaRPr sz="22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If you want to learn about the SVM for regression with sklearn, visit:</a:t>
            </a:r>
            <a:endParaRPr/>
          </a:p>
          <a:p>
            <a:pPr indent="-306000" lvl="1" marL="63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https://scikit-learn.org/stable/modules/generated/sklearn.svm.SVR.html</a:t>
            </a:r>
            <a:r>
              <a:rPr lang="en-US" sz="22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SUPPORT VECTOR MACHINES (VANDERPLAS READING)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581192" y="2180496"/>
            <a:ext cx="11118439" cy="4314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Support Vector Machine (SVM) is a supervised learning algorithm (i.e., requires features and labels) that can be used for classification (i.e., categorical outcomes) or regression (i.e., numerical outcomes)</a:t>
            </a:r>
            <a:endParaRPr/>
          </a:p>
          <a:p>
            <a:pPr indent="-306000" lvl="1" marL="63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/>
              <a:t>We will primarily focus on classification problems as an introduction to SVM</a:t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SVM for classification uses a form of discriminative classification</a:t>
            </a:r>
            <a:br>
              <a:rPr lang="en-US" sz="2400"/>
            </a:br>
            <a:r>
              <a:rPr lang="en-US" sz="2400"/>
              <a:t>to separate data points into different classes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It does so by finding lines that best separate data points into </a:t>
            </a:r>
            <a:br>
              <a:rPr lang="en-US" sz="2400"/>
            </a:br>
            <a:r>
              <a:rPr lang="en-US" sz="2400"/>
              <a:t>different classes</a:t>
            </a:r>
            <a:endParaRPr/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21596" l="28846" r="25570" t="27806"/>
          <a:stretch/>
        </p:blipFill>
        <p:spPr>
          <a:xfrm>
            <a:off x="8909538" y="4276529"/>
            <a:ext cx="3118339" cy="216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SUPPORT VECTOR MACHINES (VANDERPLAS READING)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581192" y="2180496"/>
            <a:ext cx="11118439" cy="4314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The SVM algorithm trains on the labeled dataset by finding a line with the largest margin around it that separates the labeled data into the correct classes.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Once the SVM algorithm has been trained,</a:t>
            </a:r>
            <a:br>
              <a:rPr lang="en-US" sz="2400"/>
            </a:br>
            <a:r>
              <a:rPr lang="en-US" sz="2400"/>
              <a:t>the line is used to determine how to classify</a:t>
            </a:r>
            <a:br>
              <a:rPr lang="en-US" sz="2400"/>
            </a:br>
            <a:r>
              <a:rPr lang="en-US" sz="2400"/>
              <a:t>new data points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As with most supervised learning algorithms,</a:t>
            </a:r>
            <a:br>
              <a:rPr lang="en-US" sz="2400"/>
            </a:br>
            <a:r>
              <a:rPr lang="en-US" sz="2400"/>
              <a:t>you should create at least training and test data </a:t>
            </a:r>
            <a:br>
              <a:rPr lang="en-US" sz="2400"/>
            </a:br>
            <a:r>
              <a:rPr lang="en-US" sz="2400"/>
              <a:t>sets to validate the accuracy of the training</a:t>
            </a:r>
            <a:endParaRPr sz="22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20342" l="29345" r="26140" t="29174"/>
          <a:stretch/>
        </p:blipFill>
        <p:spPr>
          <a:xfrm>
            <a:off x="7065107" y="3032369"/>
            <a:ext cx="4884616" cy="3462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SUPPORT VECTOR MACHINES (VANDERPLAS READING)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581192" y="2180496"/>
            <a:ext cx="11118439" cy="4314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SVMs require only small amounts of memory because the SVM algorithm does not use all of the data to make decisions during training. 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The SVM algorithm creates a “support vector” </a:t>
            </a:r>
            <a:br>
              <a:rPr lang="en-US" sz="2400"/>
            </a:br>
            <a:r>
              <a:rPr lang="en-US" sz="2400"/>
              <a:t>made up of the points that frame the margin of</a:t>
            </a:r>
            <a:br>
              <a:rPr lang="en-US" sz="2400"/>
            </a:br>
            <a:r>
              <a:rPr lang="en-US" sz="2400"/>
              <a:t>the dividing line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Because only a portion of the data are used to </a:t>
            </a:r>
            <a:br>
              <a:rPr lang="en-US" sz="2400"/>
            </a:br>
            <a:r>
              <a:rPr lang="en-US" sz="2400"/>
              <a:t>learn a pattern, SVMs are excellent for data</a:t>
            </a:r>
            <a:br>
              <a:rPr lang="en-US" sz="2400"/>
            </a:br>
            <a:r>
              <a:rPr lang="en-US" sz="2400"/>
              <a:t>with many features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77476" lvl="0" marL="3060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t/>
            </a:r>
            <a:endParaRPr sz="22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25020" l="29202" r="25570" t="25022"/>
          <a:stretch/>
        </p:blipFill>
        <p:spPr>
          <a:xfrm>
            <a:off x="6908800" y="2903895"/>
            <a:ext cx="4962769" cy="342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SUPPORT VECTOR MACHINES (VANDERPLAS READING)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581192" y="2180496"/>
            <a:ext cx="11118439" cy="45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05999" lvl="0" marL="306000" rtl="0" algn="l"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lang="en-US" sz="2400"/>
              <a:t>In real world datasets, data rarely separates perfectly into classes as depicted in the previous images. Real data is messy.</a:t>
            </a:r>
            <a:endParaRPr/>
          </a:p>
          <a:p>
            <a:pPr indent="-305999" lvl="0" marL="306000" rtl="0" algn="l"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US" sz="2400"/>
              <a:t>Overlap is common in data, which requires SVM to “soften” the margin around the dividing boundary.</a:t>
            </a:r>
            <a:endParaRPr/>
          </a:p>
          <a:p>
            <a:pPr indent="-305999" lvl="0" marL="306000" rtl="0" algn="l"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US" sz="2400"/>
              <a:t>Instead of the support vector consisting of points at the border of the margin, a soft margin includes some data points within the margin.</a:t>
            </a:r>
            <a:endParaRPr/>
          </a:p>
          <a:p>
            <a:pPr indent="-305999" lvl="0" marL="306000" rtl="0" algn="l"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US" sz="2400"/>
              <a:t>The amount of data points included</a:t>
            </a:r>
            <a:br>
              <a:rPr lang="en-US" sz="2400"/>
            </a:br>
            <a:r>
              <a:rPr lang="en-US" sz="2400"/>
              <a:t>depends on a hyperparameter </a:t>
            </a:r>
            <a:r>
              <a:rPr b="1" i="1" lang="en-US" sz="2400"/>
              <a:t>C</a:t>
            </a:r>
            <a:endParaRPr/>
          </a:p>
          <a:p>
            <a:pPr indent="-305999" lvl="0" marL="306000" rtl="0" algn="l"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US" sz="2400"/>
              <a:t>If you create training, validation, and </a:t>
            </a:r>
            <a:br>
              <a:rPr lang="en-US" sz="2400"/>
            </a:br>
            <a:r>
              <a:rPr lang="en-US" sz="2400"/>
              <a:t>test sets, you can use the validation set</a:t>
            </a:r>
            <a:br>
              <a:rPr lang="en-US" sz="2400"/>
            </a:br>
            <a:r>
              <a:rPr lang="en-US" sz="2400"/>
              <a:t>to identify the most appropriate value for </a:t>
            </a:r>
            <a:r>
              <a:rPr b="1" i="1" lang="en-US" sz="2400"/>
              <a:t>C</a:t>
            </a:r>
            <a:br>
              <a:rPr lang="en-US" sz="2400"/>
            </a:br>
            <a:r>
              <a:rPr lang="en-US" sz="2400"/>
              <a:t>before using the test set</a:t>
            </a:r>
            <a:endParaRPr/>
          </a:p>
          <a:p>
            <a:pPr indent="-176307" lvl="0" marL="306000" rtl="0" algn="l">
              <a:spcBef>
                <a:spcPts val="1044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400"/>
          </a:p>
          <a:p>
            <a:pPr indent="-176307" lvl="0" marL="306000" rtl="0" algn="l">
              <a:spcBef>
                <a:spcPts val="1044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400"/>
          </a:p>
          <a:p>
            <a:pPr indent="-187115" lvl="0" marL="306000" rtl="0" algn="l">
              <a:spcBef>
                <a:spcPts val="1007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200"/>
          </a:p>
          <a:p>
            <a:pPr indent="-176307" lvl="0" marL="306000" rtl="0" algn="l">
              <a:spcBef>
                <a:spcPts val="1044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400"/>
          </a:p>
          <a:p>
            <a:pPr indent="-176307" lvl="0" marL="306000" rtl="0" algn="l">
              <a:spcBef>
                <a:spcPts val="1044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400"/>
          </a:p>
          <a:p>
            <a:pPr indent="-176307" lvl="0" marL="306000" rtl="0" algn="l">
              <a:spcBef>
                <a:spcPts val="1044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400"/>
          </a:p>
          <a:p>
            <a:pPr indent="-176307" lvl="0" marL="306000" rtl="0" algn="l">
              <a:spcBef>
                <a:spcPts val="1044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400"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38690" l="28917" r="20299" t="31794"/>
          <a:stretch/>
        </p:blipFill>
        <p:spPr>
          <a:xfrm>
            <a:off x="6096000" y="4470402"/>
            <a:ext cx="5814646" cy="2112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SUPPORT VECTOR MACHINES (VANDERPLAS READING)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581192" y="2180496"/>
            <a:ext cx="11118439" cy="45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SVMs can be used to solve linear problems, such as those datasets depicted in the previous examples.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However, not all data can be separated with a simple line.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The SVM algorithm can be used with various kernels to examine non-linear relationships.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A “kernel” projects data into a higher dimension to make</a:t>
            </a:r>
            <a:br>
              <a:rPr lang="en-US" sz="2400"/>
            </a:br>
            <a:r>
              <a:rPr lang="en-US" sz="2400"/>
              <a:t>a problem that can’t be separated linearly able to do so.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The SVM kernel creates this separation</a:t>
            </a:r>
            <a:br>
              <a:rPr lang="en-US" sz="2400"/>
            </a:br>
            <a:r>
              <a:rPr lang="en-US" sz="2400"/>
              <a:t>automatically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77476" lvl="0" marL="3060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t/>
            </a:r>
            <a:endParaRPr sz="22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27293" l="29487" r="25141" t="21538"/>
          <a:stretch/>
        </p:blipFill>
        <p:spPr>
          <a:xfrm>
            <a:off x="8331199" y="4191740"/>
            <a:ext cx="3782647" cy="266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4">
            <a:alphaModFix/>
          </a:blip>
          <a:srcRect b="36637" l="28275" r="27280" t="15840"/>
          <a:stretch/>
        </p:blipFill>
        <p:spPr>
          <a:xfrm>
            <a:off x="5853723" y="5219211"/>
            <a:ext cx="2383691" cy="159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SUPPORT VECTOR MACHINES (VANDERPLAS READING)</a:t>
            </a:r>
            <a:endParaRPr/>
          </a:p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581192" y="2180496"/>
            <a:ext cx="11118439" cy="45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A variety of kernels can be used with SVMs to help with a variety of different data distributions.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The Guassian radial basis function (RBF) used in the article is a general purpose kernel that can be used when you are not sure of the data distribution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Other kernels exist as well:</a:t>
            </a:r>
            <a:endParaRPr/>
          </a:p>
          <a:p>
            <a:pPr indent="-306000" lvl="1" marL="63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/>
              <a:t>Guassian kernel – similar to RBF</a:t>
            </a:r>
            <a:endParaRPr/>
          </a:p>
          <a:p>
            <a:pPr indent="-306000" lvl="1" marL="63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/>
              <a:t>Polynomial kernel</a:t>
            </a:r>
            <a:endParaRPr/>
          </a:p>
          <a:p>
            <a:pPr indent="-306000" lvl="1" marL="63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/>
              <a:t>Sigmoid kernel</a:t>
            </a:r>
            <a:endParaRPr sz="2400"/>
          </a:p>
          <a:p>
            <a:pPr indent="-177476" lvl="1" marL="6300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t/>
            </a:r>
            <a:endParaRPr sz="22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77476" lvl="0" marL="3060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t/>
            </a:r>
            <a:endParaRPr sz="22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27293" l="29487" r="25141" t="21538"/>
          <a:stretch/>
        </p:blipFill>
        <p:spPr>
          <a:xfrm>
            <a:off x="8331199" y="4191740"/>
            <a:ext cx="3782647" cy="266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4">
            <a:alphaModFix/>
          </a:blip>
          <a:srcRect b="36637" l="28275" r="27280" t="15840"/>
          <a:stretch/>
        </p:blipFill>
        <p:spPr>
          <a:xfrm>
            <a:off x="5853723" y="5219211"/>
            <a:ext cx="2383691" cy="159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SVM WITH PYTHON (SCIKIT LEARN READING)</a:t>
            </a:r>
            <a:endParaRPr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581192" y="2180496"/>
            <a:ext cx="11118439" cy="45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As with any ML algorithm, begin by importing the libraries you will use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import numpy as np</a:t>
            </a:r>
            <a:br>
              <a:rPr lang="en-US" sz="2400"/>
            </a:br>
            <a:r>
              <a:rPr lang="en-US" sz="2400"/>
              <a:t>from sklearn.preprocessing import StandardScaler – scale data prior to SVM analysis</a:t>
            </a:r>
            <a:br>
              <a:rPr lang="en-US" sz="2400"/>
            </a:br>
            <a:r>
              <a:rPr lang="en-US" sz="2400"/>
              <a:t>from sklearn import svm</a:t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Once your libraries are imported, you can set up a SVM object</a:t>
            </a:r>
            <a:endParaRPr/>
          </a:p>
          <a:p>
            <a:pPr indent="-306000" lvl="1" marL="63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/>
              <a:t>svmModel = svm.SVC()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SVC is SVM for classification problems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SVR is used for regression problems</a:t>
            </a:r>
            <a:endParaRPr/>
          </a:p>
          <a:p>
            <a:pPr indent="-177476" lvl="1" marL="6300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t/>
            </a:r>
            <a:endParaRPr sz="22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77476" lvl="0" marL="3060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t/>
            </a:r>
            <a:endParaRPr sz="22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SVM WITH PYTHON (SCIKIT LEARN READING)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81192" y="2180496"/>
            <a:ext cx="11118439" cy="45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After setting up the SVM object, you can train the model using the fit() method</a:t>
            </a:r>
            <a:endParaRPr/>
          </a:p>
          <a:p>
            <a:pPr indent="-306000" lvl="1" marL="63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/>
              <a:t>Remember that your data should be split into feature and label sets, as well as training and testing sets</a:t>
            </a:r>
            <a:endParaRPr/>
          </a:p>
          <a:p>
            <a:pPr indent="-270000" lvl="2" marL="90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X_train , X_test , y_train, y_test = train_test_split(features, labels)</a:t>
            </a:r>
            <a:endParaRPr/>
          </a:p>
          <a:p>
            <a:pPr indent="-306000" lvl="1" marL="63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/>
              <a:t>svmModel = svm.SVC()</a:t>
            </a:r>
            <a:br>
              <a:rPr lang="en-US" sz="2200"/>
            </a:br>
            <a:r>
              <a:rPr lang="en-US" sz="2200"/>
              <a:t>svmModel.fit(X_train, y_train)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You can view aspects of the learned model, such as details about the support vector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svmModel.support_vectors_ - returns the coordinates for the data points within the support vector</a:t>
            </a:r>
            <a:endParaRPr/>
          </a:p>
          <a:p>
            <a:pPr indent="-177476" lvl="1" marL="6300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t/>
            </a:r>
            <a:endParaRPr sz="22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77476" lvl="0" marL="3060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t/>
            </a:r>
            <a:endParaRPr sz="22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2020-01-09T15:58:44Z</dcterms:created>
  <dc:creator>Jeffrey Wall</dc:creator>
</cp:coreProperties>
</file>