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1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5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quantumsteinke/whats-the-difference-between-a-matrix-and-a-tensor-4505fbdc576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564-866D-4171-B68E-0275DC63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Artificial Neural Networks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5195-9CB3-462A-850A-EF37CF83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requires specific data structures, such as </a:t>
            </a:r>
            <a:r>
              <a:rPr lang="en-US" sz="2400" dirty="0" err="1"/>
              <a:t>numpy</a:t>
            </a:r>
            <a:r>
              <a:rPr lang="en-US" sz="2400" dirty="0"/>
              <a:t> arrays, for data inputs. </a:t>
            </a:r>
          </a:p>
          <a:p>
            <a:r>
              <a:rPr lang="en-US" sz="2400" dirty="0"/>
              <a:t>Many times, data must be converted from its raw form to numerical values. For example:</a:t>
            </a:r>
          </a:p>
          <a:p>
            <a:pPr lvl="1"/>
            <a:r>
              <a:rPr lang="en-US" sz="2200" dirty="0"/>
              <a:t>Each pixel in a color image must be converted into three separate scores for the red, green, and blue (RGB) value of the pixel (values range from 0 to 255).</a:t>
            </a:r>
          </a:p>
          <a:p>
            <a:pPr lvl="1"/>
            <a:r>
              <a:rPr lang="en-US" sz="2200" dirty="0"/>
              <a:t>The words in a text must be replaced with numerical representations (i.e., indices). For example, the word “neuron” would be replaced by the number 45 and “network” by 48.</a:t>
            </a:r>
          </a:p>
          <a:p>
            <a:pPr lvl="2"/>
            <a:r>
              <a:rPr lang="en-US" sz="2000" dirty="0"/>
              <a:t>The number isn’t important as long as it is unique to each word and is used consistently every time that a word appears in a document.</a:t>
            </a:r>
          </a:p>
          <a:p>
            <a:r>
              <a:rPr lang="en-US" sz="2400" dirty="0"/>
              <a:t>Data is also often normalized/standardized (e.g., convert the raw score to a z-score)</a:t>
            </a:r>
          </a:p>
          <a:p>
            <a:pPr lvl="1"/>
            <a:r>
              <a:rPr lang="en-US" sz="2200" dirty="0"/>
              <a:t>This can be done with </a:t>
            </a:r>
            <a:r>
              <a:rPr lang="en-US" sz="2200" dirty="0" err="1"/>
              <a:t>Keras</a:t>
            </a:r>
            <a:r>
              <a:rPr lang="en-US" sz="2200" dirty="0"/>
              <a:t> or another library like </a:t>
            </a:r>
            <a:r>
              <a:rPr lang="en-US" sz="2200" dirty="0" err="1"/>
              <a:t>Scikit</a:t>
            </a:r>
            <a:r>
              <a:rPr lang="en-US" sz="2200" dirty="0"/>
              <a:t>-learn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002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contains many useful utilities to convert your data to the appropriate data structure (i.e., a tensor)</a:t>
            </a:r>
          </a:p>
          <a:p>
            <a:pPr lvl="1"/>
            <a:r>
              <a:rPr lang="en-US" sz="2000" dirty="0"/>
              <a:t>Simply put, a tensor is a generalized form of a matrix that can exist in n-dimensions (i.e. 2D, 3D, 4D, etc.)</a:t>
            </a:r>
          </a:p>
          <a:p>
            <a:pPr lvl="1"/>
            <a:r>
              <a:rPr lang="en-US" sz="2000" dirty="0"/>
              <a:t>For more of an introduction to tensors, you can read: </a:t>
            </a:r>
            <a:r>
              <a:rPr lang="en-US" sz="2000" dirty="0">
                <a:hlinkClick r:id="rId2"/>
              </a:rPr>
              <a:t>https://medium.com/@quantumsteinke/whats-the-difference-between-a-matrix-and-a-tensor-4505fbdc576c</a:t>
            </a:r>
            <a:r>
              <a:rPr lang="en-US" sz="2000" dirty="0"/>
              <a:t> </a:t>
            </a:r>
          </a:p>
          <a:p>
            <a:r>
              <a:rPr lang="en-US" sz="2200" dirty="0"/>
              <a:t>Some data is more difficult to manually convert than other data, such as images and text. </a:t>
            </a:r>
            <a:r>
              <a:rPr lang="en-US" sz="2200" dirty="0" err="1"/>
              <a:t>Keras</a:t>
            </a:r>
            <a:r>
              <a:rPr lang="en-US" sz="2200" dirty="0"/>
              <a:t> provides simple tools to do difficult work:</a:t>
            </a:r>
          </a:p>
          <a:p>
            <a:pPr lvl="1"/>
            <a:r>
              <a:rPr lang="en-US" sz="2000" b="1" i="1" dirty="0" err="1"/>
              <a:t>tf.keras.preprocessing.image_dataset_from_directory</a:t>
            </a:r>
            <a:r>
              <a:rPr lang="en-US" sz="2000" b="1" i="1" dirty="0"/>
              <a:t> </a:t>
            </a:r>
            <a:r>
              <a:rPr lang="en-US" sz="2000" dirty="0"/>
              <a:t>– Converts image files in a directory into tensors</a:t>
            </a:r>
          </a:p>
          <a:p>
            <a:pPr lvl="1"/>
            <a:r>
              <a:rPr lang="en-US" sz="2000" b="1" i="1" dirty="0" err="1"/>
              <a:t>tf.keras.preprocessing.text_dataset_from_directory</a:t>
            </a:r>
            <a:r>
              <a:rPr lang="en-US" sz="2000" dirty="0"/>
              <a:t> – Converts text files in a directory into tensors</a:t>
            </a:r>
          </a:p>
          <a:p>
            <a:r>
              <a:rPr lang="en-US" sz="2400" dirty="0"/>
              <a:t>When possible, create end-to-end models: your ML models should be able to accept raw inputs, preprocess them and perform the model calculations.</a:t>
            </a:r>
          </a:p>
          <a:p>
            <a:pPr lvl="1"/>
            <a:r>
              <a:rPr lang="en-US" sz="2000" dirty="0"/>
              <a:t>Minimize reliance on external tools. It reduces the portability of your ML algorithms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59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50947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b="1" dirty="0"/>
              <a:t>Vectorizing text</a:t>
            </a:r>
            <a:r>
              <a:rPr lang="en-US" sz="2200" dirty="0"/>
              <a:t>: the sequence of words in a sentence means something. Converting text data to tensors requires that the sequence of words be correctly captured.</a:t>
            </a:r>
          </a:p>
          <a:p>
            <a:pPr lvl="1"/>
            <a:r>
              <a:rPr lang="en-US" sz="2000" dirty="0"/>
              <a:t>Words in text are replaced with index values. For example:</a:t>
            </a:r>
          </a:p>
          <a:p>
            <a:pPr lvl="2"/>
            <a:r>
              <a:rPr lang="en-US" sz="1800" dirty="0"/>
              <a:t>“The red rabbit is fictional” might convert to [2, 45, 643, 3, 342]</a:t>
            </a:r>
          </a:p>
          <a:p>
            <a:pPr lvl="2"/>
            <a:r>
              <a:rPr lang="en-US" sz="1800" dirty="0"/>
              <a:t>“The rabbit in Alice in Wonderland is fictional” might convert to [2, 643, 5, 789, 5, 805, 3, 342]</a:t>
            </a:r>
          </a:p>
          <a:p>
            <a:pPr lvl="1"/>
            <a:r>
              <a:rPr lang="en-US" sz="2000" dirty="0"/>
              <a:t>Notice that in these sentences the word “the” is consistently replaced with 2, “is” with 3, “in” with 5, etc. </a:t>
            </a:r>
          </a:p>
          <a:p>
            <a:pPr lvl="1"/>
            <a:r>
              <a:rPr lang="en-US" sz="2000" dirty="0"/>
              <a:t>Text vectorization must be consistent and each word must receive a unique index value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tensorflow.keras.layers</a:t>
            </a:r>
            <a:r>
              <a:rPr lang="en-US" sz="2200" dirty="0"/>
              <a:t> import </a:t>
            </a:r>
            <a:r>
              <a:rPr lang="en-US" sz="2200" dirty="0" err="1"/>
              <a:t>TextVectorization</a:t>
            </a:r>
            <a:br>
              <a:rPr lang="en-US" sz="2200" dirty="0"/>
            </a:br>
            <a:r>
              <a:rPr lang="en-US" sz="2200" dirty="0"/>
              <a:t>vectorizer = </a:t>
            </a:r>
            <a:r>
              <a:rPr lang="en-US" sz="2200" dirty="0" err="1"/>
              <a:t>TextVectorization</a:t>
            </a:r>
            <a:r>
              <a:rPr lang="en-US" sz="2200" dirty="0"/>
              <a:t>(</a:t>
            </a:r>
            <a:r>
              <a:rPr lang="en-US" sz="2200" dirty="0" err="1"/>
              <a:t>output_mode</a:t>
            </a:r>
            <a:r>
              <a:rPr lang="en-US" sz="2200" dirty="0"/>
              <a:t>="int")</a:t>
            </a:r>
            <a:br>
              <a:rPr lang="en-US" sz="2200" dirty="0"/>
            </a:br>
            <a:r>
              <a:rPr lang="en-US" sz="2200" dirty="0" err="1"/>
              <a:t>vectorizer.adapt</a:t>
            </a:r>
            <a:r>
              <a:rPr lang="en-US" sz="2200" dirty="0"/>
              <a:t>(</a:t>
            </a:r>
            <a:r>
              <a:rPr lang="en-US" sz="2200" dirty="0" err="1"/>
              <a:t>training_data</a:t>
            </a:r>
            <a:r>
              <a:rPr lang="en-US" sz="2200" dirty="0"/>
              <a:t>) #assigns text in the data to an index to build a dictionary of </a:t>
            </a:r>
            <a:r>
              <a:rPr lang="en-US" sz="2200" dirty="0" err="1"/>
              <a:t>index:word</a:t>
            </a:r>
            <a:r>
              <a:rPr lang="en-US" sz="2200" dirty="0"/>
              <a:t> pairs</a:t>
            </a:r>
            <a:br>
              <a:rPr lang="en-US" sz="2200" dirty="0"/>
            </a:br>
            <a:r>
              <a:rPr lang="en-US" sz="2200" dirty="0"/>
              <a:t>vectorizer(</a:t>
            </a:r>
            <a:r>
              <a:rPr lang="en-US" sz="2200" dirty="0" err="1"/>
              <a:t>new_data</a:t>
            </a:r>
            <a:r>
              <a:rPr lang="en-US" sz="2200" dirty="0"/>
              <a:t>) #converts a new string of text to index values using the dictionary created with the adapt() method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083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509473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Normalizing Data</a:t>
            </a:r>
            <a:r>
              <a:rPr lang="en-US" sz="2200" dirty="0"/>
              <a:t>: You have seen normalization in other ML algorithms. Normalization converts raw feature data to a standardized scale (e.g., a z-score).</a:t>
            </a:r>
          </a:p>
          <a:p>
            <a:endParaRPr lang="en-US" sz="2200" dirty="0"/>
          </a:p>
          <a:p>
            <a:r>
              <a:rPr lang="en-US" sz="2200" dirty="0"/>
              <a:t>Some ML algorithms are sensitive to differences in the magnitudes of feature values. Normalization put all feature values on the same scale.</a:t>
            </a:r>
          </a:p>
          <a:p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tensorflow.keras.layers</a:t>
            </a:r>
            <a:r>
              <a:rPr lang="en-US" sz="2200" dirty="0"/>
              <a:t> import Normalization</a:t>
            </a:r>
            <a:br>
              <a:rPr lang="en-US" sz="2200" dirty="0"/>
            </a:br>
            <a:r>
              <a:rPr lang="en-US" sz="2200" dirty="0"/>
              <a:t>normalizer = Normalization(axis=-1)</a:t>
            </a:r>
            <a:br>
              <a:rPr lang="en-US" sz="2200" dirty="0"/>
            </a:br>
            <a:r>
              <a:rPr lang="en-US" sz="2200" dirty="0" err="1"/>
              <a:t>normalizer.adapt</a:t>
            </a:r>
            <a:r>
              <a:rPr lang="en-US" sz="2200" dirty="0"/>
              <a:t>(</a:t>
            </a:r>
            <a:r>
              <a:rPr lang="en-US" sz="2200" dirty="0" err="1"/>
              <a:t>training_data</a:t>
            </a:r>
            <a:r>
              <a:rPr lang="en-US" sz="2200" dirty="0"/>
              <a:t>) #creates normalization scores based on data</a:t>
            </a:r>
            <a:br>
              <a:rPr lang="en-US" sz="2200" dirty="0"/>
            </a:br>
            <a:r>
              <a:rPr lang="en-US" sz="2200" dirty="0" err="1"/>
              <a:t>normalized_data</a:t>
            </a:r>
            <a:r>
              <a:rPr lang="en-US" sz="2200" dirty="0"/>
              <a:t> = normalizer(</a:t>
            </a:r>
            <a:r>
              <a:rPr lang="en-US" sz="2200" dirty="0" err="1"/>
              <a:t>training_data</a:t>
            </a:r>
            <a:r>
              <a:rPr lang="en-US" sz="2200" dirty="0"/>
              <a:t>) #returns normalized data in tensor form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147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50947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Once you preprocess your data, you can begin to build and train models with </a:t>
            </a:r>
            <a:r>
              <a:rPr lang="en-US" sz="2200" dirty="0" err="1"/>
              <a:t>Keras</a:t>
            </a:r>
            <a:endParaRPr lang="en-US" sz="2200" dirty="0"/>
          </a:p>
          <a:p>
            <a:r>
              <a:rPr lang="en-US" sz="2200" dirty="0"/>
              <a:t>Neural networks consist of layers of calculations. </a:t>
            </a:r>
          </a:p>
          <a:p>
            <a:r>
              <a:rPr lang="en-US" sz="2200" dirty="0" err="1"/>
              <a:t>Keras</a:t>
            </a:r>
            <a:r>
              <a:rPr lang="en-US" sz="2200" dirty="0"/>
              <a:t> encapsulates these layers of calculations in a </a:t>
            </a:r>
            <a:r>
              <a:rPr lang="en-US" sz="2200" b="1" dirty="0"/>
              <a:t>“model”</a:t>
            </a:r>
          </a:p>
          <a:p>
            <a:endParaRPr lang="en-US" sz="2200" b="1" dirty="0"/>
          </a:p>
          <a:p>
            <a:r>
              <a:rPr lang="en-US" sz="2200" dirty="0"/>
              <a:t>To create a model, begin by programming the layers of the model</a:t>
            </a:r>
          </a:p>
          <a:p>
            <a:pPr lvl="1"/>
            <a:r>
              <a:rPr lang="en-US" sz="2000" b="1" i="1" dirty="0"/>
              <a:t>from </a:t>
            </a:r>
            <a:r>
              <a:rPr lang="en-US" sz="2000" b="1" i="1" dirty="0" err="1"/>
              <a:t>tensorflow.keras</a:t>
            </a:r>
            <a:r>
              <a:rPr lang="en-US" sz="2000" b="1" i="1" dirty="0"/>
              <a:t> import layers</a:t>
            </a:r>
          </a:p>
          <a:p>
            <a:r>
              <a:rPr lang="en-US" sz="2200" dirty="0"/>
              <a:t>Often you will start with an Input layer</a:t>
            </a:r>
          </a:p>
          <a:p>
            <a:pPr lvl="1"/>
            <a:r>
              <a:rPr lang="en-US" sz="2000" dirty="0"/>
              <a:t>inputs = </a:t>
            </a:r>
            <a:r>
              <a:rPr lang="en-US" sz="2000" dirty="0" err="1"/>
              <a:t>keras.Input</a:t>
            </a:r>
            <a:r>
              <a:rPr lang="en-US" sz="2000" dirty="0"/>
              <a:t>(shape=(200, 300, 3))</a:t>
            </a:r>
          </a:p>
          <a:p>
            <a:pPr lvl="2"/>
            <a:r>
              <a:rPr lang="en-US" sz="1800" dirty="0"/>
              <a:t>This input layer would be for a tensor of images that have a pixel height of 200, a pixel width of 300, and a depth of 3. The depth refers to the RGB channels (i.e., 3 channels: red, green, and blue)</a:t>
            </a:r>
          </a:p>
          <a:p>
            <a:pPr lvl="1"/>
            <a:r>
              <a:rPr lang="en-US" sz="2000" dirty="0"/>
              <a:t>Notice that the layer doesn’t contain actual data, just the type of layer and the size of the data in the layer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580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50947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After creating the input layer, you can pass the output of the input layer to subsequent layers</a:t>
            </a:r>
          </a:p>
          <a:p>
            <a:pPr lvl="1"/>
            <a:r>
              <a:rPr lang="en-US" sz="2000" dirty="0"/>
              <a:t>input = </a:t>
            </a:r>
            <a:r>
              <a:rPr lang="en-US" sz="2000" dirty="0" err="1"/>
              <a:t>keras.Input</a:t>
            </a:r>
            <a:r>
              <a:rPr lang="en-US" sz="2000" dirty="0"/>
              <a:t>(shape=(200, 300, 3))</a:t>
            </a:r>
          </a:p>
          <a:p>
            <a:r>
              <a:rPr lang="en-US" sz="2200" dirty="0"/>
              <a:t>You then continue to pass the output from the current layer to the next layer. Consider for example a simple convolutions neural network:</a:t>
            </a:r>
          </a:p>
          <a:p>
            <a:pPr lvl="1"/>
            <a:r>
              <a:rPr lang="en-US" sz="1800" dirty="0"/>
              <a:t>input = </a:t>
            </a:r>
            <a:r>
              <a:rPr lang="en-US" sz="1800" dirty="0" err="1"/>
              <a:t>keras.Input</a:t>
            </a:r>
            <a:r>
              <a:rPr lang="en-US" sz="1800" dirty="0"/>
              <a:t>(shape=(200, 300, 3))</a:t>
            </a:r>
            <a:br>
              <a:rPr lang="en-US" sz="1800" dirty="0"/>
            </a:br>
            <a:r>
              <a:rPr lang="en-US" sz="1800" dirty="0"/>
              <a:t>hidden = layers.Conv2D(filters=32, </a:t>
            </a:r>
            <a:r>
              <a:rPr lang="en-US" sz="1800" dirty="0" err="1"/>
              <a:t>kernel_size</a:t>
            </a:r>
            <a:r>
              <a:rPr lang="en-US" sz="1800" dirty="0"/>
              <a:t>=(3, 3), activation="</a:t>
            </a:r>
            <a:r>
              <a:rPr lang="en-US" sz="1800" dirty="0" err="1"/>
              <a:t>relu</a:t>
            </a:r>
            <a:r>
              <a:rPr lang="en-US" sz="1800" dirty="0"/>
              <a:t>")(input) #notice input is passed to this layer</a:t>
            </a:r>
            <a:br>
              <a:rPr lang="en-US" sz="1800" dirty="0"/>
            </a:br>
            <a:r>
              <a:rPr lang="en-US" sz="1800" dirty="0"/>
              <a:t>hidden = layers.MaxPooling2D(</a:t>
            </a:r>
            <a:r>
              <a:rPr lang="en-US" sz="1800" dirty="0" err="1"/>
              <a:t>pool_size</a:t>
            </a:r>
            <a:r>
              <a:rPr lang="en-US" sz="1800" dirty="0"/>
              <a:t>=(3, 3))(hidden) #notice the previous “hidden” layer is passed to this layer</a:t>
            </a:r>
            <a:br>
              <a:rPr lang="en-US" sz="1800" dirty="0"/>
            </a:br>
            <a:r>
              <a:rPr lang="en-US" sz="1800" dirty="0"/>
              <a:t>hidden = layers.Conv2D(filters=32, </a:t>
            </a:r>
            <a:r>
              <a:rPr lang="en-US" sz="1800" dirty="0" err="1"/>
              <a:t>kernel_size</a:t>
            </a:r>
            <a:r>
              <a:rPr lang="en-US" sz="1800" dirty="0"/>
              <a:t>=(3, 3), activation="</a:t>
            </a:r>
            <a:r>
              <a:rPr lang="en-US" sz="1800" dirty="0" err="1"/>
              <a:t>relu</a:t>
            </a:r>
            <a:r>
              <a:rPr lang="en-US" sz="1800" dirty="0"/>
              <a:t>")(hidden)</a:t>
            </a:r>
            <a:br>
              <a:rPr lang="en-US" sz="1800" dirty="0"/>
            </a:br>
            <a:r>
              <a:rPr lang="en-US" sz="1800" dirty="0"/>
              <a:t>hidden = layers.GlobalAveragePooling2D()(hidden)</a:t>
            </a:r>
            <a:br>
              <a:rPr lang="en-US" sz="1800" dirty="0"/>
            </a:br>
            <a:r>
              <a:rPr lang="en-US" sz="1800" dirty="0"/>
              <a:t>output = </a:t>
            </a:r>
            <a:r>
              <a:rPr lang="en-US" sz="1800" dirty="0" err="1"/>
              <a:t>layers.Dense</a:t>
            </a:r>
            <a:r>
              <a:rPr lang="en-US" sz="1800" dirty="0"/>
              <a:t>(5, activation="</a:t>
            </a:r>
            <a:r>
              <a:rPr lang="en-US" sz="1800" dirty="0" err="1"/>
              <a:t>softmax</a:t>
            </a:r>
            <a:r>
              <a:rPr lang="en-US" sz="1800" dirty="0"/>
              <a:t>")(hidden) #hidden transformations passed to an output layer</a:t>
            </a:r>
          </a:p>
          <a:p>
            <a:r>
              <a:rPr lang="en-US" sz="2000" dirty="0"/>
              <a:t>Once the layers are built, you can add them to a </a:t>
            </a:r>
            <a:r>
              <a:rPr lang="en-US" sz="2000" dirty="0" err="1"/>
              <a:t>Keras</a:t>
            </a:r>
            <a:r>
              <a:rPr lang="en-US" sz="2000" dirty="0"/>
              <a:t> model</a:t>
            </a:r>
          </a:p>
          <a:p>
            <a:pPr lvl="1"/>
            <a:r>
              <a:rPr lang="en-US" sz="1800" dirty="0"/>
              <a:t>model = </a:t>
            </a:r>
            <a:r>
              <a:rPr lang="en-US" sz="1800" dirty="0" err="1"/>
              <a:t>keras.Model</a:t>
            </a:r>
            <a:r>
              <a:rPr lang="en-US" sz="1800" dirty="0"/>
              <a:t>(inputs=input, outputs=output)</a:t>
            </a:r>
          </a:p>
          <a:p>
            <a:pPr lvl="1"/>
            <a:r>
              <a:rPr lang="en-US" sz="1800" dirty="0"/>
              <a:t>Calling </a:t>
            </a:r>
            <a:r>
              <a:rPr lang="en-US" sz="1800" dirty="0" err="1"/>
              <a:t>model.summary</a:t>
            </a:r>
            <a:r>
              <a:rPr lang="en-US" sz="1800" dirty="0"/>
              <a:t>() will show you the order of your layers, the shape of each layer, and the number of trainable parameters in each layer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963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50947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Once you have constructed a model with its layers, you can train the model with training data</a:t>
            </a:r>
          </a:p>
          <a:p>
            <a:r>
              <a:rPr lang="en-US" sz="2200" dirty="0"/>
              <a:t>Before you train the data, you must set values to tell the network how to learn, such as the</a:t>
            </a:r>
          </a:p>
          <a:p>
            <a:pPr lvl="1"/>
            <a:r>
              <a:rPr lang="en-US" sz="2000" b="1" dirty="0"/>
              <a:t>Optimizer</a:t>
            </a:r>
            <a:r>
              <a:rPr lang="en-US" sz="2000" dirty="0"/>
              <a:t>: an algorithm that adjusts the parameter weights of a neural network to help it learn. Many different optimizers exist.</a:t>
            </a:r>
          </a:p>
          <a:p>
            <a:pPr lvl="1"/>
            <a:r>
              <a:rPr lang="en-US" sz="2000" b="1" dirty="0"/>
              <a:t>Loss function</a:t>
            </a:r>
            <a:r>
              <a:rPr lang="en-US" sz="2000" dirty="0"/>
              <a:t>: a function that calculates the error of what is expected vs. what the network actually learned. Many different loss functions exist.</a:t>
            </a:r>
            <a:endParaRPr lang="en-US" sz="1800" dirty="0"/>
          </a:p>
          <a:p>
            <a:pPr lvl="1"/>
            <a:r>
              <a:rPr lang="en-US" sz="1800" b="1" i="1" dirty="0" err="1"/>
              <a:t>model.compile</a:t>
            </a:r>
            <a:r>
              <a:rPr lang="en-US" sz="1800" b="1" i="1" dirty="0"/>
              <a:t>(optimizer='</a:t>
            </a:r>
            <a:r>
              <a:rPr lang="en-US" sz="1800" b="1" i="1" dirty="0" err="1"/>
              <a:t>rmsprop</a:t>
            </a:r>
            <a:r>
              <a:rPr lang="en-US" sz="1800" b="1" i="1" dirty="0"/>
              <a:t>', loss='</a:t>
            </a:r>
            <a:r>
              <a:rPr lang="en-US" sz="1800" b="1" i="1" dirty="0" err="1"/>
              <a:t>categorical_crossentropy</a:t>
            </a:r>
            <a:r>
              <a:rPr lang="en-US" sz="1800" b="1" i="1" dirty="0"/>
              <a:t>’)</a:t>
            </a:r>
          </a:p>
          <a:p>
            <a:r>
              <a:rPr lang="en-US" sz="2000" dirty="0"/>
              <a:t>After setting these values, you can train the model with data using the fit() method like you did for other supervised ML algorithms</a:t>
            </a:r>
          </a:p>
          <a:p>
            <a:pPr lvl="1"/>
            <a:r>
              <a:rPr lang="en-US" sz="1800" dirty="0" err="1"/>
              <a:t>model.fit</a:t>
            </a:r>
            <a:r>
              <a:rPr lang="en-US" sz="1800" dirty="0"/>
              <a:t>(features, labels, </a:t>
            </a:r>
            <a:r>
              <a:rPr lang="en-US" sz="1800" dirty="0" err="1"/>
              <a:t>batch_size</a:t>
            </a:r>
            <a:r>
              <a:rPr lang="en-US" sz="1800" dirty="0"/>
              <a:t>=32, epochs=10)</a:t>
            </a:r>
          </a:p>
          <a:p>
            <a:pPr lvl="2"/>
            <a:r>
              <a:rPr lang="en-US" sz="1600" dirty="0" err="1"/>
              <a:t>batch_size</a:t>
            </a:r>
            <a:r>
              <a:rPr lang="en-US" sz="1600" dirty="0"/>
              <a:t> = number of samples from the dataset to calculate at one time. </a:t>
            </a:r>
            <a:r>
              <a:rPr lang="en-US" sz="1600" dirty="0" err="1"/>
              <a:t>Batch_size</a:t>
            </a:r>
            <a:r>
              <a:rPr lang="en-US" sz="1600" dirty="0"/>
              <a:t> isn’t necessary if your data is already batched.</a:t>
            </a:r>
          </a:p>
          <a:p>
            <a:pPr lvl="2"/>
            <a:r>
              <a:rPr lang="en-US" sz="1600" dirty="0"/>
              <a:t>epochs = number of times to iterate over the entire dataset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35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509473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You can evaluate your model for testing purposes by using the evaluate() method</a:t>
            </a:r>
          </a:p>
          <a:p>
            <a:pPr lvl="1"/>
            <a:r>
              <a:rPr lang="en-US" sz="2000" dirty="0"/>
              <a:t>loss, accuracy = </a:t>
            </a:r>
            <a:r>
              <a:rPr lang="en-US" sz="2000" dirty="0" err="1"/>
              <a:t>model.evaluate</a:t>
            </a:r>
            <a:r>
              <a:rPr lang="en-US" sz="2000" dirty="0"/>
              <a:t>(</a:t>
            </a:r>
            <a:r>
              <a:rPr lang="en-US" sz="2000" dirty="0" err="1"/>
              <a:t>validation_dataset</a:t>
            </a:r>
            <a:r>
              <a:rPr lang="en-US" sz="2000" dirty="0"/>
              <a:t>)</a:t>
            </a:r>
          </a:p>
          <a:p>
            <a:r>
              <a:rPr lang="en-US" sz="2200" dirty="0"/>
              <a:t>You can also make predictions on new data points after training your data</a:t>
            </a:r>
          </a:p>
          <a:p>
            <a:pPr lvl="1"/>
            <a:r>
              <a:rPr lang="en-US" sz="2000" dirty="0"/>
              <a:t>predictions = </a:t>
            </a:r>
            <a:r>
              <a:rPr lang="en-US" sz="2000" dirty="0" err="1"/>
              <a:t>model.predict</a:t>
            </a:r>
            <a:r>
              <a:rPr lang="en-US" sz="2000" dirty="0"/>
              <a:t>(</a:t>
            </a:r>
            <a:r>
              <a:rPr lang="en-US" sz="2000" dirty="0" err="1"/>
              <a:t>new_dataset</a:t>
            </a:r>
            <a:r>
              <a:rPr lang="en-US" sz="2000" dirty="0"/>
              <a:t>)	</a:t>
            </a:r>
          </a:p>
          <a:p>
            <a:r>
              <a:rPr lang="en-US" sz="2200" dirty="0" err="1"/>
              <a:t>Keras</a:t>
            </a:r>
            <a:r>
              <a:rPr lang="en-US" sz="2200" dirty="0"/>
              <a:t> has many advanced features to assist in improving your model and the speed of training.</a:t>
            </a:r>
          </a:p>
          <a:p>
            <a:pPr lvl="1"/>
            <a:r>
              <a:rPr lang="en-US" sz="2000" dirty="0"/>
              <a:t>Creating custom training steps by extending </a:t>
            </a:r>
            <a:r>
              <a:rPr lang="en-US" sz="2000" dirty="0" err="1"/>
              <a:t>keras.Model</a:t>
            </a:r>
            <a:endParaRPr lang="en-US" sz="2000" dirty="0"/>
          </a:p>
          <a:p>
            <a:pPr lvl="1"/>
            <a:r>
              <a:rPr lang="en-US" sz="2000" dirty="0"/>
              <a:t>Debugging tools</a:t>
            </a:r>
          </a:p>
          <a:p>
            <a:pPr lvl="1"/>
            <a:r>
              <a:rPr lang="en-US" sz="2000" dirty="0"/>
              <a:t>Multi-GPU support</a:t>
            </a:r>
          </a:p>
          <a:p>
            <a:pPr lvl="1"/>
            <a:r>
              <a:rPr lang="en-US" sz="2000" dirty="0"/>
              <a:t>Synchronous and asynchronous execution</a:t>
            </a:r>
          </a:p>
          <a:p>
            <a:pPr lvl="1"/>
            <a:r>
              <a:rPr lang="en-US" sz="2000" dirty="0"/>
              <a:t>Hyperparameter tuning to identify the best hyperparameters for a model</a:t>
            </a:r>
          </a:p>
          <a:p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566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with Python: </a:t>
            </a:r>
            <a:r>
              <a:rPr lang="en-US" dirty="0" err="1"/>
              <a:t>Keras</a:t>
            </a:r>
            <a:r>
              <a:rPr lang="en-US" dirty="0"/>
              <a:t>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are even more advanced features to the </a:t>
            </a:r>
            <a:r>
              <a:rPr lang="en-US" sz="2400" dirty="0" err="1"/>
              <a:t>Keras</a:t>
            </a:r>
            <a:r>
              <a:rPr lang="en-US" sz="2400" dirty="0"/>
              <a:t> library</a:t>
            </a:r>
          </a:p>
          <a:p>
            <a:r>
              <a:rPr lang="en-US" sz="2400" dirty="0"/>
              <a:t>You can view the additional features or read more about the features presented here by going to:</a:t>
            </a:r>
          </a:p>
          <a:p>
            <a:pPr lvl="1"/>
            <a:r>
              <a:rPr lang="en-US" sz="2200" dirty="0">
                <a:hlinkClick r:id="rId2"/>
              </a:rPr>
              <a:t>https://keras.io/</a:t>
            </a:r>
            <a:endParaRPr lang="en-US" sz="2200" dirty="0"/>
          </a:p>
          <a:p>
            <a:pPr lvl="1"/>
            <a:r>
              <a:rPr lang="en-US" sz="2200" dirty="0">
                <a:hlinkClick r:id="rId3"/>
              </a:rPr>
              <a:t>https://keras.io/api/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77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D57-5509-4723-89B1-FBAD46E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90CA-6D6E-4A26-84CB-EDEF07B8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52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Artificial Neural Networks (ANNs) consist of data structures that vaguely mimic the functionality of neurons in the brain.</a:t>
            </a:r>
          </a:p>
          <a:p>
            <a:endParaRPr lang="en-US" sz="2400" dirty="0"/>
          </a:p>
          <a:p>
            <a:r>
              <a:rPr lang="en-US" sz="2400" dirty="0"/>
              <a:t>ANNs are a type of artificial intelligence that has gained notoriety in the last decade for their ability to solve problems with a high degree of accuracy that other ML algorithms could not.</a:t>
            </a:r>
          </a:p>
          <a:p>
            <a:endParaRPr lang="en-US" sz="2400" dirty="0"/>
          </a:p>
          <a:p>
            <a:r>
              <a:rPr lang="en-US" sz="2400" dirty="0"/>
              <a:t>At a high-level, there are two types of artificial intelligence</a:t>
            </a:r>
          </a:p>
          <a:p>
            <a:pPr lvl="1"/>
            <a:r>
              <a:rPr lang="en-US" sz="2200" dirty="0"/>
              <a:t>Narrow AI: “intelligence” is limited to specific tasks (e.g., image recognition, facial recognition, stock investment, etc.). This is the current state of AI. ANNs are currently a form of narrow AI.</a:t>
            </a:r>
          </a:p>
          <a:p>
            <a:pPr lvl="1"/>
            <a:r>
              <a:rPr lang="en-US" sz="2200" dirty="0"/>
              <a:t>General AI: intelligence that can learn a variety of information and new skills (like human brain)</a:t>
            </a:r>
          </a:p>
        </p:txBody>
      </p:sp>
    </p:spTree>
    <p:extLst>
      <p:ext uri="{BB962C8B-B14F-4D97-AF65-F5344CB8AC3E}">
        <p14:creationId xmlns:p14="http://schemas.microsoft.com/office/powerpoint/2010/main" val="11952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Neural Networks (</a:t>
            </a:r>
            <a:r>
              <a:rPr lang="en-US" dirty="0" err="1"/>
              <a:t>Wiggers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As a narrow AI, neural networks have still achieved human or super-human performance on a number of tasks, such as image recognition (e.g., medical imaging diagnosis).</a:t>
            </a:r>
          </a:p>
          <a:p>
            <a:endParaRPr lang="en-US" sz="2400" dirty="0"/>
          </a:p>
          <a:p>
            <a:r>
              <a:rPr lang="en-US" sz="2400" dirty="0"/>
              <a:t>Recently, Gartner reported a 270% increase in the usage of AI within organizations.</a:t>
            </a:r>
          </a:p>
          <a:p>
            <a:r>
              <a:rPr lang="en-US" sz="2400" dirty="0"/>
              <a:t>Deloitte found that in 2018, around 60% of organizations used some form of AI.</a:t>
            </a:r>
          </a:p>
          <a:p>
            <a:r>
              <a:rPr lang="en-US" sz="2400" dirty="0"/>
              <a:t>Deloitte also found that 42% of executives believe that AI will be of critical importance in as little as two years.</a:t>
            </a:r>
          </a:p>
          <a:p>
            <a:r>
              <a:rPr lang="en-US" sz="2400" dirty="0"/>
              <a:t>Neural networks could produce between $3.5 and 5.8 trillion in value annually (Harvard Business Review).</a:t>
            </a:r>
          </a:p>
          <a:p>
            <a:endParaRPr lang="en-US" sz="2400" dirty="0"/>
          </a:p>
          <a:p>
            <a:r>
              <a:rPr lang="en-US" sz="2400" dirty="0"/>
              <a:t>Taking some time to learn about neural networks and considering their use in business will make you a valuable asset in the near future!</a:t>
            </a:r>
          </a:p>
        </p:txBody>
      </p:sp>
    </p:spTree>
    <p:extLst>
      <p:ext uri="{BB962C8B-B14F-4D97-AF65-F5344CB8AC3E}">
        <p14:creationId xmlns:p14="http://schemas.microsoft.com/office/powerpoint/2010/main" val="416038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Neural Networks (</a:t>
            </a:r>
            <a:r>
              <a:rPr lang="en-US" dirty="0" err="1"/>
              <a:t>Wiggers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Many business domains could benefit from the use of AI. For example:</a:t>
            </a:r>
          </a:p>
          <a:p>
            <a:pPr lvl="1"/>
            <a:r>
              <a:rPr lang="en-US" sz="2200" dirty="0"/>
              <a:t>Credit evaluation and loan delinquency in banking industry</a:t>
            </a:r>
          </a:p>
          <a:p>
            <a:pPr lvl="1"/>
            <a:r>
              <a:rPr lang="en-US" sz="2200" dirty="0"/>
              <a:t>Fraud detection in financial institutions</a:t>
            </a:r>
          </a:p>
          <a:p>
            <a:pPr lvl="1"/>
            <a:r>
              <a:rPr lang="en-US" sz="2200" dirty="0"/>
              <a:t>Customer behavior predictions for marketing and sales</a:t>
            </a:r>
          </a:p>
          <a:p>
            <a:pPr lvl="1"/>
            <a:r>
              <a:rPr lang="en-US" sz="2200" dirty="0"/>
              <a:t>Customer segmentation</a:t>
            </a:r>
          </a:p>
          <a:p>
            <a:pPr lvl="1"/>
            <a:r>
              <a:rPr lang="en-US" sz="2200" dirty="0"/>
              <a:t>Real-time transportation route suggestions</a:t>
            </a:r>
          </a:p>
          <a:p>
            <a:pPr lvl="1"/>
            <a:r>
              <a:rPr lang="en-US" sz="2200" dirty="0"/>
              <a:t>Diagnosing/maintaining machines (e.g., vehicles, manufacturing machines) (i.e., predictive maintenance)</a:t>
            </a:r>
          </a:p>
          <a:p>
            <a:pPr lvl="1"/>
            <a:r>
              <a:rPr lang="en-US" sz="2200" dirty="0"/>
              <a:t>Medical diagnosis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930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Neural Networks (</a:t>
            </a:r>
            <a:r>
              <a:rPr lang="en-US" dirty="0" err="1"/>
              <a:t>Wiggers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Despite providing clear value, neural networks exhibit some limitations:</a:t>
            </a:r>
          </a:p>
          <a:p>
            <a:pPr lvl="1"/>
            <a:r>
              <a:rPr lang="en-US" sz="2200" dirty="0"/>
              <a:t>Training data isn’t always available.</a:t>
            </a:r>
          </a:p>
          <a:p>
            <a:pPr lvl="1"/>
            <a:r>
              <a:rPr lang="en-US" sz="2200" dirty="0"/>
              <a:t>Data quality is a HUGE problem (estimated to be 80+ percent of issues currently experienced).</a:t>
            </a:r>
          </a:p>
          <a:p>
            <a:pPr lvl="1"/>
            <a:r>
              <a:rPr lang="en-US" sz="2200" dirty="0"/>
              <a:t>Training is expensive (backpropagation algorithm is computationally expensive)</a:t>
            </a:r>
          </a:p>
          <a:p>
            <a:pPr lvl="2"/>
            <a:r>
              <a:rPr lang="en-US" sz="2000" dirty="0"/>
              <a:t>Sometimes millions of dollars for networks with hundreds of billions of parameters to estimate</a:t>
            </a:r>
          </a:p>
          <a:p>
            <a:pPr lvl="1"/>
            <a:r>
              <a:rPr lang="en-US" sz="2200" dirty="0"/>
              <a:t>Finding skilled personnel is difficult and business practices surrounding AI are immature.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063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Varteq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Neural networks come in many and varied forms.</a:t>
            </a:r>
          </a:p>
          <a:p>
            <a:r>
              <a:rPr lang="en-US" sz="2400" dirty="0"/>
              <a:t>New models are created regularly by scientists and </a:t>
            </a:r>
            <a:br>
              <a:rPr lang="en-US" sz="2400" dirty="0"/>
            </a:br>
            <a:r>
              <a:rPr lang="en-US" sz="2400" dirty="0"/>
              <a:t>R&amp;D practitioners.</a:t>
            </a:r>
          </a:p>
          <a:p>
            <a:r>
              <a:rPr lang="en-US" sz="2400" dirty="0"/>
              <a:t>Neural  networks consist of nodes called “neurons”</a:t>
            </a:r>
            <a:br>
              <a:rPr lang="en-US" sz="2400" dirty="0"/>
            </a:br>
            <a:r>
              <a:rPr lang="en-US" sz="2400" dirty="0"/>
              <a:t>(i.e., the dots in the image to the right).</a:t>
            </a:r>
          </a:p>
          <a:p>
            <a:r>
              <a:rPr lang="en-US" sz="2400" dirty="0"/>
              <a:t>Neurons are connected to each other in layers to</a:t>
            </a:r>
            <a:br>
              <a:rPr lang="en-US" sz="2400" dirty="0"/>
            </a:br>
            <a:r>
              <a:rPr lang="en-US" sz="2400" dirty="0"/>
              <a:t>form a network of neurons.</a:t>
            </a:r>
          </a:p>
          <a:p>
            <a:r>
              <a:rPr lang="en-US" sz="2400" dirty="0"/>
              <a:t>Each type of network provides different behavior.</a:t>
            </a:r>
          </a:p>
          <a:p>
            <a:r>
              <a:rPr lang="en-US" sz="2400" dirty="0"/>
              <a:t>We only have time to examine a few types.</a:t>
            </a:r>
          </a:p>
        </p:txBody>
      </p:sp>
      <p:pic>
        <p:nvPicPr>
          <p:cNvPr id="1026" name="Picture 2" descr="http://varteq.com/wp-content/uploads/2019/10/neural_networks.png">
            <a:extLst>
              <a:ext uri="{FF2B5EF4-FFF2-40B4-BE49-F238E27FC236}">
                <a16:creationId xmlns:a16="http://schemas.microsoft.com/office/drawing/2014/main" id="{48B182D3-D059-47A3-971E-09F9B072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23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Varteq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Three foundational types of layers in neural networks</a:t>
            </a:r>
            <a:br>
              <a:rPr lang="en-US" sz="2400" dirty="0"/>
            </a:br>
            <a:r>
              <a:rPr lang="en-US" sz="2400" dirty="0"/>
              <a:t>include:</a:t>
            </a:r>
          </a:p>
          <a:p>
            <a:pPr lvl="1"/>
            <a:r>
              <a:rPr lang="en-US" sz="2200" b="1" dirty="0"/>
              <a:t>Input layer </a:t>
            </a:r>
            <a:r>
              <a:rPr lang="en-US" sz="2200" dirty="0"/>
              <a:t>– nodes in this layer accept raw data inputs</a:t>
            </a:r>
          </a:p>
          <a:p>
            <a:pPr lvl="1"/>
            <a:r>
              <a:rPr lang="en-US" sz="2200" b="1" dirty="0"/>
              <a:t>Hidden layers </a:t>
            </a:r>
            <a:r>
              <a:rPr lang="en-US" sz="2200" dirty="0"/>
              <a:t>– many hidden layers can exist. Hidden</a:t>
            </a:r>
            <a:br>
              <a:rPr lang="en-US" sz="2200" dirty="0"/>
            </a:br>
            <a:r>
              <a:rPr lang="en-US" sz="2200" dirty="0"/>
              <a:t>layers perform additional calculations. The number of</a:t>
            </a:r>
            <a:br>
              <a:rPr lang="en-US" sz="2200" dirty="0"/>
            </a:br>
            <a:r>
              <a:rPr lang="en-US" sz="2200" dirty="0"/>
              <a:t>hidden layers is what provides the networks “depth”</a:t>
            </a:r>
            <a:br>
              <a:rPr lang="en-US" sz="2200" dirty="0"/>
            </a:br>
            <a:r>
              <a:rPr lang="en-US" sz="2200" dirty="0"/>
              <a:t>(i.e., deep learning)</a:t>
            </a:r>
          </a:p>
          <a:p>
            <a:pPr lvl="1"/>
            <a:r>
              <a:rPr lang="en-US" sz="2200" b="1" dirty="0"/>
              <a:t>Output layer </a:t>
            </a:r>
            <a:r>
              <a:rPr lang="en-US" sz="2200" dirty="0"/>
              <a:t>– the output layer accepts scores from</a:t>
            </a:r>
            <a:br>
              <a:rPr lang="en-US" sz="2200" dirty="0"/>
            </a:br>
            <a:r>
              <a:rPr lang="en-US" sz="2200" dirty="0"/>
              <a:t>one or more hidden layers. It then predicts the desired</a:t>
            </a:r>
            <a:br>
              <a:rPr lang="en-US" sz="2200" dirty="0"/>
            </a:br>
            <a:r>
              <a:rPr lang="en-US" sz="2200" dirty="0"/>
              <a:t>outcome.</a:t>
            </a:r>
          </a:p>
        </p:txBody>
      </p:sp>
      <p:pic>
        <p:nvPicPr>
          <p:cNvPr id="1026" name="Picture 2" descr="http://varteq.com/wp-content/uploads/2019/10/neural_networks.png">
            <a:extLst>
              <a:ext uri="{FF2B5EF4-FFF2-40B4-BE49-F238E27FC236}">
                <a16:creationId xmlns:a16="http://schemas.microsoft.com/office/drawing/2014/main" id="{48B182D3-D059-47A3-971E-09F9B072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23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4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Varteq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Some networks also use other types of layers:</a:t>
            </a:r>
          </a:p>
          <a:p>
            <a:pPr lvl="1"/>
            <a:r>
              <a:rPr lang="en-US" sz="2200" b="1" dirty="0"/>
              <a:t>Recurrent layers </a:t>
            </a:r>
            <a:r>
              <a:rPr lang="en-US" sz="2200" dirty="0"/>
              <a:t>– some data/problems are </a:t>
            </a:r>
            <a:br>
              <a:rPr lang="en-US" sz="2200" dirty="0"/>
            </a:br>
            <a:r>
              <a:rPr lang="en-US" sz="2200" dirty="0"/>
              <a:t>sequential, such as time series data. For these problems</a:t>
            </a:r>
            <a:br>
              <a:rPr lang="en-US" sz="2200" dirty="0"/>
            </a:br>
            <a:r>
              <a:rPr lang="en-US" sz="2200" dirty="0"/>
              <a:t>some neural networks seek to retain a memory of past</a:t>
            </a:r>
            <a:br>
              <a:rPr lang="en-US" sz="2200" dirty="0"/>
            </a:br>
            <a:r>
              <a:rPr lang="en-US" sz="2200" dirty="0"/>
              <a:t>events in the series/sequence.</a:t>
            </a:r>
          </a:p>
          <a:p>
            <a:pPr lvl="1"/>
            <a:endParaRPr lang="en-US" sz="2200" b="1" dirty="0"/>
          </a:p>
          <a:p>
            <a:pPr lvl="1"/>
            <a:r>
              <a:rPr lang="en-US" sz="2200" b="1" dirty="0"/>
              <a:t>Kernel layers </a:t>
            </a:r>
            <a:r>
              <a:rPr lang="en-US" sz="2200" dirty="0"/>
              <a:t>– In some networks, hidden layers</a:t>
            </a:r>
            <a:br>
              <a:rPr lang="en-US" sz="2200" dirty="0"/>
            </a:br>
            <a:r>
              <a:rPr lang="en-US" sz="2200" dirty="0"/>
              <a:t>perform calculations using a kernel, such as </a:t>
            </a:r>
            <a:br>
              <a:rPr lang="en-US" sz="2200" dirty="0"/>
            </a:br>
            <a:r>
              <a:rPr lang="en-US" sz="2200" dirty="0"/>
              <a:t>convolutional kernels in convolutions networks.</a:t>
            </a:r>
          </a:p>
        </p:txBody>
      </p:sp>
      <p:pic>
        <p:nvPicPr>
          <p:cNvPr id="1026" name="Picture 2" descr="http://varteq.com/wp-content/uploads/2019/10/neural_networks.png">
            <a:extLst>
              <a:ext uri="{FF2B5EF4-FFF2-40B4-BE49-F238E27FC236}">
                <a16:creationId xmlns:a16="http://schemas.microsoft.com/office/drawing/2014/main" id="{48B182D3-D059-47A3-971E-09F9B072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23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3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Neural Networks and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is a Python library that provides a high-level interface to the TensorFlow library</a:t>
            </a:r>
            <a:r>
              <a:rPr lang="en-US" sz="2200" dirty="0"/>
              <a:t> designed to build, train, and use neural networks.</a:t>
            </a:r>
          </a:p>
          <a:p>
            <a:r>
              <a:rPr lang="en-US" sz="2200" dirty="0" err="1"/>
              <a:t>Keras</a:t>
            </a:r>
            <a:r>
              <a:rPr lang="en-US" sz="2200" dirty="0"/>
              <a:t> works by allowing you to work with “blocks” of different calculations that can be stacked and layered to create a neural network.</a:t>
            </a:r>
          </a:p>
          <a:p>
            <a:pPr lvl="1"/>
            <a:r>
              <a:rPr lang="en-US" sz="2000" dirty="0"/>
              <a:t>You often don’t have to work with data matrices and perform manual calculations, such as the dot product, when using </a:t>
            </a:r>
            <a:r>
              <a:rPr lang="en-US" sz="2000" dirty="0" err="1"/>
              <a:t>Keras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TensorFlow requires a deeper understanding of linear algebra and the operations of specific calculations.</a:t>
            </a:r>
          </a:p>
          <a:p>
            <a:r>
              <a:rPr lang="en-US" sz="2200" dirty="0"/>
              <a:t>For applied purposes, </a:t>
            </a:r>
            <a:r>
              <a:rPr lang="en-US" sz="2200" dirty="0" err="1"/>
              <a:t>Keras</a:t>
            </a:r>
            <a:r>
              <a:rPr lang="en-US" sz="2200" dirty="0"/>
              <a:t> is an amazing library to help organizations produce and test neural networks quickly.</a:t>
            </a:r>
          </a:p>
        </p:txBody>
      </p:sp>
    </p:spTree>
    <p:extLst>
      <p:ext uri="{BB962C8B-B14F-4D97-AF65-F5344CB8AC3E}">
        <p14:creationId xmlns:p14="http://schemas.microsoft.com/office/powerpoint/2010/main" val="3248607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9376</TotalTime>
  <Words>2270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 2</vt:lpstr>
      <vt:lpstr>Dividend</vt:lpstr>
      <vt:lpstr>Intro to Artificial Neural Networks and Keras</vt:lpstr>
      <vt:lpstr>Neural Networks</vt:lpstr>
      <vt:lpstr>Value of Neural Networks (Wiggers Reading)</vt:lpstr>
      <vt:lpstr>Value of Neural Networks (Wiggers Reading)</vt:lpstr>
      <vt:lpstr>Value of Neural Networks (Wiggers Reading)</vt:lpstr>
      <vt:lpstr>Types of Neural Networks  (Varteq Reading)</vt:lpstr>
      <vt:lpstr>Types of Neural Networks  (Varteq Reading)</vt:lpstr>
      <vt:lpstr>Types of Neural Networks  (Varteq Reading)</vt:lpstr>
      <vt:lpstr>Neural Networks and Keras (Keras Reading)</vt:lpstr>
      <vt:lpstr>Neural Networks and Keras (Keras Reading)</vt:lpstr>
      <vt:lpstr>Neural Networks and Keras (Keras Reading)</vt:lpstr>
      <vt:lpstr>Neural Networks and Keras (Keras Reading)</vt:lpstr>
      <vt:lpstr>Neural Networks and Keras (Keras Reading)</vt:lpstr>
      <vt:lpstr>Neural Networks and Keras (Keras Reading)</vt:lpstr>
      <vt:lpstr>Neural Networks and Keras (Keras Reading)</vt:lpstr>
      <vt:lpstr>Neural Networks and Keras (Keras Reading)</vt:lpstr>
      <vt:lpstr>Neural Networks and Keras (Keras Reading)</vt:lpstr>
      <vt:lpstr>Neural Networks with Python: Keras Documentation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OOP for Business</dc:title>
  <dc:creator>Jeffrey Wall</dc:creator>
  <cp:lastModifiedBy>1</cp:lastModifiedBy>
  <cp:revision>1906</cp:revision>
  <dcterms:created xsi:type="dcterms:W3CDTF">2020-01-09T15:58:44Z</dcterms:created>
  <dcterms:modified xsi:type="dcterms:W3CDTF">2021-08-18T16:15:08Z</dcterms:modified>
</cp:coreProperties>
</file>