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1" r:id="rId2"/>
    <p:sldId id="275" r:id="rId3"/>
    <p:sldId id="276" r:id="rId4"/>
    <p:sldId id="277" r:id="rId5"/>
    <p:sldId id="278" r:id="rId6"/>
    <p:sldId id="306" r:id="rId7"/>
    <p:sldId id="279" r:id="rId8"/>
    <p:sldId id="280" r:id="rId9"/>
    <p:sldId id="307" r:id="rId10"/>
    <p:sldId id="281" r:id="rId11"/>
    <p:sldId id="284" r:id="rId12"/>
    <p:sldId id="309" r:id="rId13"/>
    <p:sldId id="285" r:id="rId14"/>
    <p:sldId id="288" r:id="rId15"/>
    <p:sldId id="308" r:id="rId16"/>
    <p:sldId id="289" r:id="rId17"/>
    <p:sldId id="290" r:id="rId18"/>
    <p:sldId id="300" r:id="rId19"/>
    <p:sldId id="301" r:id="rId20"/>
    <p:sldId id="293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>
        <p:scale>
          <a:sx n="77" d="100"/>
          <a:sy n="77" d="100"/>
        </p:scale>
        <p:origin x="-748" y="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0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255F-D645-4A63-8F94-F51068017BDF}" type="datetimeFigureOut">
              <a:rPr lang="en-US" smtClean="0"/>
              <a:t>4/26/2019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0379-40F3-4ACA-865A-91812A2D4E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8.png"/><Relationship Id="rId19" Type="http://schemas.microsoft.com/office/2007/relationships/hdphoto" Target="../media/hdphoto9.wdp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microsoft.com/office/2007/relationships/hdphoto" Target="../media/hdphoto25.wdp"/><Relationship Id="rId3" Type="http://schemas.microsoft.com/office/2007/relationships/hdphoto" Target="../media/hdphoto20.wdp"/><Relationship Id="rId7" Type="http://schemas.microsoft.com/office/2007/relationships/hdphoto" Target="../media/hdphoto22.wdp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24.wdp"/><Relationship Id="rId5" Type="http://schemas.microsoft.com/office/2007/relationships/hdphoto" Target="../media/hdphoto21.wdp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microsoft.com/office/2007/relationships/hdphoto" Target="../media/hdphoto2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8.png"/><Relationship Id="rId19" Type="http://schemas.microsoft.com/office/2007/relationships/hdphoto" Target="../media/hdphoto9.wdp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17.wdp"/><Relationship Id="rId3" Type="http://schemas.microsoft.com/office/2007/relationships/hdphoto" Target="../media/hdphoto12.wdp"/><Relationship Id="rId7" Type="http://schemas.microsoft.com/office/2007/relationships/hdphoto" Target="../media/hdphoto14.wdp"/><Relationship Id="rId12" Type="http://schemas.openxmlformats.org/officeDocument/2006/relationships/image" Target="../media/image21.png"/><Relationship Id="rId17" Type="http://schemas.microsoft.com/office/2007/relationships/hdphoto" Target="../media/hdphoto19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microsoft.com/office/2007/relationships/hdphoto" Target="../media/hdphoto13.wdp"/><Relationship Id="rId15" Type="http://schemas.microsoft.com/office/2007/relationships/hdphoto" Target="../media/hdphoto18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15.wdp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620" y="492064"/>
            <a:ext cx="6112453" cy="508078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RAGHU  ENGINEERING  COLLEGE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4" y="1029067"/>
            <a:ext cx="1117420" cy="1397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1377" y="1049070"/>
            <a:ext cx="2782685" cy="292634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algn="ctr"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(AUTONOMOUS)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7012" y="1431456"/>
            <a:ext cx="3620193" cy="292634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DEPARTMENT OF EEE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766" y="1791298"/>
            <a:ext cx="3214948" cy="292634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Academic year: 2018-2019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9373" y="2191196"/>
            <a:ext cx="3491865" cy="292634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II year  2-semister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7625" y="2544724"/>
            <a:ext cx="4261831" cy="323412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algn="ctr" defTabSz="764438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</a:rPr>
              <a:t>Digital Electronics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80" y="2896860"/>
            <a:ext cx="9366806" cy="1185186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dirty="0">
                <a:latin typeface="Calibri" panose="020F0502020204030204"/>
              </a:rPr>
              <a:t>                                                                             </a:t>
            </a:r>
            <a:r>
              <a:rPr lang="en-US" sz="1400" dirty="0" smtClean="0">
                <a:latin typeface="Calibri" panose="020F0502020204030204"/>
              </a:rPr>
              <a:t>       </a:t>
            </a:r>
            <a:r>
              <a:rPr lang="en-US" sz="1400" dirty="0" smtClean="0">
                <a:latin typeface="Calibri" panose="020F0502020204030204"/>
              </a:rPr>
              <a:t>           </a:t>
            </a:r>
            <a:r>
              <a:rPr lang="en-US" b="1" dirty="0" smtClean="0">
                <a:latin typeface="Calibri" panose="020F0502020204030204"/>
              </a:rPr>
              <a:t>CASE </a:t>
            </a:r>
            <a:r>
              <a:rPr lang="en-US" b="1" dirty="0" smtClean="0">
                <a:latin typeface="Calibri" panose="020F0502020204030204"/>
              </a:rPr>
              <a:t>STUDY</a:t>
            </a:r>
          </a:p>
          <a:p>
            <a:pPr defTabSz="764438">
              <a:defRPr/>
            </a:pPr>
            <a:r>
              <a:rPr lang="en-US" b="1" dirty="0">
                <a:latin typeface="Calibri" panose="020F0502020204030204"/>
              </a:rPr>
              <a:t> </a:t>
            </a:r>
            <a:r>
              <a:rPr lang="en-US" b="1" dirty="0" smtClean="0">
                <a:latin typeface="Calibri" panose="020F0502020204030204"/>
              </a:rPr>
              <a:t>                                                                    </a:t>
            </a:r>
            <a:r>
              <a:rPr lang="en-US" b="1" dirty="0" smtClean="0">
                <a:latin typeface="Calibri" panose="020F0502020204030204"/>
              </a:rPr>
              <a:t>           </a:t>
            </a:r>
            <a:r>
              <a:rPr lang="en-US" b="1" dirty="0" smtClean="0">
                <a:latin typeface="Calibri" panose="020F0502020204030204"/>
              </a:rPr>
              <a:t>ON</a:t>
            </a:r>
          </a:p>
          <a:p>
            <a:pPr algn="ctr" defTabSz="764438">
              <a:defRPr/>
            </a:pPr>
            <a:r>
              <a:rPr lang="en-US" b="1" dirty="0" smtClean="0">
                <a:latin typeface="Calibri" panose="020F0502020204030204"/>
              </a:rPr>
              <a:t>TO DESIGN THE CIRCUIT FOR THE EXPRESSION Y=A’B+C’D AND DO THE DELAY ANALYSIS IN </a:t>
            </a:r>
            <a:r>
              <a:rPr lang="en-US" b="1" dirty="0" smtClean="0">
                <a:latin typeface="Calibri" panose="020F0502020204030204"/>
              </a:rPr>
              <a:t>ALL POSSIBLE </a:t>
            </a:r>
            <a:r>
              <a:rPr lang="en-US" b="1" dirty="0" smtClean="0">
                <a:latin typeface="Calibri" panose="020F0502020204030204"/>
              </a:rPr>
              <a:t>REALISATIONS. </a:t>
            </a:r>
            <a:endParaRPr lang="en-US" sz="1400" dirty="0"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7107" y="4995941"/>
            <a:ext cx="3586424" cy="1462185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BATCH-10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18985A0246 –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K.Karthik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18985A0247 –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Ratnakara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Rao</a:t>
            </a:r>
          </a:p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18985A0248 –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M.Gaddim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Naidu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</a:rPr>
              <a:t>18985A0249 </a:t>
            </a:r>
            <a:r>
              <a:rPr lang="en-US" sz="1400" dirty="0" smtClean="0">
                <a:solidFill>
                  <a:prstClr val="black"/>
                </a:solidFill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M.Jagapathi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varma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18985A0250 –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M.S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ai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72" y="5112319"/>
            <a:ext cx="2940280" cy="723521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FACULTY:</a:t>
            </a:r>
          </a:p>
          <a:p>
            <a:pPr defTabSz="764438"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Mr.D.Bhaskar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Rao </a:t>
            </a:r>
          </a:p>
          <a:p>
            <a:pPr defTabSz="764438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Associate professor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40296"/>
              </p:ext>
            </p:extLst>
          </p:nvPr>
        </p:nvGraphicFramePr>
        <p:xfrm>
          <a:off x="4581525" y="3553798"/>
          <a:ext cx="742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r:id="rId4" imgW="2743200" imgH="5181600" progId="Equation.3">
                  <p:embed/>
                </p:oleObj>
              </mc:Choice>
              <mc:Fallback>
                <p:oleObj r:id="rId4" imgW="2743200" imgH="518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553798"/>
                        <a:ext cx="74295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3859"/>
              </p:ext>
            </p:extLst>
          </p:nvPr>
        </p:nvGraphicFramePr>
        <p:xfrm>
          <a:off x="4581525" y="3553798"/>
          <a:ext cx="742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r:id="rId6" imgW="2743200" imgH="5181600" progId="Equation.3">
                  <p:embed/>
                </p:oleObj>
              </mc:Choice>
              <mc:Fallback>
                <p:oleObj r:id="rId6" imgW="2743200" imgH="518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553798"/>
                        <a:ext cx="74295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31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02236"/>
              </p:ext>
            </p:extLst>
          </p:nvPr>
        </p:nvGraphicFramePr>
        <p:xfrm>
          <a:off x="1286592" y="2194054"/>
          <a:ext cx="7488833" cy="4006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676"/>
                <a:gridCol w="905261"/>
                <a:gridCol w="1647707"/>
                <a:gridCol w="1333859"/>
                <a:gridCol w="1098471"/>
                <a:gridCol w="1333859"/>
              </a:tblGrid>
              <a:tr h="889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INPUT NAND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DELAY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DELAY</a:t>
                      </a:r>
                      <a:endParaRPr lang="en-US" dirty="0"/>
                    </a:p>
                  </a:txBody>
                  <a:tcPr marL="99060" marR="99060"/>
                </a:tc>
              </a:tr>
              <a:tr h="705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 anchor="ctr"/>
                </a:tc>
              </a:tr>
              <a:tr h="766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55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89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86592" y="62068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DELAY ANALYSIS FOR </a:t>
            </a:r>
            <a:r>
              <a:rPr lang="en-IN" dirty="0" smtClean="0"/>
              <a:t>NAND </a:t>
            </a:r>
            <a:r>
              <a:rPr lang="en-IN" dirty="0"/>
              <a:t>REALISATION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4"/>
          <p:cNvSpPr txBox="1"/>
          <p:nvPr/>
        </p:nvSpPr>
        <p:spPr>
          <a:xfrm>
            <a:off x="1470398" y="142853"/>
            <a:ext cx="696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           POS Realisation</a:t>
            </a:r>
            <a:endParaRPr lang="en-IN" sz="4400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083442" y="928670"/>
            <a:ext cx="61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Expression : (A+B’).(C+D’)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8" y="1649413"/>
            <a:ext cx="9194006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8CA9C8-E7C5-4F39-A3AA-A19CEF14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5" y="703760"/>
            <a:ext cx="1431297" cy="92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6DA02F-8480-44A3-A3D0-8325DFAA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926832"/>
            <a:ext cx="3940146" cy="998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6918E7-3FAF-43F8-B224-9C426A7FA9BB}"/>
              </a:ext>
            </a:extLst>
          </p:cNvPr>
          <p:cNvSpPr txBox="1"/>
          <p:nvPr/>
        </p:nvSpPr>
        <p:spPr>
          <a:xfrm>
            <a:off x="2379926" y="1184334"/>
            <a:ext cx="1986939" cy="30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Gate- 74ls32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FFE258-11C8-4012-85DC-F14A23405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529" y="4014475"/>
            <a:ext cx="4038439" cy="490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9CADE5-2478-45C1-A121-72C9055D0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1" y="3250878"/>
            <a:ext cx="1320193" cy="394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E0EECC-34F3-4E6A-96BA-EF3038E23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5877272"/>
            <a:ext cx="4476887" cy="33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C24D950-3BCD-43DC-9A35-60C26BA62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4" y="4725144"/>
            <a:ext cx="2483528" cy="892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FC18EF-A210-49BF-9B4A-8C3DD747CD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1419819"/>
            <a:ext cx="3113043" cy="884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E08284-B5DD-414B-9D42-EFEE8CA0E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48" y="367466"/>
            <a:ext cx="1470510" cy="973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EED62D-F286-4CB9-8420-D65432401D68}"/>
              </a:ext>
            </a:extLst>
          </p:cNvPr>
          <p:cNvSpPr txBox="1"/>
          <p:nvPr/>
        </p:nvSpPr>
        <p:spPr>
          <a:xfrm>
            <a:off x="7695574" y="533779"/>
            <a:ext cx="1486664" cy="51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NOT Gate- 74ls04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6CFA16-90F3-4431-B0FC-447EEC7E594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2" b="11355"/>
          <a:stretch/>
        </p:blipFill>
        <p:spPr>
          <a:xfrm>
            <a:off x="5817096" y="2341170"/>
            <a:ext cx="1679651" cy="769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A0E46AF-255A-4A8D-97B5-8B64914D4F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319794"/>
            <a:ext cx="3424344" cy="973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CA7A7A-6196-4F38-9441-885E56FBBF53}"/>
              </a:ext>
            </a:extLst>
          </p:cNvPr>
          <p:cNvSpPr txBox="1"/>
          <p:nvPr/>
        </p:nvSpPr>
        <p:spPr>
          <a:xfrm>
            <a:off x="7401272" y="4797152"/>
            <a:ext cx="2187544" cy="30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AND Gate- 74ls08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7A4BDB-2201-4FA2-97A1-81726B55B7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5373216"/>
            <a:ext cx="3592796" cy="8862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56A2DDB-12BA-4731-8EB8-B808D8FBF9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4365104"/>
            <a:ext cx="1581617" cy="9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-17405" y="620688"/>
            <a:ext cx="9806942" cy="484745"/>
          </a:xfrm>
        </p:spPr>
        <p:txBody>
          <a:bodyPr>
            <a:noAutofit/>
          </a:bodyPr>
          <a:lstStyle/>
          <a:p>
            <a:r>
              <a:rPr lang="en-IN" sz="2800" dirty="0" smtClean="0"/>
              <a:t>DELAY ANALYSIS FOR POS REALISATION</a:t>
            </a:r>
            <a:endParaRPr lang="en-IN" sz="2800" dirty="0"/>
          </a:p>
        </p:txBody>
      </p:sp>
      <p:graphicFrame>
        <p:nvGraphicFramePr>
          <p:cNvPr id="419430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24825"/>
              </p:ext>
            </p:extLst>
          </p:nvPr>
        </p:nvGraphicFramePr>
        <p:xfrm>
          <a:off x="734343" y="1387704"/>
          <a:ext cx="8467129" cy="3252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66"/>
                <a:gridCol w="856966"/>
                <a:gridCol w="925220"/>
                <a:gridCol w="925220"/>
                <a:gridCol w="925220"/>
                <a:gridCol w="1232307"/>
                <a:gridCol w="1372615"/>
                <a:gridCol w="1372615"/>
              </a:tblGrid>
              <a:tr h="672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S.NO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 INPUT NOT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 INPUT AND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 INPUTOR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DELAY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DELAY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DELAY</a:t>
                      </a:r>
                      <a:endParaRPr lang="en-US" sz="1400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A-Y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18+15+15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L="99060" marR="990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B-Y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15*2+18+15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C-Y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18+15+15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D-Y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15*2+18+15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 Realisation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4" y="1825626"/>
            <a:ext cx="8629915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ABE753-7A53-4B65-A5A6-3141CFE7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57" y="4103383"/>
            <a:ext cx="5252552" cy="69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D6B22F-A6C8-4E26-9E86-6D23E256B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8" y="683395"/>
            <a:ext cx="1988040" cy="123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82816C-B2E4-4248-B554-49F235F31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6" y="2276872"/>
            <a:ext cx="4775050" cy="125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EF6B52-340F-4F94-AE2E-B5D94BC33428}"/>
              </a:ext>
            </a:extLst>
          </p:cNvPr>
          <p:cNvSpPr txBox="1"/>
          <p:nvPr/>
        </p:nvSpPr>
        <p:spPr>
          <a:xfrm>
            <a:off x="3234822" y="978714"/>
            <a:ext cx="2654282" cy="3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input NOR Gate- 74ls02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52B975-8944-42FD-8D52-0D8D969DE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4" y="5229200"/>
            <a:ext cx="4111087" cy="922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0D0C87-236B-4C51-A919-DB9EB7517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6" y="3891530"/>
            <a:ext cx="2585044" cy="1093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86B230-4444-49E4-9555-95AFD16A3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95" y="2276872"/>
            <a:ext cx="2445454" cy="6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5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28498" y="44625"/>
            <a:ext cx="6698277" cy="58654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DELAY ANALYSIS  NOR REALISATION</a:t>
            </a:r>
            <a:endParaRPr lang="en-IN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54943"/>
              </p:ext>
            </p:extLst>
          </p:nvPr>
        </p:nvGraphicFramePr>
        <p:xfrm>
          <a:off x="1534667" y="1675736"/>
          <a:ext cx="6616689" cy="3435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66"/>
                <a:gridCol w="856966"/>
                <a:gridCol w="925220"/>
                <a:gridCol w="1232307"/>
                <a:gridCol w="1372615"/>
                <a:gridCol w="1372615"/>
              </a:tblGrid>
              <a:tr h="672342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INPUT</a:t>
                      </a:r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DELAY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DELAY</a:t>
                      </a:r>
                      <a:endParaRPr lang="en-US" dirty="0"/>
                    </a:p>
                  </a:txBody>
                  <a:tcPr marL="99060" marR="990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A-Y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3*15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99060" marR="990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B-Y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4*15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4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C-Y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3*15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D-Y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4*15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DELAY TIME EFFECTIVE REALISATION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4211"/>
              </p:ext>
            </p:extLst>
          </p:nvPr>
        </p:nvGraphicFramePr>
        <p:xfrm>
          <a:off x="1286591" y="1196753"/>
          <a:ext cx="6296239" cy="255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292"/>
                <a:gridCol w="2477258"/>
                <a:gridCol w="2050689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REALISATION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DELAY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NANO SEC</a:t>
                      </a:r>
                      <a:endParaRPr lang="en-US" dirty="0"/>
                    </a:p>
                  </a:txBody>
                  <a:tcPr marL="99060" marR="99060"/>
                </a:tc>
              </a:tr>
              <a:tr h="51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SOP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99060" marR="99060"/>
                </a:tc>
              </a:tr>
              <a:tr h="454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NAND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060" marR="99060"/>
                </a:tc>
              </a:tr>
              <a:tr h="443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marL="99060" marR="99060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NOR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99060" marR="9906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26147" y="4377879"/>
            <a:ext cx="7917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We hereby conclude </a:t>
            </a:r>
            <a:r>
              <a:rPr lang="en-IN" dirty="0" smtClean="0"/>
              <a:t>that  NAND circuit </a:t>
            </a:r>
            <a:r>
              <a:rPr lang="en-IN" dirty="0"/>
              <a:t>is delay effective, whereas </a:t>
            </a:r>
            <a:r>
              <a:rPr lang="en-IN" dirty="0" smtClean="0"/>
              <a:t> POS </a:t>
            </a:r>
            <a:r>
              <a:rPr lang="en-IN" dirty="0"/>
              <a:t>comes under the worst case i.e., with more delay.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4C6B9-1832-4384-B0EA-2322AA47069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DESIGN FAILURE ANALYSIS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B99C621-1A2A-4C26-BE52-197DC4C3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32921"/>
              </p:ext>
            </p:extLst>
          </p:nvPr>
        </p:nvGraphicFramePr>
        <p:xfrm>
          <a:off x="4407501" y="1961551"/>
          <a:ext cx="4817463" cy="2557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821">
                  <a:extLst>
                    <a:ext uri="{9D8B030D-6E8A-4147-A177-3AD203B41FA5}">
                      <a16:colId xmlns:a16="http://schemas.microsoft.com/office/drawing/2014/main" xmlns="" val="4090775622"/>
                    </a:ext>
                  </a:extLst>
                </a:gridCol>
                <a:gridCol w="1605821">
                  <a:extLst>
                    <a:ext uri="{9D8B030D-6E8A-4147-A177-3AD203B41FA5}">
                      <a16:colId xmlns:a16="http://schemas.microsoft.com/office/drawing/2014/main" xmlns="" val="668501426"/>
                    </a:ext>
                  </a:extLst>
                </a:gridCol>
                <a:gridCol w="1605821">
                  <a:extLst>
                    <a:ext uri="{9D8B030D-6E8A-4147-A177-3AD203B41FA5}">
                      <a16:colId xmlns:a16="http://schemas.microsoft.com/office/drawing/2014/main" xmlns="" val="3402825029"/>
                    </a:ext>
                  </a:extLst>
                </a:gridCol>
              </a:tblGrid>
              <a:tr h="425707">
                <a:tc>
                  <a:txBody>
                    <a:bodyPr/>
                    <a:lstStyle/>
                    <a:p>
                      <a:r>
                        <a:rPr lang="en-US" dirty="0"/>
                        <a:t>TYPE OF REALIZATION</a:t>
                      </a:r>
                      <a:endParaRPr lang="en-IN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IC’s USED</a:t>
                      </a:r>
                      <a:endParaRPr lang="en-IN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PROBABILITY OF FAILURE</a:t>
                      </a:r>
                      <a:endParaRPr lang="en-IN" dirty="0"/>
                    </a:p>
                  </a:txBody>
                  <a:tcPr marL="74295" marR="74295"/>
                </a:tc>
                <a:extLst>
                  <a:ext uri="{0D108BD9-81ED-4DB2-BD59-A6C34878D82A}">
                    <a16:rowId xmlns:a16="http://schemas.microsoft.com/office/drawing/2014/main" xmlns="" val="700849173"/>
                  </a:ext>
                </a:extLst>
              </a:tr>
              <a:tr h="425707">
                <a:tc>
                  <a:txBody>
                    <a:bodyPr/>
                    <a:lstStyle/>
                    <a:p>
                      <a:r>
                        <a:rPr lang="en-US" dirty="0"/>
                        <a:t>SOP</a:t>
                      </a:r>
                      <a:endParaRPr lang="en-IN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74295" marR="74295"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74295" marR="74295"/>
                </a:tc>
                <a:extLst>
                  <a:ext uri="{0D108BD9-81ED-4DB2-BD59-A6C34878D82A}">
                    <a16:rowId xmlns:a16="http://schemas.microsoft.com/office/drawing/2014/main" xmlns="" val="1147029410"/>
                  </a:ext>
                </a:extLst>
              </a:tr>
              <a:tr h="425707">
                <a:tc>
                  <a:txBody>
                    <a:bodyPr/>
                    <a:lstStyle/>
                    <a:p>
                      <a:r>
                        <a:rPr lang="en-US" dirty="0"/>
                        <a:t>POS 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74295" marR="74295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478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NAND</a:t>
                      </a:r>
                      <a:endParaRPr lang="en-IN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74295" marR="74295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8438759"/>
                  </a:ext>
                </a:extLst>
              </a:tr>
              <a:tr h="425707">
                <a:tc>
                  <a:txBody>
                    <a:bodyPr/>
                    <a:lstStyle/>
                    <a:p>
                      <a:r>
                        <a:rPr lang="en-US" dirty="0"/>
                        <a:t>NOR</a:t>
                      </a:r>
                      <a:endParaRPr lang="en-IN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marL="74295" marR="74295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4957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945F6A-346B-4D8D-8DEF-89E7D5B8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5F-2CA5-4A27-B82A-7B5839E26CC4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91176-5663-4A75-8713-768969CE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Digital Electronics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F0F0F-B0B8-4170-B581-A6714640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97D8-0D71-423F-9C1D-3BA5EC791A86}" type="slidenum">
              <a:rPr lang="en-IN" smtClean="0"/>
              <a:t>18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5CD4285-E73B-4ACB-9527-C8C2EE83E6C6}"/>
              </a:ext>
            </a:extLst>
          </p:cNvPr>
          <p:cNvSpPr txBox="1"/>
          <p:nvPr/>
        </p:nvSpPr>
        <p:spPr>
          <a:xfrm>
            <a:off x="681038" y="2150024"/>
            <a:ext cx="334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As the no. of IC’s used in </a:t>
            </a:r>
            <a:r>
              <a:rPr lang="en-US" sz="2400" dirty="0" smtClean="0"/>
              <a:t> NOR realization </a:t>
            </a:r>
            <a:r>
              <a:rPr lang="en-US" sz="2400" dirty="0"/>
              <a:t>are 2</a:t>
            </a:r>
            <a:r>
              <a:rPr lang="en-US" sz="2400" dirty="0" smtClean="0"/>
              <a:t>, </a:t>
            </a:r>
            <a:r>
              <a:rPr lang="en-US" sz="2400" dirty="0"/>
              <a:t>there is a less probability of occurrence of failure.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498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E4E90346-786C-4245-9DE4-D5C974AD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15" y="692697"/>
            <a:ext cx="8420100" cy="13620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DAFD62B-BAE5-49A7-8762-BFE8E71E5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the realizations have been designed and verified using circuit lab software, and we conclude that </a:t>
            </a:r>
            <a:r>
              <a:rPr lang="en-US" dirty="0" smtClean="0">
                <a:solidFill>
                  <a:schemeClr val="tx1"/>
                </a:solidFill>
              </a:rPr>
              <a:t> NAND realization </a:t>
            </a:r>
            <a:r>
              <a:rPr lang="en-US" dirty="0">
                <a:solidFill>
                  <a:schemeClr val="tx1"/>
                </a:solidFill>
              </a:rPr>
              <a:t>provides less delay when compared to all other realizations.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1E3088-FA44-4905-A6F8-518B49F4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4C5F-2CA5-4A27-B82A-7B5839E26CC4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09F72C-A355-4C01-90CA-D8453A7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Digital Electronics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162A23-6D3B-4BB3-9263-EFD89429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97D8-0D71-423F-9C1D-3BA5EC791A8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95300" y="1537914"/>
            <a:ext cx="8915400" cy="1143000"/>
          </a:xfrm>
        </p:spPr>
        <p:txBody>
          <a:bodyPr/>
          <a:lstStyle/>
          <a:p>
            <a:r>
              <a:rPr lang="en-IN" sz="3600" dirty="0" smtClean="0"/>
              <a:t>Design Task</a:t>
            </a:r>
            <a:endParaRPr lang="en-IN" sz="3600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95300" y="2863477"/>
            <a:ext cx="89154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Case study on design the circuit for expression Y =A’B + C’D and do the delay analysis in all possible realisation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20689"/>
            <a:ext cx="8915400" cy="4525963"/>
          </a:xfrm>
        </p:spPr>
        <p:txBody>
          <a:bodyPr/>
          <a:lstStyle/>
          <a:p>
            <a:r>
              <a:rPr lang="en-IN" dirty="0" smtClean="0"/>
              <a:t>REFERECE FOR DELAY TIME IS TAKEN FROM:</a:t>
            </a:r>
          </a:p>
          <a:p>
            <a:r>
              <a:rPr lang="en-IN" sz="1600" dirty="0" smtClean="0"/>
              <a:t>FAIR CHILD SEMICONDUCTOR</a:t>
            </a:r>
          </a:p>
          <a:p>
            <a:r>
              <a:rPr lang="en-IN" sz="1600" dirty="0" smtClean="0"/>
              <a:t>MOTOROLA .</a:t>
            </a:r>
          </a:p>
          <a:p>
            <a:r>
              <a:rPr lang="en-IN" sz="1600" dirty="0" smtClean="0"/>
              <a:t>GLOBAL ELECTRONICS.</a:t>
            </a:r>
          </a:p>
          <a:p>
            <a:r>
              <a:rPr lang="en-IN" sz="1600" dirty="0" smtClean="0"/>
              <a:t>ON SEMICONDUCTOR.</a:t>
            </a:r>
          </a:p>
          <a:p>
            <a:r>
              <a:rPr lang="en-IN" sz="1600" dirty="0" smtClean="0"/>
              <a:t>TOSHIBA.</a:t>
            </a:r>
          </a:p>
          <a:p>
            <a:r>
              <a:rPr lang="en-IN" sz="1600" dirty="0" smtClean="0"/>
              <a:t>PHILIPS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01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Design Restriction</a:t>
            </a:r>
          </a:p>
          <a:p>
            <a:r>
              <a:rPr lang="en-IN" dirty="0"/>
              <a:t>4</a:t>
            </a:r>
            <a:r>
              <a:rPr lang="en-IN" dirty="0" smtClean="0"/>
              <a:t> bits are majority</a:t>
            </a:r>
          </a:p>
          <a:p>
            <a:pPr>
              <a:buNone/>
            </a:pPr>
            <a:r>
              <a:rPr lang="en-IN" dirty="0" smtClean="0"/>
              <a:t> 			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Goal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To design a circuit which </a:t>
            </a:r>
            <a:r>
              <a:rPr lang="en-US" dirty="0" smtClean="0">
                <a:cs typeface="Times New Roman" pitchFamily="18" charset="0"/>
              </a:rPr>
              <a:t>as delay time </a:t>
            </a:r>
            <a:r>
              <a:rPr lang="en-US" dirty="0">
                <a:cs typeface="Times New Roman" pitchFamily="18" charset="0"/>
              </a:rPr>
              <a:t>by examining </a:t>
            </a:r>
            <a:r>
              <a:rPr lang="en-US" dirty="0" smtClean="0">
                <a:cs typeface="Times New Roman" pitchFamily="18" charset="0"/>
              </a:rPr>
              <a:t>possible </a:t>
            </a:r>
            <a:r>
              <a:rPr lang="en-US" dirty="0">
                <a:cs typeface="Times New Roman" pitchFamily="18" charset="0"/>
              </a:rPr>
              <a:t>realizations.</a:t>
            </a:r>
            <a:endParaRPr lang="en-IN" dirty="0"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525963"/>
          </a:xfrm>
        </p:spPr>
        <p:txBody>
          <a:bodyPr>
            <a:normAutofit fontScale="96875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 options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do this by 4 realizations  namely: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SOP Realization.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 Realization.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NAND Realization.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 Realization.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Diagram</a:t>
            </a:r>
            <a:endParaRPr lang="en-IN" dirty="0"/>
          </a:p>
        </p:txBody>
      </p:sp>
      <p:pic>
        <p:nvPicPr>
          <p:cNvPr id="2097156" name="Content Placeholder 5" descr="Screenshot (10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51" y="1857365"/>
            <a:ext cx="8060069" cy="4096847"/>
          </a:xfrm>
        </p:spPr>
      </p:pic>
      <p:sp>
        <p:nvSpPr>
          <p:cNvPr id="1048591" name="TextBox 7"/>
          <p:cNvSpPr txBox="1"/>
          <p:nvPr/>
        </p:nvSpPr>
        <p:spPr>
          <a:xfrm>
            <a:off x="1470398" y="1142985"/>
            <a:ext cx="704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circuit diagram of given expression :</a:t>
            </a:r>
          </a:p>
          <a:p>
            <a:r>
              <a:rPr lang="en-IN" dirty="0" smtClean="0"/>
              <a:t>Expression : A’B +C’D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8CA9C8-E7C5-4F39-A3AA-A19CEF14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1" y="418879"/>
            <a:ext cx="1695092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6DA02F-8480-44A3-A3D0-8325DFAA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1" y="1817914"/>
            <a:ext cx="4666331" cy="1182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6918E7-3FAF-43F8-B224-9C426A7FA9BB}"/>
              </a:ext>
            </a:extLst>
          </p:cNvPr>
          <p:cNvSpPr txBox="1"/>
          <p:nvPr/>
        </p:nvSpPr>
        <p:spPr>
          <a:xfrm>
            <a:off x="2329249" y="1099806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Gate- 74ls32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FFE258-11C8-4012-85DC-F14A23405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636" y="4073064"/>
            <a:ext cx="4782741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9CADE5-2478-45C1-A121-72C9055D0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3" y="3303127"/>
            <a:ext cx="1563509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E0EECC-34F3-4E6A-96BA-EF3038E23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3" y="6053230"/>
            <a:ext cx="5301998" cy="40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C24D950-3BCD-43DC-9A35-60C26BA62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9" y="4869161"/>
            <a:ext cx="2941254" cy="105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FC18EF-A210-49BF-9B4A-8C3DD747CD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69" y="1238068"/>
            <a:ext cx="4055469" cy="1152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E08284-B5DD-414B-9D42-EFEE8CA0E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37" y="85382"/>
            <a:ext cx="1741532" cy="1152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EED62D-F286-4CB9-8420-D65432401D68}"/>
              </a:ext>
            </a:extLst>
          </p:cNvPr>
          <p:cNvSpPr txBox="1"/>
          <p:nvPr/>
        </p:nvSpPr>
        <p:spPr>
          <a:xfrm>
            <a:off x="7657657" y="404665"/>
            <a:ext cx="156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Gate- 74ls04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6CFA16-90F3-4431-B0FC-447EEC7E594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2" b="11355"/>
          <a:stretch/>
        </p:blipFill>
        <p:spPr>
          <a:xfrm>
            <a:off x="5616078" y="2374092"/>
            <a:ext cx="1989217" cy="910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A0E46AF-255A-4A8D-97B5-8B64914D4F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55" y="3284985"/>
            <a:ext cx="4055466" cy="1152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CA7A7A-6196-4F38-9441-885E56FBBF53}"/>
              </a:ext>
            </a:extLst>
          </p:cNvPr>
          <p:cNvSpPr txBox="1"/>
          <p:nvPr/>
        </p:nvSpPr>
        <p:spPr>
          <a:xfrm>
            <a:off x="7531604" y="5013176"/>
            <a:ext cx="22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Gate- 74ls08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17A4BDB-2201-4FA2-97A1-81726B55B7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81" y="5661249"/>
            <a:ext cx="4254965" cy="1049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56A2DDB-12BA-4731-8EB8-B808D8FBF9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0" y="4437112"/>
            <a:ext cx="187311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99378"/>
              </p:ext>
            </p:extLst>
          </p:nvPr>
        </p:nvGraphicFramePr>
        <p:xfrm>
          <a:off x="428498" y="2262994"/>
          <a:ext cx="9127013" cy="3686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615"/>
                <a:gridCol w="915576"/>
                <a:gridCol w="1092121"/>
                <a:gridCol w="1248139"/>
                <a:gridCol w="1014113"/>
                <a:gridCol w="1404156"/>
                <a:gridCol w="1326147"/>
                <a:gridCol w="1326146"/>
              </a:tblGrid>
              <a:tr h="1296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INPUT NOT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INPUT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INPUT OR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TIME</a:t>
                      </a:r>
                    </a:p>
                    <a:p>
                      <a:pPr algn="ctr"/>
                      <a:r>
                        <a:rPr lang="en-US" baseline="0" dirty="0" smtClean="0"/>
                        <a:t>In (</a:t>
                      </a:r>
                      <a:r>
                        <a:rPr lang="en-US" baseline="0" dirty="0" err="1" smtClean="0"/>
                        <a:t>nanosec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DELAY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 (</a:t>
                      </a:r>
                      <a:r>
                        <a:rPr lang="en-US" baseline="0" dirty="0" err="1" smtClean="0"/>
                        <a:t>nanosec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DELAY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 (</a:t>
                      </a:r>
                      <a:r>
                        <a:rPr lang="en-US" baseline="0" dirty="0" err="1" smtClean="0"/>
                        <a:t>nanosec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99060" marR="99060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15+18+15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99060" marR="99060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99060" marR="99060" anchor="ctr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18+15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060" marR="9906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15+18+15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9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D-Y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18+15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8498" y="54868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DELAY ANALYSIS FOR </a:t>
            </a:r>
            <a:r>
              <a:rPr lang="en-IN" dirty="0" smtClean="0"/>
              <a:t>SOP </a:t>
            </a:r>
            <a:r>
              <a:rPr lang="en-IN" dirty="0"/>
              <a:t>REALISATION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Nand</a:t>
            </a:r>
            <a:r>
              <a:rPr lang="en-IN" dirty="0" smtClean="0"/>
              <a:t> Realisation</a:t>
            </a:r>
            <a:endParaRPr lang="en-IN" dirty="0"/>
          </a:p>
        </p:txBody>
      </p:sp>
      <p:pic>
        <p:nvPicPr>
          <p:cNvPr id="2097152" name="Content Placeholder 3" descr="Screenshot (10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66" y="1600201"/>
            <a:ext cx="8716669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7784CB-76A7-441B-A27E-1A6E6936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8" y="1315123"/>
            <a:ext cx="4238616" cy="96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A29992-617F-45F1-AE9C-8B555019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" y="307433"/>
            <a:ext cx="1235148" cy="74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3F1B82-2F98-4748-9ADD-2678391933DA}"/>
              </a:ext>
            </a:extLst>
          </p:cNvPr>
          <p:cNvSpPr txBox="1"/>
          <p:nvPr/>
        </p:nvSpPr>
        <p:spPr>
          <a:xfrm>
            <a:off x="2380327" y="334397"/>
            <a:ext cx="199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input NAND Gate-74ls00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AEE7A6-AA56-4FB9-9D29-AE4272959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670387"/>
            <a:ext cx="2659795" cy="1004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1E48D3-3BDF-4C4D-8F10-736278E88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149080"/>
            <a:ext cx="5146764" cy="78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78B735-D4F1-4F66-964C-9B6A163C2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96682"/>
            <a:ext cx="3723008" cy="1325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6EBED71-EF97-4C60-903E-7405D1A41C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0" y="683394"/>
            <a:ext cx="3483884" cy="1106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FAC3B62-5563-49DA-B4FB-211567137C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5005307"/>
            <a:ext cx="3412700" cy="943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01F0A6F-93AB-4F48-B79E-EF5366DD3D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5085184"/>
            <a:ext cx="400165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0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513</Words>
  <Application>Microsoft Office PowerPoint</Application>
  <PresentationFormat>A4 Paper (210x297 mm)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Equation.3</vt:lpstr>
      <vt:lpstr>PowerPoint Presentation</vt:lpstr>
      <vt:lpstr>Design Task</vt:lpstr>
      <vt:lpstr>PowerPoint Presentation</vt:lpstr>
      <vt:lpstr>PowerPoint Presentation</vt:lpstr>
      <vt:lpstr>Circuit Diagram</vt:lpstr>
      <vt:lpstr>PowerPoint Presentation</vt:lpstr>
      <vt:lpstr>PowerPoint Presentation</vt:lpstr>
      <vt:lpstr>Nand Realisation</vt:lpstr>
      <vt:lpstr>PowerPoint Presentation</vt:lpstr>
      <vt:lpstr>PowerPoint Presentation</vt:lpstr>
      <vt:lpstr>PowerPoint Presentation</vt:lpstr>
      <vt:lpstr>PowerPoint Presentation</vt:lpstr>
      <vt:lpstr>DELAY ANALYSIS FOR POS REALISATION</vt:lpstr>
      <vt:lpstr>NOR Realisation</vt:lpstr>
      <vt:lpstr>PowerPoint Presentation</vt:lpstr>
      <vt:lpstr>DELAY ANALYSIS  NOR REALISATION</vt:lpstr>
      <vt:lpstr>DELAY TIME EFFECTIVE REALISATION</vt:lpstr>
      <vt:lpstr>DESIGN FAILURE ANALYSIS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HP</cp:lastModifiedBy>
  <cp:revision>32</cp:revision>
  <dcterms:created xsi:type="dcterms:W3CDTF">2019-02-27T01:40:12Z</dcterms:created>
  <dcterms:modified xsi:type="dcterms:W3CDTF">2019-04-26T07:53:44Z</dcterms:modified>
</cp:coreProperties>
</file>