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948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636" y="78"/>
      </p:cViewPr>
      <p:guideLst>
        <p:guide orient="horz" pos="2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061B0-547F-48C9-9E71-5B1A74A2FCCE}" type="datetimeFigureOut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72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1143000"/>
            <a:ext cx="5413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94271-7FB3-43E5-B12B-7F8CD072A7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986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ctrTitle"/>
          </p:nvPr>
        </p:nvSpPr>
        <p:spPr>
          <a:xfrm>
            <a:off x="1524000" y="1137172"/>
            <a:ext cx="9144000" cy="24191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7" name="Subtitle 2"/>
          <p:cNvSpPr>
            <a:spLocks noGrp="1"/>
          </p:cNvSpPr>
          <p:nvPr>
            <p:ph type="subTitle" idx="1"/>
          </p:nvPr>
        </p:nvSpPr>
        <p:spPr>
          <a:xfrm>
            <a:off x="1524000" y="3649565"/>
            <a:ext cx="9144000" cy="16776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A37C-F3A1-4EA1-A124-9EB4B1205640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1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F9A-3ECA-483D-B56F-9571CCA7DEDA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9943"/>
            <a:ext cx="2628900" cy="58885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9943"/>
            <a:ext cx="7734300" cy="58885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01EB-0185-4A10-9553-56E2A414B298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831850" y="1732298"/>
            <a:ext cx="10515600" cy="28903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50019"/>
            <a:ext cx="10515600" cy="15199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0A59-5C8D-431F-BF70-A673B83734C5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9713"/>
            <a:ext cx="5181600" cy="44087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8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49713"/>
            <a:ext cx="5181600" cy="44087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C9D-3EA1-46D7-BDA5-CA437ACE630F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369943"/>
            <a:ext cx="10515600" cy="1343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03345"/>
            <a:ext cx="5157787" cy="8347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38128"/>
            <a:ext cx="5157787" cy="3733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03345"/>
            <a:ext cx="5183188" cy="8347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38128"/>
            <a:ext cx="5183188" cy="3733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9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078-58FE-4949-8A8B-DFE03E584BD8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9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1B8-3AE2-481B-A511-E8F70AC97ABF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7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4AB9-1CA9-415A-AA94-D5976472E1A1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839789" y="463232"/>
            <a:ext cx="3932237" cy="16213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21" name="Content Placeholder 2"/>
          <p:cNvSpPr>
            <a:spLocks noGrp="1"/>
          </p:cNvSpPr>
          <p:nvPr>
            <p:ph idx="1"/>
          </p:nvPr>
        </p:nvSpPr>
        <p:spPr>
          <a:xfrm>
            <a:off x="5183188" y="1000454"/>
            <a:ext cx="6172200" cy="49379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84546"/>
            <a:ext cx="3932237" cy="3861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6B3-7A8E-4217-A17A-7548FD21C079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839789" y="463232"/>
            <a:ext cx="3932237" cy="16213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1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00454"/>
            <a:ext cx="6172200" cy="49379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84546"/>
            <a:ext cx="3932237" cy="3861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9457-D74D-4AC0-AA8D-8A24A376ED76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9943"/>
            <a:ext cx="10515600" cy="1343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9713"/>
            <a:ext cx="10515600" cy="440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0219"/>
            <a:ext cx="2743200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BA20-4A5A-4296-AD21-1F8A6FFD5189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40219"/>
            <a:ext cx="4114800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40219"/>
            <a:ext cx="2743200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BF45-C220-47D0-81DE-C967815773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8302" y="262737"/>
            <a:ext cx="7523018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RAGHU  ENGINEERING  COLLEGE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495" y="247144"/>
            <a:ext cx="939338" cy="966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3232" y="827093"/>
            <a:ext cx="34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(AUTONOMOUS)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4014" y="1214524"/>
            <a:ext cx="4455622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EEE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8789" y="1579114"/>
            <a:ext cx="3956858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Academic year: 2018-2019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8458" y="1984288"/>
            <a:ext cx="4297680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 year  2-semister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4768" y="2342481"/>
            <a:ext cx="5245331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 smtClean="0">
                <a:solidFill>
                  <a:prstClr val="black"/>
                </a:solidFill>
                <a:latin typeface="Calibri" panose="020F0502020204030204"/>
              </a:rPr>
              <a:t>Digital Electronics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508" y="2729275"/>
            <a:ext cx="1200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             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</a:t>
            </a:r>
            <a:r>
              <a:rPr lang="en-US" sz="2400" b="1" noProof="0" dirty="0" smtClean="0">
                <a:latin typeface="Calibri" panose="020F0502020204030204"/>
              </a:rPr>
              <a:t>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 smtClean="0">
                <a:latin typeface="Calibri" panose="020F0502020204030204"/>
              </a:rPr>
              <a:t>Design Of 3 Bit Majority Circuit With Cost Analysis.</a:t>
            </a:r>
            <a:r>
              <a:rPr lang="en-US" sz="2400" b="1" noProof="0" dirty="0" smtClean="0">
                <a:latin typeface="Calibri" panose="020F0502020204030204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7913" y="4826041"/>
            <a:ext cx="3507970" cy="177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BATCH-3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18985A0246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K.Karthik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18985A0247 – </a:t>
            </a: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Ratnakara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Rao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18985A0248 –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M.Gaddim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Naidu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18985A0249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M.Jagapathi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varma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18985A0250 –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M.Sai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118" y="4943955"/>
            <a:ext cx="3618807" cy="93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Mr.D.Bhaskar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Rao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professor</a:t>
            </a:r>
          </a:p>
        </p:txBody>
      </p:sp>
      <p:graphicFrame>
        <p:nvGraphicFramePr>
          <p:cNvPr id="12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64870"/>
          <a:ext cx="914400" cy="218749"/>
        </p:xfrm>
        <a:graphic>
          <a:graphicData uri="http://schemas.openxmlformats.org/presentationml/2006/ole">
            <p:oleObj spid="_x0000_s1039" r:id="rId4" imgW="2743200" imgH="5181600" progId="Equation.3">
              <p:embed/>
            </p:oleObj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64870"/>
          <a:ext cx="914400" cy="218749"/>
        </p:xfrm>
        <a:graphic>
          <a:graphicData uri="http://schemas.openxmlformats.org/presentationml/2006/ole">
            <p:oleObj spid="_x0000_s1040" r:id="rId5" imgW="2743200" imgH="5181600" progId="Equation.3">
              <p:embed/>
            </p:oleObj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64870"/>
          <a:ext cx="914400" cy="218749"/>
        </p:xfrm>
        <a:graphic>
          <a:graphicData uri="http://schemas.openxmlformats.org/presentationml/2006/ole">
            <p:oleObj spid="_x0000_s1041" r:id="rId6" imgW="2743200" imgH="5181600" progId="Equation.3">
              <p:embed/>
            </p:oleObj>
          </a:graphicData>
        </a:graphic>
      </p:graphicFrame>
      <p:graphicFrame>
        <p:nvGraphicFramePr>
          <p:cNvPr id="15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84494"/>
          <a:ext cx="114300" cy="179503"/>
        </p:xfrm>
        <a:graphic>
          <a:graphicData uri="http://schemas.openxmlformats.org/presentationml/2006/ole">
            <p:oleObj spid="_x0000_s1042" r:id="rId7" imgW="2743200" imgH="4267200" progId="Equation.3">
              <p:embed/>
            </p:oleObj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64870"/>
          <a:ext cx="914400" cy="218749"/>
        </p:xfrm>
        <a:graphic>
          <a:graphicData uri="http://schemas.openxmlformats.org/presentationml/2006/ole">
            <p:oleObj spid="_x0000_s1043" r:id="rId8" imgW="2743200" imgH="5181600" progId="Equation.3">
              <p:embed/>
            </p:oleObj>
          </a:graphicData>
        </a:graphic>
      </p:graphicFrame>
      <p:graphicFrame>
        <p:nvGraphicFramePr>
          <p:cNvPr id="17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64870"/>
          <a:ext cx="914400" cy="218749"/>
        </p:xfrm>
        <a:graphic>
          <a:graphicData uri="http://schemas.openxmlformats.org/presentationml/2006/ole">
            <p:oleObj spid="_x0000_s1044" r:id="rId9" imgW="2743200" imgH="5181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722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0486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4AB9-1CA9-415A-AA94-D5976472E1A1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68" name="Footer Placeholder 10486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69" name="Slide Number Placeholder 10486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838200" y="369943"/>
            <a:ext cx="10515600" cy="1343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Cost Analysis</a:t>
            </a:r>
            <a:endParaRPr lang="en-IN" dirty="0"/>
          </a:p>
        </p:txBody>
      </p:sp>
      <p:sp>
        <p:nvSpPr>
          <p:cNvPr id="1048671" name="Rectangle 1"/>
          <p:cNvSpPr>
            <a:spLocks noChangeArrowheads="1"/>
          </p:cNvSpPr>
          <p:nvPr/>
        </p:nvSpPr>
        <p:spPr bwMode="auto">
          <a:xfrm>
            <a:off x="1308035" y="1900412"/>
            <a:ext cx="95759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Cost analysis of POS realization</a:t>
            </a:r>
            <a:endParaRPr lang="en-IN"/>
          </a:p>
        </p:txBody>
      </p:sp>
      <p:sp>
        <p:nvSpPr>
          <p:cNvPr id="1048672" name="Rectangle 1"/>
          <p:cNvSpPr>
            <a:spLocks noChangeArrowheads="1"/>
          </p:cNvSpPr>
          <p:nvPr/>
        </p:nvSpPr>
        <p:spPr bwMode="auto">
          <a:xfrm>
            <a:off x="-610927" y="4448996"/>
            <a:ext cx="1196472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b="0"/>
          </a:p>
        </p:txBody>
      </p:sp>
      <p:sp>
        <p:nvSpPr>
          <p:cNvPr id="1048673" name="TextBox 9"/>
          <p:cNvSpPr txBox="1"/>
          <p:nvPr/>
        </p:nvSpPr>
        <p:spPr>
          <a:xfrm>
            <a:off x="1496848" y="5440554"/>
            <a:ext cx="3485322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2: POS cost assessment.</a:t>
            </a:r>
            <a:endParaRPr lang="en-IN" dirty="0"/>
          </a:p>
        </p:txBody>
      </p:sp>
      <p:graphicFrame>
        <p:nvGraphicFramePr>
          <p:cNvPr id="4194307" name="Table 8"/>
          <p:cNvGraphicFramePr>
            <a:graphicFrameLocks noGrp="1"/>
          </p:cNvGraphicFramePr>
          <p:nvPr/>
        </p:nvGraphicFramePr>
        <p:xfrm>
          <a:off x="540862" y="2340828"/>
          <a:ext cx="5555139" cy="3036747"/>
        </p:xfrm>
        <a:graphic>
          <a:graphicData uri="http://schemas.openxmlformats.org/drawingml/2006/table">
            <a:tbl>
              <a:tblPr firstRow="1" firstCol="1" bandRow="1"/>
              <a:tblGrid>
                <a:gridCol w="1110585"/>
                <a:gridCol w="1110585"/>
                <a:gridCol w="1111323"/>
                <a:gridCol w="1111323"/>
                <a:gridCol w="1111323"/>
              </a:tblGrid>
              <a:tr h="8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per 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IC’S required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74LS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38">
                <a:tc>
                  <a:txBody>
                    <a:bodyPr/>
                    <a:lstStyle/>
                    <a:p>
                      <a:r>
                        <a:rPr lang="en-US" altLang="en-US" sz="1800"/>
                        <a:t>74LS032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Rs.17.70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Rs.17.70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Rs.17.70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38"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38"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Rs.33.7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97161" name="Picture 2097160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34022" y="2274568"/>
            <a:ext cx="2075454" cy="3706914"/>
          </a:xfrm>
          <a:prstGeom prst="rect">
            <a:avLst/>
          </a:prstGeom>
        </p:spPr>
      </p:pic>
      <p:pic>
        <p:nvPicPr>
          <p:cNvPr id="14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2842323"/>
            <a:ext cx="3657600" cy="16207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Cost Analysis</a:t>
            </a:r>
            <a:endParaRPr lang="en-IN" dirty="0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333024" y="1844362"/>
            <a:ext cx="10515600" cy="4408752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dirty="0" smtClean="0"/>
              <a:t>Cost of NAND Realization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 smtClean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 smtClean="0"/>
              <a:t>Cost of NOR Realization</a:t>
            </a:r>
            <a:endParaRPr lang="zh-CN" alt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4194309" name="Table 6"/>
          <p:cNvGraphicFramePr>
            <a:graphicFrameLocks noGrp="1"/>
          </p:cNvGraphicFramePr>
          <p:nvPr/>
        </p:nvGraphicFramePr>
        <p:xfrm>
          <a:off x="1195389" y="2433556"/>
          <a:ext cx="5981748" cy="1341832"/>
        </p:xfrm>
        <a:graphic>
          <a:graphicData uri="http://schemas.openxmlformats.org/drawingml/2006/table">
            <a:tbl>
              <a:tblPr firstRow="1" firstCol="1" bandRow="1"/>
              <a:tblGrid>
                <a:gridCol w="1195872"/>
                <a:gridCol w="1194093"/>
                <a:gridCol w="1198447"/>
                <a:gridCol w="1196668"/>
                <a:gridCol w="1196668"/>
              </a:tblGrid>
              <a:tr h="67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per 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IC’S required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74LS00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10" name="Table 7"/>
          <p:cNvGraphicFramePr>
            <a:graphicFrameLocks noGrp="1"/>
          </p:cNvGraphicFramePr>
          <p:nvPr/>
        </p:nvGraphicFramePr>
        <p:xfrm>
          <a:off x="1195388" y="4561740"/>
          <a:ext cx="5855859" cy="1341832"/>
        </p:xfrm>
        <a:graphic>
          <a:graphicData uri="http://schemas.openxmlformats.org/drawingml/2006/table">
            <a:tbl>
              <a:tblPr firstRow="1" firstCol="1" bandRow="1"/>
              <a:tblGrid>
                <a:gridCol w="1170705"/>
                <a:gridCol w="1168963"/>
                <a:gridCol w="1173225"/>
                <a:gridCol w="1171483"/>
                <a:gridCol w="1171483"/>
              </a:tblGrid>
              <a:tr h="67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per 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IC’S required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74LS02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8685" name="TextBox 9"/>
          <p:cNvSpPr txBox="1"/>
          <p:nvPr/>
        </p:nvSpPr>
        <p:spPr>
          <a:xfrm>
            <a:off x="838200" y="6066013"/>
            <a:ext cx="3829878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5: NOR cost assessment.</a:t>
            </a:r>
            <a:endParaRPr lang="en-IN" dirty="0"/>
          </a:p>
        </p:txBody>
      </p:sp>
      <p:pic>
        <p:nvPicPr>
          <p:cNvPr id="12" name="Picture 11" descr="N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3496" y="1815548"/>
            <a:ext cx="4161182" cy="2120348"/>
          </a:xfrm>
          <a:prstGeom prst="rect">
            <a:avLst/>
          </a:prstGeom>
        </p:spPr>
      </p:pic>
      <p:pic>
        <p:nvPicPr>
          <p:cNvPr id="13" name="Picture 12" descr="N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0487" y="4306956"/>
            <a:ext cx="4410882" cy="20898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Cost Effective Realization</a:t>
            </a:r>
            <a:endParaRPr lang="en-IN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048613" name="TextBox 10"/>
          <p:cNvSpPr txBox="1"/>
          <p:nvPr/>
        </p:nvSpPr>
        <p:spPr>
          <a:xfrm>
            <a:off x="838200" y="2106634"/>
            <a:ext cx="10261600" cy="9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Comparing the above cost assessments we came to conclusion that </a:t>
            </a:r>
            <a:r>
              <a:rPr lang="en-US" sz="2800" dirty="0" smtClean="0"/>
              <a:t>NOR realization </a:t>
            </a:r>
            <a:r>
              <a:rPr lang="en-US" sz="2800" dirty="0" smtClean="0"/>
              <a:t>is more affective in terms of cost.</a:t>
            </a:r>
            <a:endParaRPr lang="en-IN" sz="2800" dirty="0"/>
          </a:p>
        </p:txBody>
      </p:sp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195388" y="4561740"/>
          <a:ext cx="5855859" cy="1341832"/>
        </p:xfrm>
        <a:graphic>
          <a:graphicData uri="http://schemas.openxmlformats.org/drawingml/2006/table">
            <a:tbl>
              <a:tblPr firstRow="1" firstCol="1" bandRow="1"/>
              <a:tblGrid>
                <a:gridCol w="1170705"/>
                <a:gridCol w="1168963"/>
                <a:gridCol w="1173225"/>
                <a:gridCol w="1171483"/>
                <a:gridCol w="1171483"/>
              </a:tblGrid>
              <a:tr h="67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per 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IC’S required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74LS02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2" descr="C:\Users\hexa\Searches\Desktop\New folder\IMG_20181226_0647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4225" y="3657600"/>
            <a:ext cx="4505739" cy="27199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8200" y="275954"/>
            <a:ext cx="10515600" cy="134305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	Design Failure Analysis</a:t>
            </a:r>
            <a:endParaRPr lang="en-IN" dirty="0"/>
          </a:p>
        </p:txBody>
      </p:sp>
      <p:graphicFrame>
        <p:nvGraphicFramePr>
          <p:cNvPr id="4194304" name="Content Placeholder 6"/>
          <p:cNvGraphicFramePr>
            <a:graphicFrameLocks noGrp="1"/>
          </p:cNvGraphicFramePr>
          <p:nvPr>
            <p:ph idx="1"/>
          </p:nvPr>
        </p:nvGraphicFramePr>
        <p:xfrm>
          <a:off x="980660" y="2095416"/>
          <a:ext cx="10373140" cy="2089232"/>
        </p:xfrm>
        <a:graphic>
          <a:graphicData uri="http://schemas.openxmlformats.org/drawingml/2006/table">
            <a:tbl>
              <a:tblPr firstRow="1" firstCol="1" bandRow="1"/>
              <a:tblGrid>
                <a:gridCol w="980248"/>
                <a:gridCol w="4271902"/>
                <a:gridCol w="2551866"/>
                <a:gridCol w="2569124"/>
              </a:tblGrid>
              <a:tr h="899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Sno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of IC’s required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probability of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SOP realization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NAND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Gates required is "3"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realization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9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NAND realization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9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 realization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048606" name="Rectangle 1"/>
          <p:cNvSpPr>
            <a:spLocks noChangeArrowheads="1"/>
          </p:cNvSpPr>
          <p:nvPr/>
        </p:nvSpPr>
        <p:spPr bwMode="auto">
          <a:xfrm>
            <a:off x="-2395220" y="-1085396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48607" name="TextBox 8"/>
          <p:cNvSpPr txBox="1"/>
          <p:nvPr/>
        </p:nvSpPr>
        <p:spPr>
          <a:xfrm>
            <a:off x="6891020" y="4441405"/>
            <a:ext cx="3200400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6: failure analysis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095843" y="369850"/>
            <a:ext cx="10515600" cy="310439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CONCLUSION.                    .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1048593" name="Text Placeholder 6"/>
          <p:cNvSpPr>
            <a:spLocks noGrp="1"/>
          </p:cNvSpPr>
          <p:nvPr>
            <p:ph type="body" idx="1"/>
          </p:nvPr>
        </p:nvSpPr>
        <p:spPr>
          <a:xfrm>
            <a:off x="831850" y="4367047"/>
            <a:ext cx="10515600" cy="15199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All the </a:t>
            </a:r>
            <a:r>
              <a:rPr lang="en-US" dirty="0" smtClean="0">
                <a:solidFill>
                  <a:schemeClr val="tx1"/>
                </a:solidFill>
              </a:rPr>
              <a:t>realizations </a:t>
            </a:r>
            <a:r>
              <a:rPr lang="en-US" dirty="0">
                <a:solidFill>
                  <a:schemeClr val="tx1"/>
                </a:solidFill>
              </a:rPr>
              <a:t>have been designed and verified in Software and finally the cost affective realization has been implemented in hardware with </a:t>
            </a:r>
            <a:r>
              <a:rPr lang="en-US" dirty="0" smtClean="0">
                <a:solidFill>
                  <a:schemeClr val="tx1"/>
                </a:solidFill>
              </a:rPr>
              <a:t>NOR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realization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600" dirty="0" smtClean="0">
                <a:solidFill>
                  <a:srgbClr val="0070C0"/>
                </a:solidFill>
              </a:rPr>
              <a:t>THANK YOU</a:t>
            </a:r>
            <a:endParaRPr lang="en-IN" sz="166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0A59-5C8D-431F-BF70-A673B83734C5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077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6"/>
          <p:cNvSpPr>
            <a:spLocks noGrp="1"/>
          </p:cNvSpPr>
          <p:nvPr>
            <p:ph type="ctrTitle"/>
          </p:nvPr>
        </p:nvSpPr>
        <p:spPr>
          <a:xfrm>
            <a:off x="1659467" y="609600"/>
            <a:ext cx="9084733" cy="163412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Design Task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1048632" name="Subtitle 8"/>
          <p:cNvSpPr>
            <a:spLocks noGrp="1"/>
          </p:cNvSpPr>
          <p:nvPr>
            <p:ph type="subTitle" idx="1"/>
          </p:nvPr>
        </p:nvSpPr>
        <p:spPr>
          <a:xfrm>
            <a:off x="1523999" y="3649565"/>
            <a:ext cx="9177867" cy="4144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design a 3 bit majority logic circuit.</a:t>
            </a:r>
            <a:endParaRPr lang="en-IN" dirty="0"/>
          </a:p>
        </p:txBody>
      </p:sp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4AB9-1CA9-415A-AA94-D5976472E1A1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Design Restrictions </a:t>
            </a:r>
            <a:endParaRPr lang="en-IN" dirty="0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838200" y="1849714"/>
            <a:ext cx="10515600" cy="104588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3 input ranges between 0 to 7 then only considering majority bits in every term ,leaving minority bits .</a:t>
            </a:r>
            <a:endParaRPr lang="en-IN" dirty="0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048641" name="TextBox 6"/>
          <p:cNvSpPr txBox="1"/>
          <p:nvPr/>
        </p:nvSpPr>
        <p:spPr>
          <a:xfrm>
            <a:off x="838200" y="3199014"/>
            <a:ext cx="10515600" cy="779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Design Goal</a:t>
            </a:r>
            <a:endParaRPr lang="en-IN" sz="4400" dirty="0">
              <a:latin typeface="+mj-lt"/>
            </a:endParaRPr>
          </a:p>
        </p:txBody>
      </p:sp>
      <p:sp>
        <p:nvSpPr>
          <p:cNvPr id="1048642" name="TextBox 7"/>
          <p:cNvSpPr txBox="1"/>
          <p:nvPr/>
        </p:nvSpPr>
        <p:spPr>
          <a:xfrm>
            <a:off x="872054" y="4106149"/>
            <a:ext cx="10422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design cost affective circuit by examining popular </a:t>
            </a:r>
            <a:r>
              <a:rPr lang="en-US" sz="2400" dirty="0"/>
              <a:t>realizations </a:t>
            </a:r>
            <a:r>
              <a:rPr lang="en-US" sz="2400" dirty="0" smtClean="0"/>
              <a:t>with </a:t>
            </a:r>
            <a:r>
              <a:rPr lang="en-US" sz="2400" dirty="0"/>
              <a:t>comparing with different IC’s and its manufacturing specifications.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8200" y="369943"/>
            <a:ext cx="4919133" cy="134305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Design options</a:t>
            </a:r>
            <a:endParaRPr lang="en-IN" dirty="0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838200" y="1849713"/>
            <a:ext cx="5198533" cy="4408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we all know we got 4 types of </a:t>
            </a:r>
          </a:p>
          <a:p>
            <a:pPr marL="0" indent="0">
              <a:buNone/>
            </a:pPr>
            <a:r>
              <a:rPr lang="en-US" dirty="0" smtClean="0"/>
              <a:t>realization, namely: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SOP Realization.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 Realization.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NAND Realization.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 Realization.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4194306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9923649"/>
              </p:ext>
            </p:extLst>
          </p:nvPr>
        </p:nvGraphicFramePr>
        <p:xfrm>
          <a:off x="6949782" y="689675"/>
          <a:ext cx="4488685" cy="4724793"/>
        </p:xfrm>
        <a:graphic>
          <a:graphicData uri="http://schemas.openxmlformats.org/drawingml/2006/table">
            <a:tbl>
              <a:tblPr/>
              <a:tblGrid>
                <a:gridCol w="1205586"/>
                <a:gridCol w="1105817"/>
                <a:gridCol w="1105817"/>
                <a:gridCol w="1071465"/>
              </a:tblGrid>
              <a:tr h="1595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800" dirty="0"/>
                        <a:t>Input</a:t>
                      </a:r>
                      <a:endParaRPr lang="zh-CN" altLang="en-US" sz="1800" dirty="0"/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800" dirty="0"/>
                        <a:t>A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Input</a:t>
                      </a:r>
                    </a:p>
                    <a:p>
                      <a:pPr algn="ctr"/>
                      <a:r>
                        <a:rPr lang="en-US" altLang="en-US" sz="1800" dirty="0"/>
                        <a:t>    B</a:t>
                      </a:r>
                    </a:p>
                  </a:txBody>
                  <a:tcPr marT="46323" marB="463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Input</a:t>
                      </a:r>
                    </a:p>
                    <a:p>
                      <a:pPr algn="ctr"/>
                      <a:r>
                        <a:rPr lang="en-US" altLang="en-US" sz="1800" dirty="0" smtClean="0"/>
                        <a:t>C</a:t>
                      </a:r>
                      <a:endParaRPr lang="en-US" altLang="en-US" sz="1800" dirty="0"/>
                    </a:p>
                  </a:txBody>
                  <a:tcPr marT="46323" marB="463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Output</a:t>
                      </a:r>
                    </a:p>
                    <a:p>
                      <a:pPr algn="ctr"/>
                      <a:r>
                        <a:rPr lang="en-US" altLang="en-US" sz="1800" dirty="0" smtClean="0"/>
                        <a:t>Y</a:t>
                      </a:r>
                      <a:endParaRPr lang="en-US" altLang="en-US" sz="1800" dirty="0"/>
                    </a:p>
                  </a:txBody>
                  <a:tcPr marT="46323" marB="463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800" dirty="0"/>
                        <a:t>0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800" dirty="0"/>
                        <a:t>0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93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1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1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1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0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1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/>
                        <a:t>1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SOP Realization</a:t>
            </a:r>
            <a:endParaRPr lang="en-IN" dirty="0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02453" y="2216437"/>
            <a:ext cx="10515600" cy="4408752"/>
          </a:xfrm>
        </p:spPr>
        <p:txBody>
          <a:bodyPr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5362" name="Picture 2" descr="C:\Users\hexa\Searches\Desktop\New folder\IMG_20181226_0646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9384" y="1871171"/>
            <a:ext cx="9420225" cy="447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POS Realization</a:t>
            </a:r>
            <a:endParaRPr lang="en-IN" dirty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6386" name="Picture 2" descr="C:\Users\hexa\Searches\Desktop\New folder\IMG_20181226_0646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238" y="1893948"/>
            <a:ext cx="9153525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NAND Realization</a:t>
            </a:r>
            <a:endParaRPr lang="en-IN" dirty="0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8434" name="Picture 2" descr="C:\Users\hexa\Searches\Desktop\New folder\IMG_20181226_0647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1865373"/>
            <a:ext cx="94107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NOR Realization</a:t>
            </a:r>
            <a:endParaRPr lang="en-IN" dirty="0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7410" name="Picture 2" descr="C:\Users\hexa\Searches\Desktop\New folder\IMG_20181226_0647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3" y="1841561"/>
            <a:ext cx="9363075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Cost Analysis</a:t>
            </a:r>
            <a:endParaRPr lang="en-IN" dirty="0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838199" y="364733"/>
            <a:ext cx="10515600" cy="4408752"/>
          </a:xfrm>
        </p:spPr>
        <p:txBody>
          <a:bodyPr/>
          <a:lstStyle/>
          <a:p>
            <a:pPr marL="514350" indent="-514350">
              <a:buAutoNum type="arabicPeriod"/>
            </a:pPr>
            <a:endParaRPr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Cost analysis of SOP gate</a:t>
            </a:r>
            <a:endParaRPr lang="zh-CN" altLang="en-US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9405-480E-4FC2-A781-4567482305CD}" type="datetime1">
              <a:rPr lang="en-IN" smtClean="0"/>
              <a:pPr/>
              <a:t>01-01-2001</a:t>
            </a:fld>
            <a:endParaRPr lang="en-IN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Electronics</a:t>
            </a:r>
            <a:endParaRPr lang="en-IN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BF45-C220-47D0-81DE-C967815773C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048679" name="Rectangle 1"/>
          <p:cNvSpPr>
            <a:spLocks noChangeArrowheads="1"/>
          </p:cNvSpPr>
          <p:nvPr/>
        </p:nvSpPr>
        <p:spPr bwMode="auto">
          <a:xfrm>
            <a:off x="-716867" y="4561764"/>
            <a:ext cx="136257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194308" name="Table 8"/>
          <p:cNvGraphicFramePr>
            <a:graphicFrameLocks noGrp="1"/>
          </p:cNvGraphicFramePr>
          <p:nvPr/>
        </p:nvGraphicFramePr>
        <p:xfrm>
          <a:off x="599661" y="3213868"/>
          <a:ext cx="5832295" cy="2601519"/>
        </p:xfrm>
        <a:graphic>
          <a:graphicData uri="http://schemas.openxmlformats.org/drawingml/2006/table">
            <a:tbl>
              <a:tblPr firstRow="1" firstCol="1" bandRow="1"/>
              <a:tblGrid>
                <a:gridCol w="1165994"/>
                <a:gridCol w="1165994"/>
                <a:gridCol w="1166769"/>
                <a:gridCol w="1166769"/>
                <a:gridCol w="1166769"/>
              </a:tblGrid>
              <a:tr h="5947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per 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IC’S required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74LS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Rs.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695">
                <a:tc>
                  <a:txBody>
                    <a:bodyPr/>
                    <a:lstStyle/>
                    <a:p>
                      <a:r>
                        <a:rPr lang="en-US" altLang="en-US" sz="1800"/>
                        <a:t>74LS032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Rs.17.70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Rs.17.70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Rs.17.70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695"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695"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en-US" sz="1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Rs.33.7</a:t>
                      </a:r>
                      <a:endParaRPr lang="en-US" altLang="en-US" sz="18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97162" name="Picture 209716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2199" y="2192416"/>
            <a:ext cx="2075454" cy="370691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7" y="2637183"/>
            <a:ext cx="3366052" cy="26106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468</Words>
  <Application>Microsoft Office PowerPoint</Application>
  <PresentationFormat>Custom</PresentationFormat>
  <Paragraphs>224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 3.0</vt:lpstr>
      <vt:lpstr>Slide 1</vt:lpstr>
      <vt:lpstr>Design Task </vt:lpstr>
      <vt:lpstr>Design Restrictions </vt:lpstr>
      <vt:lpstr>Design options</vt:lpstr>
      <vt:lpstr>SOP Realization</vt:lpstr>
      <vt:lpstr>POS Realization</vt:lpstr>
      <vt:lpstr>NAND Realization</vt:lpstr>
      <vt:lpstr>NOR Realization</vt:lpstr>
      <vt:lpstr>Cost Analysis</vt:lpstr>
      <vt:lpstr>Cost Analysis</vt:lpstr>
      <vt:lpstr>Cost Analysis</vt:lpstr>
      <vt:lpstr>Cost Effective Realization</vt:lpstr>
      <vt:lpstr> Design Failure Analysis</vt:lpstr>
      <vt:lpstr>   CONCLUSION.                    .     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Sai</dc:creator>
  <cp:lastModifiedBy>hexa</cp:lastModifiedBy>
  <cp:revision>15</cp:revision>
  <dcterms:created xsi:type="dcterms:W3CDTF">2018-12-11T02:01:26Z</dcterms:created>
  <dcterms:modified xsi:type="dcterms:W3CDTF">2000-12-31T20:28:09Z</dcterms:modified>
</cp:coreProperties>
</file>