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E7750-F4EA-4E84-B018-EA3068E4B3F7}" type="datetimeFigureOut">
              <a:rPr lang="en-IN" smtClean="0"/>
              <a:t>26-01-2021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E3894-67E7-454A-8440-F50D044D782A}" type="slidenum">
              <a:rPr lang="en-IN" smtClean="0"/>
              <a:t>‹#›</a:t>
            </a:fld>
            <a:endParaRPr lang="en-IN"/>
          </a:p>
        </p:txBody>
      </p:sp>
    </p:spTree>
    <p:extLst>
      <p:ext uri="{BB962C8B-B14F-4D97-AF65-F5344CB8AC3E}">
        <p14:creationId xmlns:p14="http://schemas.microsoft.com/office/powerpoint/2010/main" val="15560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B3CC-71D2-41D2-8E11-2C316D3B9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1615F8-25F6-4A05-BFC3-DFA2C67D7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579F50-52AE-4799-8260-74E14EE4E245}"/>
              </a:ext>
            </a:extLst>
          </p:cNvPr>
          <p:cNvSpPr>
            <a:spLocks noGrp="1"/>
          </p:cNvSpPr>
          <p:nvPr>
            <p:ph type="dt" sz="half" idx="10"/>
          </p:nvPr>
        </p:nvSpPr>
        <p:spPr/>
        <p:txBody>
          <a:bodyPr/>
          <a:lstStyle/>
          <a:p>
            <a:fld id="{4AB697C3-94A9-4E94-9436-1087132AFAB7}" type="datetime1">
              <a:rPr lang="en-IN" smtClean="0"/>
              <a:t>26-01-2021</a:t>
            </a:fld>
            <a:endParaRPr lang="en-IN"/>
          </a:p>
        </p:txBody>
      </p:sp>
      <p:sp>
        <p:nvSpPr>
          <p:cNvPr id="5" name="Footer Placeholder 4">
            <a:extLst>
              <a:ext uri="{FF2B5EF4-FFF2-40B4-BE49-F238E27FC236}">
                <a16:creationId xmlns:a16="http://schemas.microsoft.com/office/drawing/2014/main" id="{FB7B62E8-7769-484A-8CEA-D6B930159D56}"/>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6663FC56-1F94-4261-8371-59671EA3711D}"/>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319856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EB5F-A771-43C1-80E7-8CA30297A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72F96-14D5-427D-A666-ABCA44F03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241C9-A2A9-4434-800A-80478CFE4966}"/>
              </a:ext>
            </a:extLst>
          </p:cNvPr>
          <p:cNvSpPr>
            <a:spLocks noGrp="1"/>
          </p:cNvSpPr>
          <p:nvPr>
            <p:ph type="dt" sz="half" idx="10"/>
          </p:nvPr>
        </p:nvSpPr>
        <p:spPr/>
        <p:txBody>
          <a:bodyPr/>
          <a:lstStyle/>
          <a:p>
            <a:fld id="{56A1FDBC-B1F0-4E76-B1CF-DA34A09A3CC7}" type="datetime1">
              <a:rPr lang="en-IN" smtClean="0"/>
              <a:t>26-01-2021</a:t>
            </a:fld>
            <a:endParaRPr lang="en-IN"/>
          </a:p>
        </p:txBody>
      </p:sp>
      <p:sp>
        <p:nvSpPr>
          <p:cNvPr id="5" name="Footer Placeholder 4">
            <a:extLst>
              <a:ext uri="{FF2B5EF4-FFF2-40B4-BE49-F238E27FC236}">
                <a16:creationId xmlns:a16="http://schemas.microsoft.com/office/drawing/2014/main" id="{554FC967-ECD3-411E-A6E0-F22564DC2AD6}"/>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ED6673FC-2F6B-4ABD-AB15-BBD87A8255D6}"/>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198772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22A70-6330-4D83-8F17-9A63EECF0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FD591-E8FE-4BA6-8BA1-F6725E2AC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F1AA1-FC7D-470F-B81B-50A70DD85E2B}"/>
              </a:ext>
            </a:extLst>
          </p:cNvPr>
          <p:cNvSpPr>
            <a:spLocks noGrp="1"/>
          </p:cNvSpPr>
          <p:nvPr>
            <p:ph type="dt" sz="half" idx="10"/>
          </p:nvPr>
        </p:nvSpPr>
        <p:spPr/>
        <p:txBody>
          <a:bodyPr/>
          <a:lstStyle/>
          <a:p>
            <a:fld id="{36741267-5506-4E1F-94F9-698822DC60B6}" type="datetime1">
              <a:rPr lang="en-IN" smtClean="0"/>
              <a:t>26-01-2021</a:t>
            </a:fld>
            <a:endParaRPr lang="en-IN"/>
          </a:p>
        </p:txBody>
      </p:sp>
      <p:sp>
        <p:nvSpPr>
          <p:cNvPr id="5" name="Footer Placeholder 4">
            <a:extLst>
              <a:ext uri="{FF2B5EF4-FFF2-40B4-BE49-F238E27FC236}">
                <a16:creationId xmlns:a16="http://schemas.microsoft.com/office/drawing/2014/main" id="{38919097-2704-426C-872C-B31276C85EBA}"/>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5F90E07E-8C2E-4AC0-B4F5-BA60BC607D46}"/>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62899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4935-05EE-4706-9E0C-18360CA71E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96C72-2532-4124-9E60-BBBC683CA5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36314-0314-4525-AD45-D6CA99F215DE}"/>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D3C07014-A3CE-4919-AD28-05E19B9857BF}"/>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D3352C3E-6570-453E-AC8E-8426B1E232CA}"/>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4527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D879-9F67-4044-9D0A-F06AA469E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4A9AFB-77D2-43ED-99E4-84BFEF69F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14E2D-347E-4E33-9BD6-E26CA7B5E7D6}"/>
              </a:ext>
            </a:extLst>
          </p:cNvPr>
          <p:cNvSpPr>
            <a:spLocks noGrp="1"/>
          </p:cNvSpPr>
          <p:nvPr>
            <p:ph type="dt" sz="half" idx="10"/>
          </p:nvPr>
        </p:nvSpPr>
        <p:spPr/>
        <p:txBody>
          <a:bodyPr/>
          <a:lstStyle/>
          <a:p>
            <a:fld id="{E96CE38D-CA36-44F0-8F4D-61361511CD53}" type="datetime1">
              <a:rPr lang="en-IN" smtClean="0"/>
              <a:t>26-01-2021</a:t>
            </a:fld>
            <a:endParaRPr lang="en-IN"/>
          </a:p>
        </p:txBody>
      </p:sp>
      <p:sp>
        <p:nvSpPr>
          <p:cNvPr id="5" name="Footer Placeholder 4">
            <a:extLst>
              <a:ext uri="{FF2B5EF4-FFF2-40B4-BE49-F238E27FC236}">
                <a16:creationId xmlns:a16="http://schemas.microsoft.com/office/drawing/2014/main" id="{9671D7D8-E03C-444D-8345-2209137865AF}"/>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6F6B9172-99F5-4C79-94A7-891613404204}"/>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381905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0400-5F60-4893-8C9C-6FAF4BB134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FD228-4D1B-4645-82DC-BCFB7A393E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1F629D-A0D8-4E20-8117-E4A90459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8C134A-F18A-4A80-B44C-EEC7952D6083}"/>
              </a:ext>
            </a:extLst>
          </p:cNvPr>
          <p:cNvSpPr>
            <a:spLocks noGrp="1"/>
          </p:cNvSpPr>
          <p:nvPr>
            <p:ph type="dt" sz="half" idx="10"/>
          </p:nvPr>
        </p:nvSpPr>
        <p:spPr/>
        <p:txBody>
          <a:bodyPr/>
          <a:lstStyle/>
          <a:p>
            <a:fld id="{C5FF8269-8753-41AB-B0E5-F8BE513A7ABA}" type="datetime1">
              <a:rPr lang="en-IN" smtClean="0"/>
              <a:t>26-01-2021</a:t>
            </a:fld>
            <a:endParaRPr lang="en-IN"/>
          </a:p>
        </p:txBody>
      </p:sp>
      <p:sp>
        <p:nvSpPr>
          <p:cNvPr id="6" name="Footer Placeholder 5">
            <a:extLst>
              <a:ext uri="{FF2B5EF4-FFF2-40B4-BE49-F238E27FC236}">
                <a16:creationId xmlns:a16="http://schemas.microsoft.com/office/drawing/2014/main" id="{2CF2E4F6-0B6B-4517-9E22-F76F1F0E5F14}"/>
              </a:ext>
            </a:extLst>
          </p:cNvPr>
          <p:cNvSpPr>
            <a:spLocks noGrp="1"/>
          </p:cNvSpPr>
          <p:nvPr>
            <p:ph type="ftr" sz="quarter" idx="11"/>
          </p:nvPr>
        </p:nvSpPr>
        <p:spPr/>
        <p:txBody>
          <a:bodyPr/>
          <a:lstStyle/>
          <a:p>
            <a:r>
              <a:rPr lang="en-US"/>
              <a:t>Raghu Engineering College  Case Study-1  EPQ</a:t>
            </a:r>
            <a:endParaRPr lang="en-IN"/>
          </a:p>
        </p:txBody>
      </p:sp>
      <p:sp>
        <p:nvSpPr>
          <p:cNvPr id="7" name="Slide Number Placeholder 6">
            <a:extLst>
              <a:ext uri="{FF2B5EF4-FFF2-40B4-BE49-F238E27FC236}">
                <a16:creationId xmlns:a16="http://schemas.microsoft.com/office/drawing/2014/main" id="{19B92796-67CE-4E3C-91B7-64D996A8C311}"/>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376407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E66-D2A9-4E9D-A8FA-070327521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AD1C8-B577-45E9-956D-8F08046C5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0CA9BE-905B-4E12-8D35-278425B12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A61F34-6822-47F0-93AB-C74C64993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8F9E4-B962-41F2-91FA-46091F33AA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DE88B6-96BE-45F1-A9B3-FEACB66CA395}"/>
              </a:ext>
            </a:extLst>
          </p:cNvPr>
          <p:cNvSpPr>
            <a:spLocks noGrp="1"/>
          </p:cNvSpPr>
          <p:nvPr>
            <p:ph type="dt" sz="half" idx="10"/>
          </p:nvPr>
        </p:nvSpPr>
        <p:spPr/>
        <p:txBody>
          <a:bodyPr/>
          <a:lstStyle/>
          <a:p>
            <a:fld id="{1EF7EFE3-BB84-4F37-86D5-8D1B2347A984}" type="datetime1">
              <a:rPr lang="en-IN" smtClean="0"/>
              <a:t>26-01-2021</a:t>
            </a:fld>
            <a:endParaRPr lang="en-IN"/>
          </a:p>
        </p:txBody>
      </p:sp>
      <p:sp>
        <p:nvSpPr>
          <p:cNvPr id="8" name="Footer Placeholder 7">
            <a:extLst>
              <a:ext uri="{FF2B5EF4-FFF2-40B4-BE49-F238E27FC236}">
                <a16:creationId xmlns:a16="http://schemas.microsoft.com/office/drawing/2014/main" id="{DE279395-96D1-410C-8D98-E37057DD5EC1}"/>
              </a:ext>
            </a:extLst>
          </p:cNvPr>
          <p:cNvSpPr>
            <a:spLocks noGrp="1"/>
          </p:cNvSpPr>
          <p:nvPr>
            <p:ph type="ftr" sz="quarter" idx="11"/>
          </p:nvPr>
        </p:nvSpPr>
        <p:spPr/>
        <p:txBody>
          <a:bodyPr/>
          <a:lstStyle/>
          <a:p>
            <a:r>
              <a:rPr lang="en-US"/>
              <a:t>Raghu Engineering College  Case Study-1  EPQ</a:t>
            </a:r>
            <a:endParaRPr lang="en-IN"/>
          </a:p>
        </p:txBody>
      </p:sp>
      <p:sp>
        <p:nvSpPr>
          <p:cNvPr id="9" name="Slide Number Placeholder 8">
            <a:extLst>
              <a:ext uri="{FF2B5EF4-FFF2-40B4-BE49-F238E27FC236}">
                <a16:creationId xmlns:a16="http://schemas.microsoft.com/office/drawing/2014/main" id="{DBD5CB6A-77E9-4F2A-A542-2828885B761A}"/>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361165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C708-F9EC-4E01-B73A-D5934E292A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C8B45-5BBD-4317-9975-793C454D542C}"/>
              </a:ext>
            </a:extLst>
          </p:cNvPr>
          <p:cNvSpPr>
            <a:spLocks noGrp="1"/>
          </p:cNvSpPr>
          <p:nvPr>
            <p:ph type="dt" sz="half" idx="10"/>
          </p:nvPr>
        </p:nvSpPr>
        <p:spPr/>
        <p:txBody>
          <a:bodyPr/>
          <a:lstStyle/>
          <a:p>
            <a:fld id="{DA3B3BF5-B83E-477E-B0DC-782A8EC80648}" type="datetime1">
              <a:rPr lang="en-IN" smtClean="0"/>
              <a:t>26-01-2021</a:t>
            </a:fld>
            <a:endParaRPr lang="en-IN"/>
          </a:p>
        </p:txBody>
      </p:sp>
      <p:sp>
        <p:nvSpPr>
          <p:cNvPr id="4" name="Footer Placeholder 3">
            <a:extLst>
              <a:ext uri="{FF2B5EF4-FFF2-40B4-BE49-F238E27FC236}">
                <a16:creationId xmlns:a16="http://schemas.microsoft.com/office/drawing/2014/main" id="{EFD8890A-43C4-4612-9E8E-ABB9157E4B7C}"/>
              </a:ext>
            </a:extLst>
          </p:cNvPr>
          <p:cNvSpPr>
            <a:spLocks noGrp="1"/>
          </p:cNvSpPr>
          <p:nvPr>
            <p:ph type="ftr" sz="quarter" idx="11"/>
          </p:nvPr>
        </p:nvSpPr>
        <p:spPr/>
        <p:txBody>
          <a:bodyPr/>
          <a:lstStyle/>
          <a:p>
            <a:r>
              <a:rPr lang="en-US"/>
              <a:t>Raghu Engineering College  Case Study-1  EPQ</a:t>
            </a:r>
            <a:endParaRPr lang="en-IN"/>
          </a:p>
        </p:txBody>
      </p:sp>
      <p:sp>
        <p:nvSpPr>
          <p:cNvPr id="5" name="Slide Number Placeholder 4">
            <a:extLst>
              <a:ext uri="{FF2B5EF4-FFF2-40B4-BE49-F238E27FC236}">
                <a16:creationId xmlns:a16="http://schemas.microsoft.com/office/drawing/2014/main" id="{2472BB1E-6348-4467-934E-61B91F47FC7F}"/>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272836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07C4E-61EE-4B0B-AE5C-3F8A18D02597}"/>
              </a:ext>
            </a:extLst>
          </p:cNvPr>
          <p:cNvSpPr>
            <a:spLocks noGrp="1"/>
          </p:cNvSpPr>
          <p:nvPr>
            <p:ph type="dt" sz="half" idx="10"/>
          </p:nvPr>
        </p:nvSpPr>
        <p:spPr/>
        <p:txBody>
          <a:bodyPr/>
          <a:lstStyle/>
          <a:p>
            <a:fld id="{4092D067-ADC2-45C3-9C01-D57DAC9BD006}" type="datetime1">
              <a:rPr lang="en-IN" smtClean="0"/>
              <a:t>26-01-2021</a:t>
            </a:fld>
            <a:endParaRPr lang="en-IN"/>
          </a:p>
        </p:txBody>
      </p:sp>
      <p:sp>
        <p:nvSpPr>
          <p:cNvPr id="3" name="Footer Placeholder 2">
            <a:extLst>
              <a:ext uri="{FF2B5EF4-FFF2-40B4-BE49-F238E27FC236}">
                <a16:creationId xmlns:a16="http://schemas.microsoft.com/office/drawing/2014/main" id="{E400CCEB-A110-4B24-9EF3-0A0B1510857B}"/>
              </a:ext>
            </a:extLst>
          </p:cNvPr>
          <p:cNvSpPr>
            <a:spLocks noGrp="1"/>
          </p:cNvSpPr>
          <p:nvPr>
            <p:ph type="ftr" sz="quarter" idx="11"/>
          </p:nvPr>
        </p:nvSpPr>
        <p:spPr/>
        <p:txBody>
          <a:bodyPr/>
          <a:lstStyle/>
          <a:p>
            <a:r>
              <a:rPr lang="en-US"/>
              <a:t>Raghu Engineering College  Case Study-1  EPQ</a:t>
            </a:r>
            <a:endParaRPr lang="en-IN"/>
          </a:p>
        </p:txBody>
      </p:sp>
      <p:sp>
        <p:nvSpPr>
          <p:cNvPr id="4" name="Slide Number Placeholder 3">
            <a:extLst>
              <a:ext uri="{FF2B5EF4-FFF2-40B4-BE49-F238E27FC236}">
                <a16:creationId xmlns:a16="http://schemas.microsoft.com/office/drawing/2014/main" id="{875C85EC-7E43-443F-81E6-46B504ADB853}"/>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5882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39EB-31FE-418A-9D3A-9D35B402D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A45239-5AFF-43F9-AE4C-5943DE07E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A1E777-6620-468C-9184-941B94C27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2B710-7F77-4966-9FF7-11FD60DE8526}"/>
              </a:ext>
            </a:extLst>
          </p:cNvPr>
          <p:cNvSpPr>
            <a:spLocks noGrp="1"/>
          </p:cNvSpPr>
          <p:nvPr>
            <p:ph type="dt" sz="half" idx="10"/>
          </p:nvPr>
        </p:nvSpPr>
        <p:spPr/>
        <p:txBody>
          <a:bodyPr/>
          <a:lstStyle/>
          <a:p>
            <a:fld id="{EF1D1A0F-6B1E-499B-9698-88F69436C8B8}" type="datetime1">
              <a:rPr lang="en-IN" smtClean="0"/>
              <a:t>26-01-2021</a:t>
            </a:fld>
            <a:endParaRPr lang="en-IN"/>
          </a:p>
        </p:txBody>
      </p:sp>
      <p:sp>
        <p:nvSpPr>
          <p:cNvPr id="6" name="Footer Placeholder 5">
            <a:extLst>
              <a:ext uri="{FF2B5EF4-FFF2-40B4-BE49-F238E27FC236}">
                <a16:creationId xmlns:a16="http://schemas.microsoft.com/office/drawing/2014/main" id="{644BB957-5384-4BDB-A7BC-43766BA49E6D}"/>
              </a:ext>
            </a:extLst>
          </p:cNvPr>
          <p:cNvSpPr>
            <a:spLocks noGrp="1"/>
          </p:cNvSpPr>
          <p:nvPr>
            <p:ph type="ftr" sz="quarter" idx="11"/>
          </p:nvPr>
        </p:nvSpPr>
        <p:spPr/>
        <p:txBody>
          <a:bodyPr/>
          <a:lstStyle/>
          <a:p>
            <a:r>
              <a:rPr lang="en-US"/>
              <a:t>Raghu Engineering College  Case Study-1  EPQ</a:t>
            </a:r>
            <a:endParaRPr lang="en-IN"/>
          </a:p>
        </p:txBody>
      </p:sp>
      <p:sp>
        <p:nvSpPr>
          <p:cNvPr id="7" name="Slide Number Placeholder 6">
            <a:extLst>
              <a:ext uri="{FF2B5EF4-FFF2-40B4-BE49-F238E27FC236}">
                <a16:creationId xmlns:a16="http://schemas.microsoft.com/office/drawing/2014/main" id="{37B61D6F-8978-4BAC-8E75-A9AAFDFC0C39}"/>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190823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1BE4-8808-4AB1-A2C5-3BEEACB32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935B5-8A6D-44B0-9D5D-1A28DF42B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115B52-0BBA-4E8B-9D38-AC44FBA0D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C0410-189E-4008-B587-4BFE92F2655A}"/>
              </a:ext>
            </a:extLst>
          </p:cNvPr>
          <p:cNvSpPr>
            <a:spLocks noGrp="1"/>
          </p:cNvSpPr>
          <p:nvPr>
            <p:ph type="dt" sz="half" idx="10"/>
          </p:nvPr>
        </p:nvSpPr>
        <p:spPr/>
        <p:txBody>
          <a:bodyPr/>
          <a:lstStyle/>
          <a:p>
            <a:fld id="{1E4A021D-6628-4AB6-99EC-C07C28E5E63A}" type="datetime1">
              <a:rPr lang="en-IN" smtClean="0"/>
              <a:t>26-01-2021</a:t>
            </a:fld>
            <a:endParaRPr lang="en-IN"/>
          </a:p>
        </p:txBody>
      </p:sp>
      <p:sp>
        <p:nvSpPr>
          <p:cNvPr id="6" name="Footer Placeholder 5">
            <a:extLst>
              <a:ext uri="{FF2B5EF4-FFF2-40B4-BE49-F238E27FC236}">
                <a16:creationId xmlns:a16="http://schemas.microsoft.com/office/drawing/2014/main" id="{47CA7A65-4954-46D0-8211-CC4D93233187}"/>
              </a:ext>
            </a:extLst>
          </p:cNvPr>
          <p:cNvSpPr>
            <a:spLocks noGrp="1"/>
          </p:cNvSpPr>
          <p:nvPr>
            <p:ph type="ftr" sz="quarter" idx="11"/>
          </p:nvPr>
        </p:nvSpPr>
        <p:spPr/>
        <p:txBody>
          <a:bodyPr/>
          <a:lstStyle/>
          <a:p>
            <a:r>
              <a:rPr lang="en-US"/>
              <a:t>Raghu Engineering College  Case Study-1  EPQ</a:t>
            </a:r>
            <a:endParaRPr lang="en-IN"/>
          </a:p>
        </p:txBody>
      </p:sp>
      <p:sp>
        <p:nvSpPr>
          <p:cNvPr id="7" name="Slide Number Placeholder 6">
            <a:extLst>
              <a:ext uri="{FF2B5EF4-FFF2-40B4-BE49-F238E27FC236}">
                <a16:creationId xmlns:a16="http://schemas.microsoft.com/office/drawing/2014/main" id="{4CC2555B-BD21-4107-A7E8-4701F4A145D4}"/>
              </a:ext>
            </a:extLst>
          </p:cNvPr>
          <p:cNvSpPr>
            <a:spLocks noGrp="1"/>
          </p:cNvSpPr>
          <p:nvPr>
            <p:ph type="sldNum" sz="quarter" idx="12"/>
          </p:nvPr>
        </p:nvSpPr>
        <p:spPr/>
        <p:txBody>
          <a:bodyPr/>
          <a:lstStyle/>
          <a:p>
            <a:fld id="{6F0EBD77-106C-4C92-9256-C14049711303}" type="slidenum">
              <a:rPr lang="en-IN" smtClean="0"/>
              <a:t>‹#›</a:t>
            </a:fld>
            <a:endParaRPr lang="en-IN"/>
          </a:p>
        </p:txBody>
      </p:sp>
    </p:spTree>
    <p:extLst>
      <p:ext uri="{BB962C8B-B14F-4D97-AF65-F5344CB8AC3E}">
        <p14:creationId xmlns:p14="http://schemas.microsoft.com/office/powerpoint/2010/main" val="73212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C4101-A062-4549-A550-19FA3C8C7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F1DC3-4743-476F-A7F6-38AE47E50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64442-56B0-4404-A203-EED1ED884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B66C4-82C3-4715-8B62-054FD6EC1729}" type="datetime1">
              <a:rPr lang="en-IN" smtClean="0"/>
              <a:t>26-01-2021</a:t>
            </a:fld>
            <a:endParaRPr lang="en-IN"/>
          </a:p>
        </p:txBody>
      </p:sp>
      <p:sp>
        <p:nvSpPr>
          <p:cNvPr id="5" name="Footer Placeholder 4">
            <a:extLst>
              <a:ext uri="{FF2B5EF4-FFF2-40B4-BE49-F238E27FC236}">
                <a16:creationId xmlns:a16="http://schemas.microsoft.com/office/drawing/2014/main" id="{F924B99F-C8C3-49E9-A1D6-665E713D6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BBFC2AEE-6DEF-49B1-A809-8785EA47D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EBD77-106C-4C92-9256-C14049711303}" type="slidenum">
              <a:rPr lang="en-IN" smtClean="0"/>
              <a:t>‹#›</a:t>
            </a:fld>
            <a:endParaRPr lang="en-IN"/>
          </a:p>
        </p:txBody>
      </p:sp>
    </p:spTree>
    <p:extLst>
      <p:ext uri="{BB962C8B-B14F-4D97-AF65-F5344CB8AC3E}">
        <p14:creationId xmlns:p14="http://schemas.microsoft.com/office/powerpoint/2010/main" val="274161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4">
            <a:extLst>
              <a:ext uri="{FF2B5EF4-FFF2-40B4-BE49-F238E27FC236}">
                <a16:creationId xmlns:a16="http://schemas.microsoft.com/office/drawing/2014/main" id="{C921A9AC-6735-4A52-BF1E-2A6BBF200604}"/>
              </a:ext>
            </a:extLst>
          </p:cNvPr>
          <p:cNvSpPr txBox="1"/>
          <p:nvPr/>
        </p:nvSpPr>
        <p:spPr>
          <a:xfrm>
            <a:off x="2424772" y="5336560"/>
            <a:ext cx="9148099"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RAGHU  ENGINEERING  COLLEGE</a:t>
            </a:r>
          </a:p>
        </p:txBody>
      </p:sp>
      <p:pic>
        <p:nvPicPr>
          <p:cNvPr id="16" name="Picture 15">
            <a:extLst>
              <a:ext uri="{FF2B5EF4-FFF2-40B4-BE49-F238E27FC236}">
                <a16:creationId xmlns:a16="http://schemas.microsoft.com/office/drawing/2014/main" id="{62EE555A-5066-428D-96F3-8661D147E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57" y="5169411"/>
            <a:ext cx="1635765" cy="1145836"/>
          </a:xfrm>
          <a:prstGeom prst="rect">
            <a:avLst/>
          </a:prstGeom>
        </p:spPr>
      </p:pic>
      <p:sp>
        <p:nvSpPr>
          <p:cNvPr id="17" name="TextBox 6">
            <a:extLst>
              <a:ext uri="{FF2B5EF4-FFF2-40B4-BE49-F238E27FC236}">
                <a16:creationId xmlns:a16="http://schemas.microsoft.com/office/drawing/2014/main" id="{5A1B481B-542E-470E-AC50-2BFC96CDE034}"/>
              </a:ext>
            </a:extLst>
          </p:cNvPr>
          <p:cNvSpPr txBox="1"/>
          <p:nvPr/>
        </p:nvSpPr>
        <p:spPr>
          <a:xfrm>
            <a:off x="3359426" y="5904690"/>
            <a:ext cx="378605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(AUTONOMOUS)</a:t>
            </a:r>
          </a:p>
        </p:txBody>
      </p:sp>
      <p:sp>
        <p:nvSpPr>
          <p:cNvPr id="18" name="TextBox 7">
            <a:extLst>
              <a:ext uri="{FF2B5EF4-FFF2-40B4-BE49-F238E27FC236}">
                <a16:creationId xmlns:a16="http://schemas.microsoft.com/office/drawing/2014/main" id="{BEB5742C-5533-4A42-B63C-0CDE806479F8}"/>
              </a:ext>
            </a:extLst>
          </p:cNvPr>
          <p:cNvSpPr txBox="1"/>
          <p:nvPr/>
        </p:nvSpPr>
        <p:spPr>
          <a:xfrm>
            <a:off x="-15537" y="2360396"/>
            <a:ext cx="1220975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EEE</a:t>
            </a:r>
          </a:p>
        </p:txBody>
      </p:sp>
      <p:sp>
        <p:nvSpPr>
          <p:cNvPr id="19" name="TextBox 8">
            <a:extLst>
              <a:ext uri="{FF2B5EF4-FFF2-40B4-BE49-F238E27FC236}">
                <a16:creationId xmlns:a16="http://schemas.microsoft.com/office/drawing/2014/main" id="{BDE4C345-425C-4EE6-9CBD-5FFF77B9D8E0}"/>
              </a:ext>
            </a:extLst>
          </p:cNvPr>
          <p:cNvSpPr txBox="1"/>
          <p:nvPr/>
        </p:nvSpPr>
        <p:spPr>
          <a:xfrm>
            <a:off x="-15537" y="3078979"/>
            <a:ext cx="1220975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Academic year: 2020-2021</a:t>
            </a:r>
          </a:p>
        </p:txBody>
      </p:sp>
      <p:sp>
        <p:nvSpPr>
          <p:cNvPr id="20" name="TextBox 9">
            <a:extLst>
              <a:ext uri="{FF2B5EF4-FFF2-40B4-BE49-F238E27FC236}">
                <a16:creationId xmlns:a16="http://schemas.microsoft.com/office/drawing/2014/main" id="{33335170-AD24-4AD8-B9B9-F2281D558A1D}"/>
              </a:ext>
            </a:extLst>
          </p:cNvPr>
          <p:cNvSpPr txBox="1"/>
          <p:nvPr/>
        </p:nvSpPr>
        <p:spPr>
          <a:xfrm>
            <a:off x="-15537" y="2714432"/>
            <a:ext cx="122097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IV year  -1semester</a:t>
            </a:r>
          </a:p>
        </p:txBody>
      </p:sp>
      <p:sp>
        <p:nvSpPr>
          <p:cNvPr id="21" name="TextBox 11">
            <a:extLst>
              <a:ext uri="{FF2B5EF4-FFF2-40B4-BE49-F238E27FC236}">
                <a16:creationId xmlns:a16="http://schemas.microsoft.com/office/drawing/2014/main" id="{9694EB07-6655-4605-909F-1754532CCB1C}"/>
              </a:ext>
            </a:extLst>
          </p:cNvPr>
          <p:cNvSpPr txBox="1"/>
          <p:nvPr/>
        </p:nvSpPr>
        <p:spPr>
          <a:xfrm>
            <a:off x="-15537" y="1986841"/>
            <a:ext cx="1220975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dirty="0">
                <a:latin typeface="Times New Roman" panose="02020603050405020304" pitchFamily="18" charset="0"/>
                <a:cs typeface="Times New Roman" panose="02020603050405020304" pitchFamily="18" charset="0"/>
              </a:rPr>
              <a:t>CASE STUDY-1 </a:t>
            </a:r>
            <a:endParaRPr lang="en-US" sz="1400" b="1" noProof="0" dirty="0">
              <a:latin typeface="Times New Roman" panose="02020603050405020304" pitchFamily="18" charset="0"/>
              <a:cs typeface="Times New Roman" panose="02020603050405020304" pitchFamily="18" charset="0"/>
            </a:endParaRPr>
          </a:p>
        </p:txBody>
      </p:sp>
      <p:sp>
        <p:nvSpPr>
          <p:cNvPr id="22" name="TextBox 12">
            <a:extLst>
              <a:ext uri="{FF2B5EF4-FFF2-40B4-BE49-F238E27FC236}">
                <a16:creationId xmlns:a16="http://schemas.microsoft.com/office/drawing/2014/main" id="{35B92A18-0A62-43A0-A88E-5B06CFD4DA60}"/>
              </a:ext>
            </a:extLst>
          </p:cNvPr>
          <p:cNvSpPr txBox="1"/>
          <p:nvPr/>
        </p:nvSpPr>
        <p:spPr>
          <a:xfrm>
            <a:off x="7714445" y="3578106"/>
            <a:ext cx="4477555"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Presented By: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18985A0208 – A.SAI SAMPATH</a:t>
            </a:r>
            <a:endParaRPr lang="en-US" sz="1600" noProof="0" dirty="0">
              <a:solidFill>
                <a:prstClr val="black"/>
              </a:solidFill>
              <a:latin typeface="Times New Roman" panose="02020603050405020304" pitchFamily="18" charset="0"/>
              <a:cs typeface="Times New Roman" panose="02020603050405020304" pitchFamily="18" charset="0"/>
            </a:endParaRPr>
          </a:p>
          <a:p>
            <a:pPr>
              <a:defRPr/>
            </a:pPr>
            <a:r>
              <a:rPr lang="en-US" sz="1600" dirty="0">
                <a:solidFill>
                  <a:prstClr val="black"/>
                </a:solidFill>
                <a:latin typeface="Times New Roman" panose="02020603050405020304" pitchFamily="18" charset="0"/>
                <a:cs typeface="Times New Roman" panose="02020603050405020304" pitchFamily="18" charset="0"/>
              </a:rPr>
              <a:t>18985A0232 – G.CHINNA</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18985A0247 – L.RATNAKARA RAO</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18985A0271 – Y.VASUDEVA</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3" name="TextBox 13">
            <a:extLst>
              <a:ext uri="{FF2B5EF4-FFF2-40B4-BE49-F238E27FC236}">
                <a16:creationId xmlns:a16="http://schemas.microsoft.com/office/drawing/2014/main" id="{56E16C0C-6AC4-4458-B408-2530C4372135}"/>
              </a:ext>
            </a:extLst>
          </p:cNvPr>
          <p:cNvSpPr txBox="1"/>
          <p:nvPr/>
        </p:nvSpPr>
        <p:spPr>
          <a:xfrm>
            <a:off x="0" y="3908133"/>
            <a:ext cx="643943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FACULTY: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dirty="0" err="1">
                <a:ln>
                  <a:noFill/>
                </a:ln>
                <a:solidFill>
                  <a:prstClr val="black"/>
                </a:solidFill>
                <a:effectLst/>
                <a:uLnTx/>
                <a:uFillTx/>
                <a:latin typeface="Times New Roman" panose="02020603050405020304" pitchFamily="18" charset="0"/>
                <a:cs typeface="Times New Roman" panose="02020603050405020304" pitchFamily="18" charset="0"/>
              </a:rPr>
              <a:t>Mr.P.Srinivas</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Assistant professor</a:t>
            </a:r>
          </a:p>
        </p:txBody>
      </p:sp>
      <p:pic>
        <p:nvPicPr>
          <p:cNvPr id="24" name="Picture 23">
            <a:extLst>
              <a:ext uri="{FF2B5EF4-FFF2-40B4-BE49-F238E27FC236}">
                <a16:creationId xmlns:a16="http://schemas.microsoft.com/office/drawing/2014/main" id="{734E4CC1-4CB4-4D0D-8EDF-A5682AE69648}"/>
              </a:ext>
            </a:extLst>
          </p:cNvPr>
          <p:cNvPicPr/>
          <p:nvPr/>
        </p:nvPicPr>
        <p:blipFill>
          <a:blip r:embed="rId3"/>
          <a:stretch>
            <a:fillRect/>
          </a:stretch>
        </p:blipFill>
        <p:spPr>
          <a:xfrm>
            <a:off x="8837128" y="2414658"/>
            <a:ext cx="1627968" cy="149469"/>
          </a:xfrm>
          <a:prstGeom prst="rect">
            <a:avLst/>
          </a:prstGeom>
          <a:noFill/>
          <a:ln w="9525">
            <a:noFill/>
          </a:ln>
        </p:spPr>
      </p:pic>
      <p:sp>
        <p:nvSpPr>
          <p:cNvPr id="25" name="TextBox 1">
            <a:extLst>
              <a:ext uri="{FF2B5EF4-FFF2-40B4-BE49-F238E27FC236}">
                <a16:creationId xmlns:a16="http://schemas.microsoft.com/office/drawing/2014/main" id="{F7469832-A399-40B2-AB65-29951055839D}"/>
              </a:ext>
            </a:extLst>
          </p:cNvPr>
          <p:cNvSpPr txBox="1"/>
          <p:nvPr/>
        </p:nvSpPr>
        <p:spPr>
          <a:xfrm>
            <a:off x="0" y="359338"/>
            <a:ext cx="121920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latin typeface="Times New Roman" panose="02020603050405020304" pitchFamily="18" charset="0"/>
                <a:cs typeface="Times New Roman" panose="02020603050405020304" pitchFamily="18" charset="0"/>
              </a:rPr>
              <a:t>OVER VOLTAGES-Simulation of Impulsive Transient Caused By Lightning.</a:t>
            </a:r>
          </a:p>
        </p:txBody>
      </p:sp>
      <p:sp>
        <p:nvSpPr>
          <p:cNvPr id="26" name="Date Placeholder 25">
            <a:extLst>
              <a:ext uri="{FF2B5EF4-FFF2-40B4-BE49-F238E27FC236}">
                <a16:creationId xmlns:a16="http://schemas.microsoft.com/office/drawing/2014/main" id="{D156888D-4C09-4324-8DB2-4571815F8F2D}"/>
              </a:ext>
            </a:extLst>
          </p:cNvPr>
          <p:cNvSpPr>
            <a:spLocks noGrp="1"/>
          </p:cNvSpPr>
          <p:nvPr>
            <p:ph type="dt" sz="half" idx="10"/>
          </p:nvPr>
        </p:nvSpPr>
        <p:spPr/>
        <p:txBody>
          <a:bodyPr/>
          <a:lstStyle/>
          <a:p>
            <a:fld id="{29B2D314-F1F1-4C66-B384-4BA2CBE3A2E9}" type="datetime1">
              <a:rPr lang="en-IN" smtClean="0"/>
              <a:t>26-01-2021</a:t>
            </a:fld>
            <a:endParaRPr lang="en-IN"/>
          </a:p>
        </p:txBody>
      </p:sp>
      <p:sp>
        <p:nvSpPr>
          <p:cNvPr id="27" name="Footer Placeholder 26">
            <a:extLst>
              <a:ext uri="{FF2B5EF4-FFF2-40B4-BE49-F238E27FC236}">
                <a16:creationId xmlns:a16="http://schemas.microsoft.com/office/drawing/2014/main" id="{DA74DCEF-82D9-4685-920E-6FFB4B192D85}"/>
              </a:ext>
            </a:extLst>
          </p:cNvPr>
          <p:cNvSpPr>
            <a:spLocks noGrp="1"/>
          </p:cNvSpPr>
          <p:nvPr>
            <p:ph type="ftr" sz="quarter" idx="11"/>
          </p:nvPr>
        </p:nvSpPr>
        <p:spPr/>
        <p:txBody>
          <a:bodyPr/>
          <a:lstStyle/>
          <a:p>
            <a:r>
              <a:rPr lang="en-US"/>
              <a:t>Raghu Engineering College  Case Study-1  EPQ</a:t>
            </a:r>
            <a:endParaRPr lang="en-IN"/>
          </a:p>
        </p:txBody>
      </p:sp>
      <p:sp>
        <p:nvSpPr>
          <p:cNvPr id="28" name="Slide Number Placeholder 27">
            <a:extLst>
              <a:ext uri="{FF2B5EF4-FFF2-40B4-BE49-F238E27FC236}">
                <a16:creationId xmlns:a16="http://schemas.microsoft.com/office/drawing/2014/main" id="{92BAEFED-C100-4375-B74F-669ACAF025E5}"/>
              </a:ext>
            </a:extLst>
          </p:cNvPr>
          <p:cNvSpPr>
            <a:spLocks noGrp="1"/>
          </p:cNvSpPr>
          <p:nvPr>
            <p:ph type="sldNum" sz="quarter" idx="12"/>
          </p:nvPr>
        </p:nvSpPr>
        <p:spPr/>
        <p:txBody>
          <a:bodyPr/>
          <a:lstStyle/>
          <a:p>
            <a:fld id="{6F0EBD77-106C-4C92-9256-C14049711303}" type="slidenum">
              <a:rPr lang="en-IN" smtClean="0"/>
              <a:t>1</a:t>
            </a:fld>
            <a:endParaRPr lang="en-IN"/>
          </a:p>
        </p:txBody>
      </p:sp>
    </p:spTree>
    <p:extLst>
      <p:ext uri="{BB962C8B-B14F-4D97-AF65-F5344CB8AC3E}">
        <p14:creationId xmlns:p14="http://schemas.microsoft.com/office/powerpoint/2010/main" val="124010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FF2FBF-322C-4112-97FA-0979BCD4D0D5}"/>
              </a:ext>
            </a:extLst>
          </p:cNvPr>
          <p:cNvSpPr>
            <a:spLocks noGrp="1"/>
          </p:cNvSpPr>
          <p:nvPr>
            <p:ph type="title"/>
          </p:nvPr>
        </p:nvSpPr>
        <p:spPr>
          <a:xfrm>
            <a:off x="1468192" y="2804442"/>
            <a:ext cx="10161431" cy="2852737"/>
          </a:xfrm>
        </p:spPr>
        <p:txBody>
          <a:bodyPr/>
          <a:lstStyle/>
          <a:p>
            <a:pPr algn="r"/>
            <a:r>
              <a:rPr lang="en-IN" b="1" dirty="0">
                <a:latin typeface="Bradley Hand ITC" panose="03070402050302030203" pitchFamily="66" charset="0"/>
              </a:rPr>
              <a:t>THANK YOU.</a:t>
            </a:r>
          </a:p>
        </p:txBody>
      </p:sp>
      <p:sp>
        <p:nvSpPr>
          <p:cNvPr id="4" name="Date Placeholder 3">
            <a:extLst>
              <a:ext uri="{FF2B5EF4-FFF2-40B4-BE49-F238E27FC236}">
                <a16:creationId xmlns:a16="http://schemas.microsoft.com/office/drawing/2014/main" id="{E2A5C25D-5609-42D3-8B98-3ECD4A84882B}"/>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935191A8-B50F-4715-9D3C-4C78E1AFAB9E}"/>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B3B6FDA6-DE23-454A-ACF4-F66BBFF38B93}"/>
              </a:ext>
            </a:extLst>
          </p:cNvPr>
          <p:cNvSpPr>
            <a:spLocks noGrp="1"/>
          </p:cNvSpPr>
          <p:nvPr>
            <p:ph type="sldNum" sz="quarter" idx="12"/>
          </p:nvPr>
        </p:nvSpPr>
        <p:spPr/>
        <p:txBody>
          <a:bodyPr/>
          <a:lstStyle/>
          <a:p>
            <a:fld id="{6F0EBD77-106C-4C92-9256-C14049711303}" type="slidenum">
              <a:rPr lang="en-IN" smtClean="0"/>
              <a:t>10</a:t>
            </a:fld>
            <a:endParaRPr lang="en-IN"/>
          </a:p>
        </p:txBody>
      </p:sp>
    </p:spTree>
    <p:extLst>
      <p:ext uri="{BB962C8B-B14F-4D97-AF65-F5344CB8AC3E}">
        <p14:creationId xmlns:p14="http://schemas.microsoft.com/office/powerpoint/2010/main" val="300923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C3E85-A40F-4265-BBBA-DC6DD146D8E3}"/>
              </a:ext>
            </a:extLst>
          </p:cNvPr>
          <p:cNvSpPr>
            <a:spLocks noGrp="1"/>
          </p:cNvSpPr>
          <p:nvPr>
            <p:ph type="title"/>
          </p:nvPr>
        </p:nvSpPr>
        <p:spPr>
          <a:xfrm>
            <a:off x="0" y="0"/>
            <a:ext cx="12223124" cy="1325563"/>
          </a:xfrm>
        </p:spPr>
        <p:txBody>
          <a:bodyPr>
            <a:normAutofit/>
          </a:bodyPr>
          <a:lstStyle/>
          <a:p>
            <a:r>
              <a:rPr lang="en-IN" sz="3600" b="1" dirty="0">
                <a:latin typeface="Times New Roman" panose="02020603050405020304" pitchFamily="18" charset="0"/>
                <a:ea typeface="Segoe UI Historic" panose="020B0502040204020203" pitchFamily="34"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08C3C9E6-3FDE-489A-8319-87EA272C48CC}"/>
              </a:ext>
            </a:extLst>
          </p:cNvPr>
          <p:cNvSpPr>
            <a:spLocks noGrp="1"/>
          </p:cNvSpPr>
          <p:nvPr>
            <p:ph idx="1"/>
          </p:nvPr>
        </p:nvSpPr>
        <p:spPr>
          <a:xfrm>
            <a:off x="-31124" y="1462088"/>
            <a:ext cx="12192000" cy="2681981"/>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Electronic and electrical devices are designed to operate at a certain maximum supply voltage, and considerable damage can be caused by voltage that is higher than that for which the devices are rated. </a:t>
            </a:r>
          </a:p>
          <a:p>
            <a:pPr algn="just">
              <a:lnSpc>
                <a:spcPct val="150000"/>
              </a:lnSpc>
            </a:pPr>
            <a:r>
              <a:rPr lang="en-US" sz="1800" dirty="0">
                <a:latin typeface="Times New Roman" panose="02020603050405020304" pitchFamily="18" charset="0"/>
                <a:cs typeface="Times New Roman" panose="02020603050405020304" pitchFamily="18" charset="0"/>
              </a:rPr>
              <a:t>When the voltage in a circuit or part of it is raised above its upper design limit, this is known as overvoltage. The conditions may be hazardous. Depending on its duration, the overvoltage event can be transient—a voltage spike—or permanent, leading to a power surge. </a:t>
            </a:r>
          </a:p>
          <a:p>
            <a:endParaRPr lang="en-IN"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A1EBF5A-8B6C-4BDB-BBAB-96A1D46BBE2E}"/>
              </a:ext>
            </a:extLst>
          </p:cNvPr>
          <p:cNvSpPr>
            <a:spLocks noGrp="1"/>
          </p:cNvSpPr>
          <p:nvPr>
            <p:ph type="dt" sz="half" idx="10"/>
          </p:nvPr>
        </p:nvSpPr>
        <p:spPr/>
        <p:txBody>
          <a:bodyPr/>
          <a:lstStyle/>
          <a:p>
            <a:fld id="{4092D067-ADC2-45C3-9C01-D57DAC9BD006}" type="datetime1">
              <a:rPr lang="en-IN" smtClean="0"/>
              <a:t>26-01-2021</a:t>
            </a:fld>
            <a:endParaRPr lang="en-IN"/>
          </a:p>
        </p:txBody>
      </p:sp>
      <p:sp>
        <p:nvSpPr>
          <p:cNvPr id="3" name="Footer Placeholder 2">
            <a:extLst>
              <a:ext uri="{FF2B5EF4-FFF2-40B4-BE49-F238E27FC236}">
                <a16:creationId xmlns:a16="http://schemas.microsoft.com/office/drawing/2014/main" id="{2CA91C96-09DD-445B-9A67-C8817225ABBA}"/>
              </a:ext>
            </a:extLst>
          </p:cNvPr>
          <p:cNvSpPr>
            <a:spLocks noGrp="1"/>
          </p:cNvSpPr>
          <p:nvPr>
            <p:ph type="ftr" sz="quarter" idx="11"/>
          </p:nvPr>
        </p:nvSpPr>
        <p:spPr/>
        <p:txBody>
          <a:bodyPr/>
          <a:lstStyle/>
          <a:p>
            <a:r>
              <a:rPr lang="en-US"/>
              <a:t>Raghu Engineering College  Case Study-1  EPQ</a:t>
            </a:r>
            <a:endParaRPr lang="en-IN"/>
          </a:p>
        </p:txBody>
      </p:sp>
      <p:sp>
        <p:nvSpPr>
          <p:cNvPr id="4" name="Slide Number Placeholder 3">
            <a:extLst>
              <a:ext uri="{FF2B5EF4-FFF2-40B4-BE49-F238E27FC236}">
                <a16:creationId xmlns:a16="http://schemas.microsoft.com/office/drawing/2014/main" id="{69076200-133C-4C92-8E69-1A716698C4B0}"/>
              </a:ext>
            </a:extLst>
          </p:cNvPr>
          <p:cNvSpPr>
            <a:spLocks noGrp="1"/>
          </p:cNvSpPr>
          <p:nvPr>
            <p:ph type="sldNum" sz="quarter" idx="12"/>
          </p:nvPr>
        </p:nvSpPr>
        <p:spPr/>
        <p:txBody>
          <a:bodyPr/>
          <a:lstStyle/>
          <a:p>
            <a:fld id="{6F0EBD77-106C-4C92-9256-C14049711303}" type="slidenum">
              <a:rPr lang="en-IN" smtClean="0"/>
              <a:t>2</a:t>
            </a:fld>
            <a:endParaRPr lang="en-IN"/>
          </a:p>
        </p:txBody>
      </p:sp>
      <p:pic>
        <p:nvPicPr>
          <p:cNvPr id="7" name="Picture 6">
            <a:extLst>
              <a:ext uri="{FF2B5EF4-FFF2-40B4-BE49-F238E27FC236}">
                <a16:creationId xmlns:a16="http://schemas.microsoft.com/office/drawing/2014/main" id="{72DF5F38-EFD5-4CFC-BB46-EBAC0469812E}"/>
              </a:ext>
            </a:extLst>
          </p:cNvPr>
          <p:cNvPicPr>
            <a:picLocks noChangeAspect="1"/>
          </p:cNvPicPr>
          <p:nvPr/>
        </p:nvPicPr>
        <p:blipFill>
          <a:blip r:embed="rId2"/>
          <a:stretch>
            <a:fillRect/>
          </a:stretch>
        </p:blipFill>
        <p:spPr>
          <a:xfrm>
            <a:off x="5613311" y="3429000"/>
            <a:ext cx="5524500" cy="2495550"/>
          </a:xfrm>
          <a:prstGeom prst="rect">
            <a:avLst/>
          </a:prstGeom>
        </p:spPr>
      </p:pic>
    </p:spTree>
    <p:extLst>
      <p:ext uri="{BB962C8B-B14F-4D97-AF65-F5344CB8AC3E}">
        <p14:creationId xmlns:p14="http://schemas.microsoft.com/office/powerpoint/2010/main" val="152890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6255-52A9-4529-AFB1-71F185780274}"/>
              </a:ext>
            </a:extLst>
          </p:cNvPr>
          <p:cNvSpPr>
            <a:spLocks noGrp="1"/>
          </p:cNvSpPr>
          <p:nvPr>
            <p:ph type="title"/>
          </p:nvPr>
        </p:nvSpPr>
        <p:spPr>
          <a:xfrm>
            <a:off x="0" y="0"/>
            <a:ext cx="12192000" cy="1325563"/>
          </a:xfrm>
        </p:spPr>
        <p:txBody>
          <a:bodyPr>
            <a:normAutofit/>
          </a:bodyPr>
          <a:lstStyle/>
          <a:p>
            <a:r>
              <a:rPr lang="en-IN" sz="3600" b="1" dirty="0">
                <a:latin typeface="Times New Roman" panose="02020603050405020304" pitchFamily="18" charset="0"/>
                <a:cs typeface="Times New Roman" panose="02020603050405020304" pitchFamily="18" charset="0"/>
              </a:rPr>
              <a:t>Sources of Over Voltages.</a:t>
            </a:r>
          </a:p>
        </p:txBody>
      </p:sp>
      <p:sp>
        <p:nvSpPr>
          <p:cNvPr id="3" name="Content Placeholder 2">
            <a:extLst>
              <a:ext uri="{FF2B5EF4-FFF2-40B4-BE49-F238E27FC236}">
                <a16:creationId xmlns:a16="http://schemas.microsoft.com/office/drawing/2014/main" id="{B77CE7C3-3CC1-4EEB-B6E9-609A356BBE29}"/>
              </a:ext>
            </a:extLst>
          </p:cNvPr>
          <p:cNvSpPr>
            <a:spLocks noGrp="1"/>
          </p:cNvSpPr>
          <p:nvPr>
            <p:ph idx="1"/>
          </p:nvPr>
        </p:nvSpPr>
        <p:spPr>
          <a:xfrm>
            <a:off x="0" y="1011954"/>
            <a:ext cx="12192000" cy="5279041"/>
          </a:xfrm>
        </p:spPr>
        <p:txBody>
          <a:bodyPr>
            <a:normAutofit/>
          </a:bodyPr>
          <a:lstStyle/>
          <a:p>
            <a:pPr>
              <a:lnSpc>
                <a:spcPct val="150000"/>
              </a:lnSpc>
            </a:pPr>
            <a:r>
              <a:rPr lang="en-IN" sz="2000" b="1" dirty="0">
                <a:latin typeface="Times New Roman" panose="02020603050405020304" pitchFamily="18" charset="0"/>
                <a:cs typeface="Times New Roman" panose="02020603050405020304" pitchFamily="18" charset="0"/>
              </a:rPr>
              <a:t>Natural</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A typical natural source of transient overvoltage events is lightning. Bursts of solar wind following solar flares are also known to cause overvoltage in electrical circuits, especially onboard space satellites. </a:t>
            </a:r>
          </a:p>
          <a:p>
            <a:pPr algn="just">
              <a:lnSpc>
                <a:spcPct val="150000"/>
              </a:lnSpc>
            </a:pPr>
            <a:r>
              <a:rPr lang="en-US" sz="2000" b="1" dirty="0">
                <a:latin typeface="Times New Roman" panose="02020603050405020304" pitchFamily="18" charset="0"/>
                <a:cs typeface="Times New Roman" panose="02020603050405020304" pitchFamily="18" charset="0"/>
              </a:rPr>
              <a:t>Man-Made</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Man-made sources of spikes are usually caused by electromagnetic induction when switching on or off inductive loads (such as electric motors or electromagnets), or by switching heavy resistive AC loads when zero-crossing circuitry is not used - anywhere a large change of current takes place. One of the purposes of electromagnetic compatibility compliance is to eliminate such sources.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An important potential source of dangerous overvoltage is electronic warfare. There is intensive military research in this field, whose goal is to produce various transient electromagnetic devices designed to generate electromagnetic pulses that will disable an enemy's electronic equipment.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205EDD-5435-4266-A30D-A589C873C28C}"/>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AF3E9FB5-EF2C-468D-AF98-0FA5470570F5}"/>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14797C96-D5FB-45D3-B939-A2B0A1FB035A}"/>
              </a:ext>
            </a:extLst>
          </p:cNvPr>
          <p:cNvSpPr>
            <a:spLocks noGrp="1"/>
          </p:cNvSpPr>
          <p:nvPr>
            <p:ph type="sldNum" sz="quarter" idx="12"/>
          </p:nvPr>
        </p:nvSpPr>
        <p:spPr/>
        <p:txBody>
          <a:bodyPr/>
          <a:lstStyle/>
          <a:p>
            <a:fld id="{6F0EBD77-106C-4C92-9256-C14049711303}" type="slidenum">
              <a:rPr lang="en-IN" smtClean="0"/>
              <a:t>3</a:t>
            </a:fld>
            <a:endParaRPr lang="en-IN"/>
          </a:p>
        </p:txBody>
      </p:sp>
    </p:spTree>
    <p:extLst>
      <p:ext uri="{BB962C8B-B14F-4D97-AF65-F5344CB8AC3E}">
        <p14:creationId xmlns:p14="http://schemas.microsoft.com/office/powerpoint/2010/main" val="38704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DA6-5071-4AFD-A7FD-63F8E9892645}"/>
              </a:ext>
            </a:extLst>
          </p:cNvPr>
          <p:cNvSpPr>
            <a:spLocks noGrp="1"/>
          </p:cNvSpPr>
          <p:nvPr>
            <p:ph type="title"/>
          </p:nvPr>
        </p:nvSpPr>
        <p:spPr>
          <a:xfrm>
            <a:off x="0" y="0"/>
            <a:ext cx="4772025" cy="821028"/>
          </a:xfrm>
        </p:spPr>
        <p:txBody>
          <a:bodyPr>
            <a:normAutofit/>
          </a:bodyPr>
          <a:lstStyle/>
          <a:p>
            <a:r>
              <a:rPr lang="en-IN" sz="3600" b="1" dirty="0">
                <a:latin typeface="Times New Roman" panose="02020603050405020304" pitchFamily="18" charset="0"/>
                <a:cs typeface="Times New Roman" panose="02020603050405020304" pitchFamily="18" charset="0"/>
              </a:rPr>
              <a:t>Impulsive Transient.</a:t>
            </a:r>
          </a:p>
        </p:txBody>
      </p:sp>
      <p:pic>
        <p:nvPicPr>
          <p:cNvPr id="9" name="Content Placeholder 8">
            <a:extLst>
              <a:ext uri="{FF2B5EF4-FFF2-40B4-BE49-F238E27FC236}">
                <a16:creationId xmlns:a16="http://schemas.microsoft.com/office/drawing/2014/main" id="{9F3F9E57-EF40-4917-993E-354DBC7A6208}"/>
              </a:ext>
            </a:extLst>
          </p:cNvPr>
          <p:cNvPicPr>
            <a:picLocks noGrp="1" noChangeAspect="1"/>
          </p:cNvPicPr>
          <p:nvPr>
            <p:ph idx="1"/>
          </p:nvPr>
        </p:nvPicPr>
        <p:blipFill>
          <a:blip r:embed="rId2"/>
          <a:stretch>
            <a:fillRect/>
          </a:stretch>
        </p:blipFill>
        <p:spPr>
          <a:xfrm>
            <a:off x="6412892" y="995363"/>
            <a:ext cx="5565248" cy="3742629"/>
          </a:xfrm>
          <a:prstGeom prst="rect">
            <a:avLst/>
          </a:prstGeom>
        </p:spPr>
      </p:pic>
      <p:sp>
        <p:nvSpPr>
          <p:cNvPr id="8" name="Text Placeholder 7">
            <a:extLst>
              <a:ext uri="{FF2B5EF4-FFF2-40B4-BE49-F238E27FC236}">
                <a16:creationId xmlns:a16="http://schemas.microsoft.com/office/drawing/2014/main" id="{6FE80979-1BCD-40C9-894B-B77841F762DA}"/>
              </a:ext>
            </a:extLst>
          </p:cNvPr>
          <p:cNvSpPr>
            <a:spLocks noGrp="1"/>
          </p:cNvSpPr>
          <p:nvPr>
            <p:ph type="body" sz="half" idx="2"/>
          </p:nvPr>
        </p:nvSpPr>
        <p:spPr>
          <a:xfrm>
            <a:off x="0" y="1360489"/>
            <a:ext cx="6096000" cy="4447884"/>
          </a:xfrm>
        </p:spPr>
        <p:txBody>
          <a:bodyPr>
            <a:norm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defined by IEEE 1159 as a sudden, non–power frequency change in the steady-state condition of voltage, current, or both that is unidirectional in polarity – either primarily positive or negative. It is normally a single, very high impulse like lightning.</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Impulsive transients are not usually transmitted far from the source of where they enter the power system. However, in some cases, they may propagate for some distance along distribution utility lines.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90F2FE-2B17-4364-AF61-7BFAAF1BF24D}"/>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164FBDF2-43F8-48BA-90E3-85DA2F0CA8D2}"/>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3795F7FD-6EB4-45FA-B298-90DFD26A5664}"/>
              </a:ext>
            </a:extLst>
          </p:cNvPr>
          <p:cNvSpPr>
            <a:spLocks noGrp="1"/>
          </p:cNvSpPr>
          <p:nvPr>
            <p:ph type="sldNum" sz="quarter" idx="12"/>
          </p:nvPr>
        </p:nvSpPr>
        <p:spPr/>
        <p:txBody>
          <a:bodyPr/>
          <a:lstStyle/>
          <a:p>
            <a:fld id="{6F0EBD77-106C-4C92-9256-C14049711303}" type="slidenum">
              <a:rPr lang="en-IN" smtClean="0"/>
              <a:t>4</a:t>
            </a:fld>
            <a:endParaRPr lang="en-IN"/>
          </a:p>
        </p:txBody>
      </p:sp>
    </p:spTree>
    <p:extLst>
      <p:ext uri="{BB962C8B-B14F-4D97-AF65-F5344CB8AC3E}">
        <p14:creationId xmlns:p14="http://schemas.microsoft.com/office/powerpoint/2010/main" val="352379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DBB534-577A-4DEF-B655-5C23D586CEBA}"/>
              </a:ext>
            </a:extLst>
          </p:cNvPr>
          <p:cNvSpPr>
            <a:spLocks noGrp="1"/>
          </p:cNvSpPr>
          <p:nvPr>
            <p:ph type="title"/>
          </p:nvPr>
        </p:nvSpPr>
        <p:spPr>
          <a:xfrm>
            <a:off x="-1" y="0"/>
            <a:ext cx="12192001" cy="1325563"/>
          </a:xfrm>
        </p:spPr>
        <p:txBody>
          <a:bodyPr>
            <a:normAutofit/>
          </a:bodyPr>
          <a:lstStyle/>
          <a:p>
            <a:r>
              <a:rPr lang="en-IN" sz="3600" b="1" dirty="0">
                <a:latin typeface="Times New Roman" panose="02020603050405020304" pitchFamily="18" charset="0"/>
                <a:cs typeface="Times New Roman" panose="02020603050405020304" pitchFamily="18" charset="0"/>
              </a:rPr>
              <a:t>Causes &amp; Effects of Impulsive Transients.</a:t>
            </a:r>
          </a:p>
        </p:txBody>
      </p:sp>
      <p:sp>
        <p:nvSpPr>
          <p:cNvPr id="9" name="Content Placeholder 8">
            <a:extLst>
              <a:ext uri="{FF2B5EF4-FFF2-40B4-BE49-F238E27FC236}">
                <a16:creationId xmlns:a16="http://schemas.microsoft.com/office/drawing/2014/main" id="{1D7AF554-EED5-408A-A5B5-02AB7026C38D}"/>
              </a:ext>
            </a:extLst>
          </p:cNvPr>
          <p:cNvSpPr>
            <a:spLocks noGrp="1"/>
          </p:cNvSpPr>
          <p:nvPr>
            <p:ph idx="1"/>
          </p:nvPr>
        </p:nvSpPr>
        <p:spPr>
          <a:xfrm>
            <a:off x="1" y="1068174"/>
            <a:ext cx="12192000" cy="5152321"/>
          </a:xfrm>
        </p:spPr>
        <p:txBody>
          <a:bodyPr>
            <a:normAutofit lnSpcReduction="10000"/>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Causes.</a:t>
            </a:r>
          </a:p>
          <a:p>
            <a:pPr algn="just">
              <a:lnSpc>
                <a:spcPct val="150000"/>
              </a:lnSpc>
            </a:pPr>
            <a:r>
              <a:rPr lang="en-US" sz="1800" dirty="0">
                <a:latin typeface="Times New Roman" panose="02020603050405020304" pitchFamily="18" charset="0"/>
                <a:cs typeface="Times New Roman" panose="02020603050405020304" pitchFamily="18" charset="0"/>
              </a:rPr>
              <a:t> Currents produced from a lightning strike can go as high to several thousand amps in about 2-3 </a:t>
            </a:r>
            <a:r>
              <a:rPr lang="en-US" sz="1800" dirty="0" err="1">
                <a:latin typeface="Times New Roman" panose="02020603050405020304" pitchFamily="18" charset="0"/>
                <a:cs typeface="Times New Roman" panose="02020603050405020304" pitchFamily="18" charset="0"/>
              </a:rPr>
              <a:t>μs</a:t>
            </a:r>
            <a:r>
              <a:rPr lang="en-US" sz="1800" dirty="0">
                <a:latin typeface="Times New Roman" panose="02020603050405020304" pitchFamily="18" charset="0"/>
                <a:cs typeface="Times New Roman" panose="02020603050405020304" pitchFamily="18" charset="0"/>
              </a:rPr>
              <a:t>. Lightning is similar to an intense radio frequency energy, which is an important consideration in the design of grounding and bonding systems.</a:t>
            </a:r>
          </a:p>
          <a:p>
            <a:pPr algn="just">
              <a:lnSpc>
                <a:spcPct val="150000"/>
              </a:lnSpc>
            </a:pPr>
            <a:r>
              <a:rPr lang="en-US" sz="1800" dirty="0">
                <a:latin typeface="Times New Roman" panose="02020603050405020304" pitchFamily="18" charset="0"/>
                <a:cs typeface="Times New Roman" panose="02020603050405020304" pitchFamily="18" charset="0"/>
              </a:rPr>
              <a:t>Electrostatic Discharge is another form of an impulsive transient. The sudden release of charge can damage sensitive electronics. This is the main reason why technicians use wrist straps when servicing electronic equipment.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Effects.</a:t>
            </a:r>
          </a:p>
          <a:p>
            <a:pPr algn="just">
              <a:lnSpc>
                <a:spcPct val="150000"/>
              </a:lnSpc>
            </a:pPr>
            <a:r>
              <a:rPr lang="en-US" sz="1800" dirty="0">
                <a:latin typeface="Times New Roman" panose="02020603050405020304" pitchFamily="18" charset="0"/>
                <a:cs typeface="Times New Roman" panose="02020603050405020304" pitchFamily="18" charset="0"/>
              </a:rPr>
              <a:t>The damage caused by a transient can be immediate (i.e. lightning strike). It can also be gradual as in the case of low-amplitude transients, which slowly degrade equipment insulation making it prone to short circuit. This gradual destruction is sometimes referred to as a “slow death by a thousand cuts”.</a:t>
            </a:r>
          </a:p>
          <a:p>
            <a:pPr algn="just">
              <a:lnSpc>
                <a:spcPct val="150000"/>
              </a:lnSpc>
            </a:pPr>
            <a:r>
              <a:rPr lang="en-US" sz="1800" dirty="0">
                <a:latin typeface="Times New Roman" panose="02020603050405020304" pitchFamily="18" charset="0"/>
                <a:cs typeface="Times New Roman" panose="02020603050405020304" pitchFamily="18" charset="0"/>
              </a:rPr>
              <a:t>Furthermore, impulsive transients can excite power system resonance circuits and produce the other type of transient disturbance - Oscillatory Transients.</a:t>
            </a:r>
            <a:endParaRPr lang="en-IN"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0365BA7-816E-4183-BFF8-037411659818}"/>
              </a:ext>
            </a:extLst>
          </p:cNvPr>
          <p:cNvSpPr>
            <a:spLocks noGrp="1"/>
          </p:cNvSpPr>
          <p:nvPr>
            <p:ph type="dt" sz="half" idx="10"/>
          </p:nvPr>
        </p:nvSpPr>
        <p:spPr/>
        <p:txBody>
          <a:bodyPr/>
          <a:lstStyle/>
          <a:p>
            <a:fld id="{EF1D1A0F-6B1E-499B-9698-88F69436C8B8}" type="datetime1">
              <a:rPr lang="en-IN" smtClean="0"/>
              <a:t>26-01-2021</a:t>
            </a:fld>
            <a:endParaRPr lang="en-IN"/>
          </a:p>
        </p:txBody>
      </p:sp>
      <p:sp>
        <p:nvSpPr>
          <p:cNvPr id="6" name="Footer Placeholder 5">
            <a:extLst>
              <a:ext uri="{FF2B5EF4-FFF2-40B4-BE49-F238E27FC236}">
                <a16:creationId xmlns:a16="http://schemas.microsoft.com/office/drawing/2014/main" id="{C22F07AE-5565-47D5-BCBB-DE7F00B01496}"/>
              </a:ext>
            </a:extLst>
          </p:cNvPr>
          <p:cNvSpPr>
            <a:spLocks noGrp="1"/>
          </p:cNvSpPr>
          <p:nvPr>
            <p:ph type="ftr" sz="quarter" idx="11"/>
          </p:nvPr>
        </p:nvSpPr>
        <p:spPr/>
        <p:txBody>
          <a:bodyPr/>
          <a:lstStyle/>
          <a:p>
            <a:r>
              <a:rPr lang="en-US"/>
              <a:t>Raghu Engineering College  Case Study-1  EPQ</a:t>
            </a:r>
            <a:endParaRPr lang="en-IN"/>
          </a:p>
        </p:txBody>
      </p:sp>
      <p:sp>
        <p:nvSpPr>
          <p:cNvPr id="7" name="Slide Number Placeholder 6">
            <a:extLst>
              <a:ext uri="{FF2B5EF4-FFF2-40B4-BE49-F238E27FC236}">
                <a16:creationId xmlns:a16="http://schemas.microsoft.com/office/drawing/2014/main" id="{CC07FA5E-DDCA-4807-9C67-13DA1A4A875C}"/>
              </a:ext>
            </a:extLst>
          </p:cNvPr>
          <p:cNvSpPr>
            <a:spLocks noGrp="1"/>
          </p:cNvSpPr>
          <p:nvPr>
            <p:ph type="sldNum" sz="quarter" idx="12"/>
          </p:nvPr>
        </p:nvSpPr>
        <p:spPr/>
        <p:txBody>
          <a:bodyPr/>
          <a:lstStyle/>
          <a:p>
            <a:fld id="{6F0EBD77-106C-4C92-9256-C14049711303}" type="slidenum">
              <a:rPr lang="en-IN" smtClean="0"/>
              <a:t>5</a:t>
            </a:fld>
            <a:endParaRPr lang="en-IN"/>
          </a:p>
        </p:txBody>
      </p:sp>
    </p:spTree>
    <p:extLst>
      <p:ext uri="{BB962C8B-B14F-4D97-AF65-F5344CB8AC3E}">
        <p14:creationId xmlns:p14="http://schemas.microsoft.com/office/powerpoint/2010/main" val="18172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1344-51E3-49FC-A62A-BA866743B6EA}"/>
              </a:ext>
            </a:extLst>
          </p:cNvPr>
          <p:cNvSpPr>
            <a:spLocks noGrp="1"/>
          </p:cNvSpPr>
          <p:nvPr>
            <p:ph type="title"/>
          </p:nvPr>
        </p:nvSpPr>
        <p:spPr>
          <a:xfrm>
            <a:off x="90152" y="14090"/>
            <a:ext cx="12192000" cy="1325563"/>
          </a:xfrm>
        </p:spPr>
        <p:txBody>
          <a:bodyPr>
            <a:normAutofit/>
          </a:bodyPr>
          <a:lstStyle/>
          <a:p>
            <a:r>
              <a:rPr lang="en-IN" sz="3600" b="1" dirty="0">
                <a:latin typeface="Times New Roman" panose="02020603050405020304" pitchFamily="18" charset="0"/>
                <a:cs typeface="Times New Roman" panose="02020603050405020304" pitchFamily="18" charset="0"/>
              </a:rPr>
              <a:t>Simulink Model.</a:t>
            </a:r>
          </a:p>
        </p:txBody>
      </p:sp>
      <p:pic>
        <p:nvPicPr>
          <p:cNvPr id="8" name="Content Placeholder 7">
            <a:extLst>
              <a:ext uri="{FF2B5EF4-FFF2-40B4-BE49-F238E27FC236}">
                <a16:creationId xmlns:a16="http://schemas.microsoft.com/office/drawing/2014/main" id="{808DB110-BE73-41D7-8F46-0E064B5B8337}"/>
              </a:ext>
            </a:extLst>
          </p:cNvPr>
          <p:cNvPicPr>
            <a:picLocks noGrp="1" noChangeAspect="1"/>
          </p:cNvPicPr>
          <p:nvPr>
            <p:ph idx="1"/>
          </p:nvPr>
        </p:nvPicPr>
        <p:blipFill rotWithShape="1">
          <a:blip r:embed="rId2"/>
          <a:srcRect l="21655" t="30262" r="26925" b="9358"/>
          <a:stretch/>
        </p:blipFill>
        <p:spPr>
          <a:xfrm>
            <a:off x="220013" y="1396228"/>
            <a:ext cx="5005437" cy="3304561"/>
          </a:xfrm>
        </p:spPr>
      </p:pic>
      <p:sp>
        <p:nvSpPr>
          <p:cNvPr id="4" name="Date Placeholder 3">
            <a:extLst>
              <a:ext uri="{FF2B5EF4-FFF2-40B4-BE49-F238E27FC236}">
                <a16:creationId xmlns:a16="http://schemas.microsoft.com/office/drawing/2014/main" id="{9BE19CD8-EAE0-4790-B22F-022B4DB71096}"/>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BA99F5E5-F75E-499E-9F2D-99A8A9647574}"/>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3CF6D06F-FD54-4F8E-BB76-AB7B6F39EA44}"/>
              </a:ext>
            </a:extLst>
          </p:cNvPr>
          <p:cNvSpPr>
            <a:spLocks noGrp="1"/>
          </p:cNvSpPr>
          <p:nvPr>
            <p:ph type="sldNum" sz="quarter" idx="12"/>
          </p:nvPr>
        </p:nvSpPr>
        <p:spPr/>
        <p:txBody>
          <a:bodyPr/>
          <a:lstStyle/>
          <a:p>
            <a:fld id="{6F0EBD77-106C-4C92-9256-C14049711303}" type="slidenum">
              <a:rPr lang="en-IN" smtClean="0"/>
              <a:t>6</a:t>
            </a:fld>
            <a:endParaRPr lang="en-IN"/>
          </a:p>
        </p:txBody>
      </p:sp>
      <p:pic>
        <p:nvPicPr>
          <p:cNvPr id="10" name="Picture 9">
            <a:extLst>
              <a:ext uri="{FF2B5EF4-FFF2-40B4-BE49-F238E27FC236}">
                <a16:creationId xmlns:a16="http://schemas.microsoft.com/office/drawing/2014/main" id="{0567BF07-6AE3-4E50-A811-47B208028041}"/>
              </a:ext>
            </a:extLst>
          </p:cNvPr>
          <p:cNvPicPr>
            <a:picLocks noChangeAspect="1"/>
          </p:cNvPicPr>
          <p:nvPr/>
        </p:nvPicPr>
        <p:blipFill rotWithShape="1">
          <a:blip r:embed="rId3"/>
          <a:srcRect l="25141" t="24641" r="26268" b="10967"/>
          <a:stretch/>
        </p:blipFill>
        <p:spPr>
          <a:xfrm>
            <a:off x="5648459" y="676871"/>
            <a:ext cx="5924282" cy="4413898"/>
          </a:xfrm>
          <a:prstGeom prst="rect">
            <a:avLst/>
          </a:prstGeom>
        </p:spPr>
      </p:pic>
      <p:sp>
        <p:nvSpPr>
          <p:cNvPr id="11" name="TextBox 10">
            <a:extLst>
              <a:ext uri="{FF2B5EF4-FFF2-40B4-BE49-F238E27FC236}">
                <a16:creationId xmlns:a16="http://schemas.microsoft.com/office/drawing/2014/main" id="{CF29596F-0DED-4988-BB6D-1058E9D7180C}"/>
              </a:ext>
            </a:extLst>
          </p:cNvPr>
          <p:cNvSpPr txBox="1"/>
          <p:nvPr/>
        </p:nvSpPr>
        <p:spPr>
          <a:xfrm>
            <a:off x="618186" y="4868214"/>
            <a:ext cx="212501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Lightning Model.</a:t>
            </a:r>
          </a:p>
        </p:txBody>
      </p:sp>
      <p:sp>
        <p:nvSpPr>
          <p:cNvPr id="12" name="TextBox 11">
            <a:extLst>
              <a:ext uri="{FF2B5EF4-FFF2-40B4-BE49-F238E27FC236}">
                <a16:creationId xmlns:a16="http://schemas.microsoft.com/office/drawing/2014/main" id="{99E7F851-53B1-46BE-B9A7-BB7E80275F8D}"/>
              </a:ext>
            </a:extLst>
          </p:cNvPr>
          <p:cNvSpPr txBox="1"/>
          <p:nvPr/>
        </p:nvSpPr>
        <p:spPr>
          <a:xfrm>
            <a:off x="7328079" y="4868214"/>
            <a:ext cx="23310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Lightning Block.</a:t>
            </a:r>
          </a:p>
        </p:txBody>
      </p:sp>
    </p:spTree>
    <p:extLst>
      <p:ext uri="{BB962C8B-B14F-4D97-AF65-F5344CB8AC3E}">
        <p14:creationId xmlns:p14="http://schemas.microsoft.com/office/powerpoint/2010/main" val="148958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AD1-2CE0-432D-B8C8-D3AFB062FEED}"/>
              </a:ext>
            </a:extLst>
          </p:cNvPr>
          <p:cNvSpPr>
            <a:spLocks noGrp="1"/>
          </p:cNvSpPr>
          <p:nvPr>
            <p:ph type="title"/>
          </p:nvPr>
        </p:nvSpPr>
        <p:spPr>
          <a:xfrm>
            <a:off x="0" y="365125"/>
            <a:ext cx="12192000" cy="1325563"/>
          </a:xfrm>
        </p:spPr>
        <p:txBody>
          <a:bodyPr>
            <a:normAutofit/>
          </a:bodyPr>
          <a:lstStyle/>
          <a:p>
            <a:r>
              <a:rPr lang="en-IN" sz="3600" b="1" dirty="0">
                <a:latin typeface="Times New Roman" panose="02020603050405020304" pitchFamily="18" charset="0"/>
                <a:cs typeface="Times New Roman" panose="02020603050405020304" pitchFamily="18" charset="0"/>
              </a:rPr>
              <a:t>Simulation Results.</a:t>
            </a:r>
          </a:p>
        </p:txBody>
      </p:sp>
      <p:pic>
        <p:nvPicPr>
          <p:cNvPr id="8" name="Content Placeholder 7">
            <a:extLst>
              <a:ext uri="{FF2B5EF4-FFF2-40B4-BE49-F238E27FC236}">
                <a16:creationId xmlns:a16="http://schemas.microsoft.com/office/drawing/2014/main" id="{72075D1A-6DF7-498E-8655-F3C87EC60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774" y="1690688"/>
            <a:ext cx="8949803" cy="4421866"/>
          </a:xfrm>
        </p:spPr>
      </p:pic>
      <p:sp>
        <p:nvSpPr>
          <p:cNvPr id="4" name="Date Placeholder 3">
            <a:extLst>
              <a:ext uri="{FF2B5EF4-FFF2-40B4-BE49-F238E27FC236}">
                <a16:creationId xmlns:a16="http://schemas.microsoft.com/office/drawing/2014/main" id="{433FF47B-8576-47DC-9E3B-ACBA285E1663}"/>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3F235BD8-2E96-4CD2-8DB7-43F5F3C6065F}"/>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33382369-A969-4D27-B049-5F34E221EDF4}"/>
              </a:ext>
            </a:extLst>
          </p:cNvPr>
          <p:cNvSpPr>
            <a:spLocks noGrp="1"/>
          </p:cNvSpPr>
          <p:nvPr>
            <p:ph type="sldNum" sz="quarter" idx="12"/>
          </p:nvPr>
        </p:nvSpPr>
        <p:spPr/>
        <p:txBody>
          <a:bodyPr/>
          <a:lstStyle/>
          <a:p>
            <a:fld id="{6F0EBD77-106C-4C92-9256-C14049711303}" type="slidenum">
              <a:rPr lang="en-IN" smtClean="0"/>
              <a:t>7</a:t>
            </a:fld>
            <a:endParaRPr lang="en-IN"/>
          </a:p>
        </p:txBody>
      </p:sp>
    </p:spTree>
    <p:extLst>
      <p:ext uri="{BB962C8B-B14F-4D97-AF65-F5344CB8AC3E}">
        <p14:creationId xmlns:p14="http://schemas.microsoft.com/office/powerpoint/2010/main" val="262887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555B-9019-4723-9C81-9062D86D2EA8}"/>
              </a:ext>
            </a:extLst>
          </p:cNvPr>
          <p:cNvSpPr>
            <a:spLocks noGrp="1"/>
          </p:cNvSpPr>
          <p:nvPr>
            <p:ph type="title"/>
          </p:nvPr>
        </p:nvSpPr>
        <p:spPr>
          <a:xfrm>
            <a:off x="0" y="18255"/>
            <a:ext cx="12192000" cy="1325563"/>
          </a:xfrm>
        </p:spPr>
        <p:txBody>
          <a:bodyPr>
            <a:normAutofit/>
          </a:bodyPr>
          <a:lstStyle/>
          <a:p>
            <a:r>
              <a:rPr lang="en-IN" sz="3600" b="1" dirty="0">
                <a:latin typeface="Times New Roman" panose="02020603050405020304" pitchFamily="18" charset="0"/>
                <a:cs typeface="Times New Roman" panose="02020603050405020304" pitchFamily="18" charset="0"/>
              </a:rPr>
              <a:t>Over Voltage Protection Devices.</a:t>
            </a:r>
          </a:p>
        </p:txBody>
      </p:sp>
      <p:sp>
        <p:nvSpPr>
          <p:cNvPr id="3" name="Content Placeholder 2">
            <a:extLst>
              <a:ext uri="{FF2B5EF4-FFF2-40B4-BE49-F238E27FC236}">
                <a16:creationId xmlns:a16="http://schemas.microsoft.com/office/drawing/2014/main" id="{AEEA8C48-92A4-48B2-9028-5243260BBD1C}"/>
              </a:ext>
            </a:extLst>
          </p:cNvPr>
          <p:cNvSpPr>
            <a:spLocks noGrp="1"/>
          </p:cNvSpPr>
          <p:nvPr>
            <p:ph idx="1"/>
          </p:nvPr>
        </p:nvSpPr>
        <p:spPr>
          <a:xfrm>
            <a:off x="0" y="1143045"/>
            <a:ext cx="12192000" cy="4351338"/>
          </a:xfrm>
        </p:spPr>
        <p:txBody>
          <a:bodyPr>
            <a:normAutofit/>
          </a:bodyPr>
          <a:lstStyle/>
          <a:p>
            <a:r>
              <a:rPr lang="en-IN" sz="1800" dirty="0">
                <a:latin typeface="Times New Roman" panose="02020603050405020304" pitchFamily="18" charset="0"/>
                <a:cs typeface="Times New Roman" panose="02020603050405020304" pitchFamily="18" charset="0"/>
              </a:rPr>
              <a:t>    Arcing horns.</a:t>
            </a:r>
          </a:p>
          <a:p>
            <a:r>
              <a:rPr lang="en-IN" sz="1800" dirty="0">
                <a:latin typeface="Times New Roman" panose="02020603050405020304" pitchFamily="18" charset="0"/>
                <a:cs typeface="Times New Roman" panose="02020603050405020304" pitchFamily="18" charset="0"/>
              </a:rPr>
              <a:t>    Avalanche diode.</a:t>
            </a:r>
          </a:p>
          <a:p>
            <a:r>
              <a:rPr lang="en-IN" sz="1800" dirty="0">
                <a:latin typeface="Times New Roman" panose="02020603050405020304" pitchFamily="18" charset="0"/>
                <a:cs typeface="Times New Roman" panose="02020603050405020304" pitchFamily="18" charset="0"/>
              </a:rPr>
              <a:t>    Gas-filled tube.</a:t>
            </a:r>
          </a:p>
          <a:p>
            <a:r>
              <a:rPr lang="en-IN" sz="1800" dirty="0">
                <a:latin typeface="Times New Roman" panose="02020603050405020304" pitchFamily="18" charset="0"/>
                <a:cs typeface="Times New Roman" panose="02020603050405020304" pitchFamily="18" charset="0"/>
              </a:rPr>
              <a:t>    Lightning rod.</a:t>
            </a:r>
          </a:p>
          <a:p>
            <a:r>
              <a:rPr lang="en-IN" sz="1800" dirty="0">
                <a:latin typeface="Times New Roman" panose="02020603050405020304" pitchFamily="18" charset="0"/>
                <a:cs typeface="Times New Roman" panose="02020603050405020304" pitchFamily="18" charset="0"/>
              </a:rPr>
              <a:t>    Metal-oxide varistor.</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SiBar</a:t>
            </a:r>
            <a:r>
              <a:rPr lang="en-IN" sz="1800" dirty="0">
                <a:latin typeface="Times New Roman" panose="02020603050405020304" pitchFamily="18" charset="0"/>
                <a:cs typeface="Times New Roman" panose="02020603050405020304" pitchFamily="18" charset="0"/>
              </a:rPr>
              <a:t> Thyristor.</a:t>
            </a:r>
          </a:p>
          <a:p>
            <a:r>
              <a:rPr lang="en-IN" sz="1800" dirty="0">
                <a:latin typeface="Times New Roman" panose="02020603050405020304" pitchFamily="18" charset="0"/>
                <a:cs typeface="Times New Roman" panose="02020603050405020304" pitchFamily="18" charset="0"/>
              </a:rPr>
              <a:t>    Spark gap.</a:t>
            </a:r>
          </a:p>
          <a:p>
            <a:r>
              <a:rPr lang="en-IN" sz="1800" dirty="0">
                <a:latin typeface="Times New Roman" panose="02020603050405020304" pitchFamily="18" charset="0"/>
                <a:cs typeface="Times New Roman" panose="02020603050405020304" pitchFamily="18" charset="0"/>
              </a:rPr>
              <a:t>    Transient-voltage-suppression diode.</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Trisil</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    Zener diode.</a:t>
            </a:r>
          </a:p>
        </p:txBody>
      </p:sp>
      <p:sp>
        <p:nvSpPr>
          <p:cNvPr id="4" name="Date Placeholder 3">
            <a:extLst>
              <a:ext uri="{FF2B5EF4-FFF2-40B4-BE49-F238E27FC236}">
                <a16:creationId xmlns:a16="http://schemas.microsoft.com/office/drawing/2014/main" id="{7060AEC9-FE93-4066-8BA0-754533B2CD9D}"/>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2798A866-F12C-41E2-8364-98B7D479C4F1}"/>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22E9D1C8-FD9A-42F3-9D26-E29FA96E6D49}"/>
              </a:ext>
            </a:extLst>
          </p:cNvPr>
          <p:cNvSpPr>
            <a:spLocks noGrp="1"/>
          </p:cNvSpPr>
          <p:nvPr>
            <p:ph type="sldNum" sz="quarter" idx="12"/>
          </p:nvPr>
        </p:nvSpPr>
        <p:spPr/>
        <p:txBody>
          <a:bodyPr/>
          <a:lstStyle/>
          <a:p>
            <a:fld id="{6F0EBD77-106C-4C92-9256-C14049711303}" type="slidenum">
              <a:rPr lang="en-IN" smtClean="0"/>
              <a:t>8</a:t>
            </a:fld>
            <a:endParaRPr lang="en-IN"/>
          </a:p>
        </p:txBody>
      </p:sp>
    </p:spTree>
    <p:extLst>
      <p:ext uri="{BB962C8B-B14F-4D97-AF65-F5344CB8AC3E}">
        <p14:creationId xmlns:p14="http://schemas.microsoft.com/office/powerpoint/2010/main" val="156124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32FB-4FC3-4F64-ACB7-84CBF1B2B5BB}"/>
              </a:ext>
            </a:extLst>
          </p:cNvPr>
          <p:cNvSpPr>
            <a:spLocks noGrp="1"/>
          </p:cNvSpPr>
          <p:nvPr>
            <p:ph type="title"/>
          </p:nvPr>
        </p:nvSpPr>
        <p:spPr>
          <a:xfrm>
            <a:off x="0" y="18255"/>
            <a:ext cx="12192000" cy="1325563"/>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4E46AFD-1A27-4F4B-8B0A-6A4296ADE446}"/>
              </a:ext>
            </a:extLst>
          </p:cNvPr>
          <p:cNvSpPr>
            <a:spLocks noGrp="1"/>
          </p:cNvSpPr>
          <p:nvPr>
            <p:ph idx="1"/>
          </p:nvPr>
        </p:nvSpPr>
        <p:spPr>
          <a:xfrm>
            <a:off x="0" y="1130166"/>
            <a:ext cx="12192000" cy="943333"/>
          </a:xfrm>
        </p:spPr>
        <p:txBody>
          <a:bodyPr>
            <a:normAutofit/>
          </a:bodyPr>
          <a:lstStyle/>
          <a:p>
            <a:r>
              <a:rPr lang="en-IN" sz="1800" dirty="0">
                <a:latin typeface="Times New Roman" panose="02020603050405020304" pitchFamily="18" charset="0"/>
                <a:cs typeface="Times New Roman" panose="02020603050405020304" pitchFamily="18" charset="0"/>
              </a:rPr>
              <a:t>The phenomena, effects &amp; causes of over voltages are discussed &amp; impulsive transient due to lightning on a feeder line is simulated in MATLAB-Simulink.</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C3BBA28-B76F-453E-840E-1268EACF1345}"/>
              </a:ext>
            </a:extLst>
          </p:cNvPr>
          <p:cNvSpPr>
            <a:spLocks noGrp="1"/>
          </p:cNvSpPr>
          <p:nvPr>
            <p:ph type="dt" sz="half" idx="10"/>
          </p:nvPr>
        </p:nvSpPr>
        <p:spPr/>
        <p:txBody>
          <a:bodyPr/>
          <a:lstStyle/>
          <a:p>
            <a:fld id="{410111DE-ACB0-4BE7-AA33-C08979D02227}" type="datetime1">
              <a:rPr lang="en-IN" smtClean="0"/>
              <a:t>26-01-2021</a:t>
            </a:fld>
            <a:endParaRPr lang="en-IN"/>
          </a:p>
        </p:txBody>
      </p:sp>
      <p:sp>
        <p:nvSpPr>
          <p:cNvPr id="5" name="Footer Placeholder 4">
            <a:extLst>
              <a:ext uri="{FF2B5EF4-FFF2-40B4-BE49-F238E27FC236}">
                <a16:creationId xmlns:a16="http://schemas.microsoft.com/office/drawing/2014/main" id="{AF677B20-6D22-476B-816F-5B61872341C5}"/>
              </a:ext>
            </a:extLst>
          </p:cNvPr>
          <p:cNvSpPr>
            <a:spLocks noGrp="1"/>
          </p:cNvSpPr>
          <p:nvPr>
            <p:ph type="ftr" sz="quarter" idx="11"/>
          </p:nvPr>
        </p:nvSpPr>
        <p:spPr/>
        <p:txBody>
          <a:bodyPr/>
          <a:lstStyle/>
          <a:p>
            <a:r>
              <a:rPr lang="en-US"/>
              <a:t>Raghu Engineering College  Case Study-1  EPQ</a:t>
            </a:r>
            <a:endParaRPr lang="en-IN"/>
          </a:p>
        </p:txBody>
      </p:sp>
      <p:sp>
        <p:nvSpPr>
          <p:cNvPr id="6" name="Slide Number Placeholder 5">
            <a:extLst>
              <a:ext uri="{FF2B5EF4-FFF2-40B4-BE49-F238E27FC236}">
                <a16:creationId xmlns:a16="http://schemas.microsoft.com/office/drawing/2014/main" id="{0ABE9D5B-D4D0-4FEF-A142-8DA63953C08A}"/>
              </a:ext>
            </a:extLst>
          </p:cNvPr>
          <p:cNvSpPr>
            <a:spLocks noGrp="1"/>
          </p:cNvSpPr>
          <p:nvPr>
            <p:ph type="sldNum" sz="quarter" idx="12"/>
          </p:nvPr>
        </p:nvSpPr>
        <p:spPr/>
        <p:txBody>
          <a:bodyPr/>
          <a:lstStyle/>
          <a:p>
            <a:fld id="{6F0EBD77-106C-4C92-9256-C14049711303}" type="slidenum">
              <a:rPr lang="en-IN" smtClean="0"/>
              <a:t>9</a:t>
            </a:fld>
            <a:endParaRPr lang="en-IN"/>
          </a:p>
        </p:txBody>
      </p:sp>
      <p:sp>
        <p:nvSpPr>
          <p:cNvPr id="7" name="TextBox 6">
            <a:extLst>
              <a:ext uri="{FF2B5EF4-FFF2-40B4-BE49-F238E27FC236}">
                <a16:creationId xmlns:a16="http://schemas.microsoft.com/office/drawing/2014/main" id="{2BB1A99C-D7FA-4E51-A0EA-51960D67F8BB}"/>
              </a:ext>
            </a:extLst>
          </p:cNvPr>
          <p:cNvSpPr txBox="1"/>
          <p:nvPr/>
        </p:nvSpPr>
        <p:spPr>
          <a:xfrm>
            <a:off x="0" y="1970468"/>
            <a:ext cx="12192000" cy="175432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References.</a:t>
            </a:r>
          </a:p>
          <a:p>
            <a:r>
              <a:rPr lang="en-US" dirty="0">
                <a:latin typeface="Times New Roman" panose="02020603050405020304" pitchFamily="18" charset="0"/>
                <a:cs typeface="Times New Roman" panose="02020603050405020304" pitchFamily="18" charset="0"/>
              </a:rPr>
              <a:t>Rodney Tan (2021). Impulsive Transient Caused By Lightning (https://www.mathworks.com/matlabcentral/fileexchange/51934-impulsive-transient-caused-by-lightning), MATLAB Central File Exchange. Retrieved January 26, 2021.</a:t>
            </a:r>
            <a:endParaRPr lang="en-IN"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67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762</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Bradley Hand ITC</vt:lpstr>
      <vt:lpstr>Calibri</vt:lpstr>
      <vt:lpstr>Calibri Light</vt:lpstr>
      <vt:lpstr>Times New Roman</vt:lpstr>
      <vt:lpstr>Office Theme</vt:lpstr>
      <vt:lpstr>PowerPoint Presentation</vt:lpstr>
      <vt:lpstr>Introduction.</vt:lpstr>
      <vt:lpstr>Sources of Over Voltages.</vt:lpstr>
      <vt:lpstr>Impulsive Transient.</vt:lpstr>
      <vt:lpstr>Causes &amp; Effects of Impulsive Transients.</vt:lpstr>
      <vt:lpstr>Simulink Model.</vt:lpstr>
      <vt:lpstr>Simulation Results.</vt:lpstr>
      <vt:lpstr>Over Voltage Protection Devices.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Sampath</dc:creator>
  <cp:lastModifiedBy>Sai Sampath</cp:lastModifiedBy>
  <cp:revision>11</cp:revision>
  <dcterms:created xsi:type="dcterms:W3CDTF">2021-01-26T12:02:19Z</dcterms:created>
  <dcterms:modified xsi:type="dcterms:W3CDTF">2021-01-26T13:39:08Z</dcterms:modified>
</cp:coreProperties>
</file>