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93" autoAdjust="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1623-D282-46E4-AD7D-0F21A2DEA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E7E64-1E33-497B-B0F4-732033067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0C0A5-0DD8-476C-AAB6-03F4A7F1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F8C0-DDCF-45D0-88DB-A390A8C2C1D7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E6B8-A68E-4DE5-9ABD-C57B3A48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E986E-5ED2-492A-9A66-34BC5B6C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A618-60F2-4D2A-894B-88362AC0E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37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A17D-9854-4C1C-ABF9-6F1F7CEC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49E67-ED75-4D5A-BBB8-88E7CB167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E3F3B-7C72-4F91-B53F-79CE397D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F8C0-DDCF-45D0-88DB-A390A8C2C1D7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A70E2-F648-4D48-84E0-B9A18BD6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728E1-CE6E-4AFE-8E08-C3061F1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A618-60F2-4D2A-894B-88362AC0E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15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1DABF-0A1A-427C-9303-5FD3C2C0A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23441-3EA7-4523-9EAE-9CB22B48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C24E5-7D70-4266-9E47-C7635E4A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F8C0-DDCF-45D0-88DB-A390A8C2C1D7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E4CAC-3BED-465C-9C41-D94F867B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7291C-5833-4613-81D1-11E1819B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A618-60F2-4D2A-894B-88362AC0E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6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0E30-59C2-4C3D-95D8-18B0A248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52CB-0243-45F7-A374-05514DD9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829F-CDD9-47F4-879C-573827AA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F8C0-DDCF-45D0-88DB-A390A8C2C1D7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898A4-8457-4419-AD0B-861B0D38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CD57C-2E6E-4403-96F4-5B3A1EC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A618-60F2-4D2A-894B-88362AC0E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3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4BEE-6A52-4CE8-8EE5-1F7B28EE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3457D-CBAC-48FF-83C5-CE43C9A06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433C-AECA-48D7-82AB-0244ECFA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F8C0-DDCF-45D0-88DB-A390A8C2C1D7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45206-383C-4F2B-8B41-A0BAD417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FA077-B389-46F3-9CA5-7979FA77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A618-60F2-4D2A-894B-88362AC0E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7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28BF-3878-44FE-996C-0FD09D30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28E6-72DB-45B3-89F9-DAFEE94DC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64B48-A816-4274-B953-CCDCB18F7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0A6D8-EB8E-4275-B70F-0BB2AA71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F8C0-DDCF-45D0-88DB-A390A8C2C1D7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E744B-1D8F-445F-86F8-19AB5FB6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FF93D-1EF4-424F-8E70-84CBB0AD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A618-60F2-4D2A-894B-88362AC0E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A18F-8017-436B-9534-34962583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0B045-044C-49AF-B6A6-2EB1D898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B2B7C-2370-45F0-AACC-EB0866B3E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074D8-21E3-41A6-9E86-5E0FCD086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68E7C-E6F5-4F6B-BF03-987FA71E2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8426A-578B-43BA-BA33-EAF7EEB1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F8C0-DDCF-45D0-88DB-A390A8C2C1D7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B872E-3303-4F4B-959C-F6A00643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6262B-1FD3-4E7F-B215-3A4947C6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A618-60F2-4D2A-894B-88362AC0E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3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7C73-FE92-4642-BBE5-355732F4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2050F-9343-4354-99FA-8087C3C1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F8C0-DDCF-45D0-88DB-A390A8C2C1D7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DA5AD-E154-4189-997C-04E596B3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F3762-249C-4799-BF42-4E877D78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A618-60F2-4D2A-894B-88362AC0E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8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238C-D334-4BA4-9FFE-90A2B4F6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F8C0-DDCF-45D0-88DB-A390A8C2C1D7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9BDEB-A5B3-4198-B1A0-AB6B55F9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D3AB4-91F9-43EC-A7A0-94513BFC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A618-60F2-4D2A-894B-88362AC0E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10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4E65-F00A-4925-8031-4A4C4E27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D04F-E5C0-436E-A97C-E0ED343A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5461C-C5E7-40DD-8034-B50566136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EAF6C-C5C7-46C8-B3A0-3D7928CE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F8C0-DDCF-45D0-88DB-A390A8C2C1D7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54F5C-39BE-4C0B-8FB7-4AA1C66A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17442-811E-49FF-A23A-285155A1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A618-60F2-4D2A-894B-88362AC0E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3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C9A3-A994-463B-83DF-E69F3EEE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8BC6E-DBC9-49DA-A1A2-8109D334A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F6198-BD87-4FDD-81B2-99DC21725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2932A-B346-4753-8AC6-D1ECFF65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F8C0-DDCF-45D0-88DB-A390A8C2C1D7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720C5-F3A5-4A2B-AF8C-BEBFB1F8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C4AC7-FF07-4E87-945F-2F0C19A0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A618-60F2-4D2A-894B-88362AC0E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7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93E55-6994-4FC2-AF97-B9692616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AD116-C776-4D70-BE14-A408631D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CAA9-B749-4679-AAFA-752431381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F8C0-DDCF-45D0-88DB-A390A8C2C1D7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028-8A94-45A7-8033-E24680986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1633-6810-40A4-B34B-47B65CCC8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3A618-60F2-4D2A-894B-88362AC0E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0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0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6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24523-CBDF-4928-B0E5-59EB5D8349E1}"/>
              </a:ext>
            </a:extLst>
          </p:cNvPr>
          <p:cNvSpPr txBox="1"/>
          <p:nvPr/>
        </p:nvSpPr>
        <p:spPr>
          <a:xfrm>
            <a:off x="3057204" y="5290027"/>
            <a:ext cx="9134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RAGHU  ENGINEERING  COLLEGE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87C2B-4CD6-4197-926D-0CBE9CFC69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1" y="4838725"/>
            <a:ext cx="1934420" cy="1357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11D8C-2022-44C8-91E7-F588CB6E5683}"/>
              </a:ext>
            </a:extLst>
          </p:cNvPr>
          <p:cNvSpPr txBox="1"/>
          <p:nvPr/>
        </p:nvSpPr>
        <p:spPr>
          <a:xfrm>
            <a:off x="3809710" y="5786686"/>
            <a:ext cx="3780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(AUTONOMOUS)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E20B9-15D0-41CF-B5B1-81E42713B65F}"/>
              </a:ext>
            </a:extLst>
          </p:cNvPr>
          <p:cNvSpPr txBox="1"/>
          <p:nvPr/>
        </p:nvSpPr>
        <p:spPr>
          <a:xfrm>
            <a:off x="0" y="237445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9A819-ED17-4F30-B530-6F57827737A6}"/>
              </a:ext>
            </a:extLst>
          </p:cNvPr>
          <p:cNvSpPr txBox="1"/>
          <p:nvPr/>
        </p:nvSpPr>
        <p:spPr>
          <a:xfrm>
            <a:off x="0" y="30943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2020-2021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A6DC1-1194-44A4-AD85-9EAF1A8648B0}"/>
              </a:ext>
            </a:extLst>
          </p:cNvPr>
          <p:cNvSpPr txBox="1"/>
          <p:nvPr/>
        </p:nvSpPr>
        <p:spPr>
          <a:xfrm>
            <a:off x="0" y="272968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year  -1semester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EA06C-713B-4B18-A793-1B5151229B08}"/>
              </a:ext>
            </a:extLst>
          </p:cNvPr>
          <p:cNvSpPr txBox="1"/>
          <p:nvPr/>
        </p:nvSpPr>
        <p:spPr>
          <a:xfrm>
            <a:off x="0" y="2055827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STUDY-1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B06D7-EA74-44BA-A6A2-F65EA64F4C19}"/>
              </a:ext>
            </a:extLst>
          </p:cNvPr>
          <p:cNvSpPr txBox="1"/>
          <p:nvPr/>
        </p:nvSpPr>
        <p:spPr>
          <a:xfrm>
            <a:off x="8187629" y="3637444"/>
            <a:ext cx="5116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18985A0208 – A.SAI SAMPATH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18985A0232 – G.CHINNA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18985A0247 – L.RATNAKARA RAO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18985A0271 – Y.VASUDEVA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81937-3B9F-448D-AFB2-389A2C735E30}"/>
              </a:ext>
            </a:extLst>
          </p:cNvPr>
          <p:cNvSpPr txBox="1"/>
          <p:nvPr/>
        </p:nvSpPr>
        <p:spPr>
          <a:xfrm>
            <a:off x="244699" y="379721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FACULTY:</a:t>
            </a:r>
          </a:p>
          <a:p>
            <a:pPr>
              <a:defRPr/>
            </a:pPr>
            <a:r>
              <a:rPr 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Dr.Raja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Gopal </a:t>
            </a:r>
            <a:r>
              <a:rPr 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Peesapati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</p:txBody>
      </p:sp>
      <p:graphicFrame>
        <p:nvGraphicFramePr>
          <p:cNvPr id="13" name="Object 12">
            <a:hlinkClick r:id="" action="ppaction://ole?verb=0"/>
            <a:extLst>
              <a:ext uri="{FF2B5EF4-FFF2-40B4-BE49-F238E27FC236}">
                <a16:creationId xmlns:a16="http://schemas.microsoft.com/office/drawing/2014/main" id="{4951542B-6EFD-4204-83B2-03454B533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247256"/>
              </p:ext>
            </p:extLst>
          </p:nvPr>
        </p:nvGraphicFramePr>
        <p:xfrm>
          <a:off x="7763099" y="2299189"/>
          <a:ext cx="1625600" cy="149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43200" imgH="5181600" progId="">
                  <p:embed/>
                </p:oleObj>
              </mc:Choice>
              <mc:Fallback>
                <p:oleObj r:id="rId3" imgW="2743200" imgH="5181600" progId="">
                  <p:embed/>
                  <p:pic>
                    <p:nvPicPr>
                      <p:cNvPr id="15" name="Object 1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3099" y="2299189"/>
                        <a:ext cx="1625600" cy="14946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5031DD-4A23-446E-8938-BC89D9DB67CF}"/>
              </a:ext>
            </a:extLst>
          </p:cNvPr>
          <p:cNvSpPr txBox="1"/>
          <p:nvPr/>
        </p:nvSpPr>
        <p:spPr>
          <a:xfrm>
            <a:off x="0" y="40959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Mc-</a:t>
            </a:r>
            <a:r>
              <a:rPr lang="en-US" sz="36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Culloch</a:t>
            </a:r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Pitts Model- Implementation of AND Gate.</a:t>
            </a:r>
            <a:r>
              <a:rPr lang="en-I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19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46A2-9F12-45D9-AE13-EA0E2E67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Mc-</a:t>
            </a:r>
            <a:r>
              <a:rPr lang="en-IN" sz="3600" b="1" dirty="0" err="1"/>
              <a:t>Culloch</a:t>
            </a:r>
            <a:r>
              <a:rPr lang="en-IN" sz="3600" b="1" dirty="0"/>
              <a:t>-Pitts Model.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D561-D144-4565-A9BB-29216397E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183197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neuron is a basic processing unit in a neural network. It is a node that processes all fan-in from other nodes and generates an output according to a transfer function called the activation function.</a:t>
            </a:r>
          </a:p>
          <a:p>
            <a:pPr algn="just"/>
            <a:r>
              <a:rPr lang="en-US" sz="2000" dirty="0"/>
              <a:t>The activation function represents a linear or nonlinear mapping from the input to the output and is denoted by φ. The variable synapses is modeled by weights. The McCulloch–Pitts neuron model , which employs the sigmoidal activation function, was inspired biologically.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CB6CD-C26A-4E27-A96E-4A591B66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34" y="3589893"/>
            <a:ext cx="3459320" cy="2233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B00FB6-35EF-4C2D-B5EC-DCF7CDF9826F}"/>
              </a:ext>
            </a:extLst>
          </p:cNvPr>
          <p:cNvSpPr txBox="1"/>
          <p:nvPr/>
        </p:nvSpPr>
        <p:spPr>
          <a:xfrm>
            <a:off x="524009" y="5811711"/>
            <a:ext cx="497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Mathematical Model of Mc-</a:t>
            </a:r>
            <a:r>
              <a:rPr lang="en-IN" dirty="0" err="1"/>
              <a:t>Culloch</a:t>
            </a:r>
            <a:r>
              <a:rPr lang="en-IN" dirty="0"/>
              <a:t>-Pitts Model.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187886-535A-42FF-BE16-199C109F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84" y="3309870"/>
            <a:ext cx="4975271" cy="2312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1D7221-3F9D-48F9-87CF-72A7A8CDFEE1}"/>
              </a:ext>
            </a:extLst>
          </p:cNvPr>
          <p:cNvSpPr txBox="1"/>
          <p:nvPr/>
        </p:nvSpPr>
        <p:spPr>
          <a:xfrm>
            <a:off x="6748530" y="5823337"/>
            <a:ext cx="418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VLSI Model of Neuron</a:t>
            </a:r>
          </a:p>
        </p:txBody>
      </p:sp>
    </p:spTree>
    <p:extLst>
      <p:ext uri="{BB962C8B-B14F-4D97-AF65-F5344CB8AC3E}">
        <p14:creationId xmlns:p14="http://schemas.microsoft.com/office/powerpoint/2010/main" val="287716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A93B-7766-4C7B-9684-883B0A4E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/>
              <a:t>Contd.</a:t>
            </a:r>
            <a:endParaRPr lang="en-IN" sz="36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28BE8B-495E-4561-8D15-ABC575CA5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54" y="1264921"/>
            <a:ext cx="4354567" cy="1914960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7DAB815-3167-4671-B52D-B7EBD4DEE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762293"/>
              </p:ext>
            </p:extLst>
          </p:nvPr>
        </p:nvGraphicFramePr>
        <p:xfrm>
          <a:off x="6096000" y="2032537"/>
          <a:ext cx="358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640" imgH="215640" progId="Equation.3">
                  <p:embed/>
                </p:oleObj>
              </mc:Choice>
              <mc:Fallback>
                <p:oleObj name="Equation" r:id="rId3" imgW="1790640" imgH="21564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032537"/>
                        <a:ext cx="3581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085FAC8-23A2-4ABD-86D3-F4699B962B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993841"/>
              </p:ext>
            </p:extLst>
          </p:nvPr>
        </p:nvGraphicFramePr>
        <p:xfrm>
          <a:off x="5905500" y="2642137"/>
          <a:ext cx="391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55520" imgH="228600" progId="Equation.3">
                  <p:embed/>
                </p:oleObj>
              </mc:Choice>
              <mc:Fallback>
                <p:oleObj name="Equation" r:id="rId5" imgW="1955520" imgH="228600" progId="Equation.3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2642137"/>
                        <a:ext cx="391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FBD8F1F-74E9-43D3-ADC1-DFC786BCF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811732"/>
              </p:ext>
            </p:extLst>
          </p:nvPr>
        </p:nvGraphicFramePr>
        <p:xfrm>
          <a:off x="6680200" y="3162837"/>
          <a:ext cx="238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93760" imgH="457200" progId="Equation.3">
                  <p:embed/>
                </p:oleObj>
              </mc:Choice>
              <mc:Fallback>
                <p:oleObj name="Equation" r:id="rId7" imgW="1193760" imgH="457200" progId="Equation.3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3162837"/>
                        <a:ext cx="238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923CE1-09D1-4E76-A5AD-33223BEAE7A7}"/>
              </a:ext>
            </a:extLst>
          </p:cNvPr>
          <p:cNvSpPr txBox="1"/>
          <p:nvPr/>
        </p:nvSpPr>
        <p:spPr>
          <a:xfrm>
            <a:off x="787361" y="3325889"/>
            <a:ext cx="374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Mc-</a:t>
            </a:r>
            <a:r>
              <a:rPr lang="en-IN" dirty="0" err="1"/>
              <a:t>Culloch</a:t>
            </a:r>
            <a:r>
              <a:rPr lang="en-IN" dirty="0"/>
              <a:t> Pitts Neuron Model.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DC294-58DA-4202-89C3-9D76F5392ED1}"/>
              </a:ext>
            </a:extLst>
          </p:cNvPr>
          <p:cNvSpPr txBox="1"/>
          <p:nvPr/>
        </p:nvSpPr>
        <p:spPr>
          <a:xfrm>
            <a:off x="483954" y="3986513"/>
            <a:ext cx="60981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By applying Kirchhoff's Current law the voltage of the neuron can be derived as below: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9215CE5-7BE2-4200-B99A-3C15FD8B6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33838"/>
              </p:ext>
            </p:extLst>
          </p:nvPr>
        </p:nvGraphicFramePr>
        <p:xfrm>
          <a:off x="4067557" y="4501853"/>
          <a:ext cx="2247383" cy="1608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06360" imgH="863280" progId="Equation.3">
                  <p:embed/>
                </p:oleObj>
              </mc:Choice>
              <mc:Fallback>
                <p:oleObj name="Equation" r:id="rId9" imgW="1206360" imgH="8632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557" y="4501853"/>
                        <a:ext cx="2247383" cy="1608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21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0D3E-04C3-49A5-989B-38AE7A74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852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Sigmoid Function.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DAAE-D873-4A04-A466-45F8328E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9" y="3304505"/>
            <a:ext cx="6252882" cy="2329814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Here,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Positive parameter to control the slope of the function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 = 0,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output of the function is 0.5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increases from 0 the output approaches 1 and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decreases from 0 the output approaches 0.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 the value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set to a small value the slope of the function becomes steep and approaches the step function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EB58B7-D543-4066-AC7A-D03120077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756642"/>
              </p:ext>
            </p:extLst>
          </p:nvPr>
        </p:nvGraphicFramePr>
        <p:xfrm>
          <a:off x="1429378" y="1963660"/>
          <a:ext cx="2565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495000" progId="Equation.3">
                  <p:embed/>
                </p:oleObj>
              </mc:Choice>
              <mc:Fallback>
                <p:oleObj name="Equation" r:id="rId2" imgW="1282680" imgH="495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378" y="1963660"/>
                        <a:ext cx="2565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9">
            <a:extLst>
              <a:ext uri="{FF2B5EF4-FFF2-40B4-BE49-F238E27FC236}">
                <a16:creationId xmlns:a16="http://schemas.microsoft.com/office/drawing/2014/main" id="{0D2595EF-6516-4F89-B7AE-7F6482E2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263" y="1738392"/>
            <a:ext cx="4719638" cy="409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0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D22E-FCD0-4971-BD6C-A29434A8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Implementation of AND Gate.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7499-67A9-43FA-9041-186ACEA3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4868"/>
            <a:ext cx="121920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When x  is less than or equal to 0, f(x) is 0 and when x is larger than 1 then f(x) is 1.</a:t>
            </a:r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D812C0-B3E9-4609-9939-C9C8A7C2C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61530"/>
              </p:ext>
            </p:extLst>
          </p:nvPr>
        </p:nvGraphicFramePr>
        <p:xfrm>
          <a:off x="216575" y="2420471"/>
          <a:ext cx="6793825" cy="2407920"/>
        </p:xfrm>
        <a:graphic>
          <a:graphicData uri="http://schemas.openxmlformats.org/drawingml/2006/table">
            <a:tbl>
              <a:tblPr firstRow="1" bandRow="1"/>
              <a:tblGrid>
                <a:gridCol w="13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W1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W2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Weighted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input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3BC9471A-A8FA-4CFD-811D-52A3FB6D1904}"/>
              </a:ext>
            </a:extLst>
          </p:cNvPr>
          <p:cNvSpPr/>
          <p:nvPr/>
        </p:nvSpPr>
        <p:spPr>
          <a:xfrm>
            <a:off x="9038268" y="2985407"/>
            <a:ext cx="880727" cy="8871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487DAC-4156-4AB0-8038-60819A56B328}"/>
              </a:ext>
            </a:extLst>
          </p:cNvPr>
          <p:cNvCxnSpPr>
            <a:endCxn id="10" idx="1"/>
          </p:cNvCxnSpPr>
          <p:nvPr/>
        </p:nvCxnSpPr>
        <p:spPr>
          <a:xfrm>
            <a:off x="7990919" y="3027946"/>
            <a:ext cx="1176328" cy="87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1D2C9A-DAB4-40BE-AF6F-3CE002B05EAB}"/>
              </a:ext>
            </a:extLst>
          </p:cNvPr>
          <p:cNvCxnSpPr>
            <a:endCxn id="10" idx="3"/>
          </p:cNvCxnSpPr>
          <p:nvPr/>
        </p:nvCxnSpPr>
        <p:spPr>
          <a:xfrm flipV="1">
            <a:off x="8143319" y="3742668"/>
            <a:ext cx="1023928" cy="12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09F040-BB7D-4032-9B3E-8A0CB07ED8E7}"/>
              </a:ext>
            </a:extLst>
          </p:cNvPr>
          <p:cNvCxnSpPr/>
          <p:nvPr/>
        </p:nvCxnSpPr>
        <p:spPr>
          <a:xfrm>
            <a:off x="9918996" y="34290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984FFEC-48FA-42A0-8E7C-32202F843A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421815"/>
              </p:ext>
            </p:extLst>
          </p:nvPr>
        </p:nvGraphicFramePr>
        <p:xfrm>
          <a:off x="7693712" y="3656693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15640" progId="Equation.3">
                  <p:embed/>
                </p:oleObj>
              </mc:Choice>
              <mc:Fallback>
                <p:oleObj name="Equation" r:id="rId2" imgW="164880" imgH="21564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3712" y="3656693"/>
                        <a:ext cx="33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0504F39-4B02-4211-988A-D14ABA558F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403626"/>
              </p:ext>
            </p:extLst>
          </p:nvPr>
        </p:nvGraphicFramePr>
        <p:xfrm>
          <a:off x="11442996" y="3263900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64880" progId="Equation.3">
                  <p:embed/>
                </p:oleObj>
              </mc:Choice>
              <mc:Fallback>
                <p:oleObj name="Equation" r:id="rId4" imgW="139680" imgH="16488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2996" y="3263900"/>
                        <a:ext cx="279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BB322E7-7B06-439C-9187-4B13BA99A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673941"/>
              </p:ext>
            </p:extLst>
          </p:nvPr>
        </p:nvGraphicFramePr>
        <p:xfrm>
          <a:off x="9211821" y="3202498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15640" progId="Equation.3">
                  <p:embed/>
                </p:oleObj>
              </mc:Choice>
              <mc:Fallback>
                <p:oleObj name="Equation" r:id="rId6" imgW="266400" imgH="21564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1821" y="3202498"/>
                        <a:ext cx="53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9FB30EA2-BE67-478D-8493-4C5D8308E1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434743"/>
              </p:ext>
            </p:extLst>
          </p:nvPr>
        </p:nvGraphicFramePr>
        <p:xfrm>
          <a:off x="7660719" y="2769507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215640" progId="Equation.3">
                  <p:embed/>
                </p:oleObj>
              </mc:Choice>
              <mc:Fallback>
                <p:oleObj name="Equation" r:id="rId8" imgW="152280" imgH="21564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0719" y="2769507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6127F62-41BA-4DA0-8826-AC2409707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288434"/>
              </p:ext>
            </p:extLst>
          </p:nvPr>
        </p:nvGraphicFramePr>
        <p:xfrm>
          <a:off x="8023911" y="4489336"/>
          <a:ext cx="3083359" cy="48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84200" imgH="215640" progId="Equation.3">
                  <p:embed/>
                </p:oleObj>
              </mc:Choice>
              <mc:Fallback>
                <p:oleObj name="Equation" r:id="rId10" imgW="1384200" imgH="21564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911" y="4489336"/>
                        <a:ext cx="3083359" cy="480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184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544F-9618-49C5-8493-7418CDE8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With Bias.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65108E-52AC-4557-8807-79C5AFCCC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29" y="1529325"/>
            <a:ext cx="8429889" cy="33007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A65FA-A18D-41D5-9AC6-E47789320FB1}"/>
              </a:ext>
            </a:extLst>
          </p:cNvPr>
          <p:cNvSpPr txBox="1"/>
          <p:nvPr/>
        </p:nvSpPr>
        <p:spPr>
          <a:xfrm>
            <a:off x="766482" y="2164976"/>
            <a:ext cx="6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DC555-BBE6-4F59-9248-21575B413DF8}"/>
              </a:ext>
            </a:extLst>
          </p:cNvPr>
          <p:cNvSpPr txBox="1"/>
          <p:nvPr/>
        </p:nvSpPr>
        <p:spPr>
          <a:xfrm>
            <a:off x="1949824" y="2164976"/>
            <a:ext cx="6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D4165-CABA-4C3A-937A-48774CC27F73}"/>
              </a:ext>
            </a:extLst>
          </p:cNvPr>
          <p:cNvSpPr txBox="1"/>
          <p:nvPr/>
        </p:nvSpPr>
        <p:spPr>
          <a:xfrm>
            <a:off x="3200400" y="2164976"/>
            <a:ext cx="6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0F109-B961-4446-A025-C249F64278FD}"/>
              </a:ext>
            </a:extLst>
          </p:cNvPr>
          <p:cNvSpPr txBox="1"/>
          <p:nvPr/>
        </p:nvSpPr>
        <p:spPr>
          <a:xfrm>
            <a:off x="4356847" y="2164976"/>
            <a:ext cx="7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FBFA67-4A55-408A-838C-9D7E56B775A8}"/>
              </a:ext>
            </a:extLst>
          </p:cNvPr>
          <p:cNvSpPr/>
          <p:nvPr/>
        </p:nvSpPr>
        <p:spPr>
          <a:xfrm>
            <a:off x="2319673" y="5328676"/>
            <a:ext cx="880727" cy="8871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340C4C-706A-4154-B024-22BE4CA6A6CF}"/>
              </a:ext>
            </a:extLst>
          </p:cNvPr>
          <p:cNvCxnSpPr>
            <a:endCxn id="16" idx="1"/>
          </p:cNvCxnSpPr>
          <p:nvPr/>
        </p:nvCxnSpPr>
        <p:spPr>
          <a:xfrm>
            <a:off x="1272324" y="5371215"/>
            <a:ext cx="1176328" cy="87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9AC79-81A9-4B21-B94B-3110E4844262}"/>
              </a:ext>
            </a:extLst>
          </p:cNvPr>
          <p:cNvCxnSpPr>
            <a:endCxn id="16" idx="3"/>
          </p:cNvCxnSpPr>
          <p:nvPr/>
        </p:nvCxnSpPr>
        <p:spPr>
          <a:xfrm flipV="1">
            <a:off x="1424724" y="6085937"/>
            <a:ext cx="1023928" cy="12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F998C0-747A-4B8E-9D2D-FBDCFA006E3E}"/>
              </a:ext>
            </a:extLst>
          </p:cNvPr>
          <p:cNvCxnSpPr/>
          <p:nvPr/>
        </p:nvCxnSpPr>
        <p:spPr>
          <a:xfrm>
            <a:off x="3200401" y="5772269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D807D85-C663-402C-9806-AF7AF6E64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468860"/>
              </p:ext>
            </p:extLst>
          </p:nvPr>
        </p:nvGraphicFramePr>
        <p:xfrm>
          <a:off x="975117" y="5999962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880" imgH="215640" progId="Equation.3">
                  <p:embed/>
                </p:oleObj>
              </mc:Choice>
              <mc:Fallback>
                <p:oleObj name="Equation" r:id="rId3" imgW="164880" imgH="21564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984FFEC-48FA-42A0-8E7C-32202F843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117" y="5999962"/>
                        <a:ext cx="33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85B6A97-065D-403D-8E8C-FD75F7ED3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527125"/>
              </p:ext>
            </p:extLst>
          </p:nvPr>
        </p:nvGraphicFramePr>
        <p:xfrm>
          <a:off x="2415990" y="5572444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400" imgH="215640" progId="Equation.3">
                  <p:embed/>
                </p:oleObj>
              </mc:Choice>
              <mc:Fallback>
                <p:oleObj name="Equation" r:id="rId5" imgW="266400" imgH="21564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BBB322E7-7B06-439C-9187-4B13BA99AE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990" y="5572444"/>
                        <a:ext cx="53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EFD74E4C-5FD6-48AB-AB86-5DBFF4DE7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064871"/>
              </p:ext>
            </p:extLst>
          </p:nvPr>
        </p:nvGraphicFramePr>
        <p:xfrm>
          <a:off x="942124" y="5112776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9FB30EA2-BE67-478D-8493-4C5D8308E1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124" y="5112776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82F13725-FA5C-4DC8-A21A-39EA8C521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328844"/>
              </p:ext>
            </p:extLst>
          </p:nvPr>
        </p:nvGraphicFramePr>
        <p:xfrm>
          <a:off x="5082988" y="5531823"/>
          <a:ext cx="3083359" cy="48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84200" imgH="215640" progId="Equation.3">
                  <p:embed/>
                </p:oleObj>
              </mc:Choice>
              <mc:Fallback>
                <p:oleObj name="Equation" r:id="rId9" imgW="1384200" imgH="21564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C6127F62-41BA-4DA0-8826-AC2409707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988" y="5531823"/>
                        <a:ext cx="3083359" cy="480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52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BBF4-722C-4BBD-B8D2-827668E3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Conclusion.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F34B-76A4-4D2B-904C-482A3EB2B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McCulloch–Pitts neuron model is known as the classical perceptron model, and it is used in most neural network models, including the MLP and the Hopfield network.</a:t>
            </a:r>
          </a:p>
          <a:p>
            <a:pPr algn="just"/>
            <a:r>
              <a:rPr lang="en-US" sz="2000" dirty="0"/>
              <a:t> Many other neural networks are also based on the McCulloch–Pitts neuron</a:t>
            </a:r>
          </a:p>
          <a:p>
            <a:pPr algn="just"/>
            <a:r>
              <a:rPr lang="en-US" sz="2000" dirty="0"/>
              <a:t>model, but use other activation functions. For example, the </a:t>
            </a:r>
            <a:r>
              <a:rPr lang="en-US" sz="2000" dirty="0" err="1"/>
              <a:t>adaline</a:t>
            </a:r>
            <a:r>
              <a:rPr lang="en-US" sz="2000"/>
              <a:t> and the</a:t>
            </a:r>
            <a:r>
              <a:rPr lang="en-US" sz="2000" dirty="0"/>
              <a:t> </a:t>
            </a:r>
            <a:r>
              <a:rPr lang="en-US" sz="2000"/>
              <a:t>SOM </a:t>
            </a:r>
            <a:r>
              <a:rPr lang="en-US" sz="2000" dirty="0"/>
              <a:t>use linear activation functions, and the RBF network adopts a radial basis function (</a:t>
            </a:r>
            <a:r>
              <a:rPr lang="en-US" sz="2000"/>
              <a:t>RBF).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211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DE3466-7FF7-4FCC-96CB-941A0C65D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98327"/>
            <a:ext cx="12192000" cy="2387600"/>
          </a:xfrm>
        </p:spPr>
        <p:txBody>
          <a:bodyPr/>
          <a:lstStyle/>
          <a:p>
            <a:pPr algn="r"/>
            <a:r>
              <a:rPr lang="en-IN" b="1">
                <a:latin typeface="Eras Light ITC" panose="020B0402030504020804" pitchFamily="34" charset="0"/>
              </a:rPr>
              <a:t>Thank You.</a:t>
            </a:r>
            <a:endParaRPr lang="en-IN" b="1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403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Eras Light ITC</vt:lpstr>
      <vt:lpstr>Times New Roman</vt:lpstr>
      <vt:lpstr>Office Theme</vt:lpstr>
      <vt:lpstr>Equation</vt:lpstr>
      <vt:lpstr>PowerPoint Presentation</vt:lpstr>
      <vt:lpstr>Mc-Culloch-Pitts Model.</vt:lpstr>
      <vt:lpstr>Contd.</vt:lpstr>
      <vt:lpstr>Sigmoid Function.</vt:lpstr>
      <vt:lpstr>Implementation of AND Gate.</vt:lpstr>
      <vt:lpstr>With Bias.</vt:lpstr>
      <vt:lpstr>Conclusion.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Sampath</dc:creator>
  <cp:lastModifiedBy>Sai Sampath</cp:lastModifiedBy>
  <cp:revision>14</cp:revision>
  <dcterms:created xsi:type="dcterms:W3CDTF">2021-01-27T12:28:44Z</dcterms:created>
  <dcterms:modified xsi:type="dcterms:W3CDTF">2021-01-27T14:17:56Z</dcterms:modified>
</cp:coreProperties>
</file>