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259" r:id="rId3"/>
    <p:sldId id="283" r:id="rId4"/>
    <p:sldId id="262" r:id="rId5"/>
    <p:sldId id="284" r:id="rId6"/>
    <p:sldId id="285" r:id="rId7"/>
    <p:sldId id="290" r:id="rId8"/>
    <p:sldId id="291" r:id="rId9"/>
    <p:sldId id="286" r:id="rId10"/>
    <p:sldId id="287" r:id="rId11"/>
    <p:sldId id="288" r:id="rId12"/>
    <p:sldId id="289" r:id="rId13"/>
    <p:sldId id="276" r:id="rId14"/>
    <p:sldId id="260" r:id="rId15"/>
    <p:sldId id="2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tnakar lingam" initials="rl" lastIdx="1" clrIdx="0">
    <p:extLst>
      <p:ext uri="{19B8F6BF-5375-455C-9EA6-DF929625EA0E}">
        <p15:presenceInfo xmlns:p15="http://schemas.microsoft.com/office/powerpoint/2012/main" userId="9f6ac87fa596a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83" d="100"/>
          <a:sy n="83" d="100"/>
        </p:scale>
        <p:origin x="146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010AB-4522-4344-82A2-17E082C14D59}" type="datetimeFigureOut">
              <a:rPr lang="en-IN" smtClean="0"/>
              <a:t>28-01-2021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28941-E31B-45D0-A699-102A853BFC75}" type="slidenum">
              <a:rPr lang="en-IN" smtClean="0"/>
              <a:t>‹#›</a:t>
            </a:fld>
            <a:endParaRPr lang="en-IN"/>
          </a:p>
        </p:txBody>
      </p:sp>
    </p:spTree>
    <p:extLst>
      <p:ext uri="{BB962C8B-B14F-4D97-AF65-F5344CB8AC3E}">
        <p14:creationId xmlns:p14="http://schemas.microsoft.com/office/powerpoint/2010/main" val="1346785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628941-E31B-45D0-A699-102A853BFC75}" type="slidenum">
              <a:rPr lang="en-IN" smtClean="0"/>
              <a:t>1</a:t>
            </a:fld>
            <a:endParaRPr lang="en-IN"/>
          </a:p>
        </p:txBody>
      </p:sp>
    </p:spTree>
    <p:extLst>
      <p:ext uri="{BB962C8B-B14F-4D97-AF65-F5344CB8AC3E}">
        <p14:creationId xmlns:p14="http://schemas.microsoft.com/office/powerpoint/2010/main" val="94786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4BE128-9A4E-48BE-B1C5-0E24F7829374}" type="datetime1">
              <a:rPr lang="en-IN" smtClean="0"/>
              <a:t>28-01-2021</a:t>
            </a:fld>
            <a:endParaRPr lang="en-IN"/>
          </a:p>
        </p:txBody>
      </p:sp>
      <p:sp>
        <p:nvSpPr>
          <p:cNvPr id="5" name="Footer Placeholder 4"/>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176824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363DF1-1C0B-44E5-90B7-87B6A047D0B8}" type="datetime1">
              <a:rPr lang="en-IN" smtClean="0"/>
              <a:t>28-01-2021</a:t>
            </a:fld>
            <a:endParaRPr lang="en-IN"/>
          </a:p>
        </p:txBody>
      </p:sp>
      <p:sp>
        <p:nvSpPr>
          <p:cNvPr id="5" name="Footer Placeholder 4"/>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41620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9B7BA8-E67B-4D93-B3E2-26D829B0B34D}" type="datetime1">
              <a:rPr lang="en-IN" smtClean="0"/>
              <a:t>28-01-2021</a:t>
            </a:fld>
            <a:endParaRPr lang="en-IN"/>
          </a:p>
        </p:txBody>
      </p:sp>
      <p:sp>
        <p:nvSpPr>
          <p:cNvPr id="5" name="Footer Placeholder 4"/>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2755833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CACA68-F9CF-431D-846E-11CFDF8A978A}" type="datetime1">
              <a:rPr lang="en-IN" smtClean="0"/>
              <a:t>28-01-2021</a:t>
            </a:fld>
            <a:endParaRPr lang="en-IN"/>
          </a:p>
        </p:txBody>
      </p:sp>
      <p:sp>
        <p:nvSpPr>
          <p:cNvPr id="5" name="Footer Placeholder 4"/>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349194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8041E-E0E7-4E22-B105-7CA4C71DD6CF}" type="datetime1">
              <a:rPr lang="en-IN" smtClean="0"/>
              <a:t>28-01-2021</a:t>
            </a:fld>
            <a:endParaRPr lang="en-IN"/>
          </a:p>
        </p:txBody>
      </p:sp>
      <p:sp>
        <p:nvSpPr>
          <p:cNvPr id="5" name="Footer Placeholder 4"/>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368946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5B74A7-4716-4C1B-9965-D011B2343269}" type="datetime1">
              <a:rPr lang="en-IN" smtClean="0"/>
              <a:t>28-01-2021</a:t>
            </a:fld>
            <a:endParaRPr lang="en-IN"/>
          </a:p>
        </p:txBody>
      </p:sp>
      <p:sp>
        <p:nvSpPr>
          <p:cNvPr id="6" name="Footer Placeholder 5"/>
          <p:cNvSpPr>
            <a:spLocks noGrp="1"/>
          </p:cNvSpPr>
          <p:nvPr>
            <p:ph type="ftr" sz="quarter" idx="11"/>
          </p:nvPr>
        </p:nvSpPr>
        <p:spPr/>
        <p:txBody>
          <a:bodyPr/>
          <a:lstStyle/>
          <a:p>
            <a:r>
              <a:rPr lang="en-US"/>
              <a:t>EEE Dept.  Raghu Engineering College  Technical Review &amp; Seminar</a:t>
            </a:r>
            <a:endParaRPr lang="en-IN"/>
          </a:p>
        </p:txBody>
      </p:sp>
      <p:sp>
        <p:nvSpPr>
          <p:cNvPr id="7" name="Slide Number Placeholder 6"/>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312685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561FE81-732B-4DEE-BDAC-18F38DC35BBC}" type="datetime1">
              <a:rPr lang="en-IN" smtClean="0"/>
              <a:t>28-01-2021</a:t>
            </a:fld>
            <a:endParaRPr lang="en-IN"/>
          </a:p>
        </p:txBody>
      </p:sp>
      <p:sp>
        <p:nvSpPr>
          <p:cNvPr id="8" name="Footer Placeholder 7"/>
          <p:cNvSpPr>
            <a:spLocks noGrp="1"/>
          </p:cNvSpPr>
          <p:nvPr>
            <p:ph type="ftr" sz="quarter" idx="11"/>
          </p:nvPr>
        </p:nvSpPr>
        <p:spPr/>
        <p:txBody>
          <a:bodyPr/>
          <a:lstStyle/>
          <a:p>
            <a:r>
              <a:rPr lang="en-US"/>
              <a:t>EEE Dept.  Raghu Engineering College  Technical Review &amp; Seminar</a:t>
            </a:r>
            <a:endParaRPr lang="en-IN"/>
          </a:p>
        </p:txBody>
      </p:sp>
      <p:sp>
        <p:nvSpPr>
          <p:cNvPr id="9" name="Slide Number Placeholder 8"/>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83760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4D1106-B9A9-4343-9454-133A28BEE8EA}" type="datetime1">
              <a:rPr lang="en-IN" smtClean="0"/>
              <a:t>28-01-2021</a:t>
            </a:fld>
            <a:endParaRPr lang="en-IN"/>
          </a:p>
        </p:txBody>
      </p:sp>
      <p:sp>
        <p:nvSpPr>
          <p:cNvPr id="4" name="Footer Placeholder 3"/>
          <p:cNvSpPr>
            <a:spLocks noGrp="1"/>
          </p:cNvSpPr>
          <p:nvPr>
            <p:ph type="ftr" sz="quarter" idx="11"/>
          </p:nvPr>
        </p:nvSpPr>
        <p:spPr/>
        <p:txBody>
          <a:bodyPr/>
          <a:lstStyle/>
          <a:p>
            <a:r>
              <a:rPr lang="en-US"/>
              <a:t>EEE Dept.  Raghu Engineering College  Technical Review &amp; Seminar</a:t>
            </a:r>
            <a:endParaRPr lang="en-IN"/>
          </a:p>
        </p:txBody>
      </p:sp>
      <p:sp>
        <p:nvSpPr>
          <p:cNvPr id="5" name="Slide Number Placeholder 4"/>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12957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FF16E-182A-49F5-A99D-980794FB8AF7}" type="datetime1">
              <a:rPr lang="en-IN" smtClean="0"/>
              <a:t>28-01-2021</a:t>
            </a:fld>
            <a:endParaRPr lang="en-IN"/>
          </a:p>
        </p:txBody>
      </p:sp>
      <p:sp>
        <p:nvSpPr>
          <p:cNvPr id="3" name="Footer Placeholder 2"/>
          <p:cNvSpPr>
            <a:spLocks noGrp="1"/>
          </p:cNvSpPr>
          <p:nvPr>
            <p:ph type="ftr" sz="quarter" idx="11"/>
          </p:nvPr>
        </p:nvSpPr>
        <p:spPr/>
        <p:txBody>
          <a:bodyPr/>
          <a:lstStyle/>
          <a:p>
            <a:r>
              <a:rPr lang="en-US"/>
              <a:t>EEE Dept.  Raghu Engineering College  Technical Review &amp; Seminar</a:t>
            </a:r>
            <a:endParaRPr lang="en-IN"/>
          </a:p>
        </p:txBody>
      </p:sp>
      <p:sp>
        <p:nvSpPr>
          <p:cNvPr id="4" name="Slide Number Placeholder 3"/>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94440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6F30F-FB07-4E2D-8FF5-0F834E31CDA1}" type="datetime1">
              <a:rPr lang="en-IN" smtClean="0"/>
              <a:t>28-01-2021</a:t>
            </a:fld>
            <a:endParaRPr lang="en-IN"/>
          </a:p>
        </p:txBody>
      </p:sp>
      <p:sp>
        <p:nvSpPr>
          <p:cNvPr id="6" name="Footer Placeholder 5"/>
          <p:cNvSpPr>
            <a:spLocks noGrp="1"/>
          </p:cNvSpPr>
          <p:nvPr>
            <p:ph type="ftr" sz="quarter" idx="11"/>
          </p:nvPr>
        </p:nvSpPr>
        <p:spPr/>
        <p:txBody>
          <a:bodyPr/>
          <a:lstStyle/>
          <a:p>
            <a:r>
              <a:rPr lang="en-US"/>
              <a:t>EEE Dept.  Raghu Engineering College  Technical Review &amp; Seminar</a:t>
            </a:r>
            <a:endParaRPr lang="en-IN"/>
          </a:p>
        </p:txBody>
      </p:sp>
      <p:sp>
        <p:nvSpPr>
          <p:cNvPr id="7" name="Slide Number Placeholder 6"/>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58601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2A3580-9372-419E-8D42-C1304A2EF839}" type="datetime1">
              <a:rPr lang="en-IN" smtClean="0"/>
              <a:t>28-01-2021</a:t>
            </a:fld>
            <a:endParaRPr lang="en-IN"/>
          </a:p>
        </p:txBody>
      </p:sp>
      <p:sp>
        <p:nvSpPr>
          <p:cNvPr id="6" name="Footer Placeholder 5"/>
          <p:cNvSpPr>
            <a:spLocks noGrp="1"/>
          </p:cNvSpPr>
          <p:nvPr>
            <p:ph type="ftr" sz="quarter" idx="11"/>
          </p:nvPr>
        </p:nvSpPr>
        <p:spPr/>
        <p:txBody>
          <a:bodyPr/>
          <a:lstStyle/>
          <a:p>
            <a:r>
              <a:rPr lang="en-US"/>
              <a:t>EEE Dept.  Raghu Engineering College  Technical Review &amp; Seminar</a:t>
            </a:r>
            <a:endParaRPr lang="en-IN"/>
          </a:p>
        </p:txBody>
      </p:sp>
      <p:sp>
        <p:nvSpPr>
          <p:cNvPr id="7" name="Slide Number Placeholder 6"/>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283192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DE8DC-FFD2-4DC4-9915-C9F1F65B3A1E}" type="datetime1">
              <a:rPr lang="en-IN" smtClean="0"/>
              <a:t>28-01-2021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EEE Dept.  Raghu Engineering College  Technical Review &amp; Seminar</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25E28-3762-436F-937E-9C15C9BCF1EB}" type="slidenum">
              <a:rPr lang="en-IN" smtClean="0"/>
              <a:t>‹#›</a:t>
            </a:fld>
            <a:endParaRPr lang="en-IN"/>
          </a:p>
        </p:txBody>
      </p:sp>
    </p:spTree>
    <p:extLst>
      <p:ext uri="{BB962C8B-B14F-4D97-AF65-F5344CB8AC3E}">
        <p14:creationId xmlns:p14="http://schemas.microsoft.com/office/powerpoint/2010/main" val="16238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41383" y="5517232"/>
            <a:ext cx="685109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rPr>
              <a:t>RAGHU  ENGINEERING  COLLEGE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856" y="5026178"/>
            <a:ext cx="1450815" cy="1357014"/>
          </a:xfrm>
          <a:prstGeom prst="rect">
            <a:avLst/>
          </a:prstGeom>
        </p:spPr>
      </p:pic>
      <p:sp>
        <p:nvSpPr>
          <p:cNvPr id="7" name="TextBox 6"/>
          <p:cNvSpPr txBox="1"/>
          <p:nvPr/>
        </p:nvSpPr>
        <p:spPr>
          <a:xfrm>
            <a:off x="3395795" y="6013806"/>
            <a:ext cx="283541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(AUTONOMOUS)</a:t>
            </a:r>
          </a:p>
        </p:txBody>
      </p:sp>
      <p:sp>
        <p:nvSpPr>
          <p:cNvPr id="8" name="TextBox 7"/>
          <p:cNvSpPr txBox="1"/>
          <p:nvPr/>
        </p:nvSpPr>
        <p:spPr>
          <a:xfrm>
            <a:off x="0" y="2244927"/>
            <a:ext cx="9144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EEE</a:t>
            </a:r>
          </a:p>
        </p:txBody>
      </p:sp>
      <p:sp>
        <p:nvSpPr>
          <p:cNvPr id="9" name="TextBox 8"/>
          <p:cNvSpPr txBox="1"/>
          <p:nvPr/>
        </p:nvSpPr>
        <p:spPr>
          <a:xfrm>
            <a:off x="0" y="2963510"/>
            <a:ext cx="9144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Academic year: 2020-2021</a:t>
            </a:r>
          </a:p>
        </p:txBody>
      </p:sp>
      <p:sp>
        <p:nvSpPr>
          <p:cNvPr id="10" name="TextBox 9"/>
          <p:cNvSpPr txBox="1"/>
          <p:nvPr/>
        </p:nvSpPr>
        <p:spPr>
          <a:xfrm>
            <a:off x="0" y="2598963"/>
            <a:ext cx="9144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IV year  -1semester</a:t>
            </a:r>
          </a:p>
        </p:txBody>
      </p:sp>
      <p:sp>
        <p:nvSpPr>
          <p:cNvPr id="12" name="TextBox 11"/>
          <p:cNvSpPr txBox="1"/>
          <p:nvPr/>
        </p:nvSpPr>
        <p:spPr>
          <a:xfrm>
            <a:off x="0" y="1871372"/>
            <a:ext cx="91440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b="1" dirty="0">
                <a:latin typeface="Times New Roman" panose="02020603050405020304" pitchFamily="18" charset="0"/>
                <a:cs typeface="Times New Roman" panose="02020603050405020304" pitchFamily="18" charset="0"/>
              </a:rPr>
              <a:t>PECD CASE STUDY- 1 </a:t>
            </a:r>
            <a:endParaRPr lang="en-US" sz="1400" b="1" noProof="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774727" y="3703193"/>
            <a:ext cx="4355975"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Presented By: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18985A0208 – A.SAI SAMPATH</a:t>
            </a:r>
            <a:endParaRPr lang="en-US" sz="1600" noProof="0" dirty="0">
              <a:solidFill>
                <a:prstClr val="black"/>
              </a:solidFill>
              <a:latin typeface="Times New Roman" panose="02020603050405020304" pitchFamily="18" charset="0"/>
              <a:cs typeface="Times New Roman" panose="02020603050405020304" pitchFamily="18" charset="0"/>
            </a:endParaRPr>
          </a:p>
          <a:p>
            <a:pPr>
              <a:defRPr/>
            </a:pPr>
            <a:r>
              <a:rPr lang="en-US" sz="1600" dirty="0">
                <a:solidFill>
                  <a:prstClr val="black"/>
                </a:solidFill>
                <a:latin typeface="Times New Roman" panose="02020603050405020304" pitchFamily="18" charset="0"/>
                <a:cs typeface="Times New Roman" panose="02020603050405020304" pitchFamily="18" charset="0"/>
              </a:rPr>
              <a:t>18985A0232 – G.CHINNA</a:t>
            </a:r>
          </a:p>
          <a:p>
            <a:pPr lvl="0">
              <a:defRPr/>
            </a:pPr>
            <a:r>
              <a:rPr lang="en-US" sz="1600" dirty="0">
                <a:solidFill>
                  <a:prstClr val="black"/>
                </a:solidFill>
                <a:latin typeface="Times New Roman" panose="02020603050405020304" pitchFamily="18" charset="0"/>
                <a:cs typeface="Times New Roman" panose="02020603050405020304" pitchFamily="18" charset="0"/>
              </a:rPr>
              <a:t>18985A0247 – L.RATNAKARA RAO</a:t>
            </a:r>
          </a:p>
          <a:p>
            <a:pPr lvl="0">
              <a:defRPr/>
            </a:pPr>
            <a:r>
              <a:rPr lang="en-US" sz="1600" dirty="0">
                <a:solidFill>
                  <a:prstClr val="black"/>
                </a:solidFill>
                <a:latin typeface="Times New Roman" panose="02020603050405020304" pitchFamily="18" charset="0"/>
                <a:cs typeface="Times New Roman" panose="02020603050405020304" pitchFamily="18" charset="0"/>
              </a:rPr>
              <a:t>18985A0271 – Y.VASUDEVA</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4" name="TextBox 13"/>
          <p:cNvSpPr txBox="1"/>
          <p:nvPr/>
        </p:nvSpPr>
        <p:spPr>
          <a:xfrm>
            <a:off x="0" y="3797213"/>
            <a:ext cx="91440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FACULTY:</a:t>
            </a: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solidFill>
                  <a:prstClr val="black"/>
                </a:solidFill>
                <a:latin typeface="Times New Roman" panose="02020603050405020304" pitchFamily="18" charset="0"/>
                <a:cs typeface="Times New Roman" panose="02020603050405020304" pitchFamily="18" charset="0"/>
              </a:rPr>
              <a:t>Dr. V. </a:t>
            </a:r>
            <a:r>
              <a:rPr lang="en-US" sz="1600" noProof="0" dirty="0" err="1">
                <a:solidFill>
                  <a:prstClr val="black"/>
                </a:solidFill>
                <a:latin typeface="Times New Roman" panose="02020603050405020304" pitchFamily="18" charset="0"/>
                <a:cs typeface="Times New Roman" panose="02020603050405020304" pitchFamily="18" charset="0"/>
              </a:rPr>
              <a:t>Sudheer</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Associate professor</a:t>
            </a:r>
          </a:p>
        </p:txBody>
      </p:sp>
      <p:graphicFrame>
        <p:nvGraphicFramePr>
          <p:cNvPr id="15" name="Object 14">
            <a:hlinkClick r:id="" action="ppaction://ole?verb=0"/>
          </p:cNvPr>
          <p:cNvGraphicFramePr/>
          <p:nvPr/>
        </p:nvGraphicFramePr>
        <p:xfrm>
          <a:off x="7518400" y="2299189"/>
          <a:ext cx="1219200" cy="149469"/>
        </p:xfrm>
        <a:graphic>
          <a:graphicData uri="http://schemas.openxmlformats.org/presentationml/2006/ole">
            <mc:AlternateContent xmlns:mc="http://schemas.openxmlformats.org/markup-compatibility/2006">
              <mc:Choice xmlns:v="urn:schemas-microsoft-com:vml" Requires="v">
                <p:oleObj r:id="rId4" imgW="2743200" imgH="5181600" progId="">
                  <p:embed/>
                </p:oleObj>
              </mc:Choice>
              <mc:Fallback>
                <p:oleObj r:id="rId4" imgW="2743200" imgH="5181600" progId="">
                  <p:embed/>
                  <p:pic>
                    <p:nvPicPr>
                      <p:cNvPr id="0" name=""/>
                      <p:cNvPicPr/>
                      <p:nvPr/>
                    </p:nvPicPr>
                    <p:blipFill>
                      <a:blip r:embed="rId5"/>
                      <a:stretch>
                        <a:fillRect/>
                      </a:stretch>
                    </p:blipFill>
                    <p:spPr>
                      <a:xfrm>
                        <a:off x="7518400" y="2299189"/>
                        <a:ext cx="1219200" cy="149469"/>
                      </a:xfrm>
                      <a:prstGeom prst="rect">
                        <a:avLst/>
                      </a:prstGeom>
                      <a:noFill/>
                      <a:ln w="9525">
                        <a:noFill/>
                      </a:ln>
                    </p:spPr>
                  </p:pic>
                </p:oleObj>
              </mc:Fallback>
            </mc:AlternateContent>
          </a:graphicData>
        </a:graphic>
      </p:graphicFrame>
      <p:sp>
        <p:nvSpPr>
          <p:cNvPr id="2" name="TextBox 1"/>
          <p:cNvSpPr txBox="1"/>
          <p:nvPr/>
        </p:nvSpPr>
        <p:spPr>
          <a:xfrm>
            <a:off x="323528" y="476672"/>
            <a:ext cx="8496944" cy="1384995"/>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Conduct a suitable experiment in </a:t>
            </a:r>
            <a:r>
              <a:rPr lang="en-US" sz="2800" b="1" dirty="0" err="1">
                <a:latin typeface="Times New Roman" panose="02020603050405020304" pitchFamily="18" charset="0"/>
                <a:cs typeface="Times New Roman" panose="02020603050405020304" pitchFamily="18" charset="0"/>
              </a:rPr>
              <a:t>Matlab</a:t>
            </a:r>
            <a:r>
              <a:rPr lang="en-US" sz="2800" b="1" dirty="0">
                <a:latin typeface="Times New Roman" panose="02020603050405020304" pitchFamily="18" charset="0"/>
                <a:cs typeface="Times New Roman" panose="02020603050405020304" pitchFamily="18" charset="0"/>
              </a:rPr>
              <a:t>/Simulation to control the speed of separately excited DC motor chopper drive.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804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BDE1-1636-4B9F-91A7-125134532BB2}"/>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Simulation Using PI controller</a:t>
            </a:r>
          </a:p>
        </p:txBody>
      </p:sp>
      <p:sp>
        <p:nvSpPr>
          <p:cNvPr id="4" name="Date Placeholder 3">
            <a:extLst>
              <a:ext uri="{FF2B5EF4-FFF2-40B4-BE49-F238E27FC236}">
                <a16:creationId xmlns:a16="http://schemas.microsoft.com/office/drawing/2014/main" id="{5BE9651E-2155-437E-9314-82D218025A5D}"/>
              </a:ext>
            </a:extLst>
          </p:cNvPr>
          <p:cNvSpPr>
            <a:spLocks noGrp="1"/>
          </p:cNvSpPr>
          <p:nvPr>
            <p:ph type="dt" sz="half" idx="10"/>
          </p:nvPr>
        </p:nvSpPr>
        <p:spPr/>
        <p:txBody>
          <a:bodyPr/>
          <a:lstStyle/>
          <a:p>
            <a:fld id="{BDCACA68-F9CF-431D-846E-11CFDF8A978A}" type="datetime1">
              <a:rPr lang="en-IN" smtClean="0"/>
              <a:t>28-01-2021</a:t>
            </a:fld>
            <a:endParaRPr lang="en-IN"/>
          </a:p>
        </p:txBody>
      </p:sp>
      <p:sp>
        <p:nvSpPr>
          <p:cNvPr id="5" name="Footer Placeholder 4">
            <a:extLst>
              <a:ext uri="{FF2B5EF4-FFF2-40B4-BE49-F238E27FC236}">
                <a16:creationId xmlns:a16="http://schemas.microsoft.com/office/drawing/2014/main" id="{C06060FA-4F25-4A09-ACE7-6F6C1F998ACC}"/>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a:extLst>
              <a:ext uri="{FF2B5EF4-FFF2-40B4-BE49-F238E27FC236}">
                <a16:creationId xmlns:a16="http://schemas.microsoft.com/office/drawing/2014/main" id="{BD366F16-CCB9-4A80-BD6D-E617CB2C29A3}"/>
              </a:ext>
            </a:extLst>
          </p:cNvPr>
          <p:cNvSpPr>
            <a:spLocks noGrp="1"/>
          </p:cNvSpPr>
          <p:nvPr>
            <p:ph type="sldNum" sz="quarter" idx="12"/>
          </p:nvPr>
        </p:nvSpPr>
        <p:spPr/>
        <p:txBody>
          <a:bodyPr/>
          <a:lstStyle/>
          <a:p>
            <a:fld id="{0BF25E28-3762-436F-937E-9C15C9BCF1EB}" type="slidenum">
              <a:rPr lang="en-IN" smtClean="0"/>
              <a:t>10</a:t>
            </a:fld>
            <a:endParaRPr lang="en-IN"/>
          </a:p>
        </p:txBody>
      </p:sp>
      <p:pic>
        <p:nvPicPr>
          <p:cNvPr id="8" name="Picture 7">
            <a:extLst>
              <a:ext uri="{FF2B5EF4-FFF2-40B4-BE49-F238E27FC236}">
                <a16:creationId xmlns:a16="http://schemas.microsoft.com/office/drawing/2014/main" id="{F451DF53-CBD9-464F-AE57-510D3EA573DD}"/>
              </a:ext>
            </a:extLst>
          </p:cNvPr>
          <p:cNvPicPr>
            <a:picLocks noChangeAspect="1"/>
          </p:cNvPicPr>
          <p:nvPr/>
        </p:nvPicPr>
        <p:blipFill rotWithShape="1">
          <a:blip r:embed="rId2">
            <a:extLst>
              <a:ext uri="{28A0092B-C50C-407E-A947-70E740481C1C}">
                <a14:useLocalDpi xmlns:a14="http://schemas.microsoft.com/office/drawing/2010/main" val="0"/>
              </a:ext>
            </a:extLst>
          </a:blip>
          <a:srcRect l="2750" t="16354" r="1963" b="5139"/>
          <a:stretch/>
        </p:blipFill>
        <p:spPr>
          <a:xfrm>
            <a:off x="251520" y="1556792"/>
            <a:ext cx="8712968" cy="4032448"/>
          </a:xfrm>
          <a:prstGeom prst="rect">
            <a:avLst/>
          </a:prstGeom>
        </p:spPr>
      </p:pic>
    </p:spTree>
    <p:extLst>
      <p:ext uri="{BB962C8B-B14F-4D97-AF65-F5344CB8AC3E}">
        <p14:creationId xmlns:p14="http://schemas.microsoft.com/office/powerpoint/2010/main" val="101621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5A7F-00F5-4E66-977B-7D25E8F3F50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Simulation Results</a:t>
            </a:r>
          </a:p>
        </p:txBody>
      </p:sp>
      <p:sp>
        <p:nvSpPr>
          <p:cNvPr id="4" name="Date Placeholder 3">
            <a:extLst>
              <a:ext uri="{FF2B5EF4-FFF2-40B4-BE49-F238E27FC236}">
                <a16:creationId xmlns:a16="http://schemas.microsoft.com/office/drawing/2014/main" id="{2636648A-7778-4D1B-BA99-9927930C7018}"/>
              </a:ext>
            </a:extLst>
          </p:cNvPr>
          <p:cNvSpPr>
            <a:spLocks noGrp="1"/>
          </p:cNvSpPr>
          <p:nvPr>
            <p:ph type="dt" sz="half" idx="10"/>
          </p:nvPr>
        </p:nvSpPr>
        <p:spPr/>
        <p:txBody>
          <a:bodyPr/>
          <a:lstStyle/>
          <a:p>
            <a:fld id="{BDCACA68-F9CF-431D-846E-11CFDF8A978A}" type="datetime1">
              <a:rPr lang="en-IN" smtClean="0"/>
              <a:t>28-01-2021</a:t>
            </a:fld>
            <a:endParaRPr lang="en-IN"/>
          </a:p>
        </p:txBody>
      </p:sp>
      <p:sp>
        <p:nvSpPr>
          <p:cNvPr id="5" name="Footer Placeholder 4">
            <a:extLst>
              <a:ext uri="{FF2B5EF4-FFF2-40B4-BE49-F238E27FC236}">
                <a16:creationId xmlns:a16="http://schemas.microsoft.com/office/drawing/2014/main" id="{9A32B5CE-68EA-4999-B728-1F4294789221}"/>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a:extLst>
              <a:ext uri="{FF2B5EF4-FFF2-40B4-BE49-F238E27FC236}">
                <a16:creationId xmlns:a16="http://schemas.microsoft.com/office/drawing/2014/main" id="{FF4781C1-7F9C-44CD-BAAC-001FA0DA1CC7}"/>
              </a:ext>
            </a:extLst>
          </p:cNvPr>
          <p:cNvSpPr>
            <a:spLocks noGrp="1"/>
          </p:cNvSpPr>
          <p:nvPr>
            <p:ph type="sldNum" sz="quarter" idx="12"/>
          </p:nvPr>
        </p:nvSpPr>
        <p:spPr/>
        <p:txBody>
          <a:bodyPr/>
          <a:lstStyle/>
          <a:p>
            <a:fld id="{0BF25E28-3762-436F-937E-9C15C9BCF1EB}" type="slidenum">
              <a:rPr lang="en-IN" smtClean="0"/>
              <a:t>11</a:t>
            </a:fld>
            <a:endParaRPr lang="en-IN"/>
          </a:p>
        </p:txBody>
      </p:sp>
      <p:pic>
        <p:nvPicPr>
          <p:cNvPr id="12" name="Picture 11">
            <a:extLst>
              <a:ext uri="{FF2B5EF4-FFF2-40B4-BE49-F238E27FC236}">
                <a16:creationId xmlns:a16="http://schemas.microsoft.com/office/drawing/2014/main" id="{9F34A43E-E0DC-44D7-AABC-62FF41BBA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7" y="1375448"/>
            <a:ext cx="8312727" cy="4107103"/>
          </a:xfrm>
          <a:prstGeom prst="rect">
            <a:avLst/>
          </a:prstGeom>
        </p:spPr>
      </p:pic>
      <p:sp>
        <p:nvSpPr>
          <p:cNvPr id="13" name="TextBox 12">
            <a:extLst>
              <a:ext uri="{FF2B5EF4-FFF2-40B4-BE49-F238E27FC236}">
                <a16:creationId xmlns:a16="http://schemas.microsoft.com/office/drawing/2014/main" id="{656460EF-AA77-4AA4-A3EB-A33435F22791}"/>
              </a:ext>
            </a:extLst>
          </p:cNvPr>
          <p:cNvSpPr txBox="1"/>
          <p:nvPr/>
        </p:nvSpPr>
        <p:spPr>
          <a:xfrm>
            <a:off x="3347864" y="5589240"/>
            <a:ext cx="163378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Output at 10nm</a:t>
            </a:r>
          </a:p>
        </p:txBody>
      </p:sp>
    </p:spTree>
    <p:extLst>
      <p:ext uri="{BB962C8B-B14F-4D97-AF65-F5344CB8AC3E}">
        <p14:creationId xmlns:p14="http://schemas.microsoft.com/office/powerpoint/2010/main" val="34480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20F8-ACF3-44EA-AA8D-245F67C324A3}"/>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Simulation Results</a:t>
            </a:r>
            <a:endParaRPr lang="en-IN" dirty="0"/>
          </a:p>
        </p:txBody>
      </p:sp>
      <p:sp>
        <p:nvSpPr>
          <p:cNvPr id="4" name="Date Placeholder 3">
            <a:extLst>
              <a:ext uri="{FF2B5EF4-FFF2-40B4-BE49-F238E27FC236}">
                <a16:creationId xmlns:a16="http://schemas.microsoft.com/office/drawing/2014/main" id="{08C6247F-A239-44C9-9412-628B358F2C26}"/>
              </a:ext>
            </a:extLst>
          </p:cNvPr>
          <p:cNvSpPr>
            <a:spLocks noGrp="1"/>
          </p:cNvSpPr>
          <p:nvPr>
            <p:ph type="dt" sz="half" idx="10"/>
          </p:nvPr>
        </p:nvSpPr>
        <p:spPr/>
        <p:txBody>
          <a:bodyPr/>
          <a:lstStyle/>
          <a:p>
            <a:fld id="{BDCACA68-F9CF-431D-846E-11CFDF8A978A}" type="datetime1">
              <a:rPr lang="en-IN" smtClean="0"/>
              <a:t>28-01-2021</a:t>
            </a:fld>
            <a:endParaRPr lang="en-IN"/>
          </a:p>
        </p:txBody>
      </p:sp>
      <p:sp>
        <p:nvSpPr>
          <p:cNvPr id="5" name="Footer Placeholder 4">
            <a:extLst>
              <a:ext uri="{FF2B5EF4-FFF2-40B4-BE49-F238E27FC236}">
                <a16:creationId xmlns:a16="http://schemas.microsoft.com/office/drawing/2014/main" id="{8E9AB6DF-B24A-472F-9FF1-118EC5723AAA}"/>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a:extLst>
              <a:ext uri="{FF2B5EF4-FFF2-40B4-BE49-F238E27FC236}">
                <a16:creationId xmlns:a16="http://schemas.microsoft.com/office/drawing/2014/main" id="{314169B6-C2AA-4C59-B6D2-CE13A1F29F9A}"/>
              </a:ext>
            </a:extLst>
          </p:cNvPr>
          <p:cNvSpPr>
            <a:spLocks noGrp="1"/>
          </p:cNvSpPr>
          <p:nvPr>
            <p:ph type="sldNum" sz="quarter" idx="12"/>
          </p:nvPr>
        </p:nvSpPr>
        <p:spPr/>
        <p:txBody>
          <a:bodyPr/>
          <a:lstStyle/>
          <a:p>
            <a:fld id="{0BF25E28-3762-436F-937E-9C15C9BCF1EB}" type="slidenum">
              <a:rPr lang="en-IN" smtClean="0"/>
              <a:t>12</a:t>
            </a:fld>
            <a:endParaRPr lang="en-IN"/>
          </a:p>
        </p:txBody>
      </p:sp>
      <p:pic>
        <p:nvPicPr>
          <p:cNvPr id="8" name="Picture 7">
            <a:extLst>
              <a:ext uri="{FF2B5EF4-FFF2-40B4-BE49-F238E27FC236}">
                <a16:creationId xmlns:a16="http://schemas.microsoft.com/office/drawing/2014/main" id="{3627BBB0-80B6-479D-8CCB-966E8C19B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7" y="1375448"/>
            <a:ext cx="8312727" cy="4107103"/>
          </a:xfrm>
          <a:prstGeom prst="rect">
            <a:avLst/>
          </a:prstGeom>
        </p:spPr>
      </p:pic>
      <p:sp>
        <p:nvSpPr>
          <p:cNvPr id="9" name="TextBox 8">
            <a:extLst>
              <a:ext uri="{FF2B5EF4-FFF2-40B4-BE49-F238E27FC236}">
                <a16:creationId xmlns:a16="http://schemas.microsoft.com/office/drawing/2014/main" id="{1004F7E6-A8F8-4B32-8473-D94CD194DC63}"/>
              </a:ext>
            </a:extLst>
          </p:cNvPr>
          <p:cNvSpPr txBox="1"/>
          <p:nvPr/>
        </p:nvSpPr>
        <p:spPr>
          <a:xfrm>
            <a:off x="3995936" y="5589240"/>
            <a:ext cx="163378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Output at 20nm</a:t>
            </a:r>
          </a:p>
        </p:txBody>
      </p:sp>
    </p:spTree>
    <p:extLst>
      <p:ext uri="{BB962C8B-B14F-4D97-AF65-F5344CB8AC3E}">
        <p14:creationId xmlns:p14="http://schemas.microsoft.com/office/powerpoint/2010/main" val="231004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411390"/>
            <a:ext cx="9144000" cy="923330"/>
          </a:xfrm>
          <a:prstGeom prst="rect">
            <a:avLst/>
          </a:prstGeom>
          <a:noFill/>
        </p:spPr>
        <p:txBody>
          <a:bodyPr wrap="square" rtlCol="0">
            <a:spAutoFit/>
          </a:bodyPr>
          <a:lstStyle/>
          <a:p>
            <a:pPr lvl="0"/>
            <a:endParaRPr lang="en-IN" dirty="0"/>
          </a:p>
          <a:p>
            <a:r>
              <a:rPr lang="en-IN" dirty="0"/>
              <a:t> </a:t>
            </a:r>
          </a:p>
          <a:p>
            <a:endParaRPr lang="en-IN" dirty="0"/>
          </a:p>
        </p:txBody>
      </p:sp>
      <p:sp>
        <p:nvSpPr>
          <p:cNvPr id="8" name="Title 7">
            <a:extLst>
              <a:ext uri="{FF2B5EF4-FFF2-40B4-BE49-F238E27FC236}">
                <a16:creationId xmlns:a16="http://schemas.microsoft.com/office/drawing/2014/main" id="{C5CF5E9F-F4C6-4D0F-B0F9-0F33FD8D46CF}"/>
              </a:ext>
            </a:extLst>
          </p:cNvPr>
          <p:cNvSpPr>
            <a:spLocks noGrp="1"/>
          </p:cNvSpPr>
          <p:nvPr>
            <p:ph type="title"/>
          </p:nvPr>
        </p:nvSpPr>
        <p:spPr>
          <a:xfrm>
            <a:off x="0" y="142247"/>
            <a:ext cx="9144000" cy="1143000"/>
          </a:xfrm>
        </p:spPr>
        <p:txBody>
          <a:bodyPr/>
          <a:lstStyle/>
          <a:p>
            <a:r>
              <a:rPr lang="en-IN" b="1" dirty="0">
                <a:latin typeface="Times New Roman" panose="02020603050405020304" pitchFamily="18" charset="0"/>
                <a:cs typeface="Times New Roman" panose="02020603050405020304" pitchFamily="18" charset="0"/>
              </a:rPr>
              <a:t>Applications.</a:t>
            </a:r>
          </a:p>
        </p:txBody>
      </p:sp>
      <p:sp>
        <p:nvSpPr>
          <p:cNvPr id="5" name="Date Placeholder 4">
            <a:extLst>
              <a:ext uri="{FF2B5EF4-FFF2-40B4-BE49-F238E27FC236}">
                <a16:creationId xmlns:a16="http://schemas.microsoft.com/office/drawing/2014/main" id="{F28F05BB-887A-4EB1-B6A6-EDD74F3FC2B2}"/>
              </a:ext>
            </a:extLst>
          </p:cNvPr>
          <p:cNvSpPr>
            <a:spLocks noGrp="1"/>
          </p:cNvSpPr>
          <p:nvPr>
            <p:ph type="dt" sz="half" idx="10"/>
          </p:nvPr>
        </p:nvSpPr>
        <p:spPr/>
        <p:txBody>
          <a:bodyPr/>
          <a:lstStyle/>
          <a:p>
            <a:fld id="{CCADCD55-BC03-4E72-ADD1-D4A781392CA4}" type="datetime1">
              <a:rPr lang="en-IN" smtClean="0"/>
              <a:t>28-01-2021</a:t>
            </a:fld>
            <a:endParaRPr lang="en-IN"/>
          </a:p>
        </p:txBody>
      </p:sp>
      <p:sp>
        <p:nvSpPr>
          <p:cNvPr id="6" name="Footer Placeholder 5">
            <a:extLst>
              <a:ext uri="{FF2B5EF4-FFF2-40B4-BE49-F238E27FC236}">
                <a16:creationId xmlns:a16="http://schemas.microsoft.com/office/drawing/2014/main" id="{7B5285C6-A499-4CE3-A9D7-46811468ABE4}"/>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7" name="Slide Number Placeholder 6">
            <a:extLst>
              <a:ext uri="{FF2B5EF4-FFF2-40B4-BE49-F238E27FC236}">
                <a16:creationId xmlns:a16="http://schemas.microsoft.com/office/drawing/2014/main" id="{56614913-AFA5-4730-82DE-0D934731EAC0}"/>
              </a:ext>
            </a:extLst>
          </p:cNvPr>
          <p:cNvSpPr>
            <a:spLocks noGrp="1"/>
          </p:cNvSpPr>
          <p:nvPr>
            <p:ph type="sldNum" sz="quarter" idx="12"/>
          </p:nvPr>
        </p:nvSpPr>
        <p:spPr/>
        <p:txBody>
          <a:bodyPr/>
          <a:lstStyle/>
          <a:p>
            <a:fld id="{0BF25E28-3762-436F-937E-9C15C9BCF1EB}" type="slidenum">
              <a:rPr lang="en-IN" smtClean="0"/>
              <a:t>13</a:t>
            </a:fld>
            <a:endParaRPr lang="en-IN"/>
          </a:p>
        </p:txBody>
      </p:sp>
      <p:sp>
        <p:nvSpPr>
          <p:cNvPr id="9" name="TextBox 8"/>
          <p:cNvSpPr txBox="1"/>
          <p:nvPr/>
        </p:nvSpPr>
        <p:spPr>
          <a:xfrm>
            <a:off x="286103" y="1052736"/>
            <a:ext cx="8462361" cy="535531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Chopper circuits are used in multiple applications, including: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Switched mode power supplies, including DC to DC converters.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Speed controllers for DC motors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Driving brushless DC torque motors or stepper motors in actuators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 D electronic amplifiers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Switched capacitor filters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Variable-frequency drives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D.C. voltage boosting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Battery-operated electric cars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Battery chargers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Railway traction</a:t>
            </a:r>
          </a:p>
          <a:p>
            <a:r>
              <a:rPr lang="en-US" dirty="0">
                <a:latin typeface="Times New Roman" panose="02020603050405020304" pitchFamily="18" charset="0"/>
                <a:cs typeface="Times New Roman" panose="02020603050405020304" pitchFamily="18" charset="0"/>
              </a:rPr>
              <a:t>Pi controllers applications are</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can be used to control any process that has a measurable output (PV), a known ideal value for that output (SP), and an input to the process (MV) that will affect the relevant PV. </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Controllers are used in industry to regulate </a:t>
            </a:r>
            <a:r>
              <a:rPr lang="en-US" b="0" i="0" u="none" strike="noStrike" dirty="0">
                <a:effectLst/>
                <a:latin typeface="Times New Roman" panose="02020603050405020304" pitchFamily="18" charset="0"/>
                <a:cs typeface="Times New Roman" panose="02020603050405020304" pitchFamily="18" charset="0"/>
              </a:rPr>
              <a:t>temperature</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rPr>
              <a:t>pressure</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rPr>
              <a:t>force</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rPr>
              <a:t>feed rate</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rPr>
              <a:t>flow rate</a:t>
            </a:r>
            <a:r>
              <a:rPr lang="en-US" b="0" i="0" dirty="0">
                <a:effectLst/>
                <a:latin typeface="Times New Roman" panose="02020603050405020304" pitchFamily="18" charset="0"/>
                <a:cs typeface="Times New Roman" panose="02020603050405020304" pitchFamily="18" charset="0"/>
              </a:rPr>
              <a:t>, chemical composition, </a:t>
            </a:r>
            <a:r>
              <a:rPr lang="en-US" b="0" i="0" u="none" strike="noStrike" dirty="0">
                <a:effectLst/>
                <a:latin typeface="Times New Roman" panose="02020603050405020304" pitchFamily="18" charset="0"/>
                <a:cs typeface="Times New Roman" panose="02020603050405020304" pitchFamily="18" charset="0"/>
              </a:rPr>
              <a:t>weight</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rPr>
              <a:t>position</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rPr>
              <a:t>speed</a:t>
            </a:r>
            <a:r>
              <a:rPr lang="en-US" b="0" i="0" dirty="0">
                <a:effectLst/>
                <a:latin typeface="Times New Roman" panose="02020603050405020304" pitchFamily="18" charset="0"/>
                <a:cs typeface="Times New Roman" panose="02020603050405020304" pitchFamily="18" charset="0"/>
              </a:rPr>
              <a:t>, and practically every other variable for which a measurement exists.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56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E89128-9E81-4498-9E5D-2D9A4A0EC370}"/>
              </a:ext>
            </a:extLst>
          </p:cNvPr>
          <p:cNvSpPr>
            <a:spLocks noGrp="1"/>
          </p:cNvSpPr>
          <p:nvPr>
            <p:ph type="title"/>
          </p:nvPr>
        </p:nvSpPr>
        <p:spPr>
          <a:xfrm>
            <a:off x="0" y="274638"/>
            <a:ext cx="9144000" cy="1143000"/>
          </a:xfrm>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Date Placeholder 2">
            <a:extLst>
              <a:ext uri="{FF2B5EF4-FFF2-40B4-BE49-F238E27FC236}">
                <a16:creationId xmlns:a16="http://schemas.microsoft.com/office/drawing/2014/main" id="{CB89D7D1-9589-4948-8083-89D366A10E93}"/>
              </a:ext>
            </a:extLst>
          </p:cNvPr>
          <p:cNvSpPr>
            <a:spLocks noGrp="1"/>
          </p:cNvSpPr>
          <p:nvPr>
            <p:ph type="dt" sz="half" idx="10"/>
          </p:nvPr>
        </p:nvSpPr>
        <p:spPr/>
        <p:txBody>
          <a:bodyPr/>
          <a:lstStyle/>
          <a:p>
            <a:fld id="{D60C269A-3379-40D1-96BF-74246EB21961}" type="datetime1">
              <a:rPr lang="en-IN" smtClean="0"/>
              <a:t>28-01-2021</a:t>
            </a:fld>
            <a:endParaRPr lang="en-IN"/>
          </a:p>
        </p:txBody>
      </p:sp>
      <p:sp>
        <p:nvSpPr>
          <p:cNvPr id="5" name="Footer Placeholder 4">
            <a:extLst>
              <a:ext uri="{FF2B5EF4-FFF2-40B4-BE49-F238E27FC236}">
                <a16:creationId xmlns:a16="http://schemas.microsoft.com/office/drawing/2014/main" id="{EE0C5285-C242-4536-AE88-D8CBE686D5A8}"/>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a:extLst>
              <a:ext uri="{FF2B5EF4-FFF2-40B4-BE49-F238E27FC236}">
                <a16:creationId xmlns:a16="http://schemas.microsoft.com/office/drawing/2014/main" id="{CCC24C6D-CA63-4BFD-A942-C6D82A1EEFC4}"/>
              </a:ext>
            </a:extLst>
          </p:cNvPr>
          <p:cNvSpPr>
            <a:spLocks noGrp="1"/>
          </p:cNvSpPr>
          <p:nvPr>
            <p:ph type="sldNum" sz="quarter" idx="12"/>
          </p:nvPr>
        </p:nvSpPr>
        <p:spPr/>
        <p:txBody>
          <a:bodyPr/>
          <a:lstStyle/>
          <a:p>
            <a:fld id="{0BF25E28-3762-436F-937E-9C15C9BCF1EB}" type="slidenum">
              <a:rPr lang="en-IN" smtClean="0"/>
              <a:t>14</a:t>
            </a:fld>
            <a:endParaRPr lang="en-IN"/>
          </a:p>
        </p:txBody>
      </p:sp>
      <p:sp>
        <p:nvSpPr>
          <p:cNvPr id="2" name="Content Placeholder 1"/>
          <p:cNvSpPr>
            <a:spLocks noGrp="1"/>
          </p:cNvSpPr>
          <p:nvPr>
            <p:ph idx="1"/>
          </p:nvPr>
        </p:nvSpPr>
        <p:spPr>
          <a:xfrm>
            <a:off x="457200" y="1484784"/>
            <a:ext cx="8229600" cy="4525963"/>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speed of a dc motor has been successfully controlled by using Chopper as a converter and Proportional-Integral type Speed and Current controller based on the closed loop model of DC motor. Initially a simplified closed loop model for speed control of DC motor is considered and requirement of current controller is studied. Then a generalized modelling of dc motor is done. After that a complete layout of DC drive system is obtained. Then designing of current and speed controller is done. Now the simulation is done in MATLAB under varying load condition, varying reference speed condition and varying input voltage. The results are also studied and analyzed under above mentioned conditions. The model shows good results under all conditions employed during simulation. Since, the simulation of speed control of DC motor has been done. We can also control the speed of DC motor above rated speed and this can be done by field flux control.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044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ABB5-8111-45EC-9A27-14C43C6F2D7E}"/>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pPr algn="r"/>
            <a:r>
              <a:rPr lang="en-IN" dirty="0"/>
              <a:t>Thank You.</a:t>
            </a:r>
          </a:p>
        </p:txBody>
      </p:sp>
      <p:sp>
        <p:nvSpPr>
          <p:cNvPr id="4" name="Date Placeholder 3">
            <a:extLst>
              <a:ext uri="{FF2B5EF4-FFF2-40B4-BE49-F238E27FC236}">
                <a16:creationId xmlns:a16="http://schemas.microsoft.com/office/drawing/2014/main" id="{E4F3446C-840A-454C-8CA7-53A264C077C4}"/>
              </a:ext>
            </a:extLst>
          </p:cNvPr>
          <p:cNvSpPr>
            <a:spLocks noGrp="1"/>
          </p:cNvSpPr>
          <p:nvPr>
            <p:ph type="dt" sz="half" idx="10"/>
          </p:nvPr>
        </p:nvSpPr>
        <p:spPr/>
        <p:txBody>
          <a:bodyPr/>
          <a:lstStyle/>
          <a:p>
            <a:fld id="{9998041E-E0E7-4E22-B105-7CA4C71DD6CF}" type="datetime1">
              <a:rPr lang="en-IN" smtClean="0"/>
              <a:t>28-01-2021</a:t>
            </a:fld>
            <a:endParaRPr lang="en-IN"/>
          </a:p>
        </p:txBody>
      </p:sp>
      <p:sp>
        <p:nvSpPr>
          <p:cNvPr id="5" name="Footer Placeholder 4">
            <a:extLst>
              <a:ext uri="{FF2B5EF4-FFF2-40B4-BE49-F238E27FC236}">
                <a16:creationId xmlns:a16="http://schemas.microsoft.com/office/drawing/2014/main" id="{2C68E181-D45A-4291-8DFE-345132EDAE91}"/>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a:extLst>
              <a:ext uri="{FF2B5EF4-FFF2-40B4-BE49-F238E27FC236}">
                <a16:creationId xmlns:a16="http://schemas.microsoft.com/office/drawing/2014/main" id="{26F0E921-4C24-44D1-ADFB-1B6D6803BF30}"/>
              </a:ext>
            </a:extLst>
          </p:cNvPr>
          <p:cNvSpPr>
            <a:spLocks noGrp="1"/>
          </p:cNvSpPr>
          <p:nvPr>
            <p:ph type="sldNum" sz="quarter" idx="12"/>
          </p:nvPr>
        </p:nvSpPr>
        <p:spPr/>
        <p:txBody>
          <a:bodyPr/>
          <a:lstStyle/>
          <a:p>
            <a:fld id="{0BF25E28-3762-436F-937E-9C15C9BCF1EB}" type="slidenum">
              <a:rPr lang="en-IN" smtClean="0"/>
              <a:t>15</a:t>
            </a:fld>
            <a:endParaRPr lang="en-IN"/>
          </a:p>
        </p:txBody>
      </p:sp>
    </p:spTree>
    <p:extLst>
      <p:ext uri="{BB962C8B-B14F-4D97-AF65-F5344CB8AC3E}">
        <p14:creationId xmlns:p14="http://schemas.microsoft.com/office/powerpoint/2010/main" val="127851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5B1AA-7715-4BB2-8175-310E3C53DCB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2" name="Date Placeholder 1">
            <a:extLst>
              <a:ext uri="{FF2B5EF4-FFF2-40B4-BE49-F238E27FC236}">
                <a16:creationId xmlns:a16="http://schemas.microsoft.com/office/drawing/2014/main" id="{4384F37A-7236-4A26-A137-9F434F6368C4}"/>
              </a:ext>
            </a:extLst>
          </p:cNvPr>
          <p:cNvSpPr>
            <a:spLocks noGrp="1"/>
          </p:cNvSpPr>
          <p:nvPr>
            <p:ph type="dt" sz="half" idx="10"/>
          </p:nvPr>
        </p:nvSpPr>
        <p:spPr/>
        <p:txBody>
          <a:bodyPr/>
          <a:lstStyle/>
          <a:p>
            <a:fld id="{0D99C4A6-8555-4AF9-A964-EE9E5AB1E2CA}" type="datetime1">
              <a:rPr lang="en-IN" smtClean="0"/>
              <a:t>28-01-2021</a:t>
            </a:fld>
            <a:endParaRPr lang="en-IN"/>
          </a:p>
        </p:txBody>
      </p:sp>
      <p:sp>
        <p:nvSpPr>
          <p:cNvPr id="3" name="Footer Placeholder 2">
            <a:extLst>
              <a:ext uri="{FF2B5EF4-FFF2-40B4-BE49-F238E27FC236}">
                <a16:creationId xmlns:a16="http://schemas.microsoft.com/office/drawing/2014/main" id="{CCAEEBCC-3AF8-410C-B117-07FC1E43F9E0}"/>
              </a:ext>
            </a:extLst>
          </p:cNvPr>
          <p:cNvSpPr>
            <a:spLocks noGrp="1"/>
          </p:cNvSpPr>
          <p:nvPr>
            <p:ph type="ftr" sz="quarter" idx="11"/>
          </p:nvPr>
        </p:nvSpPr>
        <p:spPr/>
        <p:txBody>
          <a:bodyPr/>
          <a:lstStyle/>
          <a:p>
            <a:r>
              <a:rPr lang="en-US" dirty="0"/>
              <a:t>EEE Dept.  Raghu Engineering College  Technical Review &amp; Seminar</a:t>
            </a:r>
            <a:endParaRPr lang="en-IN" dirty="0"/>
          </a:p>
        </p:txBody>
      </p:sp>
      <p:sp>
        <p:nvSpPr>
          <p:cNvPr id="6" name="Slide Number Placeholder 5">
            <a:extLst>
              <a:ext uri="{FF2B5EF4-FFF2-40B4-BE49-F238E27FC236}">
                <a16:creationId xmlns:a16="http://schemas.microsoft.com/office/drawing/2014/main" id="{BC4C7746-E690-4D3F-A0BA-731D43CF3FE6}"/>
              </a:ext>
            </a:extLst>
          </p:cNvPr>
          <p:cNvSpPr>
            <a:spLocks noGrp="1"/>
          </p:cNvSpPr>
          <p:nvPr>
            <p:ph type="sldNum" sz="quarter" idx="12"/>
          </p:nvPr>
        </p:nvSpPr>
        <p:spPr/>
        <p:txBody>
          <a:bodyPr/>
          <a:lstStyle/>
          <a:p>
            <a:fld id="{0BF25E28-3762-436F-937E-9C15C9BCF1EB}" type="slidenum">
              <a:rPr lang="en-IN" smtClean="0"/>
              <a:t>2</a:t>
            </a:fld>
            <a:endParaRPr lang="en-IN"/>
          </a:p>
        </p:txBody>
      </p:sp>
      <p:sp>
        <p:nvSpPr>
          <p:cNvPr id="7" name="TextBox 6"/>
          <p:cNvSpPr txBox="1"/>
          <p:nvPr/>
        </p:nvSpPr>
        <p:spPr>
          <a:xfrm>
            <a:off x="457200" y="1340768"/>
            <a:ext cx="7859216"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An electrical drive consists of electric motors, its power controller and energy transmitting shaft. In modern electric drive system power electronic converters are used as power controller. Electric drives are mainly of two types: DC drives and AC drives. The two types differ from each other in that the power supply in DC drives is provided by DC motor and power supply in AC drives is provided by AC motor.</a:t>
            </a:r>
          </a:p>
          <a:p>
            <a:pPr algn="just"/>
            <a:r>
              <a:rPr lang="en-US" sz="2000" dirty="0">
                <a:latin typeface="Times New Roman" panose="02020603050405020304" pitchFamily="18" charset="0"/>
                <a:cs typeface="Times New Roman" panose="02020603050405020304" pitchFamily="18" charset="0"/>
              </a:rPr>
              <a:t>	For controlling the speed and current of DC motor, speed and current controllers are used. The main work of controller is to minimize the error and the error is calculated by comparing output value with the set point. This thesis mainly deals with controlling DC motor speed using Chopper as power converter and PI as speed and current controller.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88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What is a Chopper?</a:t>
            </a:r>
          </a:p>
        </p:txBody>
      </p:sp>
      <p:sp>
        <p:nvSpPr>
          <p:cNvPr id="3" name="Content Placeholder 2"/>
          <p:cNvSpPr>
            <a:spLocks noGrp="1"/>
          </p:cNvSpPr>
          <p:nvPr>
            <p:ph idx="1"/>
          </p:nvPr>
        </p:nvSpPr>
        <p:spPr>
          <a:xfrm>
            <a:off x="683568" y="2562151"/>
            <a:ext cx="4223086" cy="340042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A chopper is a device that converts fixed DC input to a variable DC output voltage directly. Essentially, a chopper is an electronic switch that is used to interrupt one signal under the control of another.</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DCACA68-F9CF-431D-846E-11CFDF8A978A}" type="datetime1">
              <a:rPr lang="en-IN" smtClean="0"/>
              <a:t>28-01-2021</a:t>
            </a:fld>
            <a:endParaRPr lang="en-IN"/>
          </a:p>
        </p:txBody>
      </p:sp>
      <p:sp>
        <p:nvSpPr>
          <p:cNvPr id="5" name="Footer Placeholder 4"/>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3</a:t>
            </a:fld>
            <a:endParaRPr lang="en-IN"/>
          </a:p>
        </p:txBody>
      </p:sp>
      <p:pic>
        <p:nvPicPr>
          <p:cNvPr id="9" name="Picture 8"/>
          <p:cNvPicPr>
            <a:picLocks noChangeAspect="1"/>
          </p:cNvPicPr>
          <p:nvPr/>
        </p:nvPicPr>
        <p:blipFill>
          <a:blip r:embed="rId2"/>
          <a:stretch>
            <a:fillRect/>
          </a:stretch>
        </p:blipFill>
        <p:spPr>
          <a:xfrm>
            <a:off x="5292080" y="2442124"/>
            <a:ext cx="3307367" cy="1973751"/>
          </a:xfrm>
          <a:prstGeom prst="rect">
            <a:avLst/>
          </a:prstGeom>
        </p:spPr>
      </p:pic>
    </p:spTree>
    <p:extLst>
      <p:ext uri="{BB962C8B-B14F-4D97-AF65-F5344CB8AC3E}">
        <p14:creationId xmlns:p14="http://schemas.microsoft.com/office/powerpoint/2010/main" val="162517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6" y="294838"/>
            <a:ext cx="914400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Types Of Choppers</a:t>
            </a:r>
          </a:p>
        </p:txBody>
      </p:sp>
      <p:sp>
        <p:nvSpPr>
          <p:cNvPr id="7" name="Date Placeholder 6">
            <a:extLst>
              <a:ext uri="{FF2B5EF4-FFF2-40B4-BE49-F238E27FC236}">
                <a16:creationId xmlns:a16="http://schemas.microsoft.com/office/drawing/2014/main" id="{F45576A3-365D-4A1F-87CF-E9EAD8157BEE}"/>
              </a:ext>
            </a:extLst>
          </p:cNvPr>
          <p:cNvSpPr>
            <a:spLocks noGrp="1"/>
          </p:cNvSpPr>
          <p:nvPr>
            <p:ph type="dt" sz="half" idx="10"/>
          </p:nvPr>
        </p:nvSpPr>
        <p:spPr/>
        <p:txBody>
          <a:bodyPr/>
          <a:lstStyle/>
          <a:p>
            <a:fld id="{E8D24307-FEEF-4F64-9B9D-7C7A776B4C63}" type="datetime1">
              <a:rPr lang="en-IN" smtClean="0"/>
              <a:t>28-01-2021</a:t>
            </a:fld>
            <a:endParaRPr lang="en-IN"/>
          </a:p>
        </p:txBody>
      </p:sp>
      <p:sp>
        <p:nvSpPr>
          <p:cNvPr id="11" name="Footer Placeholder 10">
            <a:extLst>
              <a:ext uri="{FF2B5EF4-FFF2-40B4-BE49-F238E27FC236}">
                <a16:creationId xmlns:a16="http://schemas.microsoft.com/office/drawing/2014/main" id="{A074B21A-5135-440F-9A41-D1A72F8F203F}"/>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12" name="Slide Number Placeholder 11">
            <a:extLst>
              <a:ext uri="{FF2B5EF4-FFF2-40B4-BE49-F238E27FC236}">
                <a16:creationId xmlns:a16="http://schemas.microsoft.com/office/drawing/2014/main" id="{0CB4B5E2-3902-4165-BF2C-21A2C32EA943}"/>
              </a:ext>
            </a:extLst>
          </p:cNvPr>
          <p:cNvSpPr>
            <a:spLocks noGrp="1"/>
          </p:cNvSpPr>
          <p:nvPr>
            <p:ph type="sldNum" sz="quarter" idx="12"/>
          </p:nvPr>
        </p:nvSpPr>
        <p:spPr/>
        <p:txBody>
          <a:bodyPr/>
          <a:lstStyle/>
          <a:p>
            <a:fld id="{0BF25E28-3762-436F-937E-9C15C9BCF1EB}" type="slidenum">
              <a:rPr lang="en-IN" smtClean="0"/>
              <a:t>4</a:t>
            </a:fld>
            <a:endParaRPr lang="en-IN"/>
          </a:p>
        </p:txBody>
      </p:sp>
      <p:sp>
        <p:nvSpPr>
          <p:cNvPr id="13" name="TextBox 12"/>
          <p:cNvSpPr txBox="1"/>
          <p:nvPr/>
        </p:nvSpPr>
        <p:spPr>
          <a:xfrm>
            <a:off x="889248" y="1940639"/>
            <a:ext cx="7859216" cy="1200329"/>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Step-up chopper</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Step-down chopper</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Step-up / step-down chopper</a:t>
            </a:r>
          </a:p>
        </p:txBody>
      </p:sp>
    </p:spTree>
    <p:extLst>
      <p:ext uri="{BB962C8B-B14F-4D97-AF65-F5344CB8AC3E}">
        <p14:creationId xmlns:p14="http://schemas.microsoft.com/office/powerpoint/2010/main" val="91006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924B-7373-4964-8B76-58A68AC20971}"/>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Separately Excited DC Motor</a:t>
            </a:r>
          </a:p>
        </p:txBody>
      </p:sp>
      <p:pic>
        <p:nvPicPr>
          <p:cNvPr id="8" name="Content Placeholder 7">
            <a:extLst>
              <a:ext uri="{FF2B5EF4-FFF2-40B4-BE49-F238E27FC236}">
                <a16:creationId xmlns:a16="http://schemas.microsoft.com/office/drawing/2014/main" id="{94C31B19-2D48-4706-866A-27DD57A03029}"/>
              </a:ext>
            </a:extLst>
          </p:cNvPr>
          <p:cNvPicPr>
            <a:picLocks noGrp="1" noChangeAspect="1"/>
          </p:cNvPicPr>
          <p:nvPr>
            <p:ph idx="1"/>
          </p:nvPr>
        </p:nvPicPr>
        <p:blipFill>
          <a:blip r:embed="rId2"/>
          <a:stretch>
            <a:fillRect/>
          </a:stretch>
        </p:blipFill>
        <p:spPr>
          <a:xfrm>
            <a:off x="4660446" y="1412776"/>
            <a:ext cx="4088018" cy="2210049"/>
          </a:xfrm>
        </p:spPr>
      </p:pic>
      <p:sp>
        <p:nvSpPr>
          <p:cNvPr id="4" name="Date Placeholder 3">
            <a:extLst>
              <a:ext uri="{FF2B5EF4-FFF2-40B4-BE49-F238E27FC236}">
                <a16:creationId xmlns:a16="http://schemas.microsoft.com/office/drawing/2014/main" id="{B2E9E92E-C51D-4FD5-AFF1-8D6FF69C5D73}"/>
              </a:ext>
            </a:extLst>
          </p:cNvPr>
          <p:cNvSpPr>
            <a:spLocks noGrp="1"/>
          </p:cNvSpPr>
          <p:nvPr>
            <p:ph type="dt" sz="half" idx="10"/>
          </p:nvPr>
        </p:nvSpPr>
        <p:spPr/>
        <p:txBody>
          <a:bodyPr/>
          <a:lstStyle/>
          <a:p>
            <a:fld id="{BDCACA68-F9CF-431D-846E-11CFDF8A978A}" type="datetime1">
              <a:rPr lang="en-IN" smtClean="0"/>
              <a:t>28-01-2021</a:t>
            </a:fld>
            <a:endParaRPr lang="en-IN"/>
          </a:p>
        </p:txBody>
      </p:sp>
      <p:sp>
        <p:nvSpPr>
          <p:cNvPr id="5" name="Footer Placeholder 4">
            <a:extLst>
              <a:ext uri="{FF2B5EF4-FFF2-40B4-BE49-F238E27FC236}">
                <a16:creationId xmlns:a16="http://schemas.microsoft.com/office/drawing/2014/main" id="{B53E9D37-DB12-4ACF-87C3-9FD67250D3DF}"/>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a:extLst>
              <a:ext uri="{FF2B5EF4-FFF2-40B4-BE49-F238E27FC236}">
                <a16:creationId xmlns:a16="http://schemas.microsoft.com/office/drawing/2014/main" id="{E95C73AB-B192-40A7-8DDA-AA3ED0C33712}"/>
              </a:ext>
            </a:extLst>
          </p:cNvPr>
          <p:cNvSpPr>
            <a:spLocks noGrp="1"/>
          </p:cNvSpPr>
          <p:nvPr>
            <p:ph type="sldNum" sz="quarter" idx="12"/>
          </p:nvPr>
        </p:nvSpPr>
        <p:spPr/>
        <p:txBody>
          <a:bodyPr/>
          <a:lstStyle/>
          <a:p>
            <a:fld id="{0BF25E28-3762-436F-937E-9C15C9BCF1EB}" type="slidenum">
              <a:rPr lang="en-IN" smtClean="0"/>
              <a:t>5</a:t>
            </a:fld>
            <a:endParaRPr lang="en-IN"/>
          </a:p>
        </p:txBody>
      </p:sp>
      <p:sp>
        <p:nvSpPr>
          <p:cNvPr id="9" name="TextBox 8">
            <a:extLst>
              <a:ext uri="{FF2B5EF4-FFF2-40B4-BE49-F238E27FC236}">
                <a16:creationId xmlns:a16="http://schemas.microsoft.com/office/drawing/2014/main" id="{F286B503-C13B-41E9-B02C-9AB3F79ABDB4}"/>
              </a:ext>
            </a:extLst>
          </p:cNvPr>
          <p:cNvSpPr txBox="1"/>
          <p:nvPr/>
        </p:nvSpPr>
        <p:spPr>
          <a:xfrm>
            <a:off x="540671" y="1772816"/>
            <a:ext cx="4125404"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Separately excited dc motor has field and armature winding with separate supply voltage.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Field winding supplies field flux to armature. When DC voltage is applied to motor, current is fed to the armature winding through brushes and commutator. </a:t>
            </a:r>
          </a:p>
        </p:txBody>
      </p:sp>
      <p:sp>
        <p:nvSpPr>
          <p:cNvPr id="11" name="TextBox 10">
            <a:extLst>
              <a:ext uri="{FF2B5EF4-FFF2-40B4-BE49-F238E27FC236}">
                <a16:creationId xmlns:a16="http://schemas.microsoft.com/office/drawing/2014/main" id="{FB2C7810-D3AB-46B0-A4D9-6C8B6F0A942B}"/>
              </a:ext>
            </a:extLst>
          </p:cNvPr>
          <p:cNvSpPr txBox="1"/>
          <p:nvPr/>
        </p:nvSpPr>
        <p:spPr>
          <a:xfrm>
            <a:off x="549077" y="4028871"/>
            <a:ext cx="7290349" cy="92333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rotor is placed in magnetic field and it is carrying current also. So motor will develops a back emf and a torque to balance load torque at particular speed.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70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71F5-8F3A-4FCA-AE25-A681B59D99E5}"/>
              </a:ext>
            </a:extLst>
          </p:cNvPr>
          <p:cNvSpPr>
            <a:spLocks noGrp="1"/>
          </p:cNvSpPr>
          <p:nvPr>
            <p:ph type="title"/>
          </p:nvPr>
        </p:nvSpPr>
        <p:spPr/>
        <p:txBody>
          <a:bodyPr>
            <a:noAutofit/>
          </a:bodyPr>
          <a:lstStyle/>
          <a:p>
            <a:r>
              <a:rPr lang="en-US" sz="3600" b="1" dirty="0">
                <a:latin typeface="Times New Roman" panose="02020603050405020304" pitchFamily="18" charset="0"/>
                <a:cs typeface="Times New Roman" panose="02020603050405020304" pitchFamily="18" charset="0"/>
              </a:rPr>
              <a:t>Closed loop model for speed control of dc motor</a:t>
            </a:r>
            <a:endParaRPr lang="en-IN" sz="36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5D2D1DCA-47D7-41D9-9742-8E9B6C263678}"/>
              </a:ext>
            </a:extLst>
          </p:cNvPr>
          <p:cNvPicPr>
            <a:picLocks noGrp="1" noChangeAspect="1"/>
          </p:cNvPicPr>
          <p:nvPr>
            <p:ph idx="1"/>
          </p:nvPr>
        </p:nvPicPr>
        <p:blipFill>
          <a:blip r:embed="rId2"/>
          <a:stretch>
            <a:fillRect/>
          </a:stretch>
        </p:blipFill>
        <p:spPr>
          <a:xfrm>
            <a:off x="1855173" y="1484784"/>
            <a:ext cx="5525139" cy="2610165"/>
          </a:xfrm>
        </p:spPr>
      </p:pic>
      <p:sp>
        <p:nvSpPr>
          <p:cNvPr id="4" name="Date Placeholder 3">
            <a:extLst>
              <a:ext uri="{FF2B5EF4-FFF2-40B4-BE49-F238E27FC236}">
                <a16:creationId xmlns:a16="http://schemas.microsoft.com/office/drawing/2014/main" id="{FC774D3F-F85B-4D16-90FA-43A55B885894}"/>
              </a:ext>
            </a:extLst>
          </p:cNvPr>
          <p:cNvSpPr>
            <a:spLocks noGrp="1"/>
          </p:cNvSpPr>
          <p:nvPr>
            <p:ph type="dt" sz="half" idx="10"/>
          </p:nvPr>
        </p:nvSpPr>
        <p:spPr/>
        <p:txBody>
          <a:bodyPr/>
          <a:lstStyle/>
          <a:p>
            <a:fld id="{BDCACA68-F9CF-431D-846E-11CFDF8A978A}" type="datetime1">
              <a:rPr lang="en-IN" smtClean="0"/>
              <a:t>28-01-2021</a:t>
            </a:fld>
            <a:endParaRPr lang="en-IN"/>
          </a:p>
        </p:txBody>
      </p:sp>
      <p:sp>
        <p:nvSpPr>
          <p:cNvPr id="5" name="Footer Placeholder 4">
            <a:extLst>
              <a:ext uri="{FF2B5EF4-FFF2-40B4-BE49-F238E27FC236}">
                <a16:creationId xmlns:a16="http://schemas.microsoft.com/office/drawing/2014/main" id="{BB724236-8518-48B3-BB4F-685496EDBA60}"/>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a:extLst>
              <a:ext uri="{FF2B5EF4-FFF2-40B4-BE49-F238E27FC236}">
                <a16:creationId xmlns:a16="http://schemas.microsoft.com/office/drawing/2014/main" id="{1973EA4D-1B3A-4B7D-8A8C-3B9C7A8F1D79}"/>
              </a:ext>
            </a:extLst>
          </p:cNvPr>
          <p:cNvSpPr>
            <a:spLocks noGrp="1"/>
          </p:cNvSpPr>
          <p:nvPr>
            <p:ph type="sldNum" sz="quarter" idx="12"/>
          </p:nvPr>
        </p:nvSpPr>
        <p:spPr/>
        <p:txBody>
          <a:bodyPr/>
          <a:lstStyle/>
          <a:p>
            <a:fld id="{0BF25E28-3762-436F-937E-9C15C9BCF1EB}" type="slidenum">
              <a:rPr lang="en-IN" smtClean="0"/>
              <a:t>6</a:t>
            </a:fld>
            <a:endParaRPr lang="en-IN"/>
          </a:p>
        </p:txBody>
      </p:sp>
      <p:sp>
        <p:nvSpPr>
          <p:cNvPr id="10" name="TextBox 9">
            <a:extLst>
              <a:ext uri="{FF2B5EF4-FFF2-40B4-BE49-F238E27FC236}">
                <a16:creationId xmlns:a16="http://schemas.microsoft.com/office/drawing/2014/main" id="{D417993A-5FBE-4494-A4D1-65926321B240}"/>
              </a:ext>
            </a:extLst>
          </p:cNvPr>
          <p:cNvSpPr txBox="1"/>
          <p:nvPr/>
        </p:nvSpPr>
        <p:spPr>
          <a:xfrm>
            <a:off x="440986" y="4399944"/>
            <a:ext cx="8099577" cy="1477328"/>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 electrical DC drive is a combination of controller, converter and DC motor. Here we will use chopper as a converter.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basic principle behind DC motor speed control is that the output speed of DC motor can be varied by controlling armature voltage keeping field voltage constant for speed below and up to rated speed . </a:t>
            </a:r>
          </a:p>
        </p:txBody>
      </p:sp>
    </p:spTree>
    <p:extLst>
      <p:ext uri="{BB962C8B-B14F-4D97-AF65-F5344CB8AC3E}">
        <p14:creationId xmlns:p14="http://schemas.microsoft.com/office/powerpoint/2010/main" val="196090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3D45-8258-4475-A92E-A2EB428C50A9}"/>
              </a:ext>
            </a:extLst>
          </p:cNvPr>
          <p:cNvSpPr>
            <a:spLocks noGrp="1"/>
          </p:cNvSpPr>
          <p:nvPr>
            <p:ph type="title"/>
          </p:nvPr>
        </p:nvSpPr>
        <p:spPr>
          <a:xfrm>
            <a:off x="457200" y="-27384"/>
            <a:ext cx="8229600" cy="1143000"/>
          </a:xfrm>
        </p:spPr>
        <p:txBody>
          <a:bodyPr>
            <a:normAutofit/>
          </a:bodyPr>
          <a:lstStyle/>
          <a:p>
            <a:r>
              <a:rPr lang="en-IN" b="1"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38D39EE0-4E14-4BC0-BFDE-2CDFFF99F7B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output speed is compared with the reference speed and error signal is then fed to speed controller. If there is a difference in the reference speed and the feedback speed, Controller output will vary. </a:t>
            </a:r>
          </a:p>
          <a:p>
            <a:r>
              <a:rPr lang="en-US" sz="1800" dirty="0">
                <a:latin typeface="Times New Roman" panose="02020603050405020304" pitchFamily="18" charset="0"/>
                <a:cs typeface="Times New Roman" panose="02020603050405020304" pitchFamily="18" charset="0"/>
              </a:rPr>
              <a:t>The output of the speed controller is the control voltage </a:t>
            </a:r>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that controls the operation duty cycle of converter. </a:t>
            </a:r>
          </a:p>
          <a:p>
            <a:r>
              <a:rPr lang="en-US" sz="1800" dirty="0">
                <a:latin typeface="Times New Roman" panose="02020603050405020304" pitchFamily="18" charset="0"/>
                <a:cs typeface="Times New Roman" panose="02020603050405020304" pitchFamily="18" charset="0"/>
              </a:rPr>
              <a:t>The converter output gives the required voltage V to bring motor speed back to the desired speed. </a:t>
            </a:r>
          </a:p>
          <a:p>
            <a:r>
              <a:rPr lang="en-US" sz="1800" dirty="0">
                <a:latin typeface="Times New Roman" panose="02020603050405020304" pitchFamily="18" charset="0"/>
                <a:cs typeface="Times New Roman" panose="02020603050405020304" pitchFamily="18" charset="0"/>
              </a:rPr>
              <a:t>The Reference speed is provided through a potential divider because it is linearly related to the speed of the DC motor. </a:t>
            </a:r>
          </a:p>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tacho</a:t>
            </a:r>
            <a:r>
              <a:rPr lang="en-US" sz="1800" dirty="0">
                <a:latin typeface="Times New Roman" panose="02020603050405020304" pitchFamily="18" charset="0"/>
                <a:cs typeface="Times New Roman" panose="02020603050405020304" pitchFamily="18" charset="0"/>
              </a:rPr>
              <a:t> voltage we will get from the </a:t>
            </a:r>
            <a:r>
              <a:rPr lang="en-US" sz="1800" dirty="0" err="1">
                <a:latin typeface="Times New Roman" panose="02020603050405020304" pitchFamily="18" charset="0"/>
                <a:cs typeface="Times New Roman" panose="02020603050405020304" pitchFamily="18" charset="0"/>
              </a:rPr>
              <a:t>tacho</a:t>
            </a:r>
            <a:r>
              <a:rPr lang="en-US" sz="1800" dirty="0">
                <a:latin typeface="Times New Roman" panose="02020603050405020304" pitchFamily="18" charset="0"/>
                <a:cs typeface="Times New Roman" panose="02020603050405020304" pitchFamily="18" charset="0"/>
              </a:rPr>
              <a:t> generator contains ripple and it will not be perfectly dc. </a:t>
            </a:r>
          </a:p>
          <a:p>
            <a:r>
              <a:rPr lang="en-US" sz="1800" dirty="0">
                <a:latin typeface="Times New Roman" panose="02020603050405020304" pitchFamily="18" charset="0"/>
                <a:cs typeface="Times New Roman" panose="02020603050405020304" pitchFamily="18" charset="0"/>
              </a:rPr>
              <a:t>So, we require a filter with a gain to bring </a:t>
            </a:r>
            <a:r>
              <a:rPr lang="en-US" sz="1800" dirty="0" err="1">
                <a:latin typeface="Times New Roman" panose="02020603050405020304" pitchFamily="18" charset="0"/>
                <a:cs typeface="Times New Roman" panose="02020603050405020304" pitchFamily="18" charset="0"/>
              </a:rPr>
              <a:t>Tacho</a:t>
            </a:r>
            <a:r>
              <a:rPr lang="en-US" sz="1800" dirty="0">
                <a:latin typeface="Times New Roman" panose="02020603050405020304" pitchFamily="18" charset="0"/>
                <a:cs typeface="Times New Roman" panose="02020603050405020304" pitchFamily="18" charset="0"/>
              </a:rPr>
              <a:t> output back to controller level.</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9AD9774-E6CB-4495-B36D-91BAA7634345}"/>
              </a:ext>
            </a:extLst>
          </p:cNvPr>
          <p:cNvSpPr>
            <a:spLocks noGrp="1"/>
          </p:cNvSpPr>
          <p:nvPr>
            <p:ph type="dt" sz="half" idx="10"/>
          </p:nvPr>
        </p:nvSpPr>
        <p:spPr/>
        <p:txBody>
          <a:bodyPr/>
          <a:lstStyle/>
          <a:p>
            <a:fld id="{BDCACA68-F9CF-431D-846E-11CFDF8A978A}" type="datetime1">
              <a:rPr lang="en-IN" smtClean="0"/>
              <a:t>28-01-2021</a:t>
            </a:fld>
            <a:endParaRPr lang="en-IN"/>
          </a:p>
        </p:txBody>
      </p:sp>
      <p:sp>
        <p:nvSpPr>
          <p:cNvPr id="5" name="Footer Placeholder 4">
            <a:extLst>
              <a:ext uri="{FF2B5EF4-FFF2-40B4-BE49-F238E27FC236}">
                <a16:creationId xmlns:a16="http://schemas.microsoft.com/office/drawing/2014/main" id="{B9AA1109-7C8D-4E9B-83A9-7C47B6565010}"/>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a:extLst>
              <a:ext uri="{FF2B5EF4-FFF2-40B4-BE49-F238E27FC236}">
                <a16:creationId xmlns:a16="http://schemas.microsoft.com/office/drawing/2014/main" id="{5739EBB6-4353-45EF-9497-172ABBC940F4}"/>
              </a:ext>
            </a:extLst>
          </p:cNvPr>
          <p:cNvSpPr>
            <a:spLocks noGrp="1"/>
          </p:cNvSpPr>
          <p:nvPr>
            <p:ph type="sldNum" sz="quarter" idx="12"/>
          </p:nvPr>
        </p:nvSpPr>
        <p:spPr/>
        <p:txBody>
          <a:bodyPr/>
          <a:lstStyle/>
          <a:p>
            <a:fld id="{0BF25E28-3762-436F-937E-9C15C9BCF1EB}" type="slidenum">
              <a:rPr lang="en-IN" smtClean="0"/>
              <a:t>7</a:t>
            </a:fld>
            <a:endParaRPr lang="en-IN"/>
          </a:p>
        </p:txBody>
      </p:sp>
    </p:spTree>
    <p:extLst>
      <p:ext uri="{BB962C8B-B14F-4D97-AF65-F5344CB8AC3E}">
        <p14:creationId xmlns:p14="http://schemas.microsoft.com/office/powerpoint/2010/main" val="41387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B25F-4E0A-4727-992F-B0450E1B7D2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PI Controller</a:t>
            </a:r>
          </a:p>
        </p:txBody>
      </p:sp>
      <p:sp>
        <p:nvSpPr>
          <p:cNvPr id="4" name="Date Placeholder 3">
            <a:extLst>
              <a:ext uri="{FF2B5EF4-FFF2-40B4-BE49-F238E27FC236}">
                <a16:creationId xmlns:a16="http://schemas.microsoft.com/office/drawing/2014/main" id="{DB23B386-CBB5-4DC9-9918-EFA289D38C1C}"/>
              </a:ext>
            </a:extLst>
          </p:cNvPr>
          <p:cNvSpPr>
            <a:spLocks noGrp="1"/>
          </p:cNvSpPr>
          <p:nvPr>
            <p:ph type="dt" sz="half" idx="10"/>
          </p:nvPr>
        </p:nvSpPr>
        <p:spPr/>
        <p:txBody>
          <a:bodyPr/>
          <a:lstStyle/>
          <a:p>
            <a:fld id="{BDCACA68-F9CF-431D-846E-11CFDF8A978A}" type="datetime1">
              <a:rPr lang="en-IN" smtClean="0"/>
              <a:t>28-01-2021</a:t>
            </a:fld>
            <a:endParaRPr lang="en-IN"/>
          </a:p>
        </p:txBody>
      </p:sp>
      <p:sp>
        <p:nvSpPr>
          <p:cNvPr id="5" name="Footer Placeholder 4">
            <a:extLst>
              <a:ext uri="{FF2B5EF4-FFF2-40B4-BE49-F238E27FC236}">
                <a16:creationId xmlns:a16="http://schemas.microsoft.com/office/drawing/2014/main" id="{B7BA8DBE-68A0-4AD9-ABF4-355E1560FE8A}"/>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a:extLst>
              <a:ext uri="{FF2B5EF4-FFF2-40B4-BE49-F238E27FC236}">
                <a16:creationId xmlns:a16="http://schemas.microsoft.com/office/drawing/2014/main" id="{7D25356B-EC05-483B-BE1F-2BC6A107DBE1}"/>
              </a:ext>
            </a:extLst>
          </p:cNvPr>
          <p:cNvSpPr>
            <a:spLocks noGrp="1"/>
          </p:cNvSpPr>
          <p:nvPr>
            <p:ph type="sldNum" sz="quarter" idx="12"/>
          </p:nvPr>
        </p:nvSpPr>
        <p:spPr/>
        <p:txBody>
          <a:bodyPr/>
          <a:lstStyle/>
          <a:p>
            <a:fld id="{0BF25E28-3762-436F-937E-9C15C9BCF1EB}" type="slidenum">
              <a:rPr lang="en-IN" smtClean="0"/>
              <a:t>8</a:t>
            </a:fld>
            <a:endParaRPr lang="en-IN"/>
          </a:p>
        </p:txBody>
      </p:sp>
      <p:sp>
        <p:nvSpPr>
          <p:cNvPr id="15" name="Rectangle 10">
            <a:extLst>
              <a:ext uri="{FF2B5EF4-FFF2-40B4-BE49-F238E27FC236}">
                <a16:creationId xmlns:a16="http://schemas.microsoft.com/office/drawing/2014/main" id="{A2418608-F080-4FD7-A2C8-4E49D7F5228F}"/>
              </a:ext>
            </a:extLst>
          </p:cNvPr>
          <p:cNvSpPr>
            <a:spLocks noChangeArrowheads="1"/>
          </p:cNvSpPr>
          <p:nvPr/>
        </p:nvSpPr>
        <p:spPr bwMode="auto">
          <a:xfrm>
            <a:off x="107504" y="1366610"/>
            <a:ext cx="9001000" cy="78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PI controller</a:t>
            </a:r>
            <a:r>
              <a:rPr kumimoji="0" lang="en-US" altLang="en-US" sz="16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(proportional-integral controller) is a special case of the PID controller in which the derivative (D) of the error is not used.</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 controller output is given by</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207B48A3-E33F-431C-8A03-E090FD73B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916832"/>
            <a:ext cx="4286250" cy="1266825"/>
          </a:xfrm>
          <a:prstGeom prst="rect">
            <a:avLst/>
          </a:prstGeom>
        </p:spPr>
      </p:pic>
      <p:pic>
        <p:nvPicPr>
          <p:cNvPr id="19" name="Picture 18">
            <a:extLst>
              <a:ext uri="{FF2B5EF4-FFF2-40B4-BE49-F238E27FC236}">
                <a16:creationId xmlns:a16="http://schemas.microsoft.com/office/drawing/2014/main" id="{A54B7D9A-5DD4-4480-8A98-974FE9D84C30}"/>
              </a:ext>
            </a:extLst>
          </p:cNvPr>
          <p:cNvPicPr>
            <a:picLocks noChangeAspect="1"/>
          </p:cNvPicPr>
          <p:nvPr/>
        </p:nvPicPr>
        <p:blipFill>
          <a:blip r:embed="rId3"/>
          <a:stretch>
            <a:fillRect/>
          </a:stretch>
        </p:blipFill>
        <p:spPr>
          <a:xfrm>
            <a:off x="323528" y="2276872"/>
            <a:ext cx="1745131" cy="381033"/>
          </a:xfrm>
          <a:prstGeom prst="rect">
            <a:avLst/>
          </a:prstGeom>
        </p:spPr>
      </p:pic>
      <p:pic>
        <p:nvPicPr>
          <p:cNvPr id="21" name="Picture 20">
            <a:extLst>
              <a:ext uri="{FF2B5EF4-FFF2-40B4-BE49-F238E27FC236}">
                <a16:creationId xmlns:a16="http://schemas.microsoft.com/office/drawing/2014/main" id="{11B27039-0B9E-4E4C-91D1-C92C14E18F25}"/>
              </a:ext>
            </a:extLst>
          </p:cNvPr>
          <p:cNvPicPr>
            <a:picLocks noChangeAspect="1"/>
          </p:cNvPicPr>
          <p:nvPr/>
        </p:nvPicPr>
        <p:blipFill>
          <a:blip r:embed="rId4"/>
          <a:stretch>
            <a:fillRect/>
          </a:stretch>
        </p:blipFill>
        <p:spPr>
          <a:xfrm>
            <a:off x="611560" y="3101312"/>
            <a:ext cx="1188823" cy="327688"/>
          </a:xfrm>
          <a:prstGeom prst="rect">
            <a:avLst/>
          </a:prstGeom>
        </p:spPr>
      </p:pic>
      <p:sp>
        <p:nvSpPr>
          <p:cNvPr id="23" name="AutoShape 12" descr="\Delta ">
            <a:extLst>
              <a:ext uri="{FF2B5EF4-FFF2-40B4-BE49-F238E27FC236}">
                <a16:creationId xmlns:a16="http://schemas.microsoft.com/office/drawing/2014/main" id="{DC9CCF07-DC15-439F-BC3F-27953EF2EE56}"/>
              </a:ext>
            </a:extLst>
          </p:cNvPr>
          <p:cNvSpPr>
            <a:spLocks noChangeAspect="1" noChangeArrowheads="1"/>
          </p:cNvSpPr>
          <p:nvPr/>
        </p:nvSpPr>
        <p:spPr bwMode="auto">
          <a:xfrm>
            <a:off x="378534" y="2549414"/>
            <a:ext cx="446258" cy="4462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2800"/>
          </a:p>
        </p:txBody>
      </p:sp>
      <p:sp>
        <p:nvSpPr>
          <p:cNvPr id="25" name="TextBox 24">
            <a:extLst>
              <a:ext uri="{FF2B5EF4-FFF2-40B4-BE49-F238E27FC236}">
                <a16:creationId xmlns:a16="http://schemas.microsoft.com/office/drawing/2014/main" id="{02FBFE8B-C37A-4194-AA2D-F89A36A4B9C5}"/>
              </a:ext>
            </a:extLst>
          </p:cNvPr>
          <p:cNvSpPr txBox="1"/>
          <p:nvPr/>
        </p:nvSpPr>
        <p:spPr>
          <a:xfrm>
            <a:off x="318478" y="2564904"/>
            <a:ext cx="4613562" cy="584775"/>
          </a:xfrm>
          <a:prstGeom prst="rect">
            <a:avLst/>
          </a:prstGeom>
          <a:noFill/>
        </p:spPr>
        <p:txBody>
          <a:bodyPr wrap="square">
            <a:spAutoFit/>
          </a:bodyPr>
          <a:lstStyle/>
          <a:p>
            <a:r>
              <a:rPr kumimoji="0" lang="en-US" altLang="en-US" sz="16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where is the error or deviation of actual measured value (</a:t>
            </a:r>
            <a:r>
              <a:rPr kumimoji="0" lang="en-US" altLang="en-US" sz="1600" b="1" i="1"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PV</a:t>
            </a:r>
            <a:r>
              <a:rPr kumimoji="0" lang="en-US" altLang="en-US" sz="16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from the setpoint (</a:t>
            </a:r>
            <a:r>
              <a:rPr kumimoji="0" lang="en-US" altLang="en-US" sz="1600" b="1" i="1"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SP</a:t>
            </a:r>
            <a:r>
              <a:rPr kumimoji="0" lang="en-US" altLang="en-US" sz="16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A2CC09BC-5181-4671-ADE2-032CB5F8B1EA}"/>
              </a:ext>
            </a:extLst>
          </p:cNvPr>
          <p:cNvPicPr>
            <a:picLocks noChangeAspect="1"/>
          </p:cNvPicPr>
          <p:nvPr/>
        </p:nvPicPr>
        <p:blipFill>
          <a:blip r:embed="rId5"/>
          <a:stretch>
            <a:fillRect/>
          </a:stretch>
        </p:blipFill>
        <p:spPr>
          <a:xfrm>
            <a:off x="349983" y="3645024"/>
            <a:ext cx="2133785" cy="1379340"/>
          </a:xfrm>
          <a:prstGeom prst="rect">
            <a:avLst/>
          </a:prstGeom>
        </p:spPr>
      </p:pic>
      <p:sp>
        <p:nvSpPr>
          <p:cNvPr id="28" name="Rectangle 13">
            <a:extLst>
              <a:ext uri="{FF2B5EF4-FFF2-40B4-BE49-F238E27FC236}">
                <a16:creationId xmlns:a16="http://schemas.microsoft.com/office/drawing/2014/main" id="{806C9E6D-6E3A-4287-A0D3-194D6FF26FFF}"/>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AutoShape 14" descr="G">
            <a:extLst>
              <a:ext uri="{FF2B5EF4-FFF2-40B4-BE49-F238E27FC236}">
                <a16:creationId xmlns:a16="http://schemas.microsoft.com/office/drawing/2014/main" id="{F38FFA6B-4358-4349-B786-FD605AA6CE43}"/>
              </a:ext>
            </a:extLst>
          </p:cNvPr>
          <p:cNvSpPr>
            <a:spLocks noChangeAspect="1" noChangeArrowheads="1"/>
          </p:cNvSpPr>
          <p:nvPr/>
        </p:nvSpPr>
        <p:spPr bwMode="auto">
          <a:xfrm>
            <a:off x="1027733" y="-237505"/>
            <a:ext cx="490884" cy="4908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TextBox 30">
            <a:extLst>
              <a:ext uri="{FF2B5EF4-FFF2-40B4-BE49-F238E27FC236}">
                <a16:creationId xmlns:a16="http://schemas.microsoft.com/office/drawing/2014/main" id="{886782AB-83CC-4B54-AF07-2884B6767694}"/>
              </a:ext>
            </a:extLst>
          </p:cNvPr>
          <p:cNvSpPr txBox="1"/>
          <p:nvPr/>
        </p:nvSpPr>
        <p:spPr>
          <a:xfrm>
            <a:off x="2627784" y="4356393"/>
            <a:ext cx="6140651" cy="584775"/>
          </a:xfrm>
          <a:prstGeom prst="rect">
            <a:avLst/>
          </a:prstGeom>
          <a:noFill/>
        </p:spPr>
        <p:txBody>
          <a:bodyPr wrap="square">
            <a:spAutoFit/>
          </a:bodyPr>
          <a:lstStyle/>
          <a:p>
            <a:pPr algn="just"/>
            <a:r>
              <a:rPr kumimoji="0" lang="en-US" altLang="en-US" sz="16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Setting a value for G is often a trade off between decreasing overshoot and increasing settling time.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47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ED71-C78F-471A-8256-467DA4AAEFD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Idea For Usage Of PI Controller</a:t>
            </a:r>
          </a:p>
        </p:txBody>
      </p:sp>
      <p:sp>
        <p:nvSpPr>
          <p:cNvPr id="3" name="Content Placeholder 2">
            <a:extLst>
              <a:ext uri="{FF2B5EF4-FFF2-40B4-BE49-F238E27FC236}">
                <a16:creationId xmlns:a16="http://schemas.microsoft.com/office/drawing/2014/main" id="{D3F6489E-38E4-408B-8806-203F929BDBBA}"/>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 proportional controller error speed is proportional to the measured output. </a:t>
            </a:r>
          </a:p>
          <a:p>
            <a:pPr algn="just"/>
            <a:r>
              <a:rPr lang="en-US" sz="2000" dirty="0">
                <a:latin typeface="Times New Roman" panose="02020603050405020304" pitchFamily="18" charset="0"/>
                <a:cs typeface="Times New Roman" panose="02020603050405020304" pitchFamily="18" charset="0"/>
              </a:rPr>
              <a:t>This controller has the limited use and can never force the motor to run exactly at the set point speed. Therefore an improvement is required for correction in the output. </a:t>
            </a:r>
          </a:p>
          <a:p>
            <a:pPr algn="just"/>
            <a:r>
              <a:rPr lang="en-US" sz="2000" dirty="0">
                <a:latin typeface="Times New Roman" panose="02020603050405020304" pitchFamily="18" charset="0"/>
                <a:cs typeface="Times New Roman" panose="02020603050405020304" pitchFamily="18" charset="0"/>
              </a:rPr>
              <a:t>In PI controller, the proportional term does the job of fast correction and the integral term takes finite time to act and makes the steady state error zero. In derivative approach further refinement is done. </a:t>
            </a:r>
          </a:p>
          <a:p>
            <a:pPr algn="just"/>
            <a:r>
              <a:rPr lang="en-US" sz="2000" dirty="0">
                <a:latin typeface="Times New Roman" panose="02020603050405020304" pitchFamily="18" charset="0"/>
                <a:cs typeface="Times New Roman" panose="02020603050405020304" pitchFamily="18" charset="0"/>
              </a:rPr>
              <a:t>This controller will allow the rate of change of error speed to apply an additional correction to the output drive. </a:t>
            </a:r>
          </a:p>
          <a:p>
            <a:pPr algn="just"/>
            <a:r>
              <a:rPr lang="en-US" sz="2000" dirty="0">
                <a:latin typeface="Times New Roman" panose="02020603050405020304" pitchFamily="18" charset="0"/>
                <a:cs typeface="Times New Roman" panose="02020603050405020304" pitchFamily="18" charset="0"/>
              </a:rPr>
              <a:t>It can be used to give a very fast response to sudden changes in motor speed</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0018CEB-E5FA-4CA2-BC84-9DB244B62B50}"/>
              </a:ext>
            </a:extLst>
          </p:cNvPr>
          <p:cNvSpPr>
            <a:spLocks noGrp="1"/>
          </p:cNvSpPr>
          <p:nvPr>
            <p:ph type="dt" sz="half" idx="10"/>
          </p:nvPr>
        </p:nvSpPr>
        <p:spPr/>
        <p:txBody>
          <a:bodyPr/>
          <a:lstStyle/>
          <a:p>
            <a:fld id="{BDCACA68-F9CF-431D-846E-11CFDF8A978A}" type="datetime1">
              <a:rPr lang="en-IN" smtClean="0"/>
              <a:t>28-01-2021</a:t>
            </a:fld>
            <a:endParaRPr lang="en-IN"/>
          </a:p>
        </p:txBody>
      </p:sp>
      <p:sp>
        <p:nvSpPr>
          <p:cNvPr id="5" name="Footer Placeholder 4">
            <a:extLst>
              <a:ext uri="{FF2B5EF4-FFF2-40B4-BE49-F238E27FC236}">
                <a16:creationId xmlns:a16="http://schemas.microsoft.com/office/drawing/2014/main" id="{81B48941-580E-4699-9397-9E607A00EA13}"/>
              </a:ext>
            </a:extLst>
          </p:cNvPr>
          <p:cNvSpPr>
            <a:spLocks noGrp="1"/>
          </p:cNvSpPr>
          <p:nvPr>
            <p:ph type="ftr" sz="quarter" idx="11"/>
          </p:nvPr>
        </p:nvSpPr>
        <p:spPr/>
        <p:txBody>
          <a:bodyPr/>
          <a:lstStyle/>
          <a:p>
            <a:r>
              <a:rPr lang="en-US"/>
              <a:t>EEE Dept.  Raghu Engineering College  Technical Review &amp; Seminar</a:t>
            </a:r>
            <a:endParaRPr lang="en-IN"/>
          </a:p>
        </p:txBody>
      </p:sp>
      <p:sp>
        <p:nvSpPr>
          <p:cNvPr id="6" name="Slide Number Placeholder 5">
            <a:extLst>
              <a:ext uri="{FF2B5EF4-FFF2-40B4-BE49-F238E27FC236}">
                <a16:creationId xmlns:a16="http://schemas.microsoft.com/office/drawing/2014/main" id="{F3BD1113-8088-4213-A51E-4E496B5BD7B1}"/>
              </a:ext>
            </a:extLst>
          </p:cNvPr>
          <p:cNvSpPr>
            <a:spLocks noGrp="1"/>
          </p:cNvSpPr>
          <p:nvPr>
            <p:ph type="sldNum" sz="quarter" idx="12"/>
          </p:nvPr>
        </p:nvSpPr>
        <p:spPr/>
        <p:txBody>
          <a:bodyPr/>
          <a:lstStyle/>
          <a:p>
            <a:fld id="{0BF25E28-3762-436F-937E-9C15C9BCF1EB}" type="slidenum">
              <a:rPr lang="en-IN" smtClean="0"/>
              <a:t>9</a:t>
            </a:fld>
            <a:endParaRPr lang="en-IN"/>
          </a:p>
        </p:txBody>
      </p:sp>
    </p:spTree>
    <p:extLst>
      <p:ext uri="{BB962C8B-B14F-4D97-AF65-F5344CB8AC3E}">
        <p14:creationId xmlns:p14="http://schemas.microsoft.com/office/powerpoint/2010/main" val="132197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TotalTime>
  <Words>1262</Words>
  <Application>Microsoft Office PowerPoint</Application>
  <PresentationFormat>On-screen Show (4:3)</PresentationFormat>
  <Paragraphs>118</Paragraphs>
  <Slides>15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Introduction.</vt:lpstr>
      <vt:lpstr>What is a Chopper?</vt:lpstr>
      <vt:lpstr>PowerPoint Presentation</vt:lpstr>
      <vt:lpstr>Separately Excited DC Motor</vt:lpstr>
      <vt:lpstr>Closed loop model for speed control of dc motor</vt:lpstr>
      <vt:lpstr>Contd.</vt:lpstr>
      <vt:lpstr>PI Controller</vt:lpstr>
      <vt:lpstr>Idea For Usage Of PI Controller</vt:lpstr>
      <vt:lpstr>Simulation Using PI controller</vt:lpstr>
      <vt:lpstr>Simulation Results</vt:lpstr>
      <vt:lpstr>Simulation Results</vt:lpstr>
      <vt:lpstr>Applications.</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ratnakar lingam</cp:lastModifiedBy>
  <cp:revision>83</cp:revision>
  <dcterms:created xsi:type="dcterms:W3CDTF">2019-05-06T05:27:29Z</dcterms:created>
  <dcterms:modified xsi:type="dcterms:W3CDTF">2021-01-28T16:44:16Z</dcterms:modified>
</cp:coreProperties>
</file>