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6" r:id="rId5"/>
    <p:sldId id="276" r:id="rId6"/>
    <p:sldId id="258" r:id="rId7"/>
    <p:sldId id="263" r:id="rId8"/>
    <p:sldId id="259" r:id="rId9"/>
    <p:sldId id="278" r:id="rId10"/>
    <p:sldId id="277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60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7F57-12D3-4BDE-AC7F-C80FA2D10AD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779F-EB1B-425C-B17F-DA75110359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726" y="259316"/>
            <a:ext cx="5642264" cy="538855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/>
              </a:rPr>
              <a:t>RAGHU  ENGINEERING  COLLEGE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1" y="257005"/>
            <a:ext cx="704504" cy="95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7425" y="816322"/>
            <a:ext cx="2568632" cy="308023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algn="ctr"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(AUTONOMOUS)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8010" y="1198708"/>
            <a:ext cx="3341717" cy="308023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500" b="1" dirty="0">
                <a:solidFill>
                  <a:prstClr val="black"/>
                </a:solidFill>
                <a:latin typeface="Calibri" panose="020F0502020204030204"/>
              </a:rPr>
              <a:t>DEPARTMENT OF EEE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4092" y="1558550"/>
            <a:ext cx="2967644" cy="308023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Academic year: 2018-2019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6344" y="1958448"/>
            <a:ext cx="3223260" cy="308023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II year  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2-semester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577" y="2311976"/>
            <a:ext cx="3933998" cy="384967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algn="ctr" defTabSz="764438"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Calibri" panose="020F0502020204030204"/>
              </a:rPr>
              <a:t>Power systems</a:t>
            </a:r>
            <a:r>
              <a:rPr lang="en-US" b="1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endParaRPr lang="en-US" sz="15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31" y="2693733"/>
            <a:ext cx="9006263" cy="1000520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500" dirty="0">
                <a:latin typeface="Calibri" panose="020F0502020204030204"/>
              </a:rPr>
              <a:t>                                                                                       </a:t>
            </a:r>
            <a:r>
              <a:rPr lang="en-US" sz="1500" dirty="0" smtClean="0">
                <a:latin typeface="Calibri" panose="020F0502020204030204"/>
              </a:rPr>
              <a:t> </a:t>
            </a:r>
            <a:r>
              <a:rPr lang="en-US" sz="2000" b="1" dirty="0">
                <a:latin typeface="Calibri" panose="020F0502020204030204"/>
              </a:rPr>
              <a:t>CASE STUDY</a:t>
            </a:r>
          </a:p>
          <a:p>
            <a:pPr defTabSz="764438">
              <a:defRPr/>
            </a:pPr>
            <a:r>
              <a:rPr lang="en-US" sz="2000" b="1" dirty="0">
                <a:latin typeface="Calibri" panose="020F0502020204030204"/>
              </a:rPr>
              <a:t>                                                                         </a:t>
            </a:r>
            <a:r>
              <a:rPr lang="en-US" sz="2000" b="1" dirty="0" smtClean="0">
                <a:latin typeface="Calibri" panose="020F0502020204030204"/>
              </a:rPr>
              <a:t> ON</a:t>
            </a:r>
            <a:endParaRPr lang="en-US" sz="2000" dirty="0">
              <a:latin typeface="Calibri" panose="020F0502020204030204"/>
            </a:endParaRPr>
          </a:p>
          <a:p>
            <a:pPr algn="ctr" defTabSz="764438">
              <a:defRPr/>
            </a:pPr>
            <a:r>
              <a:rPr lang="en-US" sz="2000" b="1" dirty="0" smtClean="0">
                <a:latin typeface="Calibri" panose="020F0502020204030204"/>
              </a:rPr>
              <a:t>Distribution system</a:t>
            </a:r>
            <a:endParaRPr lang="en-US" sz="1600" b="1" dirty="0"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763193"/>
            <a:ext cx="3475413" cy="1723795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500" b="1" dirty="0">
                <a:solidFill>
                  <a:prstClr val="black"/>
                </a:solidFill>
                <a:latin typeface="Calibri" panose="020F0502020204030204"/>
              </a:rPr>
              <a:t>BATCH-3</a:t>
            </a:r>
          </a:p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18985A0246 – 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K.Karthik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18985A0247 – 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L.Ratnakara</a:t>
            </a: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Rao</a:t>
            </a:r>
          </a:p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18985A0248 –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M.Gaddim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Naidu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18985A0249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dirty="0" err="1" smtClean="0">
                <a:solidFill>
                  <a:prstClr val="black"/>
                </a:solidFill>
              </a:rPr>
              <a:t>M.Jagapathivarma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18985A0250 – 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M.Sai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589" y="4879572"/>
            <a:ext cx="2714105" cy="769688"/>
          </a:xfrm>
          <a:prstGeom prst="rect">
            <a:avLst/>
          </a:prstGeom>
          <a:noFill/>
        </p:spPr>
        <p:txBody>
          <a:bodyPr wrap="square" lIns="76444" tIns="38222" rIns="76444" bIns="38222" rtlCol="0">
            <a:spAutoFit/>
          </a:bodyPr>
          <a:lstStyle/>
          <a:p>
            <a:pPr defTabSz="764438">
              <a:defRPr/>
            </a:pPr>
            <a:r>
              <a:rPr lang="en-US" sz="1500" b="1" dirty="0">
                <a:solidFill>
                  <a:prstClr val="black"/>
                </a:solidFill>
                <a:latin typeface="Calibri" panose="020F0502020204030204"/>
              </a:rPr>
              <a:t>FACULTY:</a:t>
            </a:r>
          </a:p>
          <a:p>
            <a:pPr defTabSz="764438">
              <a:defRPr/>
            </a:pPr>
            <a:r>
              <a:rPr lang="en-US" sz="1500" dirty="0" err="1" smtClean="0">
                <a:solidFill>
                  <a:prstClr val="black"/>
                </a:solidFill>
                <a:latin typeface="Calibri" panose="020F0502020204030204"/>
              </a:rPr>
              <a:t>Mrs.V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lang="en-US" sz="1500" dirty="0" err="1" smtClean="0">
                <a:solidFill>
                  <a:prstClr val="black"/>
                </a:solidFill>
                <a:latin typeface="Calibri" panose="020F0502020204030204"/>
              </a:rPr>
              <a:t>Pramadha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 Rani </a:t>
            </a: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defTabSz="764438">
              <a:defRPr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Associate professor</a:t>
            </a:r>
          </a:p>
        </p:txBody>
      </p:sp>
      <p:graphicFrame>
        <p:nvGraphicFramePr>
          <p:cNvPr id="12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1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4" imgW="2743200" imgH="5181600" progId="Equation.3">
                  <p:embed/>
                </p:oleObj>
              </mc:Choice>
              <mc:Fallback>
                <p:oleObj r:id="rId4" imgW="2743200" imgH="518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321051"/>
                        <a:ext cx="6858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1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6" imgW="2743200" imgH="5181600" progId="Equation.3">
                  <p:embed/>
                </p:oleObj>
              </mc:Choice>
              <mc:Fallback>
                <p:oleObj r:id="rId6" imgW="2743200" imgH="5181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321051"/>
                        <a:ext cx="6858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1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7" imgW="2743200" imgH="5181600" progId="Equation.3">
                  <p:embed/>
                </p:oleObj>
              </mc:Choice>
              <mc:Fallback>
                <p:oleObj r:id="rId7" imgW="2743200" imgH="5181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321051"/>
                        <a:ext cx="6858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29138" y="3340419"/>
          <a:ext cx="85725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8" imgW="2743200" imgH="4267200" progId="Equation.3">
                  <p:embed/>
                </p:oleObj>
              </mc:Choice>
              <mc:Fallback>
                <p:oleObj r:id="rId8" imgW="2743200" imgH="426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340419"/>
                        <a:ext cx="85725" cy="177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1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10" imgW="2743200" imgH="5181600" progId="Equation.3">
                  <p:embed/>
                </p:oleObj>
              </mc:Choice>
              <mc:Fallback>
                <p:oleObj r:id="rId10" imgW="2743200" imgH="5181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321051"/>
                        <a:ext cx="6858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1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11" imgW="2743200" imgH="5181600" progId="Equation.3">
                  <p:embed/>
                </p:oleObj>
              </mc:Choice>
              <mc:Fallback>
                <p:oleObj r:id="rId11" imgW="2743200" imgH="5181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321051"/>
                        <a:ext cx="6858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0" y="126398"/>
            <a:ext cx="9150429" cy="657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72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DC 3-wire system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/>
              <a:t>Voltage level can not be increased readily like </a:t>
            </a:r>
            <a:r>
              <a:rPr lang="en-US" dirty="0" err="1" smtClean="0"/>
              <a:t>a.c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Method :- </a:t>
            </a:r>
            <a:r>
              <a:rPr lang="en-US" dirty="0" smtClean="0"/>
              <a:t>two generations are connected in </a:t>
            </a:r>
            <a:r>
              <a:rPr lang="en-US" dirty="0" smtClean="0">
                <a:solidFill>
                  <a:srgbClr val="0070C0"/>
                </a:solidFill>
              </a:rPr>
              <a:t>series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- </a:t>
            </a:r>
            <a:r>
              <a:rPr lang="en-US" dirty="0" smtClean="0"/>
              <a:t>each is generating a voltage 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 volts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-</a:t>
            </a:r>
            <a:r>
              <a:rPr lang="en-US" dirty="0" smtClean="0"/>
              <a:t>common point is neutral from where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neutral wire is run.          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Demand :- </a:t>
            </a:r>
            <a:r>
              <a:rPr lang="en-US" dirty="0" smtClean="0"/>
              <a:t>consumers demanding higher voltages are connected to the two lines.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consumers demanding less voltage are connected between any one line and neutral.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AC Distribution system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Radial distribution system</a:t>
            </a:r>
          </a:p>
          <a:p>
            <a:r>
              <a:rPr lang="en-US" dirty="0" smtClean="0"/>
              <a:t> only one /single path is connected between each distribution and substation is called radial distribution system.</a:t>
            </a:r>
          </a:p>
          <a:p>
            <a:r>
              <a:rPr lang="en-US" dirty="0" smtClean="0"/>
              <a:t>Fault occurs either on feeder or a distribution , all the consumers connected to that distributor will get affected .</a:t>
            </a:r>
          </a:p>
          <a:p>
            <a:r>
              <a:rPr lang="en-US" dirty="0" smtClean="0"/>
              <a:t>In india,99% of distribution of power is by radial distribution system only.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73" y="381000"/>
            <a:ext cx="822532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6248400"/>
            <a:ext cx="26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Radial distribution system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Advantages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6172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Its initial cost is minimum.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Simple in planning, design and operation.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Useful when the generation is at low voltage.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Station is located at the center of the load.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Disadvantages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Distributor nearer to the feeding end is heavily loaded.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consumers at the far end of the feeder would be subjected to series voltage fluctuations with the variations in load.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Ring main distribution system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1"/>
            <a:ext cx="9144000" cy="5943600"/>
          </a:xfrm>
        </p:spPr>
        <p:txBody>
          <a:bodyPr/>
          <a:lstStyle/>
          <a:p>
            <a:r>
              <a:rPr lang="en-US" dirty="0" smtClean="0"/>
              <a:t>Feeder covers the whole area of supply in the ring fashion and finally terminates at the substation from where it is starred.</a:t>
            </a:r>
          </a:p>
          <a:p>
            <a:r>
              <a:rPr lang="en-US" dirty="0" smtClean="0"/>
              <a:t>Closed loop form and looks like a ring.</a:t>
            </a:r>
          </a:p>
          <a:p>
            <a:r>
              <a:rPr lang="en-US" dirty="0" smtClean="0"/>
              <a:t>The feeder in this system forms a loop which starts from substation bus bars, runs through the load area feeding distribution </a:t>
            </a:r>
            <a:r>
              <a:rPr lang="en-US" dirty="0"/>
              <a:t>t</a:t>
            </a:r>
            <a:r>
              <a:rPr lang="en-US" dirty="0" smtClean="0"/>
              <a:t>ransformer and returns to the substation bus bars.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less conductor material is required as each part of the ring carries less current than in the radial system.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less voltages fluctuations.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Disadvantages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is difficult to design when compared     to the designing of a radial system.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79642" cy="458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DC Distributor with concentrated loads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Fed at one end</a:t>
            </a:r>
          </a:p>
          <a:p>
            <a:r>
              <a:rPr lang="en-US" dirty="0" smtClean="0"/>
              <a:t>The distributor with concentrated loads are fed at one end A-A’.</a:t>
            </a:r>
          </a:p>
          <a:p>
            <a:r>
              <a:rPr lang="en-US" dirty="0" smtClean="0"/>
              <a:t>The potential getting reduced goes away from the feeding point.</a:t>
            </a:r>
          </a:p>
          <a:p>
            <a:r>
              <a:rPr lang="en-US" dirty="0" smtClean="0"/>
              <a:t>Load connected in the each distributor can vary the previous supply of voltage </a:t>
            </a:r>
          </a:p>
          <a:p>
            <a:r>
              <a:rPr lang="en-US" dirty="0" smtClean="0"/>
              <a:t>Small load variation can change </a:t>
            </a:r>
          </a:p>
          <a:p>
            <a:pPr marL="0" indent="0">
              <a:buNone/>
            </a:pPr>
            <a:r>
              <a:rPr lang="en-US" dirty="0" smtClean="0"/>
              <a:t>Overall distributor parameters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62450"/>
            <a:ext cx="34290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pPr marL="742950" indent="-742950" algn="l"/>
            <a:r>
              <a:rPr lang="en-US" sz="3600" dirty="0" smtClean="0"/>
              <a:t>2.</a:t>
            </a:r>
            <a:r>
              <a:rPr lang="en-US" sz="3600" dirty="0" smtClean="0">
                <a:solidFill>
                  <a:srgbClr val="FF0000"/>
                </a:solidFill>
              </a:rPr>
              <a:t> Fed at both the ends (concentrated loads)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End at equal voltages.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smtClean="0"/>
              <a:t>A and B maintained at equal voltage</a:t>
            </a:r>
          </a:p>
          <a:p>
            <a:pPr marL="514350" indent="-514350"/>
            <a:r>
              <a:rPr lang="en-US" dirty="0" smtClean="0"/>
              <a:t>‘b’ be the point of minimum potential (the load point where the current are coming from both the side of distributor is the point of minimum potential.</a:t>
            </a:r>
          </a:p>
          <a:p>
            <a:pPr marL="514350" indent="-514350"/>
            <a:r>
              <a:rPr lang="en-US" dirty="0" smtClean="0"/>
              <a:t>After b the voltage goes on increasing till it becomes feeding voltage at B.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26" y="5092172"/>
            <a:ext cx="4463972" cy="142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12" y="23529"/>
            <a:ext cx="9166712" cy="683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2.End at unequal voltages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 and B maintained at different voltages.</a:t>
            </a:r>
          </a:p>
          <a:p>
            <a:r>
              <a:rPr lang="en-US" dirty="0"/>
              <a:t> </a:t>
            </a:r>
            <a:r>
              <a:rPr lang="en-US" dirty="0" smtClean="0"/>
              <a:t>‘b’ be the point of minimum potential.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972050"/>
            <a:ext cx="4333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DC distributor with uniformly distributed load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Fed at one end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Fed at equal voltages </a:t>
            </a:r>
          </a:p>
          <a:p>
            <a:pPr marL="514350" indent="-514350">
              <a:buNone/>
            </a:pPr>
            <a:r>
              <a:rPr lang="en-US" dirty="0" smtClean="0"/>
              <a:t>1 End at equal voltages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9600"/>
            <a:ext cx="9144000" cy="28194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2. </a:t>
            </a:r>
            <a:r>
              <a:rPr lang="en-US" sz="4000" dirty="0" smtClean="0">
                <a:solidFill>
                  <a:srgbClr val="FF0000"/>
                </a:solidFill>
              </a:rPr>
              <a:t>End at unequal voltages</a:t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6172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distributor AB fed with unequal voltages, end A being fed with V</a:t>
            </a:r>
            <a:r>
              <a:rPr lang="en-US" baseline="-25000" dirty="0" smtClean="0"/>
              <a:t>1</a:t>
            </a:r>
            <a:r>
              <a:rPr lang="en-US" dirty="0" smtClean="0"/>
              <a:t>volts and end B with V</a:t>
            </a:r>
            <a:r>
              <a:rPr lang="en-US" baseline="-25000" dirty="0" smtClean="0"/>
              <a:t>2</a:t>
            </a:r>
            <a:r>
              <a:rPr lang="en-US" dirty="0" smtClean="0"/>
              <a:t> volts.</a:t>
            </a:r>
          </a:p>
          <a:p>
            <a:r>
              <a:rPr lang="en-US" dirty="0" smtClean="0"/>
              <a:t>Voltage drop in AB=V</a:t>
            </a:r>
            <a:r>
              <a:rPr lang="en-US" baseline="-25000" dirty="0" smtClean="0"/>
              <a:t>1 </a:t>
            </a:r>
            <a:r>
              <a:rPr lang="en-US" dirty="0" smtClean="0"/>
              <a:t>–V</a:t>
            </a:r>
            <a:r>
              <a:rPr lang="en-US" baseline="-25000" dirty="0" smtClean="0"/>
              <a:t>2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Advantages of AC distribution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cheaper transformation between voltages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Easy to switch off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Less equipment needed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More economical in general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Rotating field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076450"/>
            <a:ext cx="4333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286000"/>
            <a:ext cx="5347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91630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18682" cy="423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0" y="64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Distribution system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/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Distribution  system is nothing but the conductor system by which electrical energy is conveyed from a substation to the consumer is called </a:t>
            </a:r>
            <a:r>
              <a:rPr lang="en-US" sz="3600" b="1" dirty="0">
                <a:solidFill>
                  <a:srgbClr val="FF0000"/>
                </a:solidFill>
              </a:rPr>
              <a:t>Distribution system</a:t>
            </a: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" y="1176494"/>
            <a:ext cx="9047977" cy="450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92668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Classification Of Distribution </a:t>
            </a:r>
            <a:r>
              <a:rPr lang="en-US" sz="2400" b="1" dirty="0">
                <a:solidFill>
                  <a:srgbClr val="7030A0"/>
                </a:solidFill>
              </a:rPr>
              <a:t>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712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Types of distribution system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primary distribution : </a:t>
            </a:r>
            <a:r>
              <a:rPr lang="en-US" dirty="0" smtClean="0"/>
              <a:t>The part of the electrical supply system existing between the distributions transformers is called the primary system.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secondary distribution : </a:t>
            </a:r>
            <a:r>
              <a:rPr lang="en-US" dirty="0" smtClean="0"/>
              <a:t>The secondary distribution system receives power from the secondary side of distribution transformers at low voltage and supplies power to various connected loads via service lines.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" y="533400"/>
            <a:ext cx="9115918" cy="438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DC distribution system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General distribution system :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Feeder </a:t>
            </a:r>
            <a:r>
              <a:rPr lang="en-US" dirty="0" smtClean="0"/>
              <a:t>are used to feed the electrical power from the generating station to the substation.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Distributors </a:t>
            </a:r>
            <a:r>
              <a:rPr lang="en-US" dirty="0" smtClean="0"/>
              <a:t>are used to distribute the supply further from the substation.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Service mains </a:t>
            </a:r>
            <a:r>
              <a:rPr lang="en-US" dirty="0" smtClean="0"/>
              <a:t>are connected to the distributors so as to make the supply available at the consumers. (simplest two wire distribution system)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" y="1054298"/>
            <a:ext cx="9064609" cy="47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721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Equation.3</vt:lpstr>
      <vt:lpstr>PowerPoint Presentation</vt:lpstr>
      <vt:lpstr>PowerPoint Presentation</vt:lpstr>
      <vt:lpstr>PowerPoint Presentation</vt:lpstr>
      <vt:lpstr> Distribution system   Distribution  system is nothing but the conductor system by which electrical energy is conveyed from a substation to the consumer is called Distribution system  </vt:lpstr>
      <vt:lpstr>PowerPoint Presentation</vt:lpstr>
      <vt:lpstr>Types of distribution system</vt:lpstr>
      <vt:lpstr>PowerPoint Presentation</vt:lpstr>
      <vt:lpstr>DC distribution system</vt:lpstr>
      <vt:lpstr>PowerPoint Presentation</vt:lpstr>
      <vt:lpstr>PowerPoint Presentation</vt:lpstr>
      <vt:lpstr>DC 3-wire system</vt:lpstr>
      <vt:lpstr>AC Distribution system </vt:lpstr>
      <vt:lpstr>PowerPoint Presentation</vt:lpstr>
      <vt:lpstr>Advantages </vt:lpstr>
      <vt:lpstr>Ring main distribution system</vt:lpstr>
      <vt:lpstr>Advantages</vt:lpstr>
      <vt:lpstr>PowerPoint Presentation</vt:lpstr>
      <vt:lpstr>DC Distributor with concentrated loads</vt:lpstr>
      <vt:lpstr>2. Fed at both the ends (concentrated loads)</vt:lpstr>
      <vt:lpstr>2.End at unequal voltages</vt:lpstr>
      <vt:lpstr>DC distributor with uniformly distributed load</vt:lpstr>
      <vt:lpstr>2. End at unequal voltages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hexa</dc:creator>
  <cp:lastModifiedBy>HP</cp:lastModifiedBy>
  <cp:revision>34</cp:revision>
  <dcterms:created xsi:type="dcterms:W3CDTF">2009-08-19T18:40:36Z</dcterms:created>
  <dcterms:modified xsi:type="dcterms:W3CDTF">2019-01-07T16:52:54Z</dcterms:modified>
</cp:coreProperties>
</file>