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259" r:id="rId3"/>
    <p:sldId id="281" r:id="rId4"/>
    <p:sldId id="267" r:id="rId5"/>
    <p:sldId id="292" r:id="rId6"/>
    <p:sldId id="288" r:id="rId7"/>
    <p:sldId id="291" r:id="rId8"/>
    <p:sldId id="293" r:id="rId9"/>
    <p:sldId id="282" r:id="rId10"/>
    <p:sldId id="260"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tnakar lingam" initials="rl" lastIdx="1" clrIdx="0">
    <p:extLst>
      <p:ext uri="{19B8F6BF-5375-455C-9EA6-DF929625EA0E}">
        <p15:presenceInfo xmlns:p15="http://schemas.microsoft.com/office/powerpoint/2012/main" userId="9f6ac87fa596a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74" d="100"/>
          <a:sy n="74" d="100"/>
        </p:scale>
        <p:origin x="127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010AB-4522-4344-82A2-17E082C14D59}" type="datetimeFigureOut">
              <a:rPr lang="en-IN" smtClean="0"/>
              <a:t>21-01-2021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28941-E31B-45D0-A699-102A853BFC75}" type="slidenum">
              <a:rPr lang="en-IN" smtClean="0"/>
              <a:t>‹#›</a:t>
            </a:fld>
            <a:endParaRPr lang="en-IN"/>
          </a:p>
        </p:txBody>
      </p:sp>
    </p:spTree>
    <p:extLst>
      <p:ext uri="{BB962C8B-B14F-4D97-AF65-F5344CB8AC3E}">
        <p14:creationId xmlns:p14="http://schemas.microsoft.com/office/powerpoint/2010/main" val="1346785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628941-E31B-45D0-A699-102A853BFC75}" type="slidenum">
              <a:rPr lang="en-IN" smtClean="0"/>
              <a:t>1</a:t>
            </a:fld>
            <a:endParaRPr lang="en-IN"/>
          </a:p>
        </p:txBody>
      </p:sp>
    </p:spTree>
    <p:extLst>
      <p:ext uri="{BB962C8B-B14F-4D97-AF65-F5344CB8AC3E}">
        <p14:creationId xmlns:p14="http://schemas.microsoft.com/office/powerpoint/2010/main" val="94786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C67886-349A-4153-BC67-FB05FDAA793C}" type="datetime1">
              <a:rPr lang="en-IN" smtClean="0"/>
              <a:t>21-01-2021</a:t>
            </a:fld>
            <a:endParaRPr lang="en-IN"/>
          </a:p>
        </p:txBody>
      </p:sp>
      <p:sp>
        <p:nvSpPr>
          <p:cNvPr id="5" name="Footer Placeholder 4"/>
          <p:cNvSpPr>
            <a:spLocks noGrp="1"/>
          </p:cNvSpPr>
          <p:nvPr>
            <p:ph type="ftr" sz="quarter" idx="11"/>
          </p:nvPr>
        </p:nvSpPr>
        <p:spPr/>
        <p:txBody>
          <a:bodyPr/>
          <a:lstStyle/>
          <a:p>
            <a:r>
              <a:rPr lang="en-US"/>
              <a:t>EEE Dept.  Raghu Engineering College        Case Study-1</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176824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2CE10B-9578-44A1-834D-6695C41149C1}" type="datetime1">
              <a:rPr lang="en-IN" smtClean="0"/>
              <a:t>21-01-2021</a:t>
            </a:fld>
            <a:endParaRPr lang="en-IN"/>
          </a:p>
        </p:txBody>
      </p:sp>
      <p:sp>
        <p:nvSpPr>
          <p:cNvPr id="5" name="Footer Placeholder 4"/>
          <p:cNvSpPr>
            <a:spLocks noGrp="1"/>
          </p:cNvSpPr>
          <p:nvPr>
            <p:ph type="ftr" sz="quarter" idx="11"/>
          </p:nvPr>
        </p:nvSpPr>
        <p:spPr/>
        <p:txBody>
          <a:bodyPr/>
          <a:lstStyle/>
          <a:p>
            <a:r>
              <a:rPr lang="en-US"/>
              <a:t>EEE Dept.  Raghu Engineering College        Case Study-1</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41620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F225F3-ABC7-4026-B5B8-BCCA704379B5}" type="datetime1">
              <a:rPr lang="en-IN" smtClean="0"/>
              <a:t>21-01-2021</a:t>
            </a:fld>
            <a:endParaRPr lang="en-IN"/>
          </a:p>
        </p:txBody>
      </p:sp>
      <p:sp>
        <p:nvSpPr>
          <p:cNvPr id="5" name="Footer Placeholder 4"/>
          <p:cNvSpPr>
            <a:spLocks noGrp="1"/>
          </p:cNvSpPr>
          <p:nvPr>
            <p:ph type="ftr" sz="quarter" idx="11"/>
          </p:nvPr>
        </p:nvSpPr>
        <p:spPr/>
        <p:txBody>
          <a:bodyPr/>
          <a:lstStyle/>
          <a:p>
            <a:r>
              <a:rPr lang="en-US"/>
              <a:t>EEE Dept.  Raghu Engineering College        Case Study-1</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275583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E392C-5088-4289-93B7-48CB2931FC36}" type="datetime1">
              <a:rPr lang="en-IN" smtClean="0"/>
              <a:t>21-01-2021</a:t>
            </a:fld>
            <a:endParaRPr lang="en-IN"/>
          </a:p>
        </p:txBody>
      </p:sp>
      <p:sp>
        <p:nvSpPr>
          <p:cNvPr id="5" name="Footer Placeholder 4"/>
          <p:cNvSpPr>
            <a:spLocks noGrp="1"/>
          </p:cNvSpPr>
          <p:nvPr>
            <p:ph type="ftr" sz="quarter" idx="11"/>
          </p:nvPr>
        </p:nvSpPr>
        <p:spPr/>
        <p:txBody>
          <a:bodyPr/>
          <a:lstStyle/>
          <a:p>
            <a:r>
              <a:rPr lang="en-US"/>
              <a:t>EEE Dept.  Raghu Engineering College        Case Study-1</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349194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74927-6DD6-4B6E-88E4-DAD441917D85}" type="datetime1">
              <a:rPr lang="en-IN" smtClean="0"/>
              <a:t>21-01-2021</a:t>
            </a:fld>
            <a:endParaRPr lang="en-IN"/>
          </a:p>
        </p:txBody>
      </p:sp>
      <p:sp>
        <p:nvSpPr>
          <p:cNvPr id="5" name="Footer Placeholder 4"/>
          <p:cNvSpPr>
            <a:spLocks noGrp="1"/>
          </p:cNvSpPr>
          <p:nvPr>
            <p:ph type="ftr" sz="quarter" idx="11"/>
          </p:nvPr>
        </p:nvSpPr>
        <p:spPr/>
        <p:txBody>
          <a:bodyPr/>
          <a:lstStyle/>
          <a:p>
            <a:r>
              <a:rPr lang="en-US"/>
              <a:t>EEE Dept.  Raghu Engineering College        Case Study-1</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368946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215D79-8001-4192-9207-E4E49DD7AF76}" type="datetime1">
              <a:rPr lang="en-IN" smtClean="0"/>
              <a:t>21-01-2021</a:t>
            </a:fld>
            <a:endParaRPr lang="en-IN"/>
          </a:p>
        </p:txBody>
      </p:sp>
      <p:sp>
        <p:nvSpPr>
          <p:cNvPr id="6" name="Footer Placeholder 5"/>
          <p:cNvSpPr>
            <a:spLocks noGrp="1"/>
          </p:cNvSpPr>
          <p:nvPr>
            <p:ph type="ftr" sz="quarter" idx="11"/>
          </p:nvPr>
        </p:nvSpPr>
        <p:spPr/>
        <p:txBody>
          <a:bodyPr/>
          <a:lstStyle/>
          <a:p>
            <a:r>
              <a:rPr lang="en-US"/>
              <a:t>EEE Dept.  Raghu Engineering College        Case Study-1</a:t>
            </a:r>
            <a:endParaRPr lang="en-IN"/>
          </a:p>
        </p:txBody>
      </p:sp>
      <p:sp>
        <p:nvSpPr>
          <p:cNvPr id="7" name="Slide Number Placeholder 6"/>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312685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F18721B-C3CA-4043-9AD1-95C96A100DF9}" type="datetime1">
              <a:rPr lang="en-IN" smtClean="0"/>
              <a:t>21-01-2021</a:t>
            </a:fld>
            <a:endParaRPr lang="en-IN"/>
          </a:p>
        </p:txBody>
      </p:sp>
      <p:sp>
        <p:nvSpPr>
          <p:cNvPr id="8" name="Footer Placeholder 7"/>
          <p:cNvSpPr>
            <a:spLocks noGrp="1"/>
          </p:cNvSpPr>
          <p:nvPr>
            <p:ph type="ftr" sz="quarter" idx="11"/>
          </p:nvPr>
        </p:nvSpPr>
        <p:spPr/>
        <p:txBody>
          <a:bodyPr/>
          <a:lstStyle/>
          <a:p>
            <a:r>
              <a:rPr lang="en-US"/>
              <a:t>EEE Dept.  Raghu Engineering College        Case Study-1</a:t>
            </a:r>
            <a:endParaRPr lang="en-IN"/>
          </a:p>
        </p:txBody>
      </p:sp>
      <p:sp>
        <p:nvSpPr>
          <p:cNvPr id="9" name="Slide Number Placeholder 8"/>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83760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C921FC7-681B-496E-BF0A-CE171082A441}" type="datetime1">
              <a:rPr lang="en-IN" smtClean="0"/>
              <a:t>21-01-2021</a:t>
            </a:fld>
            <a:endParaRPr lang="en-IN"/>
          </a:p>
        </p:txBody>
      </p:sp>
      <p:sp>
        <p:nvSpPr>
          <p:cNvPr id="4" name="Footer Placeholder 3"/>
          <p:cNvSpPr>
            <a:spLocks noGrp="1"/>
          </p:cNvSpPr>
          <p:nvPr>
            <p:ph type="ftr" sz="quarter" idx="11"/>
          </p:nvPr>
        </p:nvSpPr>
        <p:spPr/>
        <p:txBody>
          <a:bodyPr/>
          <a:lstStyle/>
          <a:p>
            <a:r>
              <a:rPr lang="en-US"/>
              <a:t>EEE Dept.  Raghu Engineering College        Case Study-1</a:t>
            </a:r>
            <a:endParaRPr lang="en-IN"/>
          </a:p>
        </p:txBody>
      </p:sp>
      <p:sp>
        <p:nvSpPr>
          <p:cNvPr id="5" name="Slide Number Placeholder 4"/>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12957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3214D-E24E-480B-B79F-C65EDAF7F822}" type="datetime1">
              <a:rPr lang="en-IN" smtClean="0"/>
              <a:t>21-01-2021</a:t>
            </a:fld>
            <a:endParaRPr lang="en-IN"/>
          </a:p>
        </p:txBody>
      </p:sp>
      <p:sp>
        <p:nvSpPr>
          <p:cNvPr id="3" name="Footer Placeholder 2"/>
          <p:cNvSpPr>
            <a:spLocks noGrp="1"/>
          </p:cNvSpPr>
          <p:nvPr>
            <p:ph type="ftr" sz="quarter" idx="11"/>
          </p:nvPr>
        </p:nvSpPr>
        <p:spPr/>
        <p:txBody>
          <a:bodyPr/>
          <a:lstStyle/>
          <a:p>
            <a:r>
              <a:rPr lang="en-US"/>
              <a:t>EEE Dept.  Raghu Engineering College        Case Study-1</a:t>
            </a:r>
            <a:endParaRPr lang="en-IN"/>
          </a:p>
        </p:txBody>
      </p:sp>
      <p:sp>
        <p:nvSpPr>
          <p:cNvPr id="4" name="Slide Number Placeholder 3"/>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94440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46FE9-AE14-43A0-A8EA-9C9977B94EB7}" type="datetime1">
              <a:rPr lang="en-IN" smtClean="0"/>
              <a:t>21-01-2021</a:t>
            </a:fld>
            <a:endParaRPr lang="en-IN"/>
          </a:p>
        </p:txBody>
      </p:sp>
      <p:sp>
        <p:nvSpPr>
          <p:cNvPr id="6" name="Footer Placeholder 5"/>
          <p:cNvSpPr>
            <a:spLocks noGrp="1"/>
          </p:cNvSpPr>
          <p:nvPr>
            <p:ph type="ftr" sz="quarter" idx="11"/>
          </p:nvPr>
        </p:nvSpPr>
        <p:spPr/>
        <p:txBody>
          <a:bodyPr/>
          <a:lstStyle/>
          <a:p>
            <a:r>
              <a:rPr lang="en-US"/>
              <a:t>EEE Dept.  Raghu Engineering College        Case Study-1</a:t>
            </a:r>
            <a:endParaRPr lang="en-IN"/>
          </a:p>
        </p:txBody>
      </p:sp>
      <p:sp>
        <p:nvSpPr>
          <p:cNvPr id="7" name="Slide Number Placeholder 6"/>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5860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4242EA-CC79-485B-8FFE-ED21629CD08D}" type="datetime1">
              <a:rPr lang="en-IN" smtClean="0"/>
              <a:t>21-01-2021</a:t>
            </a:fld>
            <a:endParaRPr lang="en-IN"/>
          </a:p>
        </p:txBody>
      </p:sp>
      <p:sp>
        <p:nvSpPr>
          <p:cNvPr id="6" name="Footer Placeholder 5"/>
          <p:cNvSpPr>
            <a:spLocks noGrp="1"/>
          </p:cNvSpPr>
          <p:nvPr>
            <p:ph type="ftr" sz="quarter" idx="11"/>
          </p:nvPr>
        </p:nvSpPr>
        <p:spPr/>
        <p:txBody>
          <a:bodyPr/>
          <a:lstStyle/>
          <a:p>
            <a:r>
              <a:rPr lang="en-US"/>
              <a:t>EEE Dept.  Raghu Engineering College        Case Study-1</a:t>
            </a:r>
            <a:endParaRPr lang="en-IN"/>
          </a:p>
        </p:txBody>
      </p:sp>
      <p:sp>
        <p:nvSpPr>
          <p:cNvPr id="7" name="Slide Number Placeholder 6"/>
          <p:cNvSpPr>
            <a:spLocks noGrp="1"/>
          </p:cNvSpPr>
          <p:nvPr>
            <p:ph type="sldNum" sz="quarter" idx="12"/>
          </p:nvPr>
        </p:nvSpPr>
        <p:spPr/>
        <p:txBody>
          <a:bodyPr/>
          <a:lstStyle/>
          <a:p>
            <a:fld id="{0BF25E28-3762-436F-937E-9C15C9BCF1EB}" type="slidenum">
              <a:rPr lang="en-IN" smtClean="0"/>
              <a:t>‹#›</a:t>
            </a:fld>
            <a:endParaRPr lang="en-IN"/>
          </a:p>
        </p:txBody>
      </p:sp>
    </p:spTree>
    <p:extLst>
      <p:ext uri="{BB962C8B-B14F-4D97-AF65-F5344CB8AC3E}">
        <p14:creationId xmlns:p14="http://schemas.microsoft.com/office/powerpoint/2010/main" val="283192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82AD6-6653-427E-8300-558051548861}" type="datetime1">
              <a:rPr lang="en-IN" smtClean="0"/>
              <a:t>21-01-2021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EEE Dept.  Raghu Engineering College        Case Study-1</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25E28-3762-436F-937E-9C15C9BCF1EB}" type="slidenum">
              <a:rPr lang="en-IN" smtClean="0"/>
              <a:t>‹#›</a:t>
            </a:fld>
            <a:endParaRPr lang="en-IN"/>
          </a:p>
        </p:txBody>
      </p:sp>
    </p:spTree>
    <p:extLst>
      <p:ext uri="{BB962C8B-B14F-4D97-AF65-F5344CB8AC3E}">
        <p14:creationId xmlns:p14="http://schemas.microsoft.com/office/powerpoint/2010/main" val="16238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1383" y="5517232"/>
            <a:ext cx="68510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rPr>
              <a:t>RAGHU  ENGINEERING  COLLEGE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856" y="5026178"/>
            <a:ext cx="1450815" cy="1357014"/>
          </a:xfrm>
          <a:prstGeom prst="rect">
            <a:avLst/>
          </a:prstGeom>
        </p:spPr>
      </p:pic>
      <p:sp>
        <p:nvSpPr>
          <p:cNvPr id="7" name="TextBox 6"/>
          <p:cNvSpPr txBox="1"/>
          <p:nvPr/>
        </p:nvSpPr>
        <p:spPr>
          <a:xfrm>
            <a:off x="3395795" y="6013806"/>
            <a:ext cx="283541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(AUTONOMOUS)</a:t>
            </a:r>
          </a:p>
        </p:txBody>
      </p:sp>
      <p:sp>
        <p:nvSpPr>
          <p:cNvPr id="8" name="TextBox 7"/>
          <p:cNvSpPr txBox="1"/>
          <p:nvPr/>
        </p:nvSpPr>
        <p:spPr>
          <a:xfrm>
            <a:off x="0" y="2244927"/>
            <a:ext cx="9144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EEE</a:t>
            </a:r>
          </a:p>
        </p:txBody>
      </p:sp>
      <p:sp>
        <p:nvSpPr>
          <p:cNvPr id="9" name="TextBox 8"/>
          <p:cNvSpPr txBox="1"/>
          <p:nvPr/>
        </p:nvSpPr>
        <p:spPr>
          <a:xfrm>
            <a:off x="0" y="2963510"/>
            <a:ext cx="9144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Academic year: 2020-2021</a:t>
            </a:r>
          </a:p>
        </p:txBody>
      </p:sp>
      <p:sp>
        <p:nvSpPr>
          <p:cNvPr id="10" name="TextBox 9"/>
          <p:cNvSpPr txBox="1"/>
          <p:nvPr/>
        </p:nvSpPr>
        <p:spPr>
          <a:xfrm>
            <a:off x="0" y="2598963"/>
            <a:ext cx="9144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IV year  -1semester</a:t>
            </a:r>
          </a:p>
        </p:txBody>
      </p:sp>
      <p:sp>
        <p:nvSpPr>
          <p:cNvPr id="12" name="TextBox 11"/>
          <p:cNvSpPr txBox="1"/>
          <p:nvPr/>
        </p:nvSpPr>
        <p:spPr>
          <a:xfrm>
            <a:off x="0" y="1871372"/>
            <a:ext cx="91440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b="1" dirty="0">
                <a:latin typeface="Times New Roman" panose="02020603050405020304" pitchFamily="18" charset="0"/>
                <a:cs typeface="Times New Roman" panose="02020603050405020304" pitchFamily="18" charset="0"/>
              </a:rPr>
              <a:t>TECHNICAL REVIEW AND SEMINAR-IV </a:t>
            </a:r>
            <a:endParaRPr lang="en-US" sz="1400" b="1" noProof="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774727" y="3703193"/>
            <a:ext cx="4355975"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Presented By: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18985A0208 – A.SAI SAMPATH</a:t>
            </a:r>
            <a:endParaRPr lang="en-US" sz="1600" noProof="0" dirty="0">
              <a:solidFill>
                <a:prstClr val="black"/>
              </a:solidFill>
              <a:latin typeface="Times New Roman" panose="02020603050405020304" pitchFamily="18" charset="0"/>
              <a:cs typeface="Times New Roman" panose="02020603050405020304" pitchFamily="18" charset="0"/>
            </a:endParaRPr>
          </a:p>
          <a:p>
            <a:pPr>
              <a:defRPr/>
            </a:pPr>
            <a:r>
              <a:rPr lang="en-US" sz="1600" dirty="0">
                <a:solidFill>
                  <a:prstClr val="black"/>
                </a:solidFill>
                <a:latin typeface="Times New Roman" panose="02020603050405020304" pitchFamily="18" charset="0"/>
                <a:cs typeface="Times New Roman" panose="02020603050405020304" pitchFamily="18" charset="0"/>
              </a:rPr>
              <a:t>18985A0232 – G.CHINNA</a:t>
            </a:r>
          </a:p>
          <a:p>
            <a:pPr lvl="0">
              <a:defRPr/>
            </a:pPr>
            <a:r>
              <a:rPr lang="en-US" sz="1600" dirty="0">
                <a:solidFill>
                  <a:prstClr val="black"/>
                </a:solidFill>
                <a:latin typeface="Times New Roman" panose="02020603050405020304" pitchFamily="18" charset="0"/>
                <a:cs typeface="Times New Roman" panose="02020603050405020304" pitchFamily="18" charset="0"/>
              </a:rPr>
              <a:t>18985A0247 – L.RATNAKARA RAO</a:t>
            </a:r>
          </a:p>
          <a:p>
            <a:pPr lvl="0">
              <a:defRPr/>
            </a:pPr>
            <a:r>
              <a:rPr lang="en-US" sz="1600" dirty="0">
                <a:solidFill>
                  <a:prstClr val="black"/>
                </a:solidFill>
                <a:latin typeface="Times New Roman" panose="02020603050405020304" pitchFamily="18" charset="0"/>
                <a:cs typeface="Times New Roman" panose="02020603050405020304" pitchFamily="18" charset="0"/>
              </a:rPr>
              <a:t>18985A0271 – Y.VASUDEVA</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4" name="TextBox 13"/>
          <p:cNvSpPr txBox="1"/>
          <p:nvPr/>
        </p:nvSpPr>
        <p:spPr>
          <a:xfrm>
            <a:off x="0" y="3797213"/>
            <a:ext cx="91440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FACULTY:</a:t>
            </a: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solidFill>
                  <a:prstClr val="black"/>
                </a:solidFill>
                <a:latin typeface="Times New Roman" panose="02020603050405020304" pitchFamily="18" charset="0"/>
                <a:cs typeface="Times New Roman" panose="02020603050405020304" pitchFamily="18" charset="0"/>
              </a:rPr>
              <a:t>Dr. Vasu </a:t>
            </a:r>
            <a:r>
              <a:rPr lang="en-US" sz="1600" noProof="0" dirty="0" err="1">
                <a:solidFill>
                  <a:prstClr val="black"/>
                </a:solidFill>
                <a:latin typeface="Times New Roman" panose="02020603050405020304" pitchFamily="18" charset="0"/>
                <a:cs typeface="Times New Roman" panose="02020603050405020304" pitchFamily="18" charset="0"/>
              </a:rPr>
              <a:t>Ganji</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Associate professor</a:t>
            </a:r>
          </a:p>
        </p:txBody>
      </p:sp>
      <p:graphicFrame>
        <p:nvGraphicFramePr>
          <p:cNvPr id="15" name="Object 14">
            <a:hlinkClick r:id="" action="ppaction://ole?verb=0"/>
          </p:cNvPr>
          <p:cNvGraphicFramePr/>
          <p:nvPr/>
        </p:nvGraphicFramePr>
        <p:xfrm>
          <a:off x="7518400" y="2299189"/>
          <a:ext cx="1219200" cy="149469"/>
        </p:xfrm>
        <a:graphic>
          <a:graphicData uri="http://schemas.openxmlformats.org/presentationml/2006/ole">
            <mc:AlternateContent xmlns:mc="http://schemas.openxmlformats.org/markup-compatibility/2006">
              <mc:Choice xmlns:v="urn:schemas-microsoft-com:vml" Requires="v">
                <p:oleObj r:id="rId4" imgW="2743200" imgH="5181600" progId="">
                  <p:embed/>
                </p:oleObj>
              </mc:Choice>
              <mc:Fallback>
                <p:oleObj r:id="rId4" imgW="2743200" imgH="5181600" progId="">
                  <p:embed/>
                  <p:pic>
                    <p:nvPicPr>
                      <p:cNvPr id="0" name=""/>
                      <p:cNvPicPr/>
                      <p:nvPr/>
                    </p:nvPicPr>
                    <p:blipFill>
                      <a:blip r:embed="rId5"/>
                      <a:stretch>
                        <a:fillRect/>
                      </a:stretch>
                    </p:blipFill>
                    <p:spPr>
                      <a:xfrm>
                        <a:off x="7518400" y="2299189"/>
                        <a:ext cx="1219200" cy="149469"/>
                      </a:xfrm>
                      <a:prstGeom prst="rect">
                        <a:avLst/>
                      </a:prstGeom>
                      <a:noFill/>
                      <a:ln w="9525">
                        <a:noFill/>
                      </a:ln>
                    </p:spPr>
                  </p:pic>
                </p:oleObj>
              </mc:Fallback>
            </mc:AlternateContent>
          </a:graphicData>
        </a:graphic>
      </p:graphicFrame>
      <p:sp>
        <p:nvSpPr>
          <p:cNvPr id="2" name="TextBox 1"/>
          <p:cNvSpPr txBox="1"/>
          <p:nvPr/>
        </p:nvSpPr>
        <p:spPr>
          <a:xfrm>
            <a:off x="13298" y="243869"/>
            <a:ext cx="9130702"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FUNDAMENTALS AND IMPROVEMENTS FOR DIRECTIONAL RELAYS.</a:t>
            </a:r>
          </a:p>
        </p:txBody>
      </p:sp>
    </p:spTree>
    <p:extLst>
      <p:ext uri="{BB962C8B-B14F-4D97-AF65-F5344CB8AC3E}">
        <p14:creationId xmlns:p14="http://schemas.microsoft.com/office/powerpoint/2010/main" val="2646804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E89128-9E81-4498-9E5D-2D9A4A0EC370}"/>
              </a:ext>
            </a:extLst>
          </p:cNvPr>
          <p:cNvSpPr>
            <a:spLocks noGrp="1"/>
          </p:cNvSpPr>
          <p:nvPr>
            <p:ph type="title"/>
          </p:nvPr>
        </p:nvSpPr>
        <p:spPr>
          <a:xfrm>
            <a:off x="0" y="274638"/>
            <a:ext cx="9144000" cy="1143000"/>
          </a:xfrm>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Date Placeholder 2">
            <a:extLst>
              <a:ext uri="{FF2B5EF4-FFF2-40B4-BE49-F238E27FC236}">
                <a16:creationId xmlns:a16="http://schemas.microsoft.com/office/drawing/2014/main" id="{CB89D7D1-9589-4948-8083-89D366A10E93}"/>
              </a:ext>
            </a:extLst>
          </p:cNvPr>
          <p:cNvSpPr>
            <a:spLocks noGrp="1"/>
          </p:cNvSpPr>
          <p:nvPr>
            <p:ph type="dt" sz="half" idx="10"/>
          </p:nvPr>
        </p:nvSpPr>
        <p:spPr/>
        <p:txBody>
          <a:bodyPr/>
          <a:lstStyle/>
          <a:p>
            <a:fld id="{E966C9B2-3FCC-4952-886A-9A925C740409}" type="datetime1">
              <a:rPr lang="en-IN" smtClean="0"/>
              <a:t>21-01-2021</a:t>
            </a:fld>
            <a:endParaRPr lang="en-IN"/>
          </a:p>
        </p:txBody>
      </p:sp>
      <p:sp>
        <p:nvSpPr>
          <p:cNvPr id="5" name="Footer Placeholder 4">
            <a:extLst>
              <a:ext uri="{FF2B5EF4-FFF2-40B4-BE49-F238E27FC236}">
                <a16:creationId xmlns:a16="http://schemas.microsoft.com/office/drawing/2014/main" id="{EE0C5285-C242-4536-AE88-D8CBE686D5A8}"/>
              </a:ext>
            </a:extLst>
          </p:cNvPr>
          <p:cNvSpPr>
            <a:spLocks noGrp="1"/>
          </p:cNvSpPr>
          <p:nvPr>
            <p:ph type="ftr" sz="quarter" idx="11"/>
          </p:nvPr>
        </p:nvSpPr>
        <p:spPr/>
        <p:txBody>
          <a:bodyPr/>
          <a:lstStyle/>
          <a:p>
            <a:r>
              <a:rPr lang="en-US"/>
              <a:t>EEE Dept.  Raghu Engineering College        Case Study-1</a:t>
            </a:r>
            <a:endParaRPr lang="en-IN"/>
          </a:p>
        </p:txBody>
      </p:sp>
      <p:sp>
        <p:nvSpPr>
          <p:cNvPr id="6" name="Slide Number Placeholder 5">
            <a:extLst>
              <a:ext uri="{FF2B5EF4-FFF2-40B4-BE49-F238E27FC236}">
                <a16:creationId xmlns:a16="http://schemas.microsoft.com/office/drawing/2014/main" id="{CCC24C6D-CA63-4BFD-A942-C6D82A1EEFC4}"/>
              </a:ext>
            </a:extLst>
          </p:cNvPr>
          <p:cNvSpPr>
            <a:spLocks noGrp="1"/>
          </p:cNvSpPr>
          <p:nvPr>
            <p:ph type="sldNum" sz="quarter" idx="12"/>
          </p:nvPr>
        </p:nvSpPr>
        <p:spPr/>
        <p:txBody>
          <a:bodyPr/>
          <a:lstStyle/>
          <a:p>
            <a:fld id="{0BF25E28-3762-436F-937E-9C15C9BCF1EB}" type="slidenum">
              <a:rPr lang="en-IN" smtClean="0"/>
              <a:t>10</a:t>
            </a:fld>
            <a:endParaRPr lang="en-IN"/>
          </a:p>
        </p:txBody>
      </p:sp>
      <p:sp>
        <p:nvSpPr>
          <p:cNvPr id="2" name="Content Placeholder 1"/>
          <p:cNvSpPr>
            <a:spLocks noGrp="1"/>
          </p:cNvSpPr>
          <p:nvPr>
            <p:ph idx="1"/>
          </p:nvPr>
        </p:nvSpPr>
        <p:spPr>
          <a:xfrm>
            <a:off x="457200" y="1600201"/>
            <a:ext cx="8229600" cy="2836912"/>
          </a:xfrm>
        </p:spPr>
        <p:txBody>
          <a:bodyPr>
            <a:normAutofit/>
          </a:bodyPr>
          <a:lstStyle/>
          <a:p>
            <a:pPr algn="just"/>
            <a:r>
              <a:rPr lang="en-US" sz="1800" dirty="0">
                <a:latin typeface="Times New Roman" panose="02020603050405020304" pitchFamily="18" charset="0"/>
                <a:cs typeface="Times New Roman" panose="02020603050405020304" pitchFamily="18" charset="0"/>
              </a:rPr>
              <a:t>Directional element designs continue to evolve as power systems challenge relays. Electromechanical and early microprocessor-based relays were less sensitive and could not easily respond to system changes.</a:t>
            </a:r>
          </a:p>
          <a:p>
            <a:pPr algn="just"/>
            <a:r>
              <a:rPr lang="en-US" sz="1800" dirty="0">
                <a:latin typeface="Times New Roman" panose="02020603050405020304" pitchFamily="18" charset="0"/>
                <a:cs typeface="Times New Roman" panose="02020603050405020304" pitchFamily="18" charset="0"/>
              </a:rPr>
              <a:t>Newer designs are more sensitive and flexible, but sensitivity levels must be studied.</a:t>
            </a:r>
          </a:p>
          <a:p>
            <a:pPr algn="just"/>
            <a:r>
              <a:rPr lang="en-US" sz="1800" dirty="0">
                <a:latin typeface="Times New Roman" panose="02020603050405020304" pitchFamily="18" charset="0"/>
                <a:cs typeface="Times New Roman" panose="02020603050405020304" pitchFamily="18" charset="0"/>
              </a:rPr>
              <a:t>Automatic settings for directional elements are helpful but can be misapplied if not clearly understood. They should be applied with caution and review, with an understanding of the assumptions made.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04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ABB5-8111-45EC-9A27-14C43C6F2D7E}"/>
              </a:ext>
            </a:extLst>
          </p:cNvPr>
          <p:cNvSpPr>
            <a:spLocks noGrp="1"/>
          </p:cNvSpPr>
          <p:nvPr>
            <p:ph type="title"/>
          </p:nvPr>
        </p:nvSpPr>
        <p:spPr>
          <a:xfrm>
            <a:off x="251520" y="4406900"/>
            <a:ext cx="8784976" cy="1362075"/>
          </a:xfrm>
          <a:noFill/>
          <a:ln>
            <a:noFill/>
          </a:ln>
        </p:spPr>
        <p:style>
          <a:lnRef idx="0">
            <a:scrgbClr r="0" g="0" b="0"/>
          </a:lnRef>
          <a:fillRef idx="0">
            <a:scrgbClr r="0" g="0" b="0"/>
          </a:fillRef>
          <a:effectRef idx="0">
            <a:scrgbClr r="0" g="0" b="0"/>
          </a:effectRef>
          <a:fontRef idx="minor">
            <a:schemeClr val="dk1"/>
          </a:fontRef>
        </p:style>
        <p:txBody>
          <a:bodyPr/>
          <a:lstStyle/>
          <a:p>
            <a:pPr algn="r"/>
            <a:r>
              <a:rPr lang="en-IN" dirty="0"/>
              <a:t>Thank You.</a:t>
            </a:r>
          </a:p>
        </p:txBody>
      </p:sp>
      <p:sp>
        <p:nvSpPr>
          <p:cNvPr id="4" name="Date Placeholder 3">
            <a:extLst>
              <a:ext uri="{FF2B5EF4-FFF2-40B4-BE49-F238E27FC236}">
                <a16:creationId xmlns:a16="http://schemas.microsoft.com/office/drawing/2014/main" id="{E4F3446C-840A-454C-8CA7-53A264C077C4}"/>
              </a:ext>
            </a:extLst>
          </p:cNvPr>
          <p:cNvSpPr>
            <a:spLocks noGrp="1"/>
          </p:cNvSpPr>
          <p:nvPr>
            <p:ph type="dt" sz="half" idx="10"/>
          </p:nvPr>
        </p:nvSpPr>
        <p:spPr/>
        <p:txBody>
          <a:bodyPr/>
          <a:lstStyle/>
          <a:p>
            <a:fld id="{30BC7AEC-590D-40CC-8F2A-9832D86F7879}" type="datetime1">
              <a:rPr lang="en-IN" smtClean="0"/>
              <a:t>21-01-2021</a:t>
            </a:fld>
            <a:endParaRPr lang="en-IN"/>
          </a:p>
        </p:txBody>
      </p:sp>
      <p:sp>
        <p:nvSpPr>
          <p:cNvPr id="5" name="Footer Placeholder 4">
            <a:extLst>
              <a:ext uri="{FF2B5EF4-FFF2-40B4-BE49-F238E27FC236}">
                <a16:creationId xmlns:a16="http://schemas.microsoft.com/office/drawing/2014/main" id="{2C68E181-D45A-4291-8DFE-345132EDAE91}"/>
              </a:ext>
            </a:extLst>
          </p:cNvPr>
          <p:cNvSpPr>
            <a:spLocks noGrp="1"/>
          </p:cNvSpPr>
          <p:nvPr>
            <p:ph type="ftr" sz="quarter" idx="11"/>
          </p:nvPr>
        </p:nvSpPr>
        <p:spPr/>
        <p:txBody>
          <a:bodyPr/>
          <a:lstStyle/>
          <a:p>
            <a:r>
              <a:rPr lang="en-US"/>
              <a:t>EEE Dept.  Raghu Engineering College        Case Study-1</a:t>
            </a:r>
            <a:endParaRPr lang="en-IN"/>
          </a:p>
        </p:txBody>
      </p:sp>
      <p:sp>
        <p:nvSpPr>
          <p:cNvPr id="6" name="Slide Number Placeholder 5">
            <a:extLst>
              <a:ext uri="{FF2B5EF4-FFF2-40B4-BE49-F238E27FC236}">
                <a16:creationId xmlns:a16="http://schemas.microsoft.com/office/drawing/2014/main" id="{26F0E921-4C24-44D1-ADFB-1B6D6803BF30}"/>
              </a:ext>
            </a:extLst>
          </p:cNvPr>
          <p:cNvSpPr>
            <a:spLocks noGrp="1"/>
          </p:cNvSpPr>
          <p:nvPr>
            <p:ph type="sldNum" sz="quarter" idx="12"/>
          </p:nvPr>
        </p:nvSpPr>
        <p:spPr/>
        <p:txBody>
          <a:bodyPr/>
          <a:lstStyle/>
          <a:p>
            <a:fld id="{0BF25E28-3762-436F-937E-9C15C9BCF1EB}" type="slidenum">
              <a:rPr lang="en-IN" smtClean="0"/>
              <a:t>11</a:t>
            </a:fld>
            <a:endParaRPr lang="en-IN"/>
          </a:p>
        </p:txBody>
      </p:sp>
    </p:spTree>
    <p:extLst>
      <p:ext uri="{BB962C8B-B14F-4D97-AF65-F5344CB8AC3E}">
        <p14:creationId xmlns:p14="http://schemas.microsoft.com/office/powerpoint/2010/main" val="127851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5B1AA-7715-4BB2-8175-310E3C53DCB1}"/>
              </a:ext>
            </a:extLst>
          </p:cNvPr>
          <p:cNvSpPr>
            <a:spLocks noGrp="1"/>
          </p:cNvSpPr>
          <p:nvPr>
            <p:ph type="title"/>
          </p:nvPr>
        </p:nvSpPr>
        <p:spPr>
          <a:xfrm>
            <a:off x="0" y="274638"/>
            <a:ext cx="9144000" cy="1143000"/>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2" name="Date Placeholder 1">
            <a:extLst>
              <a:ext uri="{FF2B5EF4-FFF2-40B4-BE49-F238E27FC236}">
                <a16:creationId xmlns:a16="http://schemas.microsoft.com/office/drawing/2014/main" id="{4384F37A-7236-4A26-A137-9F434F6368C4}"/>
              </a:ext>
            </a:extLst>
          </p:cNvPr>
          <p:cNvSpPr>
            <a:spLocks noGrp="1"/>
          </p:cNvSpPr>
          <p:nvPr>
            <p:ph type="dt" sz="half" idx="10"/>
          </p:nvPr>
        </p:nvSpPr>
        <p:spPr/>
        <p:txBody>
          <a:bodyPr/>
          <a:lstStyle/>
          <a:p>
            <a:fld id="{7826FC6C-59CA-40E0-B5A3-AB65CF2DBB90}" type="datetime1">
              <a:rPr lang="en-IN" smtClean="0"/>
              <a:t>21-01-2021</a:t>
            </a:fld>
            <a:endParaRPr lang="en-IN"/>
          </a:p>
        </p:txBody>
      </p:sp>
      <p:sp>
        <p:nvSpPr>
          <p:cNvPr id="3" name="Footer Placeholder 2">
            <a:extLst>
              <a:ext uri="{FF2B5EF4-FFF2-40B4-BE49-F238E27FC236}">
                <a16:creationId xmlns:a16="http://schemas.microsoft.com/office/drawing/2014/main" id="{CCAEEBCC-3AF8-410C-B117-07FC1E43F9E0}"/>
              </a:ext>
            </a:extLst>
          </p:cNvPr>
          <p:cNvSpPr>
            <a:spLocks noGrp="1"/>
          </p:cNvSpPr>
          <p:nvPr>
            <p:ph type="ftr" sz="quarter" idx="11"/>
          </p:nvPr>
        </p:nvSpPr>
        <p:spPr/>
        <p:txBody>
          <a:bodyPr/>
          <a:lstStyle/>
          <a:p>
            <a:r>
              <a:rPr lang="en-US"/>
              <a:t>EEE Dept.  Raghu Engineering College        Case Study-1</a:t>
            </a:r>
            <a:endParaRPr lang="en-IN" dirty="0"/>
          </a:p>
        </p:txBody>
      </p:sp>
      <p:sp>
        <p:nvSpPr>
          <p:cNvPr id="6" name="Slide Number Placeholder 5">
            <a:extLst>
              <a:ext uri="{FF2B5EF4-FFF2-40B4-BE49-F238E27FC236}">
                <a16:creationId xmlns:a16="http://schemas.microsoft.com/office/drawing/2014/main" id="{BC4C7746-E690-4D3F-A0BA-731D43CF3FE6}"/>
              </a:ext>
            </a:extLst>
          </p:cNvPr>
          <p:cNvSpPr>
            <a:spLocks noGrp="1"/>
          </p:cNvSpPr>
          <p:nvPr>
            <p:ph type="sldNum" sz="quarter" idx="12"/>
          </p:nvPr>
        </p:nvSpPr>
        <p:spPr/>
        <p:txBody>
          <a:bodyPr/>
          <a:lstStyle/>
          <a:p>
            <a:fld id="{0BF25E28-3762-436F-937E-9C15C9BCF1EB}" type="slidenum">
              <a:rPr lang="en-IN" smtClean="0"/>
              <a:t>2</a:t>
            </a:fld>
            <a:endParaRPr lang="en-IN"/>
          </a:p>
        </p:txBody>
      </p:sp>
      <p:sp>
        <p:nvSpPr>
          <p:cNvPr id="7" name="TextBox 6"/>
          <p:cNvSpPr txBox="1"/>
          <p:nvPr/>
        </p:nvSpPr>
        <p:spPr>
          <a:xfrm>
            <a:off x="86816" y="1340768"/>
            <a:ext cx="894968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Directional elements determine the fault direction. They are used to control overcurrent elements, supervise distance elements for increased security, and form quadrilateral distance characteristics. Generally, directional elements are not applied alone, although they can be in unique applications.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Directional elements respond to the phase shift between a polarizing quantity and an operate quantity.</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1CDD10B-403B-49FF-A2A0-C1C6FE55A353}"/>
              </a:ext>
            </a:extLst>
          </p:cNvPr>
          <p:cNvPicPr>
            <a:picLocks noChangeAspect="1"/>
          </p:cNvPicPr>
          <p:nvPr/>
        </p:nvPicPr>
        <p:blipFill>
          <a:blip r:embed="rId2"/>
          <a:stretch>
            <a:fillRect/>
          </a:stretch>
        </p:blipFill>
        <p:spPr>
          <a:xfrm>
            <a:off x="539552" y="3429000"/>
            <a:ext cx="4895850" cy="2562225"/>
          </a:xfrm>
          <a:prstGeom prst="rect">
            <a:avLst/>
          </a:prstGeom>
        </p:spPr>
      </p:pic>
    </p:spTree>
    <p:extLst>
      <p:ext uri="{BB962C8B-B14F-4D97-AF65-F5344CB8AC3E}">
        <p14:creationId xmlns:p14="http://schemas.microsoft.com/office/powerpoint/2010/main" val="168888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43000"/>
          </a:xfrm>
        </p:spPr>
        <p:txBody>
          <a:bodyPr>
            <a:normAutofit/>
          </a:bodyPr>
          <a:lstStyle/>
          <a:p>
            <a:r>
              <a:rPr lang="en-IN" sz="3600" b="1" dirty="0">
                <a:latin typeface="Times New Roman" panose="02020603050405020304" pitchFamily="18" charset="0"/>
                <a:cs typeface="Times New Roman" panose="02020603050405020304" pitchFamily="18" charset="0"/>
              </a:rPr>
              <a:t>What Is Directional Relay?</a:t>
            </a:r>
          </a:p>
        </p:txBody>
      </p:sp>
      <p:sp>
        <p:nvSpPr>
          <p:cNvPr id="4" name="Date Placeholder 3"/>
          <p:cNvSpPr>
            <a:spLocks noGrp="1"/>
          </p:cNvSpPr>
          <p:nvPr>
            <p:ph type="dt" sz="half" idx="10"/>
          </p:nvPr>
        </p:nvSpPr>
        <p:spPr/>
        <p:txBody>
          <a:bodyPr/>
          <a:lstStyle/>
          <a:p>
            <a:fld id="{1A6F9F9D-BF14-4467-8952-99AD1B5A980E}" type="datetime1">
              <a:rPr lang="en-IN" smtClean="0">
                <a:latin typeface="Times New Roman" panose="02020603050405020304" pitchFamily="18" charset="0"/>
                <a:cs typeface="Times New Roman" panose="02020603050405020304" pitchFamily="18" charset="0"/>
              </a:rPr>
              <a:t>21-01-2021</a:t>
            </a:fld>
            <a:endParaRPr lang="en-IN">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EEE Dept.  Raghu Engineering College        Case Study-1</a:t>
            </a:r>
            <a:endParaRPr lang="en-IN">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BF25E28-3762-436F-937E-9C15C9BCF1EB}" type="slidenum">
              <a:rPr lang="en-IN" smtClean="0">
                <a:latin typeface="Times New Roman" panose="02020603050405020304" pitchFamily="18" charset="0"/>
                <a:cs typeface="Times New Roman" panose="02020603050405020304" pitchFamily="18" charset="0"/>
              </a:rPr>
              <a:t>3</a:t>
            </a:fld>
            <a:endParaRPr lang="en-IN">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79512" y="1619672"/>
            <a:ext cx="8856984" cy="1938992"/>
          </a:xfrm>
          <a:prstGeom prst="rect">
            <a:avLst/>
          </a:prstGeom>
        </p:spPr>
        <p:txBody>
          <a:bodyPr wrap="square">
            <a:spAutoFit/>
          </a:bodyPr>
          <a:lstStyle/>
          <a:p>
            <a:pPr marL="0" indent="0" algn="just">
              <a:buNone/>
            </a:pPr>
            <a:r>
              <a:rPr lang="en-US" sz="2000" dirty="0">
                <a:latin typeface="Times New Roman" panose="02020603050405020304" pitchFamily="18" charset="0"/>
                <a:cs typeface="Times New Roman" panose="02020603050405020304" pitchFamily="18" charset="0"/>
              </a:rPr>
              <a:t>	Directional Over Current Relay, this is also a special type of over current relay with a directional features. This directional over current relay employs the principle of actuation of the relay, when the fault current flows into the relay in a particular direction. If the power flow is in the opposite direction, the relay will not operate. Normally. the conventional over current relay (non-direction) will act for fault current in any direction.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75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423B675-6897-4F16-86C5-F67B795F162D}"/>
              </a:ext>
            </a:extLst>
          </p:cNvPr>
          <p:cNvSpPr>
            <a:spLocks noGrp="1"/>
          </p:cNvSpPr>
          <p:nvPr>
            <p:ph type="title"/>
          </p:nvPr>
        </p:nvSpPr>
        <p:spPr>
          <a:xfrm>
            <a:off x="0" y="268344"/>
            <a:ext cx="9148279" cy="1143000"/>
          </a:xfrm>
        </p:spPr>
        <p:txBody>
          <a:bodyPr>
            <a:normAutofit/>
          </a:bodyPr>
          <a:lstStyle/>
          <a:p>
            <a:r>
              <a:rPr lang="en-IN" sz="3600" b="1" dirty="0">
                <a:latin typeface="Times New Roman" panose="02020603050405020304" pitchFamily="18" charset="0"/>
                <a:cs typeface="Times New Roman" panose="02020603050405020304" pitchFamily="18" charset="0"/>
              </a:rPr>
              <a:t>Construction of Directional Power Relay.</a:t>
            </a:r>
          </a:p>
        </p:txBody>
      </p:sp>
      <p:sp>
        <p:nvSpPr>
          <p:cNvPr id="8" name="Date Placeholder 7">
            <a:extLst>
              <a:ext uri="{FF2B5EF4-FFF2-40B4-BE49-F238E27FC236}">
                <a16:creationId xmlns:a16="http://schemas.microsoft.com/office/drawing/2014/main" id="{541C3161-8A9A-49F5-8343-E0388F48139F}"/>
              </a:ext>
            </a:extLst>
          </p:cNvPr>
          <p:cNvSpPr>
            <a:spLocks noGrp="1"/>
          </p:cNvSpPr>
          <p:nvPr>
            <p:ph type="dt" sz="half" idx="10"/>
          </p:nvPr>
        </p:nvSpPr>
        <p:spPr/>
        <p:txBody>
          <a:bodyPr/>
          <a:lstStyle/>
          <a:p>
            <a:fld id="{1FB623AE-02F6-4CAB-A2CD-D1776CB1944A}" type="datetime1">
              <a:rPr lang="en-IN" smtClean="0"/>
              <a:t>21-01-2021</a:t>
            </a:fld>
            <a:endParaRPr lang="en-IN"/>
          </a:p>
        </p:txBody>
      </p:sp>
      <p:sp>
        <p:nvSpPr>
          <p:cNvPr id="9" name="Footer Placeholder 8">
            <a:extLst>
              <a:ext uri="{FF2B5EF4-FFF2-40B4-BE49-F238E27FC236}">
                <a16:creationId xmlns:a16="http://schemas.microsoft.com/office/drawing/2014/main" id="{C6DFB387-1F99-407F-9865-FF16348241AE}"/>
              </a:ext>
            </a:extLst>
          </p:cNvPr>
          <p:cNvSpPr>
            <a:spLocks noGrp="1"/>
          </p:cNvSpPr>
          <p:nvPr>
            <p:ph type="ftr" sz="quarter" idx="11"/>
          </p:nvPr>
        </p:nvSpPr>
        <p:spPr/>
        <p:txBody>
          <a:bodyPr/>
          <a:lstStyle/>
          <a:p>
            <a:r>
              <a:rPr lang="en-US"/>
              <a:t>EEE Dept.  Raghu Engineering College        Case Study-1</a:t>
            </a:r>
            <a:endParaRPr lang="en-IN"/>
          </a:p>
        </p:txBody>
      </p:sp>
      <p:sp>
        <p:nvSpPr>
          <p:cNvPr id="10" name="Slide Number Placeholder 9">
            <a:extLst>
              <a:ext uri="{FF2B5EF4-FFF2-40B4-BE49-F238E27FC236}">
                <a16:creationId xmlns:a16="http://schemas.microsoft.com/office/drawing/2014/main" id="{112C179D-406F-4617-BF3A-E01B3F687F4F}"/>
              </a:ext>
            </a:extLst>
          </p:cNvPr>
          <p:cNvSpPr>
            <a:spLocks noGrp="1"/>
          </p:cNvSpPr>
          <p:nvPr>
            <p:ph type="sldNum" sz="quarter" idx="12"/>
          </p:nvPr>
        </p:nvSpPr>
        <p:spPr/>
        <p:txBody>
          <a:bodyPr/>
          <a:lstStyle/>
          <a:p>
            <a:fld id="{0BF25E28-3762-436F-937E-9C15C9BCF1EB}" type="slidenum">
              <a:rPr lang="en-IN" smtClean="0"/>
              <a:t>4</a:t>
            </a:fld>
            <a:endParaRPr lang="en-IN"/>
          </a:p>
        </p:txBody>
      </p:sp>
      <p:sp>
        <p:nvSpPr>
          <p:cNvPr id="4" name="Rectangle 3"/>
          <p:cNvSpPr/>
          <p:nvPr/>
        </p:nvSpPr>
        <p:spPr>
          <a:xfrm>
            <a:off x="467544" y="1340768"/>
            <a:ext cx="8496944" cy="3170099"/>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upper magnet consists of primary winding on the central limb which is energized by voltage from secondary of P.T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Lower magnet houses secondary winding which is energized by current of the circuit from secondary of C.T.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 lower magnet is connected to PSM as previous case (not shown).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between this two electro magnets we have aluminum disc pivoted as shown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aluminum disc carries a moving contact which can bridge fixed contact by rotating though a pre set angle.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 of operation depends upon the pre set angle, Restraining torque is provide by spring which twists in reverse direction.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5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63ED-E983-43CD-9EF2-1FBBBC7E3AE7}"/>
              </a:ext>
            </a:extLst>
          </p:cNvPr>
          <p:cNvSpPr>
            <a:spLocks noGrp="1"/>
          </p:cNvSpPr>
          <p:nvPr>
            <p:ph type="title"/>
          </p:nvPr>
        </p:nvSpPr>
        <p:spPr>
          <a:xfrm>
            <a:off x="107504" y="274638"/>
            <a:ext cx="8928992" cy="1143000"/>
          </a:xfrm>
        </p:spPr>
        <p:txBody>
          <a:bodyPr/>
          <a:lstStyle/>
          <a:p>
            <a:r>
              <a:rPr lang="en-IN" b="1" dirty="0">
                <a:latin typeface="Times New Roman" panose="02020603050405020304" pitchFamily="18" charset="0"/>
                <a:cs typeface="Times New Roman" panose="02020603050405020304" pitchFamily="18" charset="0"/>
              </a:rPr>
              <a:t>Directional Power Relay.</a:t>
            </a:r>
          </a:p>
        </p:txBody>
      </p:sp>
      <p:pic>
        <p:nvPicPr>
          <p:cNvPr id="7" name="Content Placeholder 6">
            <a:extLst>
              <a:ext uri="{FF2B5EF4-FFF2-40B4-BE49-F238E27FC236}">
                <a16:creationId xmlns:a16="http://schemas.microsoft.com/office/drawing/2014/main" id="{E3250540-03AA-47F9-B2CB-0DBEAA39E966}"/>
              </a:ext>
            </a:extLst>
          </p:cNvPr>
          <p:cNvPicPr>
            <a:picLocks noGrp="1" noChangeAspect="1"/>
          </p:cNvPicPr>
          <p:nvPr>
            <p:ph idx="1"/>
          </p:nvPr>
        </p:nvPicPr>
        <p:blipFill>
          <a:blip r:embed="rId2"/>
          <a:stretch>
            <a:fillRect/>
          </a:stretch>
        </p:blipFill>
        <p:spPr>
          <a:xfrm>
            <a:off x="1571836" y="1628800"/>
            <a:ext cx="6000328" cy="4015533"/>
          </a:xfrm>
          <a:prstGeom prst="rect">
            <a:avLst/>
          </a:prstGeom>
        </p:spPr>
      </p:pic>
      <p:sp>
        <p:nvSpPr>
          <p:cNvPr id="4" name="Date Placeholder 3">
            <a:extLst>
              <a:ext uri="{FF2B5EF4-FFF2-40B4-BE49-F238E27FC236}">
                <a16:creationId xmlns:a16="http://schemas.microsoft.com/office/drawing/2014/main" id="{7794669E-A7BA-4834-B4FF-258045B640AC}"/>
              </a:ext>
            </a:extLst>
          </p:cNvPr>
          <p:cNvSpPr>
            <a:spLocks noGrp="1"/>
          </p:cNvSpPr>
          <p:nvPr>
            <p:ph type="dt" sz="half" idx="10"/>
          </p:nvPr>
        </p:nvSpPr>
        <p:spPr/>
        <p:txBody>
          <a:bodyPr/>
          <a:lstStyle/>
          <a:p>
            <a:fld id="{84E796D5-5077-41ED-A84D-8D20752AC9E6}" type="datetime1">
              <a:rPr lang="en-IN" smtClean="0"/>
              <a:t>21-01-2021</a:t>
            </a:fld>
            <a:endParaRPr lang="en-IN"/>
          </a:p>
        </p:txBody>
      </p:sp>
      <p:sp>
        <p:nvSpPr>
          <p:cNvPr id="5" name="Footer Placeholder 4">
            <a:extLst>
              <a:ext uri="{FF2B5EF4-FFF2-40B4-BE49-F238E27FC236}">
                <a16:creationId xmlns:a16="http://schemas.microsoft.com/office/drawing/2014/main" id="{1CDD692D-896A-4071-B917-DF7F23D4A9CD}"/>
              </a:ext>
            </a:extLst>
          </p:cNvPr>
          <p:cNvSpPr>
            <a:spLocks noGrp="1"/>
          </p:cNvSpPr>
          <p:nvPr>
            <p:ph type="ftr" sz="quarter" idx="11"/>
          </p:nvPr>
        </p:nvSpPr>
        <p:spPr/>
        <p:txBody>
          <a:bodyPr/>
          <a:lstStyle/>
          <a:p>
            <a:r>
              <a:rPr lang="en-US"/>
              <a:t>EEE Dept.  Raghu Engineering College        Case Study-1</a:t>
            </a:r>
            <a:endParaRPr lang="en-IN"/>
          </a:p>
        </p:txBody>
      </p:sp>
      <p:sp>
        <p:nvSpPr>
          <p:cNvPr id="6" name="Slide Number Placeholder 5">
            <a:extLst>
              <a:ext uri="{FF2B5EF4-FFF2-40B4-BE49-F238E27FC236}">
                <a16:creationId xmlns:a16="http://schemas.microsoft.com/office/drawing/2014/main" id="{D5D0E45F-2DBE-4623-81FA-926BC6B23E2C}"/>
              </a:ext>
            </a:extLst>
          </p:cNvPr>
          <p:cNvSpPr>
            <a:spLocks noGrp="1"/>
          </p:cNvSpPr>
          <p:nvPr>
            <p:ph type="sldNum" sz="quarter" idx="12"/>
          </p:nvPr>
        </p:nvSpPr>
        <p:spPr/>
        <p:txBody>
          <a:bodyPr/>
          <a:lstStyle/>
          <a:p>
            <a:fld id="{0BF25E28-3762-436F-937E-9C15C9BCF1EB}" type="slidenum">
              <a:rPr lang="en-IN" smtClean="0"/>
              <a:t>5</a:t>
            </a:fld>
            <a:endParaRPr lang="en-IN"/>
          </a:p>
        </p:txBody>
      </p:sp>
    </p:spTree>
    <p:extLst>
      <p:ext uri="{BB962C8B-B14F-4D97-AF65-F5344CB8AC3E}">
        <p14:creationId xmlns:p14="http://schemas.microsoft.com/office/powerpoint/2010/main" val="175079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9144000" cy="1143000"/>
          </a:xfrm>
        </p:spPr>
        <p:txBody>
          <a:bodyPr>
            <a:normAutofit/>
          </a:bodyPr>
          <a:lstStyle/>
          <a:p>
            <a:r>
              <a:rPr lang="en-IN" sz="3600" b="1" dirty="0">
                <a:latin typeface="Times New Roman" panose="02020603050405020304" pitchFamily="18" charset="0"/>
                <a:cs typeface="Times New Roman" panose="02020603050405020304" pitchFamily="18" charset="0"/>
              </a:rPr>
              <a:t>Operation of Directional Relay</a:t>
            </a:r>
          </a:p>
        </p:txBody>
      </p:sp>
      <p:sp>
        <p:nvSpPr>
          <p:cNvPr id="3" name="Content Placeholder 2"/>
          <p:cNvSpPr>
            <a:spLocks noGrp="1"/>
          </p:cNvSpPr>
          <p:nvPr>
            <p:ph idx="1"/>
          </p:nvPr>
        </p:nvSpPr>
        <p:spPr>
          <a:xfrm>
            <a:off x="107504" y="1268760"/>
            <a:ext cx="8928992" cy="4525963"/>
          </a:xfrm>
        </p:spPr>
        <p:txBody>
          <a:bodyPr>
            <a:normAutofit fontScale="92500" lnSpcReduction="10000"/>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from the diagram we can conclude that we have two flux </a:t>
            </a:r>
            <a:r>
              <a:rPr lang="en-US" sz="1800" dirty="0" err="1">
                <a:latin typeface="Times New Roman" panose="02020603050405020304" pitchFamily="18" charset="0"/>
                <a:cs typeface="Times New Roman" panose="02020603050405020304" pitchFamily="18" charset="0"/>
              </a:rPr>
              <a:t>quantaties</a:t>
            </a:r>
            <a:r>
              <a:rPr 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φ1 &amp; φ2 . always φ1 lags V by 90 0 φ2 </a:t>
            </a:r>
            <a:r>
              <a:rPr lang="en-US" sz="1800" dirty="0" err="1">
                <a:latin typeface="Times New Roman" panose="02020603050405020304" pitchFamily="18" charset="0"/>
                <a:cs typeface="Times New Roman" panose="02020603050405020304" pitchFamily="18" charset="0"/>
              </a:rPr>
              <a:t>inphase</a:t>
            </a:r>
            <a:r>
              <a:rPr lang="en-US" sz="1800" dirty="0">
                <a:latin typeface="Times New Roman" panose="02020603050405020304" pitchFamily="18" charset="0"/>
                <a:cs typeface="Times New Roman" panose="02020603050405020304" pitchFamily="18" charset="0"/>
              </a:rPr>
              <a:t> with current I </a:t>
            </a:r>
          </a:p>
          <a:p>
            <a:pPr marL="0" indent="0" algn="just">
              <a:buNone/>
            </a:pPr>
            <a:r>
              <a:rPr lang="en-US" sz="1800" dirty="0">
                <a:latin typeface="Times New Roman" panose="02020603050405020304" pitchFamily="18" charset="0"/>
                <a:cs typeface="Times New Roman" panose="02020603050405020304" pitchFamily="18" charset="0"/>
              </a:rPr>
              <a:t>Due to phase difference between two flux quantities i.e., </a:t>
            </a:r>
          </a:p>
          <a:p>
            <a:pPr marL="0" indent="0" algn="just">
              <a:buNone/>
            </a:pPr>
            <a:r>
              <a:rPr lang="en-US" sz="1800" dirty="0">
                <a:latin typeface="Times New Roman" panose="02020603050405020304" pitchFamily="18" charset="0"/>
                <a:cs typeface="Times New Roman" panose="02020603050405020304" pitchFamily="18" charset="0"/>
              </a:rPr>
              <a:t>	α= 90-θ </a:t>
            </a:r>
          </a:p>
          <a:p>
            <a:pPr marL="0" indent="0" algn="just">
              <a:buNone/>
            </a:pPr>
            <a:r>
              <a:rPr lang="en-US" sz="1800" dirty="0">
                <a:latin typeface="Times New Roman" panose="02020603050405020304" pitchFamily="18" charset="0"/>
                <a:cs typeface="Times New Roman" panose="02020603050405020304" pitchFamily="18" charset="0"/>
              </a:rPr>
              <a:t>	Φ1 αV &amp; φ2 αI </a:t>
            </a:r>
          </a:p>
          <a:p>
            <a:pPr marL="0" indent="0" algn="just">
              <a:buNone/>
            </a:pPr>
            <a:r>
              <a:rPr lang="en-US" sz="1800" dirty="0">
                <a:latin typeface="Times New Roman" panose="02020603050405020304" pitchFamily="18" charset="0"/>
                <a:cs typeface="Times New Roman" panose="02020603050405020304" pitchFamily="18" charset="0"/>
              </a:rPr>
              <a:t>Hence T = φ1 φ2 sin α</a:t>
            </a:r>
          </a:p>
          <a:p>
            <a:pPr marL="0" indent="0" algn="just">
              <a:buNone/>
            </a:pPr>
            <a:r>
              <a:rPr lang="en-US" sz="1800" dirty="0">
                <a:latin typeface="Times New Roman" panose="02020603050405020304" pitchFamily="18" charset="0"/>
                <a:cs typeface="Times New Roman" panose="02020603050405020304" pitchFamily="18" charset="0"/>
              </a:rPr>
              <a:t>	 = φ1 φ2 sin(90-θ) </a:t>
            </a:r>
          </a:p>
          <a:p>
            <a:pPr marL="0" indent="0" algn="just">
              <a:buNone/>
            </a:pPr>
            <a:r>
              <a:rPr lang="en-US" sz="1800" dirty="0">
                <a:latin typeface="Times New Roman" panose="02020603050405020304" pitchFamily="18" charset="0"/>
                <a:cs typeface="Times New Roman" panose="02020603050405020304" pitchFamily="18" charset="0"/>
              </a:rPr>
              <a:t>	= VI </a:t>
            </a:r>
            <a:r>
              <a:rPr lang="en-US" sz="1800" dirty="0" err="1">
                <a:latin typeface="Times New Roman" panose="02020603050405020304" pitchFamily="18" charset="0"/>
                <a:cs typeface="Times New Roman" panose="02020603050405020304" pitchFamily="18" charset="0"/>
              </a:rPr>
              <a:t>COSθ</a:t>
            </a:r>
            <a:r>
              <a:rPr lang="en-US" sz="1800" dirty="0">
                <a:latin typeface="Times New Roman" panose="02020603050405020304" pitchFamily="18" charset="0"/>
                <a:cs typeface="Times New Roman" panose="02020603050405020304" pitchFamily="18" charset="0"/>
              </a:rPr>
              <a:t> = POWER  </a:t>
            </a:r>
          </a:p>
          <a:p>
            <a:pPr algn="just"/>
            <a:r>
              <a:rPr lang="en-US" sz="1800" dirty="0">
                <a:latin typeface="Times New Roman" panose="02020603050405020304" pitchFamily="18" charset="0"/>
                <a:cs typeface="Times New Roman" panose="02020603050405020304" pitchFamily="18" charset="0"/>
              </a:rPr>
              <a:t>Hence the relay activated only when there is a specific direction of power flow.</a:t>
            </a:r>
          </a:p>
          <a:p>
            <a:pPr algn="just"/>
            <a:r>
              <a:rPr lang="en-US" sz="1800" dirty="0">
                <a:latin typeface="Times New Roman" panose="02020603050405020304" pitchFamily="18" charset="0"/>
                <a:cs typeface="Times New Roman" panose="02020603050405020304" pitchFamily="18" charset="0"/>
              </a:rPr>
              <a:t>when power flows in normal direction both driving torque and restraining torque twists in same direction and relay does not operates.</a:t>
            </a:r>
          </a:p>
          <a:p>
            <a:pPr algn="just"/>
            <a:r>
              <a:rPr lang="en-US" sz="1800" dirty="0">
                <a:latin typeface="Times New Roman" panose="02020603050405020304" pitchFamily="18" charset="0"/>
                <a:cs typeface="Times New Roman" panose="02020603050405020304" pitchFamily="18" charset="0"/>
              </a:rPr>
              <a:t>when the power flow is in reverse direction, driving torque and restraining torque acts in opposite direction and relay operates. </a:t>
            </a:r>
          </a:p>
          <a:p>
            <a:pPr algn="just"/>
            <a:r>
              <a:rPr lang="en-US" sz="1800" dirty="0">
                <a:latin typeface="Times New Roman" panose="02020603050405020304" pitchFamily="18" charset="0"/>
                <a:cs typeface="Times New Roman" panose="02020603050405020304" pitchFamily="18" charset="0"/>
              </a:rPr>
              <a:t>Therefore CB operates and disconnects faulty section.</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17926C-FBBB-485B-8B1F-3DC79CFA9C28}" type="datetime1">
              <a:rPr lang="en-IN" smtClean="0"/>
              <a:t>21-01-2021</a:t>
            </a:fld>
            <a:endParaRPr lang="en-IN"/>
          </a:p>
        </p:txBody>
      </p:sp>
      <p:sp>
        <p:nvSpPr>
          <p:cNvPr id="5" name="Footer Placeholder 4"/>
          <p:cNvSpPr>
            <a:spLocks noGrp="1"/>
          </p:cNvSpPr>
          <p:nvPr>
            <p:ph type="ftr" sz="quarter" idx="11"/>
          </p:nvPr>
        </p:nvSpPr>
        <p:spPr/>
        <p:txBody>
          <a:bodyPr/>
          <a:lstStyle/>
          <a:p>
            <a:r>
              <a:rPr lang="en-US"/>
              <a:t>EEE Dept.  Raghu Engineering College        Case Study-1</a:t>
            </a:r>
            <a:endParaRPr lang="en-IN"/>
          </a:p>
        </p:txBody>
      </p:sp>
      <p:sp>
        <p:nvSpPr>
          <p:cNvPr id="6" name="Slide Number Placeholder 5"/>
          <p:cNvSpPr>
            <a:spLocks noGrp="1"/>
          </p:cNvSpPr>
          <p:nvPr>
            <p:ph type="sldNum" sz="quarter" idx="12"/>
          </p:nvPr>
        </p:nvSpPr>
        <p:spPr/>
        <p:txBody>
          <a:bodyPr/>
          <a:lstStyle/>
          <a:p>
            <a:fld id="{0BF25E28-3762-436F-937E-9C15C9BCF1EB}" type="slidenum">
              <a:rPr lang="en-IN" smtClean="0"/>
              <a:t>6</a:t>
            </a:fld>
            <a:endParaRPr lang="en-IN"/>
          </a:p>
        </p:txBody>
      </p:sp>
    </p:spTree>
    <p:extLst>
      <p:ext uri="{BB962C8B-B14F-4D97-AF65-F5344CB8AC3E}">
        <p14:creationId xmlns:p14="http://schemas.microsoft.com/office/powerpoint/2010/main" val="279662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31E6-D5C9-41E1-90F9-20EDE1D3D96D}"/>
              </a:ext>
            </a:extLst>
          </p:cNvPr>
          <p:cNvSpPr>
            <a:spLocks noGrp="1"/>
          </p:cNvSpPr>
          <p:nvPr>
            <p:ph type="title"/>
          </p:nvPr>
        </p:nvSpPr>
        <p:spPr>
          <a:xfrm>
            <a:off x="107504" y="274638"/>
            <a:ext cx="8928992" cy="1143000"/>
          </a:xfrm>
        </p:spPr>
        <p:txBody>
          <a:bodyPr>
            <a:normAutofit/>
          </a:bodyPr>
          <a:lstStyle/>
          <a:p>
            <a:r>
              <a:rPr lang="en-IN" sz="3600" b="1" dirty="0">
                <a:latin typeface="Times New Roman" panose="02020603050405020304" pitchFamily="18" charset="0"/>
                <a:cs typeface="Times New Roman" panose="02020603050405020304" pitchFamily="18" charset="0"/>
              </a:rPr>
              <a:t>Improvements Made Through Time.</a:t>
            </a:r>
          </a:p>
        </p:txBody>
      </p:sp>
      <p:sp>
        <p:nvSpPr>
          <p:cNvPr id="3" name="Content Placeholder 2">
            <a:extLst>
              <a:ext uri="{FF2B5EF4-FFF2-40B4-BE49-F238E27FC236}">
                <a16:creationId xmlns:a16="http://schemas.microsoft.com/office/drawing/2014/main" id="{C8CCFCD8-99D5-4062-A081-D37DBFFFE472}"/>
              </a:ext>
            </a:extLst>
          </p:cNvPr>
          <p:cNvSpPr>
            <a:spLocks noGrp="1"/>
          </p:cNvSpPr>
          <p:nvPr>
            <p:ph idx="1"/>
          </p:nvPr>
        </p:nvSpPr>
        <p:spPr/>
        <p:txBody>
          <a:bodyPr>
            <a:normAutofit/>
          </a:bodyPr>
          <a:lstStyle/>
          <a:p>
            <a:pPr algn="just">
              <a:buFont typeface="+mj-lt"/>
              <a:buAutoNum type="arabicPeriod"/>
            </a:pPr>
            <a:r>
              <a:rPr lang="en-IN" sz="2000" b="1" dirty="0">
                <a:latin typeface="Times New Roman" panose="02020603050405020304" pitchFamily="18" charset="0"/>
                <a:cs typeface="Times New Roman" panose="02020603050405020304" pitchFamily="18" charset="0"/>
              </a:rPr>
              <a:t>Electro-Mechanical Relay Design</a:t>
            </a:r>
          </a:p>
          <a:p>
            <a:pPr marL="0" indent="0" algn="just">
              <a:buNone/>
            </a:pPr>
            <a:r>
              <a:rPr lang="en-US" sz="1800" dirty="0">
                <a:latin typeface="Times New Roman" panose="02020603050405020304" pitchFamily="18" charset="0"/>
                <a:cs typeface="Times New Roman" panose="02020603050405020304" pitchFamily="18" charset="0"/>
              </a:rPr>
              <a:t>Electromechanical induction cup relays were essentially two-phase motors with two coils of wire wound around four poles of an electromagnet. Polarizing and operate quantities were applied individually to the two windings. In the center was a magnetic core with a movable cup with contacts and a spring to provide reset tension. The relay was designed such that no rotational movement or torque occurred when the magnetic fluxes of the two coils were in phase.</a:t>
            </a:r>
          </a:p>
          <a:p>
            <a:pPr marL="457200" indent="-457200" algn="just">
              <a:buAutoNum type="arabicPeriod" startAt="2"/>
            </a:pPr>
            <a:r>
              <a:rPr lang="en-IN" sz="2000" b="1" dirty="0">
                <a:latin typeface="Times New Roman" panose="02020603050405020304" pitchFamily="18" charset="0"/>
                <a:cs typeface="Times New Roman" panose="02020603050405020304" pitchFamily="18" charset="0"/>
              </a:rPr>
              <a:t>Early Micro-Processor Based Relay Control(1980s)</a:t>
            </a:r>
          </a:p>
          <a:p>
            <a:pPr marL="0" indent="0" algn="just">
              <a:buNone/>
            </a:pPr>
            <a:r>
              <a:rPr lang="en-US" sz="1800" dirty="0">
                <a:latin typeface="Times New Roman" panose="02020603050405020304" pitchFamily="18" charset="0"/>
                <a:cs typeface="Times New Roman" panose="02020603050405020304" pitchFamily="18" charset="0"/>
              </a:rPr>
              <a:t>Early microprocessor-based directional elements ushered in a wave of innovations. The microprocessor design lowered costs, improved design and installation ease, and allowed for computational solutions to problems mentioned previously. </a:t>
            </a: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F1DD800-054C-4D62-BA7B-241929BE124D}"/>
              </a:ext>
            </a:extLst>
          </p:cNvPr>
          <p:cNvSpPr>
            <a:spLocks noGrp="1"/>
          </p:cNvSpPr>
          <p:nvPr>
            <p:ph type="dt" sz="half" idx="10"/>
          </p:nvPr>
        </p:nvSpPr>
        <p:spPr/>
        <p:txBody>
          <a:bodyPr/>
          <a:lstStyle/>
          <a:p>
            <a:fld id="{73047BA0-29E8-4C2D-8F95-F20D8C8EA7D7}" type="datetime1">
              <a:rPr lang="en-IN" smtClean="0"/>
              <a:t>21-01-2021</a:t>
            </a:fld>
            <a:endParaRPr lang="en-IN"/>
          </a:p>
        </p:txBody>
      </p:sp>
      <p:sp>
        <p:nvSpPr>
          <p:cNvPr id="5" name="Footer Placeholder 4">
            <a:extLst>
              <a:ext uri="{FF2B5EF4-FFF2-40B4-BE49-F238E27FC236}">
                <a16:creationId xmlns:a16="http://schemas.microsoft.com/office/drawing/2014/main" id="{C75DDCA5-BF13-4FA1-BBAC-E905AF8C333D}"/>
              </a:ext>
            </a:extLst>
          </p:cNvPr>
          <p:cNvSpPr>
            <a:spLocks noGrp="1"/>
          </p:cNvSpPr>
          <p:nvPr>
            <p:ph type="ftr" sz="quarter" idx="11"/>
          </p:nvPr>
        </p:nvSpPr>
        <p:spPr/>
        <p:txBody>
          <a:bodyPr/>
          <a:lstStyle/>
          <a:p>
            <a:r>
              <a:rPr lang="en-US"/>
              <a:t>EEE Dept.  Raghu Engineering College        Case Study-1</a:t>
            </a:r>
            <a:endParaRPr lang="en-IN"/>
          </a:p>
        </p:txBody>
      </p:sp>
      <p:sp>
        <p:nvSpPr>
          <p:cNvPr id="6" name="Slide Number Placeholder 5">
            <a:extLst>
              <a:ext uri="{FF2B5EF4-FFF2-40B4-BE49-F238E27FC236}">
                <a16:creationId xmlns:a16="http://schemas.microsoft.com/office/drawing/2014/main" id="{7968C8CD-A41D-49F1-A0BD-CD8EC80EB15C}"/>
              </a:ext>
            </a:extLst>
          </p:cNvPr>
          <p:cNvSpPr>
            <a:spLocks noGrp="1"/>
          </p:cNvSpPr>
          <p:nvPr>
            <p:ph type="sldNum" sz="quarter" idx="12"/>
          </p:nvPr>
        </p:nvSpPr>
        <p:spPr/>
        <p:txBody>
          <a:bodyPr/>
          <a:lstStyle/>
          <a:p>
            <a:fld id="{0BF25E28-3762-436F-937E-9C15C9BCF1EB}" type="slidenum">
              <a:rPr lang="en-IN" smtClean="0"/>
              <a:t>7</a:t>
            </a:fld>
            <a:endParaRPr lang="en-IN"/>
          </a:p>
        </p:txBody>
      </p:sp>
    </p:spTree>
    <p:extLst>
      <p:ext uri="{BB962C8B-B14F-4D97-AF65-F5344CB8AC3E}">
        <p14:creationId xmlns:p14="http://schemas.microsoft.com/office/powerpoint/2010/main" val="166887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FF9A-4AA3-4322-AD3F-33A6D522A46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2C4E5F67-7D88-4525-9A0A-FC584E4DD7D8}"/>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3. Microprocessor-Based Relay Evolution (1993).</a:t>
            </a:r>
          </a:p>
          <a:p>
            <a:pPr marL="0" indent="0" algn="just">
              <a:buNone/>
            </a:pPr>
            <a:r>
              <a:rPr lang="en-US" sz="1800" dirty="0">
                <a:latin typeface="Times New Roman" panose="02020603050405020304" pitchFamily="18" charset="0"/>
                <a:cs typeface="Times New Roman" panose="02020603050405020304" pitchFamily="18" charset="0"/>
              </a:rPr>
              <a:t>When the source behind the relay is strong, the voltage measured at the relay location for a remote fault can be too small to overcome the minimum torque requirements of a torque-product directional element. . In 1993, a new approach was introduced using the ratio of negative-sequence voltage and current (or negative-sequence impedance, Z2) rather than the product.</a:t>
            </a:r>
          </a:p>
          <a:p>
            <a:pPr marL="0" indent="0" algn="just">
              <a:buNone/>
            </a:pPr>
            <a:r>
              <a:rPr lang="en-US" sz="2000" b="1" dirty="0">
                <a:latin typeface="Times New Roman" panose="02020603050405020304" pitchFamily="18" charset="0"/>
                <a:cs typeface="Times New Roman" panose="02020603050405020304" pitchFamily="18" charset="0"/>
              </a:rPr>
              <a:t>4. </a:t>
            </a:r>
            <a:r>
              <a:rPr lang="en-IN" sz="2000" b="1" dirty="0">
                <a:latin typeface="Times New Roman" panose="02020603050405020304" pitchFamily="18" charset="0"/>
                <a:cs typeface="Times New Roman" panose="02020603050405020304" pitchFamily="18" charset="0"/>
              </a:rPr>
              <a:t>Microprocessor-Based Relay Evolution (1996).</a:t>
            </a:r>
          </a:p>
          <a:p>
            <a:pPr marL="0" indent="0" algn="just">
              <a:buNone/>
            </a:pPr>
            <a:r>
              <a:rPr lang="en-US" sz="1800" dirty="0">
                <a:latin typeface="Times New Roman" panose="02020603050405020304" pitchFamily="18" charset="0"/>
                <a:cs typeface="Times New Roman" panose="02020603050405020304" pitchFamily="18" charset="0"/>
              </a:rPr>
              <a:t>Calculating thresholds ZF2 and ZR2 in the 1993 relay requires running fault studies and careful analysis. Thresholds were set to detect unbalanced faults under the strongest anticipated negative-sequence source conditions.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C4B19EB-A5B6-4161-AC81-4DB9E0440A33}"/>
              </a:ext>
            </a:extLst>
          </p:cNvPr>
          <p:cNvSpPr>
            <a:spLocks noGrp="1"/>
          </p:cNvSpPr>
          <p:nvPr>
            <p:ph type="dt" sz="half" idx="10"/>
          </p:nvPr>
        </p:nvSpPr>
        <p:spPr/>
        <p:txBody>
          <a:bodyPr/>
          <a:lstStyle/>
          <a:p>
            <a:fld id="{1E9E392C-5088-4289-93B7-48CB2931FC36}" type="datetime1">
              <a:rPr lang="en-IN" smtClean="0"/>
              <a:t>21-01-2021</a:t>
            </a:fld>
            <a:endParaRPr lang="en-IN"/>
          </a:p>
        </p:txBody>
      </p:sp>
      <p:sp>
        <p:nvSpPr>
          <p:cNvPr id="5" name="Footer Placeholder 4">
            <a:extLst>
              <a:ext uri="{FF2B5EF4-FFF2-40B4-BE49-F238E27FC236}">
                <a16:creationId xmlns:a16="http://schemas.microsoft.com/office/drawing/2014/main" id="{3E318842-B73B-40CE-B565-53994E88594E}"/>
              </a:ext>
            </a:extLst>
          </p:cNvPr>
          <p:cNvSpPr>
            <a:spLocks noGrp="1"/>
          </p:cNvSpPr>
          <p:nvPr>
            <p:ph type="ftr" sz="quarter" idx="11"/>
          </p:nvPr>
        </p:nvSpPr>
        <p:spPr/>
        <p:txBody>
          <a:bodyPr/>
          <a:lstStyle/>
          <a:p>
            <a:r>
              <a:rPr lang="en-US"/>
              <a:t>EEE Dept.  Raghu Engineering College        Case Study-1</a:t>
            </a:r>
            <a:endParaRPr lang="en-IN"/>
          </a:p>
        </p:txBody>
      </p:sp>
      <p:sp>
        <p:nvSpPr>
          <p:cNvPr id="6" name="Slide Number Placeholder 5">
            <a:extLst>
              <a:ext uri="{FF2B5EF4-FFF2-40B4-BE49-F238E27FC236}">
                <a16:creationId xmlns:a16="http://schemas.microsoft.com/office/drawing/2014/main" id="{A707700D-3861-4E79-92DD-A180D7453F75}"/>
              </a:ext>
            </a:extLst>
          </p:cNvPr>
          <p:cNvSpPr>
            <a:spLocks noGrp="1"/>
          </p:cNvSpPr>
          <p:nvPr>
            <p:ph type="sldNum" sz="quarter" idx="12"/>
          </p:nvPr>
        </p:nvSpPr>
        <p:spPr/>
        <p:txBody>
          <a:bodyPr/>
          <a:lstStyle/>
          <a:p>
            <a:fld id="{0BF25E28-3762-436F-937E-9C15C9BCF1EB}" type="slidenum">
              <a:rPr lang="en-IN" smtClean="0"/>
              <a:t>8</a:t>
            </a:fld>
            <a:endParaRPr lang="en-IN"/>
          </a:p>
        </p:txBody>
      </p:sp>
    </p:spTree>
    <p:extLst>
      <p:ext uri="{BB962C8B-B14F-4D97-AF65-F5344CB8AC3E}">
        <p14:creationId xmlns:p14="http://schemas.microsoft.com/office/powerpoint/2010/main" val="148753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Features of directional relays</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High speed of operation.</a:t>
            </a:r>
          </a:p>
          <a:p>
            <a:pPr algn="just"/>
            <a:r>
              <a:rPr lang="en-US" sz="2000" dirty="0">
                <a:latin typeface="Times New Roman" panose="02020603050405020304" pitchFamily="18" charset="0"/>
                <a:cs typeface="Times New Roman" panose="02020603050405020304" pitchFamily="18" charset="0"/>
              </a:rPr>
              <a:t>High sensitivity.</a:t>
            </a:r>
          </a:p>
          <a:p>
            <a:pPr algn="just"/>
            <a:r>
              <a:rPr lang="en-US" sz="2000" dirty="0">
                <a:latin typeface="Times New Roman" panose="02020603050405020304" pitchFamily="18" charset="0"/>
                <a:cs typeface="Times New Roman" panose="02020603050405020304" pitchFamily="18" charset="0"/>
              </a:rPr>
              <a:t>Ability to operate with low values of voltage.</a:t>
            </a:r>
          </a:p>
          <a:p>
            <a:pPr algn="just"/>
            <a:r>
              <a:rPr lang="en-US" sz="2000" dirty="0">
                <a:latin typeface="Times New Roman" panose="02020603050405020304" pitchFamily="18" charset="0"/>
                <a:cs typeface="Times New Roman" panose="02020603050405020304" pitchFamily="18" charset="0"/>
              </a:rPr>
              <a:t>Adequate short-time thermal rating.</a:t>
            </a:r>
          </a:p>
          <a:p>
            <a:pPr algn="just"/>
            <a:r>
              <a:rPr lang="en-US" sz="2000" dirty="0">
                <a:latin typeface="Times New Roman" panose="02020603050405020304" pitchFamily="18" charset="0"/>
                <a:cs typeface="Times New Roman" panose="02020603050405020304" pitchFamily="18" charset="0"/>
              </a:rPr>
              <a:t>Burden must not be excessive.</a:t>
            </a:r>
          </a:p>
          <a:p>
            <a:pPr algn="just"/>
            <a:r>
              <a:rPr lang="en-US" sz="2000" dirty="0">
                <a:latin typeface="Times New Roman" panose="02020603050405020304" pitchFamily="18" charset="0"/>
                <a:cs typeface="Times New Roman" panose="02020603050405020304" pitchFamily="18" charset="0"/>
              </a:rPr>
              <a:t>There should be no voltage creep and current creep. That is, if either the voltage coil alone or the current coil alone is energized with the other one unenergized there should be no movement.</a:t>
            </a:r>
          </a:p>
          <a:p>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03C984-E686-44A6-A362-60A7242B28ED}" type="datetime1">
              <a:rPr lang="en-IN" smtClean="0"/>
              <a:t>21-01-2021</a:t>
            </a:fld>
            <a:endParaRPr lang="en-IN"/>
          </a:p>
        </p:txBody>
      </p:sp>
      <p:sp>
        <p:nvSpPr>
          <p:cNvPr id="5" name="Footer Placeholder 4"/>
          <p:cNvSpPr>
            <a:spLocks noGrp="1"/>
          </p:cNvSpPr>
          <p:nvPr>
            <p:ph type="ftr" sz="quarter" idx="11"/>
          </p:nvPr>
        </p:nvSpPr>
        <p:spPr/>
        <p:txBody>
          <a:bodyPr/>
          <a:lstStyle/>
          <a:p>
            <a:r>
              <a:rPr lang="en-US" dirty="0"/>
              <a:t>EEE Dept.  Raghu Engineering College        Case Study-1</a:t>
            </a:r>
            <a:endParaRPr lang="en-IN" dirty="0"/>
          </a:p>
        </p:txBody>
      </p:sp>
      <p:sp>
        <p:nvSpPr>
          <p:cNvPr id="6" name="Slide Number Placeholder 5"/>
          <p:cNvSpPr>
            <a:spLocks noGrp="1"/>
          </p:cNvSpPr>
          <p:nvPr>
            <p:ph type="sldNum" sz="quarter" idx="12"/>
          </p:nvPr>
        </p:nvSpPr>
        <p:spPr/>
        <p:txBody>
          <a:bodyPr/>
          <a:lstStyle/>
          <a:p>
            <a:fld id="{0BF25E28-3762-436F-937E-9C15C9BCF1EB}" type="slidenum">
              <a:rPr lang="en-IN" smtClean="0"/>
              <a:t>9</a:t>
            </a:fld>
            <a:endParaRPr lang="en-IN"/>
          </a:p>
        </p:txBody>
      </p:sp>
    </p:spTree>
    <p:extLst>
      <p:ext uri="{BB962C8B-B14F-4D97-AF65-F5344CB8AC3E}">
        <p14:creationId xmlns:p14="http://schemas.microsoft.com/office/powerpoint/2010/main" val="1574135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974</Words>
  <Application>Microsoft Office PowerPoint</Application>
  <PresentationFormat>On-screen Show (4:3)</PresentationFormat>
  <Paragraphs>95</Paragraphs>
  <Slides>11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Introduction.</vt:lpstr>
      <vt:lpstr>What Is Directional Relay?</vt:lpstr>
      <vt:lpstr>Construction of Directional Power Relay.</vt:lpstr>
      <vt:lpstr>Directional Power Relay.</vt:lpstr>
      <vt:lpstr>Operation of Directional Relay</vt:lpstr>
      <vt:lpstr>Improvements Made Through Time.</vt:lpstr>
      <vt:lpstr>Contd.</vt:lpstr>
      <vt:lpstr>Features of directional relays</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Sai Sampath</cp:lastModifiedBy>
  <cp:revision>84</cp:revision>
  <dcterms:created xsi:type="dcterms:W3CDTF">2019-05-06T05:27:29Z</dcterms:created>
  <dcterms:modified xsi:type="dcterms:W3CDTF">2021-01-21T03:23:41Z</dcterms:modified>
</cp:coreProperties>
</file>