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65" r:id="rId4"/>
    <p:sldId id="279" r:id="rId5"/>
    <p:sldId id="278" r:id="rId6"/>
    <p:sldId id="277" r:id="rId7"/>
    <p:sldId id="261" r:id="rId8"/>
    <p:sldId id="256" r:id="rId9"/>
    <p:sldId id="259" r:id="rId10"/>
    <p:sldId id="258" r:id="rId11"/>
    <p:sldId id="260" r:id="rId12"/>
    <p:sldId id="274" r:id="rId13"/>
    <p:sldId id="269" r:id="rId14"/>
    <p:sldId id="271" r:id="rId15"/>
    <p:sldId id="264" r:id="rId16"/>
    <p:sldId id="275" r:id="rId17"/>
    <p:sldId id="262" r:id="rId18"/>
    <p:sldId id="263" r:id="rId19"/>
    <p:sldId id="276" r:id="rId20"/>
    <p:sldId id="280" r:id="rId21"/>
  </p:sldIdLst>
  <p:sldSz cx="9469438" cy="6858000"/>
  <p:notesSz cx="6858000" cy="9144000"/>
  <p:defaultTextStyle>
    <a:defPPr>
      <a:defRPr lang="en-US"/>
    </a:defPPr>
    <a:lvl1pPr marL="0" algn="l" defTabSz="1044885" rtl="0" eaLnBrk="1" latinLnBrk="0" hangingPunct="1">
      <a:defRPr sz="2100" kern="1200">
        <a:solidFill>
          <a:schemeClr val="tx1"/>
        </a:solidFill>
        <a:latin typeface="+mn-lt"/>
        <a:ea typeface="+mn-ea"/>
        <a:cs typeface="+mn-cs"/>
      </a:defRPr>
    </a:lvl1pPr>
    <a:lvl2pPr marL="522442" algn="l" defTabSz="1044885" rtl="0" eaLnBrk="1" latinLnBrk="0" hangingPunct="1">
      <a:defRPr sz="2100" kern="1200">
        <a:solidFill>
          <a:schemeClr val="tx1"/>
        </a:solidFill>
        <a:latin typeface="+mn-lt"/>
        <a:ea typeface="+mn-ea"/>
        <a:cs typeface="+mn-cs"/>
      </a:defRPr>
    </a:lvl2pPr>
    <a:lvl3pPr marL="1044885" algn="l" defTabSz="1044885" rtl="0" eaLnBrk="1" latinLnBrk="0" hangingPunct="1">
      <a:defRPr sz="2100" kern="1200">
        <a:solidFill>
          <a:schemeClr val="tx1"/>
        </a:solidFill>
        <a:latin typeface="+mn-lt"/>
        <a:ea typeface="+mn-ea"/>
        <a:cs typeface="+mn-cs"/>
      </a:defRPr>
    </a:lvl3pPr>
    <a:lvl4pPr marL="1567327" algn="l" defTabSz="1044885" rtl="0" eaLnBrk="1" latinLnBrk="0" hangingPunct="1">
      <a:defRPr sz="2100" kern="1200">
        <a:solidFill>
          <a:schemeClr val="tx1"/>
        </a:solidFill>
        <a:latin typeface="+mn-lt"/>
        <a:ea typeface="+mn-ea"/>
        <a:cs typeface="+mn-cs"/>
      </a:defRPr>
    </a:lvl4pPr>
    <a:lvl5pPr marL="2089770" algn="l" defTabSz="1044885" rtl="0" eaLnBrk="1" latinLnBrk="0" hangingPunct="1">
      <a:defRPr sz="2100" kern="1200">
        <a:solidFill>
          <a:schemeClr val="tx1"/>
        </a:solidFill>
        <a:latin typeface="+mn-lt"/>
        <a:ea typeface="+mn-ea"/>
        <a:cs typeface="+mn-cs"/>
      </a:defRPr>
    </a:lvl5pPr>
    <a:lvl6pPr marL="2612212" algn="l" defTabSz="1044885" rtl="0" eaLnBrk="1" latinLnBrk="0" hangingPunct="1">
      <a:defRPr sz="2100" kern="1200">
        <a:solidFill>
          <a:schemeClr val="tx1"/>
        </a:solidFill>
        <a:latin typeface="+mn-lt"/>
        <a:ea typeface="+mn-ea"/>
        <a:cs typeface="+mn-cs"/>
      </a:defRPr>
    </a:lvl6pPr>
    <a:lvl7pPr marL="3134655" algn="l" defTabSz="1044885" rtl="0" eaLnBrk="1" latinLnBrk="0" hangingPunct="1">
      <a:defRPr sz="2100" kern="1200">
        <a:solidFill>
          <a:schemeClr val="tx1"/>
        </a:solidFill>
        <a:latin typeface="+mn-lt"/>
        <a:ea typeface="+mn-ea"/>
        <a:cs typeface="+mn-cs"/>
      </a:defRPr>
    </a:lvl7pPr>
    <a:lvl8pPr marL="3657097" algn="l" defTabSz="1044885" rtl="0" eaLnBrk="1" latinLnBrk="0" hangingPunct="1">
      <a:defRPr sz="2100" kern="1200">
        <a:solidFill>
          <a:schemeClr val="tx1"/>
        </a:solidFill>
        <a:latin typeface="+mn-lt"/>
        <a:ea typeface="+mn-ea"/>
        <a:cs typeface="+mn-cs"/>
      </a:defRPr>
    </a:lvl8pPr>
    <a:lvl9pPr marL="4179540" algn="l" defTabSz="1044885"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70" y="-74"/>
      </p:cViewPr>
      <p:guideLst>
        <p:guide orient="horz" pos="2160"/>
        <p:guide pos="29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0208" y="2130426"/>
            <a:ext cx="8049022"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20416" y="3886200"/>
            <a:ext cx="6628607" cy="1752600"/>
          </a:xfrm>
        </p:spPr>
        <p:txBody>
          <a:bodyPr/>
          <a:lstStyle>
            <a:lvl1pPr marL="0" indent="0" algn="ctr">
              <a:buNone/>
              <a:defRPr>
                <a:solidFill>
                  <a:schemeClr val="tx1">
                    <a:tint val="75000"/>
                  </a:schemeClr>
                </a:solidFill>
              </a:defRPr>
            </a:lvl1pPr>
            <a:lvl2pPr marL="522442" indent="0" algn="ctr">
              <a:buNone/>
              <a:defRPr>
                <a:solidFill>
                  <a:schemeClr val="tx1">
                    <a:tint val="75000"/>
                  </a:schemeClr>
                </a:solidFill>
              </a:defRPr>
            </a:lvl2pPr>
            <a:lvl3pPr marL="1044885" indent="0" algn="ctr">
              <a:buNone/>
              <a:defRPr>
                <a:solidFill>
                  <a:schemeClr val="tx1">
                    <a:tint val="75000"/>
                  </a:schemeClr>
                </a:solidFill>
              </a:defRPr>
            </a:lvl3pPr>
            <a:lvl4pPr marL="1567327" indent="0" algn="ctr">
              <a:buNone/>
              <a:defRPr>
                <a:solidFill>
                  <a:schemeClr val="tx1">
                    <a:tint val="75000"/>
                  </a:schemeClr>
                </a:solidFill>
              </a:defRPr>
            </a:lvl4pPr>
            <a:lvl5pPr marL="2089770" indent="0" algn="ctr">
              <a:buNone/>
              <a:defRPr>
                <a:solidFill>
                  <a:schemeClr val="tx1">
                    <a:tint val="75000"/>
                  </a:schemeClr>
                </a:solidFill>
              </a:defRPr>
            </a:lvl5pPr>
            <a:lvl6pPr marL="2612212" indent="0" algn="ctr">
              <a:buNone/>
              <a:defRPr>
                <a:solidFill>
                  <a:schemeClr val="tx1">
                    <a:tint val="75000"/>
                  </a:schemeClr>
                </a:solidFill>
              </a:defRPr>
            </a:lvl6pPr>
            <a:lvl7pPr marL="3134655" indent="0" algn="ctr">
              <a:buNone/>
              <a:defRPr>
                <a:solidFill>
                  <a:schemeClr val="tx1">
                    <a:tint val="75000"/>
                  </a:schemeClr>
                </a:solidFill>
              </a:defRPr>
            </a:lvl7pPr>
            <a:lvl8pPr marL="3657097" indent="0" algn="ctr">
              <a:buNone/>
              <a:defRPr>
                <a:solidFill>
                  <a:schemeClr val="tx1">
                    <a:tint val="75000"/>
                  </a:schemeClr>
                </a:solidFill>
              </a:defRPr>
            </a:lvl8pPr>
            <a:lvl9pPr marL="417954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0381EB-7A89-4ED1-BD4E-E84F80B7EA4D}" type="datetimeFigureOut">
              <a:rPr lang="en-IN" smtClean="0"/>
              <a:t>01-03-2019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140225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381EB-7A89-4ED1-BD4E-E84F80B7EA4D}" type="datetimeFigureOut">
              <a:rPr lang="en-IN" smtClean="0"/>
              <a:t>01-03-2019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218250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342" y="274639"/>
            <a:ext cx="2130624"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73472" y="274639"/>
            <a:ext cx="623404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381EB-7A89-4ED1-BD4E-E84F80B7EA4D}" type="datetimeFigureOut">
              <a:rPr lang="en-IN" smtClean="0"/>
              <a:t>01-03-2019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211222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381EB-7A89-4ED1-BD4E-E84F80B7EA4D}" type="datetimeFigureOut">
              <a:rPr lang="en-IN" smtClean="0"/>
              <a:t>01-03-2019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417160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021" y="4406901"/>
            <a:ext cx="8049022" cy="1362075"/>
          </a:xfrm>
        </p:spPr>
        <p:txBody>
          <a:bodyPr anchor="t"/>
          <a:lstStyle>
            <a:lvl1pPr algn="l">
              <a:defRPr sz="4600" b="1" cap="all"/>
            </a:lvl1pPr>
          </a:lstStyle>
          <a:p>
            <a:r>
              <a:rPr lang="en-US" smtClean="0"/>
              <a:t>Click to edit Master title style</a:t>
            </a:r>
            <a:endParaRPr lang="en-IN"/>
          </a:p>
        </p:txBody>
      </p:sp>
      <p:sp>
        <p:nvSpPr>
          <p:cNvPr id="3" name="Text Placeholder 2"/>
          <p:cNvSpPr>
            <a:spLocks noGrp="1"/>
          </p:cNvSpPr>
          <p:nvPr>
            <p:ph type="body" idx="1"/>
          </p:nvPr>
        </p:nvSpPr>
        <p:spPr>
          <a:xfrm>
            <a:off x="748021" y="2906713"/>
            <a:ext cx="8049022" cy="1500187"/>
          </a:xfrm>
        </p:spPr>
        <p:txBody>
          <a:bodyPr anchor="b"/>
          <a:lstStyle>
            <a:lvl1pPr marL="0" indent="0">
              <a:buNone/>
              <a:defRPr sz="2300">
                <a:solidFill>
                  <a:schemeClr val="tx1">
                    <a:tint val="75000"/>
                  </a:schemeClr>
                </a:solidFill>
              </a:defRPr>
            </a:lvl1pPr>
            <a:lvl2pPr marL="522442" indent="0">
              <a:buNone/>
              <a:defRPr sz="2100">
                <a:solidFill>
                  <a:schemeClr val="tx1">
                    <a:tint val="75000"/>
                  </a:schemeClr>
                </a:solidFill>
              </a:defRPr>
            </a:lvl2pPr>
            <a:lvl3pPr marL="1044885" indent="0">
              <a:buNone/>
              <a:defRPr sz="1800">
                <a:solidFill>
                  <a:schemeClr val="tx1">
                    <a:tint val="75000"/>
                  </a:schemeClr>
                </a:solidFill>
              </a:defRPr>
            </a:lvl3pPr>
            <a:lvl4pPr marL="1567327" indent="0">
              <a:buNone/>
              <a:defRPr sz="1600">
                <a:solidFill>
                  <a:schemeClr val="tx1">
                    <a:tint val="75000"/>
                  </a:schemeClr>
                </a:solidFill>
              </a:defRPr>
            </a:lvl4pPr>
            <a:lvl5pPr marL="2089770" indent="0">
              <a:buNone/>
              <a:defRPr sz="1600">
                <a:solidFill>
                  <a:schemeClr val="tx1">
                    <a:tint val="75000"/>
                  </a:schemeClr>
                </a:solidFill>
              </a:defRPr>
            </a:lvl5pPr>
            <a:lvl6pPr marL="2612212" indent="0">
              <a:buNone/>
              <a:defRPr sz="1600">
                <a:solidFill>
                  <a:schemeClr val="tx1">
                    <a:tint val="75000"/>
                  </a:schemeClr>
                </a:solidFill>
              </a:defRPr>
            </a:lvl6pPr>
            <a:lvl7pPr marL="3134655" indent="0">
              <a:buNone/>
              <a:defRPr sz="1600">
                <a:solidFill>
                  <a:schemeClr val="tx1">
                    <a:tint val="75000"/>
                  </a:schemeClr>
                </a:solidFill>
              </a:defRPr>
            </a:lvl7pPr>
            <a:lvl8pPr marL="3657097" indent="0">
              <a:buNone/>
              <a:defRPr sz="1600">
                <a:solidFill>
                  <a:schemeClr val="tx1">
                    <a:tint val="75000"/>
                  </a:schemeClr>
                </a:solidFill>
              </a:defRPr>
            </a:lvl8pPr>
            <a:lvl9pPr marL="417954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381EB-7A89-4ED1-BD4E-E84F80B7EA4D}" type="datetimeFigureOut">
              <a:rPr lang="en-IN" smtClean="0"/>
              <a:t>01-03-2019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256515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73472" y="1600201"/>
            <a:ext cx="4182335" cy="4525963"/>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13631" y="1600201"/>
            <a:ext cx="4182335" cy="4525963"/>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0381EB-7A89-4ED1-BD4E-E84F80B7EA4D}" type="datetimeFigureOut">
              <a:rPr lang="en-IN" smtClean="0"/>
              <a:t>01-03-2019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87821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73472" y="1535113"/>
            <a:ext cx="4183980" cy="639763"/>
          </a:xfrm>
        </p:spPr>
        <p:txBody>
          <a:bodyPr anchor="b"/>
          <a:lstStyle>
            <a:lvl1pPr marL="0" indent="0">
              <a:buNone/>
              <a:defRPr sz="2700" b="1"/>
            </a:lvl1pPr>
            <a:lvl2pPr marL="522442" indent="0">
              <a:buNone/>
              <a:defRPr sz="2300" b="1"/>
            </a:lvl2pPr>
            <a:lvl3pPr marL="1044885" indent="0">
              <a:buNone/>
              <a:defRPr sz="2100" b="1"/>
            </a:lvl3pPr>
            <a:lvl4pPr marL="1567327" indent="0">
              <a:buNone/>
              <a:defRPr sz="1800" b="1"/>
            </a:lvl4pPr>
            <a:lvl5pPr marL="2089770" indent="0">
              <a:buNone/>
              <a:defRPr sz="1800" b="1"/>
            </a:lvl5pPr>
            <a:lvl6pPr marL="2612212" indent="0">
              <a:buNone/>
              <a:defRPr sz="1800" b="1"/>
            </a:lvl6pPr>
            <a:lvl7pPr marL="3134655" indent="0">
              <a:buNone/>
              <a:defRPr sz="1800" b="1"/>
            </a:lvl7pPr>
            <a:lvl8pPr marL="3657097" indent="0">
              <a:buNone/>
              <a:defRPr sz="1800" b="1"/>
            </a:lvl8pPr>
            <a:lvl9pPr marL="417954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473472" y="2174875"/>
            <a:ext cx="4183980" cy="395128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810345" y="1535113"/>
            <a:ext cx="4185623" cy="639763"/>
          </a:xfrm>
        </p:spPr>
        <p:txBody>
          <a:bodyPr anchor="b"/>
          <a:lstStyle>
            <a:lvl1pPr marL="0" indent="0">
              <a:buNone/>
              <a:defRPr sz="2700" b="1"/>
            </a:lvl1pPr>
            <a:lvl2pPr marL="522442" indent="0">
              <a:buNone/>
              <a:defRPr sz="2300" b="1"/>
            </a:lvl2pPr>
            <a:lvl3pPr marL="1044885" indent="0">
              <a:buNone/>
              <a:defRPr sz="2100" b="1"/>
            </a:lvl3pPr>
            <a:lvl4pPr marL="1567327" indent="0">
              <a:buNone/>
              <a:defRPr sz="1800" b="1"/>
            </a:lvl4pPr>
            <a:lvl5pPr marL="2089770" indent="0">
              <a:buNone/>
              <a:defRPr sz="1800" b="1"/>
            </a:lvl5pPr>
            <a:lvl6pPr marL="2612212" indent="0">
              <a:buNone/>
              <a:defRPr sz="1800" b="1"/>
            </a:lvl6pPr>
            <a:lvl7pPr marL="3134655" indent="0">
              <a:buNone/>
              <a:defRPr sz="1800" b="1"/>
            </a:lvl7pPr>
            <a:lvl8pPr marL="3657097" indent="0">
              <a:buNone/>
              <a:defRPr sz="1800" b="1"/>
            </a:lvl8pPr>
            <a:lvl9pPr marL="417954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4810345" y="2174875"/>
            <a:ext cx="4185623" cy="395128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0381EB-7A89-4ED1-BD4E-E84F80B7EA4D}" type="datetimeFigureOut">
              <a:rPr lang="en-IN" smtClean="0"/>
              <a:t>01-03-2019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148809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0381EB-7A89-4ED1-BD4E-E84F80B7EA4D}" type="datetimeFigureOut">
              <a:rPr lang="en-IN" smtClean="0"/>
              <a:t>01-03-2019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122754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381EB-7A89-4ED1-BD4E-E84F80B7EA4D}" type="datetimeFigureOut">
              <a:rPr lang="en-IN" smtClean="0"/>
              <a:t>01-03-2019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260246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3473" y="273049"/>
            <a:ext cx="3115380" cy="1162051"/>
          </a:xfrm>
        </p:spPr>
        <p:txBody>
          <a:bodyPr anchor="b"/>
          <a:lstStyle>
            <a:lvl1pPr algn="l">
              <a:defRPr sz="2300" b="1"/>
            </a:lvl1pPr>
          </a:lstStyle>
          <a:p>
            <a:r>
              <a:rPr lang="en-US" smtClean="0"/>
              <a:t>Click to edit Master title style</a:t>
            </a:r>
            <a:endParaRPr lang="en-IN"/>
          </a:p>
        </p:txBody>
      </p:sp>
      <p:sp>
        <p:nvSpPr>
          <p:cNvPr id="3" name="Content Placeholder 2"/>
          <p:cNvSpPr>
            <a:spLocks noGrp="1"/>
          </p:cNvSpPr>
          <p:nvPr>
            <p:ph idx="1"/>
          </p:nvPr>
        </p:nvSpPr>
        <p:spPr>
          <a:xfrm>
            <a:off x="3702287" y="273052"/>
            <a:ext cx="5293679" cy="5853113"/>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73473" y="1435102"/>
            <a:ext cx="3115380" cy="4691063"/>
          </a:xfrm>
        </p:spPr>
        <p:txBody>
          <a:bodyPr/>
          <a:lstStyle>
            <a:lvl1pPr marL="0" indent="0">
              <a:buNone/>
              <a:defRPr sz="1600"/>
            </a:lvl1pPr>
            <a:lvl2pPr marL="522442" indent="0">
              <a:buNone/>
              <a:defRPr sz="1400"/>
            </a:lvl2pPr>
            <a:lvl3pPr marL="1044885" indent="0">
              <a:buNone/>
              <a:defRPr sz="1100"/>
            </a:lvl3pPr>
            <a:lvl4pPr marL="1567327" indent="0">
              <a:buNone/>
              <a:defRPr sz="1000"/>
            </a:lvl4pPr>
            <a:lvl5pPr marL="2089770" indent="0">
              <a:buNone/>
              <a:defRPr sz="1000"/>
            </a:lvl5pPr>
            <a:lvl6pPr marL="2612212" indent="0">
              <a:buNone/>
              <a:defRPr sz="1000"/>
            </a:lvl6pPr>
            <a:lvl7pPr marL="3134655" indent="0">
              <a:buNone/>
              <a:defRPr sz="1000"/>
            </a:lvl7pPr>
            <a:lvl8pPr marL="3657097" indent="0">
              <a:buNone/>
              <a:defRPr sz="1000"/>
            </a:lvl8pPr>
            <a:lvl9pPr marL="417954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381EB-7A89-4ED1-BD4E-E84F80B7EA4D}" type="datetimeFigureOut">
              <a:rPr lang="en-IN" smtClean="0"/>
              <a:t>01-03-2019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437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6076" y="4800600"/>
            <a:ext cx="5681663" cy="566739"/>
          </a:xfrm>
        </p:spPr>
        <p:txBody>
          <a:bodyPr anchor="b"/>
          <a:lstStyle>
            <a:lvl1pPr algn="l">
              <a:defRPr sz="2300" b="1"/>
            </a:lvl1pPr>
          </a:lstStyle>
          <a:p>
            <a:r>
              <a:rPr lang="en-US" smtClean="0"/>
              <a:t>Click to edit Master title style</a:t>
            </a:r>
            <a:endParaRPr lang="en-IN"/>
          </a:p>
        </p:txBody>
      </p:sp>
      <p:sp>
        <p:nvSpPr>
          <p:cNvPr id="3" name="Picture Placeholder 2"/>
          <p:cNvSpPr>
            <a:spLocks noGrp="1"/>
          </p:cNvSpPr>
          <p:nvPr>
            <p:ph type="pic" idx="1"/>
          </p:nvPr>
        </p:nvSpPr>
        <p:spPr>
          <a:xfrm>
            <a:off x="1856076" y="612775"/>
            <a:ext cx="5681663" cy="4114800"/>
          </a:xfrm>
        </p:spPr>
        <p:txBody>
          <a:bodyPr/>
          <a:lstStyle>
            <a:lvl1pPr marL="0" indent="0">
              <a:buNone/>
              <a:defRPr sz="3700"/>
            </a:lvl1pPr>
            <a:lvl2pPr marL="522442" indent="0">
              <a:buNone/>
              <a:defRPr sz="3200"/>
            </a:lvl2pPr>
            <a:lvl3pPr marL="1044885" indent="0">
              <a:buNone/>
              <a:defRPr sz="2700"/>
            </a:lvl3pPr>
            <a:lvl4pPr marL="1567327" indent="0">
              <a:buNone/>
              <a:defRPr sz="2300"/>
            </a:lvl4pPr>
            <a:lvl5pPr marL="2089770" indent="0">
              <a:buNone/>
              <a:defRPr sz="2300"/>
            </a:lvl5pPr>
            <a:lvl6pPr marL="2612212" indent="0">
              <a:buNone/>
              <a:defRPr sz="2300"/>
            </a:lvl6pPr>
            <a:lvl7pPr marL="3134655" indent="0">
              <a:buNone/>
              <a:defRPr sz="2300"/>
            </a:lvl7pPr>
            <a:lvl8pPr marL="3657097" indent="0">
              <a:buNone/>
              <a:defRPr sz="2300"/>
            </a:lvl8pPr>
            <a:lvl9pPr marL="4179540" indent="0">
              <a:buNone/>
              <a:defRPr sz="2300"/>
            </a:lvl9pPr>
          </a:lstStyle>
          <a:p>
            <a:endParaRPr lang="en-IN"/>
          </a:p>
        </p:txBody>
      </p:sp>
      <p:sp>
        <p:nvSpPr>
          <p:cNvPr id="4" name="Text Placeholder 3"/>
          <p:cNvSpPr>
            <a:spLocks noGrp="1"/>
          </p:cNvSpPr>
          <p:nvPr>
            <p:ph type="body" sz="half" idx="2"/>
          </p:nvPr>
        </p:nvSpPr>
        <p:spPr>
          <a:xfrm>
            <a:off x="1856076" y="5367338"/>
            <a:ext cx="5681663" cy="804863"/>
          </a:xfrm>
        </p:spPr>
        <p:txBody>
          <a:bodyPr/>
          <a:lstStyle>
            <a:lvl1pPr marL="0" indent="0">
              <a:buNone/>
              <a:defRPr sz="1600"/>
            </a:lvl1pPr>
            <a:lvl2pPr marL="522442" indent="0">
              <a:buNone/>
              <a:defRPr sz="1400"/>
            </a:lvl2pPr>
            <a:lvl3pPr marL="1044885" indent="0">
              <a:buNone/>
              <a:defRPr sz="1100"/>
            </a:lvl3pPr>
            <a:lvl4pPr marL="1567327" indent="0">
              <a:buNone/>
              <a:defRPr sz="1000"/>
            </a:lvl4pPr>
            <a:lvl5pPr marL="2089770" indent="0">
              <a:buNone/>
              <a:defRPr sz="1000"/>
            </a:lvl5pPr>
            <a:lvl6pPr marL="2612212" indent="0">
              <a:buNone/>
              <a:defRPr sz="1000"/>
            </a:lvl6pPr>
            <a:lvl7pPr marL="3134655" indent="0">
              <a:buNone/>
              <a:defRPr sz="1000"/>
            </a:lvl7pPr>
            <a:lvl8pPr marL="3657097" indent="0">
              <a:buNone/>
              <a:defRPr sz="1000"/>
            </a:lvl8pPr>
            <a:lvl9pPr marL="417954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381EB-7A89-4ED1-BD4E-E84F80B7EA4D}" type="datetimeFigureOut">
              <a:rPr lang="en-IN" smtClean="0"/>
              <a:t>01-03-2019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286F6-617A-4871-9545-C8D48B8FD1AD}" type="slidenum">
              <a:rPr lang="en-IN" smtClean="0"/>
              <a:t>‹#›</a:t>
            </a:fld>
            <a:endParaRPr lang="en-IN"/>
          </a:p>
        </p:txBody>
      </p:sp>
    </p:spTree>
    <p:extLst>
      <p:ext uri="{BB962C8B-B14F-4D97-AF65-F5344CB8AC3E}">
        <p14:creationId xmlns:p14="http://schemas.microsoft.com/office/powerpoint/2010/main" val="323578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472" y="274639"/>
            <a:ext cx="8522494" cy="1143000"/>
          </a:xfrm>
          <a:prstGeom prst="rect">
            <a:avLst/>
          </a:prstGeom>
        </p:spPr>
        <p:txBody>
          <a:bodyPr vert="horz" lIns="104488" tIns="52244" rIns="104488" bIns="52244"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73472" y="1600201"/>
            <a:ext cx="8522494" cy="4525963"/>
          </a:xfrm>
          <a:prstGeom prst="rect">
            <a:avLst/>
          </a:prstGeom>
        </p:spPr>
        <p:txBody>
          <a:bodyPr vert="horz" lIns="104488" tIns="52244" rIns="104488" bIns="522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73472" y="6356351"/>
            <a:ext cx="2209536" cy="365125"/>
          </a:xfrm>
          <a:prstGeom prst="rect">
            <a:avLst/>
          </a:prstGeom>
        </p:spPr>
        <p:txBody>
          <a:bodyPr vert="horz" lIns="104488" tIns="52244" rIns="104488" bIns="52244" rtlCol="0" anchor="ctr"/>
          <a:lstStyle>
            <a:lvl1pPr algn="l">
              <a:defRPr sz="1400">
                <a:solidFill>
                  <a:schemeClr val="tx1">
                    <a:tint val="75000"/>
                  </a:schemeClr>
                </a:solidFill>
              </a:defRPr>
            </a:lvl1pPr>
          </a:lstStyle>
          <a:p>
            <a:fld id="{B40381EB-7A89-4ED1-BD4E-E84F80B7EA4D}" type="datetimeFigureOut">
              <a:rPr lang="en-IN" smtClean="0"/>
              <a:t>01-03-2019</a:t>
            </a:fld>
            <a:endParaRPr lang="en-IN"/>
          </a:p>
        </p:txBody>
      </p:sp>
      <p:sp>
        <p:nvSpPr>
          <p:cNvPr id="5" name="Footer Placeholder 4"/>
          <p:cNvSpPr>
            <a:spLocks noGrp="1"/>
          </p:cNvSpPr>
          <p:nvPr>
            <p:ph type="ftr" sz="quarter" idx="3"/>
          </p:nvPr>
        </p:nvSpPr>
        <p:spPr>
          <a:xfrm>
            <a:off x="3235392" y="6356351"/>
            <a:ext cx="2998655" cy="365125"/>
          </a:xfrm>
          <a:prstGeom prst="rect">
            <a:avLst/>
          </a:prstGeom>
        </p:spPr>
        <p:txBody>
          <a:bodyPr vert="horz" lIns="104488" tIns="52244" rIns="104488" bIns="52244"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786430" y="6356351"/>
            <a:ext cx="2209536" cy="365125"/>
          </a:xfrm>
          <a:prstGeom prst="rect">
            <a:avLst/>
          </a:prstGeom>
        </p:spPr>
        <p:txBody>
          <a:bodyPr vert="horz" lIns="104488" tIns="52244" rIns="104488" bIns="52244" rtlCol="0" anchor="ctr"/>
          <a:lstStyle>
            <a:lvl1pPr algn="r">
              <a:defRPr sz="1400">
                <a:solidFill>
                  <a:schemeClr val="tx1">
                    <a:tint val="75000"/>
                  </a:schemeClr>
                </a:solidFill>
              </a:defRPr>
            </a:lvl1pPr>
          </a:lstStyle>
          <a:p>
            <a:fld id="{679286F6-617A-4871-9545-C8D48B8FD1AD}" type="slidenum">
              <a:rPr lang="en-IN" smtClean="0"/>
              <a:t>‹#›</a:t>
            </a:fld>
            <a:endParaRPr lang="en-IN"/>
          </a:p>
        </p:txBody>
      </p:sp>
    </p:spTree>
    <p:extLst>
      <p:ext uri="{BB962C8B-B14F-4D97-AF65-F5344CB8AC3E}">
        <p14:creationId xmlns:p14="http://schemas.microsoft.com/office/powerpoint/2010/main" val="212735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885" rtl="0" eaLnBrk="1" latinLnBrk="0" hangingPunct="1">
        <a:spcBef>
          <a:spcPct val="0"/>
        </a:spcBef>
        <a:buNone/>
        <a:defRPr sz="5000" kern="1200">
          <a:solidFill>
            <a:schemeClr val="tx1"/>
          </a:solidFill>
          <a:latin typeface="+mj-lt"/>
          <a:ea typeface="+mj-ea"/>
          <a:cs typeface="+mj-cs"/>
        </a:defRPr>
      </a:lvl1pPr>
    </p:titleStyle>
    <p:bodyStyle>
      <a:lvl1pPr marL="391832" indent="-391832" algn="l" defTabSz="104488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8969" indent="-326527" algn="l" defTabSz="104488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6106" indent="-261221" algn="l" defTabSz="10448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8549"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50991"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73433"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95876"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8318"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40761" indent="-261221" algn="l" defTabSz="10448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en-US"/>
      </a:defPPr>
      <a:lvl1pPr marL="0" algn="l" defTabSz="1044885" rtl="0" eaLnBrk="1" latinLnBrk="0" hangingPunct="1">
        <a:defRPr sz="2100" kern="1200">
          <a:solidFill>
            <a:schemeClr val="tx1"/>
          </a:solidFill>
          <a:latin typeface="+mn-lt"/>
          <a:ea typeface="+mn-ea"/>
          <a:cs typeface="+mn-cs"/>
        </a:defRPr>
      </a:lvl1pPr>
      <a:lvl2pPr marL="522442" algn="l" defTabSz="1044885" rtl="0" eaLnBrk="1" latinLnBrk="0" hangingPunct="1">
        <a:defRPr sz="2100" kern="1200">
          <a:solidFill>
            <a:schemeClr val="tx1"/>
          </a:solidFill>
          <a:latin typeface="+mn-lt"/>
          <a:ea typeface="+mn-ea"/>
          <a:cs typeface="+mn-cs"/>
        </a:defRPr>
      </a:lvl2pPr>
      <a:lvl3pPr marL="1044885" algn="l" defTabSz="1044885" rtl="0" eaLnBrk="1" latinLnBrk="0" hangingPunct="1">
        <a:defRPr sz="2100" kern="1200">
          <a:solidFill>
            <a:schemeClr val="tx1"/>
          </a:solidFill>
          <a:latin typeface="+mn-lt"/>
          <a:ea typeface="+mn-ea"/>
          <a:cs typeface="+mn-cs"/>
        </a:defRPr>
      </a:lvl3pPr>
      <a:lvl4pPr marL="1567327" algn="l" defTabSz="1044885" rtl="0" eaLnBrk="1" latinLnBrk="0" hangingPunct="1">
        <a:defRPr sz="2100" kern="1200">
          <a:solidFill>
            <a:schemeClr val="tx1"/>
          </a:solidFill>
          <a:latin typeface="+mn-lt"/>
          <a:ea typeface="+mn-ea"/>
          <a:cs typeface="+mn-cs"/>
        </a:defRPr>
      </a:lvl4pPr>
      <a:lvl5pPr marL="2089770" algn="l" defTabSz="1044885" rtl="0" eaLnBrk="1" latinLnBrk="0" hangingPunct="1">
        <a:defRPr sz="2100" kern="1200">
          <a:solidFill>
            <a:schemeClr val="tx1"/>
          </a:solidFill>
          <a:latin typeface="+mn-lt"/>
          <a:ea typeface="+mn-ea"/>
          <a:cs typeface="+mn-cs"/>
        </a:defRPr>
      </a:lvl5pPr>
      <a:lvl6pPr marL="2612212" algn="l" defTabSz="1044885" rtl="0" eaLnBrk="1" latinLnBrk="0" hangingPunct="1">
        <a:defRPr sz="2100" kern="1200">
          <a:solidFill>
            <a:schemeClr val="tx1"/>
          </a:solidFill>
          <a:latin typeface="+mn-lt"/>
          <a:ea typeface="+mn-ea"/>
          <a:cs typeface="+mn-cs"/>
        </a:defRPr>
      </a:lvl6pPr>
      <a:lvl7pPr marL="3134655" algn="l" defTabSz="1044885" rtl="0" eaLnBrk="1" latinLnBrk="0" hangingPunct="1">
        <a:defRPr sz="2100" kern="1200">
          <a:solidFill>
            <a:schemeClr val="tx1"/>
          </a:solidFill>
          <a:latin typeface="+mn-lt"/>
          <a:ea typeface="+mn-ea"/>
          <a:cs typeface="+mn-cs"/>
        </a:defRPr>
      </a:lvl7pPr>
      <a:lvl8pPr marL="3657097" algn="l" defTabSz="1044885" rtl="0" eaLnBrk="1" latinLnBrk="0" hangingPunct="1">
        <a:defRPr sz="2100" kern="1200">
          <a:solidFill>
            <a:schemeClr val="tx1"/>
          </a:solidFill>
          <a:latin typeface="+mn-lt"/>
          <a:ea typeface="+mn-ea"/>
          <a:cs typeface="+mn-cs"/>
        </a:defRPr>
      </a:lvl8pPr>
      <a:lvl9pPr marL="4179540" algn="l" defTabSz="104488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9827" y="259316"/>
            <a:ext cx="5843074" cy="556185"/>
          </a:xfrm>
          <a:prstGeom prst="rect">
            <a:avLst/>
          </a:prstGeom>
          <a:noFill/>
        </p:spPr>
        <p:txBody>
          <a:bodyPr wrap="square" lIns="78366" tIns="39183" rIns="78366" bIns="39183" rtlCol="0">
            <a:spAutoFit/>
          </a:bodyPr>
          <a:lstStyle/>
          <a:p>
            <a:pPr defTabSz="783664">
              <a:defRPr/>
            </a:pPr>
            <a:r>
              <a:rPr lang="en-US" sz="3100" b="1" dirty="0">
                <a:solidFill>
                  <a:srgbClr val="FF0000"/>
                </a:solidFill>
                <a:latin typeface="Calibri" panose="020F0502020204030204"/>
              </a:rPr>
              <a:t>RAGHU  ENGINEERING  COLLEGE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215" y="243926"/>
            <a:ext cx="2016224" cy="2248970"/>
          </a:xfrm>
          <a:prstGeom prst="rect">
            <a:avLst/>
          </a:prstGeom>
        </p:spPr>
      </p:pic>
      <p:sp>
        <p:nvSpPr>
          <p:cNvPr id="4" name="TextBox 3"/>
          <p:cNvSpPr txBox="1"/>
          <p:nvPr/>
        </p:nvSpPr>
        <p:spPr>
          <a:xfrm>
            <a:off x="4187000" y="816321"/>
            <a:ext cx="2660050" cy="325353"/>
          </a:xfrm>
          <a:prstGeom prst="rect">
            <a:avLst/>
          </a:prstGeom>
          <a:noFill/>
        </p:spPr>
        <p:txBody>
          <a:bodyPr wrap="square" lIns="78366" tIns="39183" rIns="78366" bIns="39183" rtlCol="0">
            <a:spAutoFit/>
          </a:bodyPr>
          <a:lstStyle/>
          <a:p>
            <a:pPr defTabSz="783664">
              <a:defRPr/>
            </a:pPr>
            <a:r>
              <a:rPr lang="en-US" sz="1600" dirty="0">
                <a:solidFill>
                  <a:prstClr val="black"/>
                </a:solidFill>
                <a:latin typeface="Calibri" panose="020F0502020204030204"/>
              </a:rPr>
              <a:t>(AUTONOMOUS)</a:t>
            </a:r>
          </a:p>
        </p:txBody>
      </p:sp>
      <p:sp>
        <p:nvSpPr>
          <p:cNvPr id="5" name="TextBox 4"/>
          <p:cNvSpPr txBox="1"/>
          <p:nvPr/>
        </p:nvSpPr>
        <p:spPr>
          <a:xfrm>
            <a:off x="3964251" y="1198709"/>
            <a:ext cx="3460650" cy="325353"/>
          </a:xfrm>
          <a:prstGeom prst="rect">
            <a:avLst/>
          </a:prstGeom>
          <a:noFill/>
        </p:spPr>
        <p:txBody>
          <a:bodyPr wrap="square" lIns="78366" tIns="39183" rIns="78366" bIns="39183" rtlCol="0">
            <a:spAutoFit/>
          </a:bodyPr>
          <a:lstStyle/>
          <a:p>
            <a:pPr defTabSz="783664">
              <a:defRPr/>
            </a:pPr>
            <a:r>
              <a:rPr lang="en-US" sz="1600" b="1" dirty="0">
                <a:solidFill>
                  <a:prstClr val="black"/>
                </a:solidFill>
                <a:latin typeface="Calibri" panose="020F0502020204030204"/>
              </a:rPr>
              <a:t>DEPARTMENT OF EEE</a:t>
            </a:r>
          </a:p>
        </p:txBody>
      </p:sp>
      <p:sp>
        <p:nvSpPr>
          <p:cNvPr id="6" name="TextBox 5"/>
          <p:cNvSpPr txBox="1"/>
          <p:nvPr/>
        </p:nvSpPr>
        <p:spPr>
          <a:xfrm>
            <a:off x="3773787" y="1558551"/>
            <a:ext cx="3073263" cy="325353"/>
          </a:xfrm>
          <a:prstGeom prst="rect">
            <a:avLst/>
          </a:prstGeom>
          <a:noFill/>
        </p:spPr>
        <p:txBody>
          <a:bodyPr wrap="square" lIns="78366" tIns="39183" rIns="78366" bIns="39183" rtlCol="0">
            <a:spAutoFit/>
          </a:bodyPr>
          <a:lstStyle/>
          <a:p>
            <a:pPr defTabSz="783664">
              <a:defRPr/>
            </a:pPr>
            <a:r>
              <a:rPr lang="en-US" sz="1600" dirty="0">
                <a:solidFill>
                  <a:prstClr val="black"/>
                </a:solidFill>
                <a:latin typeface="Calibri" panose="020F0502020204030204"/>
              </a:rPr>
              <a:t>Academic year: 2018-2019</a:t>
            </a:r>
          </a:p>
        </p:txBody>
      </p:sp>
      <p:sp>
        <p:nvSpPr>
          <p:cNvPr id="7" name="TextBox 6"/>
          <p:cNvSpPr txBox="1"/>
          <p:nvPr/>
        </p:nvSpPr>
        <p:spPr>
          <a:xfrm>
            <a:off x="4138575" y="1958447"/>
            <a:ext cx="3337977" cy="325353"/>
          </a:xfrm>
          <a:prstGeom prst="rect">
            <a:avLst/>
          </a:prstGeom>
          <a:noFill/>
        </p:spPr>
        <p:txBody>
          <a:bodyPr wrap="square" lIns="78366" tIns="39183" rIns="78366" bIns="39183" rtlCol="0">
            <a:spAutoFit/>
          </a:bodyPr>
          <a:lstStyle/>
          <a:p>
            <a:pPr defTabSz="783664">
              <a:defRPr/>
            </a:pPr>
            <a:r>
              <a:rPr lang="en-US" sz="1600" dirty="0">
                <a:solidFill>
                  <a:prstClr val="black"/>
                </a:solidFill>
                <a:latin typeface="Calibri" panose="020F0502020204030204"/>
              </a:rPr>
              <a:t>II year  2-semister</a:t>
            </a:r>
          </a:p>
        </p:txBody>
      </p:sp>
      <p:sp>
        <p:nvSpPr>
          <p:cNvPr id="8" name="TextBox 7"/>
          <p:cNvSpPr txBox="1"/>
          <p:nvPr/>
        </p:nvSpPr>
        <p:spPr>
          <a:xfrm>
            <a:off x="4035274" y="2287725"/>
            <a:ext cx="4074010" cy="325353"/>
          </a:xfrm>
          <a:prstGeom prst="rect">
            <a:avLst/>
          </a:prstGeom>
          <a:noFill/>
        </p:spPr>
        <p:txBody>
          <a:bodyPr wrap="square" lIns="78366" tIns="39183" rIns="78366" bIns="39183" rtlCol="0">
            <a:spAutoFit/>
          </a:bodyPr>
          <a:lstStyle/>
          <a:p>
            <a:pPr defTabSz="783664">
              <a:defRPr/>
            </a:pPr>
            <a:r>
              <a:rPr lang="en-US" sz="1600" b="1" dirty="0">
                <a:solidFill>
                  <a:prstClr val="black"/>
                </a:solidFill>
                <a:latin typeface="Calibri" panose="020F0502020204030204"/>
              </a:rPr>
              <a:t>Electrical Machines-1</a:t>
            </a:r>
          </a:p>
        </p:txBody>
      </p:sp>
      <p:sp>
        <p:nvSpPr>
          <p:cNvPr id="9" name="TextBox 8"/>
          <p:cNvSpPr txBox="1"/>
          <p:nvPr/>
        </p:nvSpPr>
        <p:spPr>
          <a:xfrm>
            <a:off x="1609804" y="2808034"/>
            <a:ext cx="6545749" cy="1048627"/>
          </a:xfrm>
          <a:prstGeom prst="rect">
            <a:avLst/>
          </a:prstGeom>
          <a:noFill/>
        </p:spPr>
        <p:txBody>
          <a:bodyPr wrap="square" lIns="78366" tIns="39183" rIns="78366" bIns="39183" rtlCol="0">
            <a:spAutoFit/>
          </a:bodyPr>
          <a:lstStyle/>
          <a:p>
            <a:pPr algn="ctr" defTabSz="783664">
              <a:defRPr/>
            </a:pPr>
            <a:r>
              <a:rPr lang="en-US" b="1" dirty="0">
                <a:latin typeface="Calibri" panose="020F0502020204030204"/>
              </a:rPr>
              <a:t>CASE STUDY </a:t>
            </a:r>
          </a:p>
          <a:p>
            <a:pPr algn="ctr" defTabSz="783664">
              <a:defRPr/>
            </a:pPr>
            <a:r>
              <a:rPr lang="en-US" b="1" dirty="0">
                <a:latin typeface="Calibri" panose="020F0502020204030204"/>
              </a:rPr>
              <a:t>ON</a:t>
            </a:r>
          </a:p>
          <a:p>
            <a:pPr algn="ctr" defTabSz="783664">
              <a:defRPr/>
            </a:pPr>
            <a:r>
              <a:rPr lang="en-US" b="1" dirty="0">
                <a:latin typeface="Calibri" panose="020F0502020204030204"/>
              </a:rPr>
              <a:t>SLIP TEST ON SALIENT POLE 3 PHASE ALTERNATOR </a:t>
            </a:r>
            <a:endParaRPr lang="en-US" sz="1600" dirty="0">
              <a:latin typeface="Calibri" panose="020F0502020204030204"/>
            </a:endParaRPr>
          </a:p>
        </p:txBody>
      </p:sp>
      <p:sp>
        <p:nvSpPr>
          <p:cNvPr id="10" name="TextBox 9"/>
          <p:cNvSpPr txBox="1"/>
          <p:nvPr/>
        </p:nvSpPr>
        <p:spPr>
          <a:xfrm>
            <a:off x="5958856" y="4763194"/>
            <a:ext cx="3473824" cy="1556459"/>
          </a:xfrm>
          <a:prstGeom prst="rect">
            <a:avLst/>
          </a:prstGeom>
          <a:noFill/>
        </p:spPr>
        <p:txBody>
          <a:bodyPr wrap="square" lIns="78366" tIns="39183" rIns="78366" bIns="39183" rtlCol="0">
            <a:spAutoFit/>
          </a:bodyPr>
          <a:lstStyle/>
          <a:p>
            <a:pPr defTabSz="783664">
              <a:defRPr/>
            </a:pPr>
            <a:r>
              <a:rPr lang="en-US" sz="1600" b="1" dirty="0">
                <a:solidFill>
                  <a:prstClr val="black"/>
                </a:solidFill>
                <a:latin typeface="Calibri" panose="020F0502020204030204"/>
              </a:rPr>
              <a:t>BATCH-3</a:t>
            </a:r>
          </a:p>
          <a:p>
            <a:pPr defTabSz="783664">
              <a:defRPr/>
            </a:pPr>
            <a:r>
              <a:rPr lang="en-US" sz="1600" dirty="0">
                <a:solidFill>
                  <a:prstClr val="black"/>
                </a:solidFill>
                <a:latin typeface="Calibri" panose="020F0502020204030204"/>
              </a:rPr>
              <a:t>18985A0246 – </a:t>
            </a:r>
            <a:r>
              <a:rPr lang="en-US" sz="1600" dirty="0" err="1">
                <a:solidFill>
                  <a:prstClr val="black"/>
                </a:solidFill>
                <a:latin typeface="Calibri" panose="020F0502020204030204"/>
              </a:rPr>
              <a:t>K.Karthik</a:t>
            </a:r>
            <a:endParaRPr lang="en-US" sz="1600" dirty="0">
              <a:solidFill>
                <a:prstClr val="black"/>
              </a:solidFill>
              <a:latin typeface="Calibri" panose="020F0502020204030204"/>
            </a:endParaRPr>
          </a:p>
          <a:p>
            <a:pPr defTabSz="783664">
              <a:defRPr/>
            </a:pPr>
            <a:r>
              <a:rPr lang="en-US" sz="1600" dirty="0">
                <a:solidFill>
                  <a:prstClr val="black"/>
                </a:solidFill>
                <a:latin typeface="Calibri" panose="020F0502020204030204"/>
              </a:rPr>
              <a:t>18985A0247 – L.</a:t>
            </a:r>
            <a:r>
              <a:rPr lang="en-US" sz="1600" dirty="0" err="1">
                <a:solidFill>
                  <a:prstClr val="black"/>
                </a:solidFill>
                <a:latin typeface="Calibri" panose="020F0502020204030204"/>
              </a:rPr>
              <a:t>Ratnakara</a:t>
            </a:r>
            <a:r>
              <a:rPr lang="en-US" sz="1600" dirty="0">
                <a:solidFill>
                  <a:prstClr val="black"/>
                </a:solidFill>
                <a:latin typeface="Calibri" panose="020F0502020204030204"/>
              </a:rPr>
              <a:t> Rao</a:t>
            </a:r>
          </a:p>
          <a:p>
            <a:pPr defTabSz="783664">
              <a:defRPr/>
            </a:pPr>
            <a:r>
              <a:rPr lang="en-US" sz="1600" dirty="0">
                <a:solidFill>
                  <a:prstClr val="black"/>
                </a:solidFill>
                <a:latin typeface="Calibri" panose="020F0502020204030204"/>
              </a:rPr>
              <a:t>18985A0248 – </a:t>
            </a:r>
            <a:r>
              <a:rPr lang="en-US" sz="1600" dirty="0" err="1">
                <a:solidFill>
                  <a:prstClr val="black"/>
                </a:solidFill>
                <a:latin typeface="Calibri" panose="020F0502020204030204"/>
              </a:rPr>
              <a:t>M.Gaddim</a:t>
            </a:r>
            <a:r>
              <a:rPr lang="en-US" sz="1600" dirty="0">
                <a:solidFill>
                  <a:prstClr val="black"/>
                </a:solidFill>
                <a:latin typeface="Calibri" panose="020F0502020204030204"/>
              </a:rPr>
              <a:t> Naidu</a:t>
            </a:r>
          </a:p>
          <a:p>
            <a:pPr lvl="0">
              <a:defRPr/>
            </a:pPr>
            <a:r>
              <a:rPr lang="en-US" sz="1600" dirty="0">
                <a:solidFill>
                  <a:prstClr val="black"/>
                </a:solidFill>
              </a:rPr>
              <a:t>18985A0249 – </a:t>
            </a:r>
            <a:r>
              <a:rPr lang="en-US" sz="1600" dirty="0" err="1" smtClean="0">
                <a:solidFill>
                  <a:prstClr val="black"/>
                </a:solidFill>
              </a:rPr>
              <a:t>M.Jagapathi</a:t>
            </a:r>
            <a:r>
              <a:rPr lang="en-US" sz="1600" dirty="0" smtClean="0">
                <a:solidFill>
                  <a:prstClr val="black"/>
                </a:solidFill>
              </a:rPr>
              <a:t> </a:t>
            </a:r>
            <a:r>
              <a:rPr lang="en-US" sz="1600" dirty="0" err="1">
                <a:solidFill>
                  <a:prstClr val="black"/>
                </a:solidFill>
              </a:rPr>
              <a:t>varma</a:t>
            </a:r>
            <a:endParaRPr lang="en-US" sz="1300" dirty="0">
              <a:solidFill>
                <a:prstClr val="black"/>
              </a:solidFill>
              <a:latin typeface="Calibri" panose="020F0502020204030204"/>
            </a:endParaRPr>
          </a:p>
          <a:p>
            <a:pPr defTabSz="783664">
              <a:defRPr/>
            </a:pPr>
            <a:r>
              <a:rPr lang="en-US" sz="1600" dirty="0">
                <a:solidFill>
                  <a:prstClr val="black"/>
                </a:solidFill>
                <a:latin typeface="Calibri" panose="020F0502020204030204"/>
              </a:rPr>
              <a:t>18985A0250 – </a:t>
            </a:r>
            <a:r>
              <a:rPr lang="en-US" sz="1600" dirty="0" err="1">
                <a:solidFill>
                  <a:prstClr val="black"/>
                </a:solidFill>
                <a:latin typeface="Calibri" panose="020F0502020204030204"/>
              </a:rPr>
              <a:t>M.Sai</a:t>
            </a:r>
            <a:endParaRPr lang="en-US" sz="1600" dirty="0">
              <a:solidFill>
                <a:prstClr val="black"/>
              </a:solidFill>
              <a:latin typeface="Calibri" panose="020F0502020204030204"/>
            </a:endParaRPr>
          </a:p>
        </p:txBody>
      </p:sp>
      <p:sp>
        <p:nvSpPr>
          <p:cNvPr id="11" name="TextBox 10"/>
          <p:cNvSpPr txBox="1"/>
          <p:nvPr/>
        </p:nvSpPr>
        <p:spPr>
          <a:xfrm>
            <a:off x="346497" y="4879571"/>
            <a:ext cx="2810701" cy="817795"/>
          </a:xfrm>
          <a:prstGeom prst="rect">
            <a:avLst/>
          </a:prstGeom>
          <a:noFill/>
        </p:spPr>
        <p:txBody>
          <a:bodyPr wrap="square" lIns="78366" tIns="39183" rIns="78366" bIns="39183" rtlCol="0">
            <a:spAutoFit/>
          </a:bodyPr>
          <a:lstStyle/>
          <a:p>
            <a:pPr defTabSz="783664">
              <a:defRPr/>
            </a:pPr>
            <a:r>
              <a:rPr lang="en-US" sz="1600" b="1" dirty="0">
                <a:solidFill>
                  <a:prstClr val="black"/>
                </a:solidFill>
                <a:latin typeface="Calibri" panose="020F0502020204030204"/>
              </a:rPr>
              <a:t>FACULTY:</a:t>
            </a:r>
          </a:p>
          <a:p>
            <a:pPr defTabSz="783664">
              <a:defRPr/>
            </a:pPr>
            <a:r>
              <a:rPr lang="en-US" sz="1600" dirty="0" err="1">
                <a:solidFill>
                  <a:prstClr val="black"/>
                </a:solidFill>
                <a:latin typeface="Calibri" panose="020F0502020204030204"/>
              </a:rPr>
              <a:t>Mr.S.Kranthi</a:t>
            </a:r>
            <a:r>
              <a:rPr lang="en-US" sz="1600" dirty="0">
                <a:solidFill>
                  <a:prstClr val="black"/>
                </a:solidFill>
                <a:latin typeface="Calibri" panose="020F0502020204030204"/>
              </a:rPr>
              <a:t> </a:t>
            </a:r>
            <a:r>
              <a:rPr lang="en-US" sz="1600" dirty="0" err="1">
                <a:solidFill>
                  <a:prstClr val="black"/>
                </a:solidFill>
                <a:latin typeface="Calibri" panose="020F0502020204030204"/>
              </a:rPr>
              <a:t>kumar</a:t>
            </a:r>
            <a:r>
              <a:rPr lang="en-US" sz="1600" dirty="0">
                <a:solidFill>
                  <a:prstClr val="black"/>
                </a:solidFill>
                <a:latin typeface="Calibri" panose="020F0502020204030204"/>
              </a:rPr>
              <a:t> </a:t>
            </a:r>
          </a:p>
          <a:p>
            <a:pPr defTabSz="783664">
              <a:defRPr/>
            </a:pPr>
            <a:r>
              <a:rPr lang="en-US" sz="1600" dirty="0">
                <a:solidFill>
                  <a:prstClr val="black"/>
                </a:solidFill>
                <a:latin typeface="Calibri" panose="020F0502020204030204"/>
              </a:rPr>
              <a:t>Associate professor</a:t>
            </a:r>
          </a:p>
        </p:txBody>
      </p:sp>
      <p:graphicFrame>
        <p:nvGraphicFramePr>
          <p:cNvPr id="12" name="Object 11">
            <a:hlinkClick r:id="" action="ppaction://ole?verb=0"/>
          </p:cNvPr>
          <p:cNvGraphicFramePr/>
          <p:nvPr/>
        </p:nvGraphicFramePr>
        <p:xfrm>
          <a:off x="4379615" y="3321051"/>
          <a:ext cx="710208" cy="215900"/>
        </p:xfrm>
        <a:graphic>
          <a:graphicData uri="http://schemas.openxmlformats.org/presentationml/2006/ole">
            <mc:AlternateContent xmlns:mc="http://schemas.openxmlformats.org/markup-compatibility/2006">
              <mc:Choice xmlns:v="urn:schemas-microsoft-com:vml" Requires="v">
                <p:oleObj spid="_x0000_s1086" r:id="rId4" imgW="2743200" imgH="5181600" progId="">
                  <p:embed/>
                </p:oleObj>
              </mc:Choice>
              <mc:Fallback>
                <p:oleObj r:id="rId4" imgW="2743200" imgH="5181600" progId="">
                  <p:embed/>
                  <p:pic>
                    <p:nvPicPr>
                      <p:cNvPr id="0" name=""/>
                      <p:cNvPicPr/>
                      <p:nvPr/>
                    </p:nvPicPr>
                    <p:blipFill>
                      <a:blip r:embed="rId5"/>
                      <a:stretch>
                        <a:fillRect/>
                      </a:stretch>
                    </p:blipFill>
                    <p:spPr>
                      <a:xfrm>
                        <a:off x="4379615" y="3321051"/>
                        <a:ext cx="710208" cy="215900"/>
                      </a:xfrm>
                      <a:prstGeom prst="rect">
                        <a:avLst/>
                      </a:prstGeom>
                      <a:noFill/>
                      <a:ln w="9525">
                        <a:noFill/>
                      </a:ln>
                    </p:spPr>
                  </p:pic>
                </p:oleObj>
              </mc:Fallback>
            </mc:AlternateContent>
          </a:graphicData>
        </a:graphic>
      </p:graphicFrame>
      <p:graphicFrame>
        <p:nvGraphicFramePr>
          <p:cNvPr id="13" name="Object 12">
            <a:hlinkClick r:id="" action="ppaction://ole?verb=0"/>
          </p:cNvPr>
          <p:cNvGraphicFramePr/>
          <p:nvPr/>
        </p:nvGraphicFramePr>
        <p:xfrm>
          <a:off x="4379615" y="3321051"/>
          <a:ext cx="710208" cy="215900"/>
        </p:xfrm>
        <a:graphic>
          <a:graphicData uri="http://schemas.openxmlformats.org/presentationml/2006/ole">
            <mc:AlternateContent xmlns:mc="http://schemas.openxmlformats.org/markup-compatibility/2006">
              <mc:Choice xmlns:v="urn:schemas-microsoft-com:vml" Requires="v">
                <p:oleObj spid="_x0000_s1087" r:id="rId6" imgW="2743200" imgH="5181600" progId="">
                  <p:embed/>
                </p:oleObj>
              </mc:Choice>
              <mc:Fallback>
                <p:oleObj r:id="rId6" imgW="2743200" imgH="5181600" progId="">
                  <p:embed/>
                  <p:pic>
                    <p:nvPicPr>
                      <p:cNvPr id="0" name=""/>
                      <p:cNvPicPr/>
                      <p:nvPr/>
                    </p:nvPicPr>
                    <p:blipFill>
                      <a:blip r:embed="rId5"/>
                      <a:stretch>
                        <a:fillRect/>
                      </a:stretch>
                    </p:blipFill>
                    <p:spPr>
                      <a:xfrm>
                        <a:off x="4379615" y="3321051"/>
                        <a:ext cx="710208" cy="215900"/>
                      </a:xfrm>
                      <a:prstGeom prst="rect">
                        <a:avLst/>
                      </a:prstGeom>
                      <a:noFill/>
                      <a:ln w="9525">
                        <a:noFill/>
                      </a:ln>
                    </p:spPr>
                  </p:pic>
                </p:oleObj>
              </mc:Fallback>
            </mc:AlternateContent>
          </a:graphicData>
        </a:graphic>
      </p:graphicFrame>
      <p:graphicFrame>
        <p:nvGraphicFramePr>
          <p:cNvPr id="14" name="Object 13">
            <a:hlinkClick r:id="" action="ppaction://ole?verb=0"/>
          </p:cNvPr>
          <p:cNvGraphicFramePr/>
          <p:nvPr/>
        </p:nvGraphicFramePr>
        <p:xfrm>
          <a:off x="4379615" y="3321051"/>
          <a:ext cx="710208" cy="215900"/>
        </p:xfrm>
        <a:graphic>
          <a:graphicData uri="http://schemas.openxmlformats.org/presentationml/2006/ole">
            <mc:AlternateContent xmlns:mc="http://schemas.openxmlformats.org/markup-compatibility/2006">
              <mc:Choice xmlns:v="urn:schemas-microsoft-com:vml" Requires="v">
                <p:oleObj spid="_x0000_s1088" r:id="rId7" imgW="2743200" imgH="5181600" progId="">
                  <p:embed/>
                </p:oleObj>
              </mc:Choice>
              <mc:Fallback>
                <p:oleObj r:id="rId7" imgW="2743200" imgH="5181600" progId="">
                  <p:embed/>
                  <p:pic>
                    <p:nvPicPr>
                      <p:cNvPr id="0" name=""/>
                      <p:cNvPicPr/>
                      <p:nvPr/>
                    </p:nvPicPr>
                    <p:blipFill>
                      <a:blip r:embed="rId5"/>
                      <a:stretch>
                        <a:fillRect/>
                      </a:stretch>
                    </p:blipFill>
                    <p:spPr>
                      <a:xfrm>
                        <a:off x="4379615" y="3321051"/>
                        <a:ext cx="710208" cy="21590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431361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472" y="1412777"/>
            <a:ext cx="8794727" cy="4414380"/>
          </a:xfrm>
          <a:prstGeom prst="rect">
            <a:avLst/>
          </a:prstGeom>
        </p:spPr>
        <p:txBody>
          <a:bodyPr wrap="square" lIns="104488" tIns="52244" rIns="104488" bIns="52244">
            <a:spAutoFit/>
          </a:bodyPr>
          <a:lstStyle/>
          <a:p>
            <a:pPr algn="just"/>
            <a:r>
              <a:rPr lang="en-IN" sz="2000" dirty="0"/>
              <a:t>If a synchronous machine runs at a slightly less than the synchronous speed, the field structure is exposed to the rotating </a:t>
            </a:r>
            <a:r>
              <a:rPr lang="en-IN" sz="2000" dirty="0" err="1"/>
              <a:t>mmf</a:t>
            </a:r>
            <a:r>
              <a:rPr lang="en-IN" sz="2000" dirty="0"/>
              <a:t> of armature reaction. Hence the poles and armature reaction </a:t>
            </a:r>
            <a:r>
              <a:rPr lang="en-IN" sz="2000" dirty="0" err="1"/>
              <a:t>mmf</a:t>
            </a:r>
            <a:r>
              <a:rPr lang="en-IN" sz="2000" dirty="0"/>
              <a:t> fall in phase and out of phase at slip frequency. Where the axis of two coincides, the armature acts through the field magnetic circuit, including maximum voltage in the field. The direct axis reactance </a:t>
            </a:r>
            <a:r>
              <a:rPr lang="en-IN" sz="2000" dirty="0" err="1"/>
              <a:t>X</a:t>
            </a:r>
            <a:r>
              <a:rPr lang="en-IN" sz="2000" baseline="-25000" dirty="0" err="1"/>
              <a:t>d</a:t>
            </a:r>
            <a:r>
              <a:rPr lang="en-IN" sz="2000" dirty="0"/>
              <a:t> (and hence the impedance </a:t>
            </a:r>
            <a:r>
              <a:rPr lang="en-IN" sz="2000" dirty="0" err="1"/>
              <a:t>Z</a:t>
            </a:r>
            <a:r>
              <a:rPr lang="en-IN" sz="2000" baseline="-25000" dirty="0" err="1"/>
              <a:t>d</a:t>
            </a:r>
            <a:r>
              <a:rPr lang="en-IN" sz="2000" dirty="0"/>
              <a:t>) is maximum resulting in the armature current being minimum. Where the field poles are in quadrature with armature </a:t>
            </a:r>
            <a:r>
              <a:rPr lang="en-IN" sz="2000" dirty="0" err="1"/>
              <a:t>mmf</a:t>
            </a:r>
            <a:r>
              <a:rPr lang="en-IN" sz="2000" dirty="0"/>
              <a:t>, quadrature axis reactance </a:t>
            </a:r>
            <a:r>
              <a:rPr lang="en-IN" sz="2000" dirty="0" err="1"/>
              <a:t>X</a:t>
            </a:r>
            <a:r>
              <a:rPr lang="en-IN" sz="2000" baseline="-25000" dirty="0" err="1"/>
              <a:t>q</a:t>
            </a:r>
            <a:r>
              <a:rPr lang="en-IN" sz="2000" dirty="0"/>
              <a:t> (and hence the impedance </a:t>
            </a:r>
            <a:r>
              <a:rPr lang="en-IN" sz="2000" dirty="0" err="1"/>
              <a:t>Z</a:t>
            </a:r>
            <a:r>
              <a:rPr lang="en-IN" sz="2000" baseline="-25000" dirty="0" err="1"/>
              <a:t>q</a:t>
            </a:r>
            <a:r>
              <a:rPr lang="en-IN" sz="2000" dirty="0"/>
              <a:t>) will be minimum resulting in the armature current maximum. Hence,</a:t>
            </a:r>
          </a:p>
          <a:p>
            <a:pPr algn="just"/>
            <a:r>
              <a:rPr lang="en-IN" sz="2000" dirty="0"/>
              <a:t> </a:t>
            </a:r>
          </a:p>
          <a:p>
            <a:pPr algn="just"/>
            <a:r>
              <a:rPr lang="en-IN" sz="2000" dirty="0" err="1"/>
              <a:t>Z</a:t>
            </a:r>
            <a:r>
              <a:rPr lang="en-IN" sz="2000" baseline="-25000" dirty="0" err="1"/>
              <a:t>d</a:t>
            </a:r>
            <a:r>
              <a:rPr lang="en-IN" sz="2000" dirty="0"/>
              <a:t> = Max. voltage / min. current</a:t>
            </a:r>
          </a:p>
          <a:p>
            <a:pPr algn="just"/>
            <a:r>
              <a:rPr lang="en-IN" sz="2000" dirty="0"/>
              <a:t> </a:t>
            </a:r>
          </a:p>
          <a:p>
            <a:pPr algn="just"/>
            <a:r>
              <a:rPr lang="en-IN" sz="2000" dirty="0" err="1"/>
              <a:t>Z</a:t>
            </a:r>
            <a:r>
              <a:rPr lang="en-IN" sz="2000" baseline="-25000" dirty="0" err="1"/>
              <a:t>q</a:t>
            </a:r>
            <a:r>
              <a:rPr lang="en-IN" sz="2000" dirty="0"/>
              <a:t> = Min. voltage / max. current</a:t>
            </a:r>
          </a:p>
          <a:p>
            <a:pPr algn="just"/>
            <a:endParaRPr lang="en-IN" sz="2000" dirty="0"/>
          </a:p>
        </p:txBody>
      </p:sp>
      <p:sp>
        <p:nvSpPr>
          <p:cNvPr id="5" name="TextBox 4"/>
          <p:cNvSpPr txBox="1"/>
          <p:nvPr/>
        </p:nvSpPr>
        <p:spPr>
          <a:xfrm>
            <a:off x="260472" y="495836"/>
            <a:ext cx="1239825" cy="459451"/>
          </a:xfrm>
          <a:prstGeom prst="rect">
            <a:avLst/>
          </a:prstGeom>
          <a:noFill/>
        </p:spPr>
        <p:txBody>
          <a:bodyPr wrap="none" lIns="104488" tIns="52244" rIns="104488" bIns="52244" rtlCol="0">
            <a:spAutoFit/>
          </a:bodyPr>
          <a:lstStyle/>
          <a:p>
            <a:r>
              <a:rPr lang="en-IN" sz="2300" b="1" dirty="0"/>
              <a:t>Theory:-</a:t>
            </a:r>
          </a:p>
        </p:txBody>
      </p:sp>
    </p:spTree>
    <p:extLst>
      <p:ext uri="{BB962C8B-B14F-4D97-AF65-F5344CB8AC3E}">
        <p14:creationId xmlns:p14="http://schemas.microsoft.com/office/powerpoint/2010/main" val="2826240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330" y="452668"/>
            <a:ext cx="9159893" cy="5191516"/>
          </a:xfrm>
          <a:prstGeom prst="rect">
            <a:avLst/>
          </a:prstGeom>
        </p:spPr>
        <p:txBody>
          <a:bodyPr wrap="square" lIns="104488" tIns="52244" rIns="104488" bIns="52244">
            <a:spAutoFit/>
          </a:bodyPr>
          <a:lstStyle/>
          <a:p>
            <a:pPr algn="just"/>
            <a:endParaRPr lang="en-IN" sz="2400" b="1" dirty="0" smtClean="0"/>
          </a:p>
          <a:p>
            <a:pPr algn="just"/>
            <a:endParaRPr lang="en-IN" sz="2400" b="1" dirty="0"/>
          </a:p>
          <a:p>
            <a:pPr algn="just"/>
            <a:r>
              <a:rPr lang="en-IN" sz="2400" b="1" dirty="0" smtClean="0"/>
              <a:t>PROCEDURE:-</a:t>
            </a:r>
          </a:p>
          <a:p>
            <a:pPr algn="just"/>
            <a:endParaRPr lang="en-IN" sz="2400" b="1" dirty="0"/>
          </a:p>
          <a:p>
            <a:pPr algn="just"/>
            <a:endParaRPr lang="en-IN" sz="2400" dirty="0"/>
          </a:p>
          <a:p>
            <a:pPr marL="342900" lvl="0" indent="-342900" algn="just">
              <a:buFont typeface="+mj-lt"/>
              <a:buAutoNum type="arabicPeriod"/>
            </a:pPr>
            <a:r>
              <a:rPr lang="en-IN" sz="1800" dirty="0"/>
              <a:t> </a:t>
            </a:r>
            <a:r>
              <a:rPr lang="en-IN" sz="2000" dirty="0"/>
              <a:t>Make connections as shown in circuit diagram</a:t>
            </a:r>
            <a:r>
              <a:rPr lang="en-IN" sz="2000" dirty="0" smtClean="0"/>
              <a:t>.</a:t>
            </a:r>
            <a:r>
              <a:rPr lang="en-IN" sz="2000" b="1" dirty="0"/>
              <a:t> </a:t>
            </a:r>
            <a:endParaRPr lang="en-IN" sz="2000" dirty="0"/>
          </a:p>
          <a:p>
            <a:pPr marL="457200" lvl="0" indent="-457200" algn="just">
              <a:buFont typeface="+mj-lt"/>
              <a:buAutoNum type="arabicPeriod"/>
            </a:pPr>
            <a:r>
              <a:rPr lang="en-IN" sz="2000" dirty="0"/>
              <a:t>Start the set and bring it to near synchronous speed keeping the field of the alternator open</a:t>
            </a:r>
            <a:r>
              <a:rPr lang="en-IN" sz="2000" dirty="0" smtClean="0"/>
              <a:t>.</a:t>
            </a:r>
            <a:r>
              <a:rPr lang="en-IN" sz="2000" b="1" dirty="0"/>
              <a:t> </a:t>
            </a:r>
            <a:endParaRPr lang="en-IN" sz="2000" dirty="0"/>
          </a:p>
          <a:p>
            <a:pPr marL="457200" lvl="0" indent="-457200" algn="just">
              <a:buFont typeface="+mj-lt"/>
              <a:buAutoNum type="arabicPeriod"/>
            </a:pPr>
            <a:r>
              <a:rPr lang="en-IN" sz="2000" dirty="0"/>
              <a:t>Apply an AC voltage of reduced magnitude (about 25% of the rated value). The field poles and armature </a:t>
            </a:r>
            <a:r>
              <a:rPr lang="en-IN" sz="2000" dirty="0" err="1"/>
              <a:t>mmf</a:t>
            </a:r>
            <a:r>
              <a:rPr lang="en-IN" sz="2000" dirty="0"/>
              <a:t> should rotate in same direction this can be verified by measuring the voltage across the field winding (It should be nearly equal to zero) Otherwise interchange the stator terminals</a:t>
            </a:r>
            <a:r>
              <a:rPr lang="en-IN" sz="2000" dirty="0" smtClean="0"/>
              <a:t>.</a:t>
            </a:r>
            <a:r>
              <a:rPr lang="en-IN" sz="2000" b="1" dirty="0"/>
              <a:t> </a:t>
            </a:r>
            <a:endParaRPr lang="en-IN" sz="2000" dirty="0"/>
          </a:p>
          <a:p>
            <a:pPr marL="457200" lvl="0" indent="-457200" algn="just">
              <a:buFont typeface="+mj-lt"/>
              <a:buAutoNum type="arabicPeriod"/>
            </a:pPr>
            <a:r>
              <a:rPr lang="en-IN" sz="2000" dirty="0"/>
              <a:t>Adjust the speed of the alternator to get sufficient oscillations (Maximum deflection) in the meter</a:t>
            </a:r>
            <a:r>
              <a:rPr lang="en-IN" sz="2000" dirty="0" smtClean="0"/>
              <a:t>.</a:t>
            </a:r>
            <a:r>
              <a:rPr lang="en-IN" sz="2000" b="1" dirty="0"/>
              <a:t> </a:t>
            </a:r>
            <a:endParaRPr lang="en-IN" sz="2000" dirty="0"/>
          </a:p>
          <a:p>
            <a:pPr marL="457200" lvl="0" indent="-457200" algn="just">
              <a:buFont typeface="+mj-lt"/>
              <a:buAutoNum type="arabicPeriod"/>
            </a:pPr>
            <a:r>
              <a:rPr lang="en-IN" sz="2000" dirty="0"/>
              <a:t>Note down the maximum and minimum value of ammeter and voltmeter</a:t>
            </a:r>
            <a:r>
              <a:rPr lang="en-IN" sz="2000" dirty="0" smtClean="0"/>
              <a:t>.</a:t>
            </a:r>
            <a:r>
              <a:rPr lang="en-IN" sz="2000" dirty="0"/>
              <a:t> </a:t>
            </a:r>
          </a:p>
          <a:p>
            <a:pPr marL="228600" indent="-228600" algn="just">
              <a:buFont typeface="+mj-lt"/>
              <a:buAutoNum type="arabicPeriod"/>
            </a:pPr>
            <a:endParaRPr lang="en-IN" sz="1050" dirty="0"/>
          </a:p>
        </p:txBody>
      </p:sp>
    </p:spTree>
    <p:extLst>
      <p:ext uri="{BB962C8B-B14F-4D97-AF65-F5344CB8AC3E}">
        <p14:creationId xmlns:p14="http://schemas.microsoft.com/office/powerpoint/2010/main" val="1797946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5439" r="9301" b="10866"/>
          <a:stretch/>
        </p:blipFill>
        <p:spPr bwMode="auto">
          <a:xfrm>
            <a:off x="430982" y="2634952"/>
            <a:ext cx="812016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8847" y="213689"/>
            <a:ext cx="4563984" cy="256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14303" y="1722294"/>
            <a:ext cx="444352" cy="338554"/>
          </a:xfrm>
          <a:prstGeom prst="rect">
            <a:avLst/>
          </a:prstGeom>
          <a:noFill/>
        </p:spPr>
        <p:txBody>
          <a:bodyPr wrap="none" rtlCol="0">
            <a:spAutoFit/>
          </a:bodyPr>
          <a:lstStyle/>
          <a:p>
            <a:r>
              <a:rPr lang="en-IN" sz="1600" dirty="0" smtClean="0"/>
              <a:t>4.5</a:t>
            </a:r>
            <a:endParaRPr lang="en-IN" sz="1600" dirty="0"/>
          </a:p>
        </p:txBody>
      </p:sp>
      <p:sp>
        <p:nvSpPr>
          <p:cNvPr id="5" name="TextBox 4"/>
          <p:cNvSpPr txBox="1"/>
          <p:nvPr/>
        </p:nvSpPr>
        <p:spPr>
          <a:xfrm>
            <a:off x="3726607" y="2204864"/>
            <a:ext cx="444352" cy="338554"/>
          </a:xfrm>
          <a:prstGeom prst="rect">
            <a:avLst/>
          </a:prstGeom>
          <a:noFill/>
        </p:spPr>
        <p:txBody>
          <a:bodyPr wrap="none" rtlCol="0">
            <a:spAutoFit/>
          </a:bodyPr>
          <a:lstStyle/>
          <a:p>
            <a:r>
              <a:rPr lang="en-IN" sz="1600" dirty="0" smtClean="0"/>
              <a:t>2.5</a:t>
            </a:r>
            <a:endParaRPr lang="en-IN" sz="1600" dirty="0"/>
          </a:p>
        </p:txBody>
      </p:sp>
      <p:sp>
        <p:nvSpPr>
          <p:cNvPr id="6" name="TextBox 5"/>
          <p:cNvSpPr txBox="1"/>
          <p:nvPr/>
        </p:nvSpPr>
        <p:spPr>
          <a:xfrm>
            <a:off x="4702288" y="5278394"/>
            <a:ext cx="968535" cy="338554"/>
          </a:xfrm>
          <a:prstGeom prst="rect">
            <a:avLst/>
          </a:prstGeom>
          <a:noFill/>
        </p:spPr>
        <p:txBody>
          <a:bodyPr wrap="none" rtlCol="0">
            <a:spAutoFit/>
          </a:bodyPr>
          <a:lstStyle/>
          <a:p>
            <a:r>
              <a:rPr lang="en-IN" sz="1600" dirty="0" smtClean="0"/>
              <a:t>1271.85K</a:t>
            </a:r>
            <a:endParaRPr lang="en-IN" sz="1600" dirty="0"/>
          </a:p>
        </p:txBody>
      </p:sp>
      <p:sp>
        <p:nvSpPr>
          <p:cNvPr id="7" name="TextBox 6"/>
          <p:cNvSpPr txBox="1"/>
          <p:nvPr/>
        </p:nvSpPr>
        <p:spPr>
          <a:xfrm>
            <a:off x="5211067" y="5777556"/>
            <a:ext cx="864339" cy="338554"/>
          </a:xfrm>
          <a:prstGeom prst="rect">
            <a:avLst/>
          </a:prstGeom>
          <a:noFill/>
        </p:spPr>
        <p:txBody>
          <a:bodyPr wrap="none" rtlCol="0">
            <a:spAutoFit/>
          </a:bodyPr>
          <a:lstStyle/>
          <a:p>
            <a:r>
              <a:rPr lang="en-IN" sz="1600" dirty="0" smtClean="0"/>
              <a:t>1750.5K</a:t>
            </a:r>
            <a:endParaRPr lang="en-IN" sz="1600" dirty="0"/>
          </a:p>
        </p:txBody>
      </p:sp>
      <p:sp>
        <p:nvSpPr>
          <p:cNvPr id="8" name="TextBox 7"/>
          <p:cNvSpPr txBox="1"/>
          <p:nvPr/>
        </p:nvSpPr>
        <p:spPr>
          <a:xfrm>
            <a:off x="3921075" y="6202248"/>
            <a:ext cx="694421" cy="338554"/>
          </a:xfrm>
          <a:prstGeom prst="rect">
            <a:avLst/>
          </a:prstGeom>
          <a:noFill/>
        </p:spPr>
        <p:txBody>
          <a:bodyPr wrap="none" rtlCol="0">
            <a:spAutoFit/>
          </a:bodyPr>
          <a:lstStyle/>
          <a:p>
            <a:r>
              <a:rPr lang="en-IN" sz="1600" dirty="0" smtClean="0"/>
              <a:t>3022k</a:t>
            </a:r>
            <a:endParaRPr lang="en-IN" sz="1600" dirty="0"/>
          </a:p>
        </p:txBody>
      </p:sp>
      <p:sp>
        <p:nvSpPr>
          <p:cNvPr id="9" name="TextBox 8"/>
          <p:cNvSpPr txBox="1"/>
          <p:nvPr/>
        </p:nvSpPr>
        <p:spPr>
          <a:xfrm>
            <a:off x="3043471" y="3608080"/>
            <a:ext cx="652743" cy="338554"/>
          </a:xfrm>
          <a:prstGeom prst="rect">
            <a:avLst/>
          </a:prstGeom>
          <a:noFill/>
        </p:spPr>
        <p:txBody>
          <a:bodyPr wrap="none" rtlCol="0">
            <a:spAutoFit/>
          </a:bodyPr>
          <a:lstStyle/>
          <a:p>
            <a:r>
              <a:rPr lang="en-IN" sz="1600" dirty="0" smtClean="0"/>
              <a:t>1.564</a:t>
            </a:r>
            <a:endParaRPr lang="en-IN" sz="1600" dirty="0"/>
          </a:p>
        </p:txBody>
      </p:sp>
    </p:spTree>
    <p:extLst>
      <p:ext uri="{BB962C8B-B14F-4D97-AF65-F5344CB8AC3E}">
        <p14:creationId xmlns:p14="http://schemas.microsoft.com/office/powerpoint/2010/main" val="2105516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247" y="332656"/>
            <a:ext cx="2161169" cy="415498"/>
          </a:xfrm>
          <a:prstGeom prst="rect">
            <a:avLst/>
          </a:prstGeom>
        </p:spPr>
        <p:txBody>
          <a:bodyPr wrap="none">
            <a:spAutoFit/>
          </a:bodyPr>
          <a:lstStyle/>
          <a:p>
            <a:r>
              <a:rPr lang="en-IN" b="1" dirty="0"/>
              <a:t>MODEL GRAPHS:-</a:t>
            </a:r>
            <a:endParaRPr lang="en-IN" dirty="0"/>
          </a:p>
        </p:txBody>
      </p:sp>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528" y="1772816"/>
            <a:ext cx="8904658" cy="371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30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223" y="836712"/>
            <a:ext cx="8784976" cy="1708160"/>
          </a:xfrm>
          <a:prstGeom prst="rect">
            <a:avLst/>
          </a:prstGeom>
        </p:spPr>
        <p:txBody>
          <a:bodyPr wrap="square">
            <a:spAutoFit/>
          </a:bodyPr>
          <a:lstStyle/>
          <a:p>
            <a:r>
              <a:rPr lang="en-IN" dirty="0"/>
              <a:t> </a:t>
            </a:r>
          </a:p>
          <a:p>
            <a:r>
              <a:rPr lang="en-IN" b="1" dirty="0"/>
              <a:t>RESULT:-</a:t>
            </a:r>
            <a:endParaRPr lang="en-IN" dirty="0"/>
          </a:p>
          <a:p>
            <a:r>
              <a:rPr lang="en-IN" dirty="0"/>
              <a:t> </a:t>
            </a:r>
          </a:p>
          <a:p>
            <a:r>
              <a:rPr lang="en-IN" dirty="0"/>
              <a:t>Performed slip test, calculated d axis and q axis synchronous reactance and plotted </a:t>
            </a:r>
            <a:r>
              <a:rPr lang="en-IN" dirty="0" smtClean="0"/>
              <a:t>the graphs</a:t>
            </a:r>
            <a:endParaRPr lang="en-IN" dirty="0"/>
          </a:p>
        </p:txBody>
      </p:sp>
    </p:spTree>
    <p:extLst>
      <p:ext uri="{BB962C8B-B14F-4D97-AF65-F5344CB8AC3E}">
        <p14:creationId xmlns:p14="http://schemas.microsoft.com/office/powerpoint/2010/main" val="18094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489" y="196360"/>
            <a:ext cx="5357640" cy="640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677" r="4011"/>
          <a:stretch/>
        </p:blipFill>
        <p:spPr bwMode="auto">
          <a:xfrm>
            <a:off x="54199" y="2348880"/>
            <a:ext cx="405129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249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39" y="332656"/>
            <a:ext cx="8522494" cy="720080"/>
          </a:xfrm>
        </p:spPr>
        <p:txBody>
          <a:bodyPr>
            <a:noAutofit/>
          </a:bodyPr>
          <a:lstStyle/>
          <a:p>
            <a:pPr algn="l"/>
            <a:r>
              <a:rPr lang="en-IN" sz="4000" dirty="0"/>
              <a:t>E</a:t>
            </a:r>
            <a:r>
              <a:rPr lang="en-IN" sz="4000" dirty="0" smtClean="0"/>
              <a:t>xample :-</a:t>
            </a:r>
            <a:endParaRPr lang="en-IN" sz="4000" dirty="0"/>
          </a:p>
        </p:txBody>
      </p:sp>
      <p:sp>
        <p:nvSpPr>
          <p:cNvPr id="3" name="Content Placeholder 2"/>
          <p:cNvSpPr>
            <a:spLocks noGrp="1"/>
          </p:cNvSpPr>
          <p:nvPr>
            <p:ph idx="1"/>
          </p:nvPr>
        </p:nvSpPr>
        <p:spPr>
          <a:xfrm>
            <a:off x="0" y="1772816"/>
            <a:ext cx="9469438" cy="5085183"/>
          </a:xfrm>
        </p:spPr>
        <p:txBody>
          <a:bodyPr>
            <a:normAutofit/>
          </a:bodyPr>
          <a:lstStyle/>
          <a:p>
            <a:pPr algn="just"/>
            <a:r>
              <a:rPr lang="en-IN" sz="2000" dirty="0" smtClean="0"/>
              <a:t>A salient pole synchronous machine with 4 poles AC windings is coupled to a prime mover. The machine is running at a speed of 1490 rpm. The synchronous machine stator is excited with a current of 50 </a:t>
            </a:r>
            <a:r>
              <a:rPr lang="en-IN" sz="2000" dirty="0"/>
              <a:t>H</a:t>
            </a:r>
            <a:r>
              <a:rPr lang="en-IN" sz="2000" dirty="0" smtClean="0"/>
              <a:t>z frequency the rotor winding of the machine is open. Per phase voltage and current for phase A of the machine of 30v, 25v, 10A and 6.5A. Armature resistance is negligible. The name plate ratings of the machine is 20MVA, three phase star connected,11 KV, 50Hz. At full unity Pf and rated voltage. Calculate</a:t>
            </a:r>
          </a:p>
          <a:p>
            <a:pPr marL="0" indent="0" algn="just">
              <a:buNone/>
            </a:pPr>
            <a:r>
              <a:rPr lang="en-IN" sz="2000" dirty="0"/>
              <a:t> </a:t>
            </a:r>
            <a:r>
              <a:rPr lang="en-IN" sz="2000" dirty="0" smtClean="0"/>
              <a:t>       (a) the excitation voltage and ,</a:t>
            </a:r>
          </a:p>
          <a:p>
            <a:pPr marL="0" indent="0" algn="just">
              <a:buNone/>
            </a:pPr>
            <a:r>
              <a:rPr lang="en-IN" sz="2000" dirty="0"/>
              <a:t> </a:t>
            </a:r>
            <a:r>
              <a:rPr lang="en-IN" sz="2000" dirty="0" smtClean="0"/>
              <a:t>       (b) the reluctance power de3veloped by the machine.</a:t>
            </a:r>
          </a:p>
        </p:txBody>
      </p:sp>
    </p:spTree>
    <p:extLst>
      <p:ext uri="{BB962C8B-B14F-4D97-AF65-F5344CB8AC3E}">
        <p14:creationId xmlns:p14="http://schemas.microsoft.com/office/powerpoint/2010/main" val="201680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8615" y="116632"/>
            <a:ext cx="1473737" cy="400110"/>
          </a:xfrm>
          <a:prstGeom prst="rect">
            <a:avLst/>
          </a:prstGeom>
          <a:noFill/>
        </p:spPr>
        <p:txBody>
          <a:bodyPr wrap="none" rtlCol="0">
            <a:spAutoFit/>
          </a:bodyPr>
          <a:lstStyle/>
          <a:p>
            <a:r>
              <a:rPr lang="en-IN" sz="2000" dirty="0" smtClean="0"/>
              <a:t>Programme:</a:t>
            </a:r>
            <a:endParaRPr lang="en-IN" sz="2000" dirty="0"/>
          </a:p>
        </p:txBody>
      </p:sp>
      <p:sp>
        <p:nvSpPr>
          <p:cNvPr id="3" name="Rectangle 2"/>
          <p:cNvSpPr/>
          <p:nvPr/>
        </p:nvSpPr>
        <p:spPr>
          <a:xfrm>
            <a:off x="558255" y="283577"/>
            <a:ext cx="6542633" cy="6740307"/>
          </a:xfrm>
          <a:prstGeom prst="rect">
            <a:avLst/>
          </a:prstGeom>
        </p:spPr>
        <p:txBody>
          <a:bodyPr wrap="square">
            <a:spAutoFit/>
          </a:bodyPr>
          <a:lstStyle/>
          <a:p>
            <a:r>
              <a:rPr lang="en-IN" sz="1600" dirty="0" err="1" smtClean="0"/>
              <a:t>Clc</a:t>
            </a:r>
            <a:endParaRPr lang="en-IN" sz="1600" dirty="0" smtClean="0"/>
          </a:p>
          <a:p>
            <a:r>
              <a:rPr lang="en-IN" sz="1600" dirty="0"/>
              <a:t>x = [ 0.1:0.1:1]</a:t>
            </a:r>
          </a:p>
          <a:p>
            <a:r>
              <a:rPr lang="en-IN" sz="1600" dirty="0" err="1"/>
              <a:t>theeta</a:t>
            </a:r>
            <a:r>
              <a:rPr lang="en-IN" sz="1600" dirty="0"/>
              <a:t> = [0:10:80]</a:t>
            </a:r>
          </a:p>
          <a:p>
            <a:r>
              <a:rPr lang="en-IN" sz="1600" dirty="0" err="1"/>
              <a:t>powerfactor</a:t>
            </a:r>
            <a:r>
              <a:rPr lang="en-IN" sz="1600" dirty="0"/>
              <a:t> = </a:t>
            </a:r>
            <a:r>
              <a:rPr lang="en-IN" sz="1600" dirty="0" err="1"/>
              <a:t>cosd</a:t>
            </a:r>
            <a:r>
              <a:rPr lang="en-IN" sz="1600" dirty="0"/>
              <a:t>(</a:t>
            </a:r>
            <a:r>
              <a:rPr lang="en-IN" sz="1600" dirty="0" err="1"/>
              <a:t>theeta</a:t>
            </a:r>
            <a:r>
              <a:rPr lang="en-IN" sz="1600" dirty="0"/>
              <a:t>)</a:t>
            </a:r>
          </a:p>
          <a:p>
            <a:r>
              <a:rPr lang="en-IN" sz="1600" dirty="0"/>
              <a:t>t = </a:t>
            </a:r>
            <a:r>
              <a:rPr lang="en-IN" sz="1600" dirty="0" err="1"/>
              <a:t>sind</a:t>
            </a:r>
            <a:r>
              <a:rPr lang="en-IN" sz="1600" dirty="0"/>
              <a:t>(</a:t>
            </a:r>
            <a:r>
              <a:rPr lang="en-IN" sz="1600" dirty="0" err="1"/>
              <a:t>theeta</a:t>
            </a:r>
            <a:r>
              <a:rPr lang="en-IN" sz="1600" dirty="0"/>
              <a:t>)</a:t>
            </a:r>
          </a:p>
          <a:p>
            <a:r>
              <a:rPr lang="en-IN" sz="1600" dirty="0" err="1"/>
              <a:t>loadangle</a:t>
            </a:r>
            <a:r>
              <a:rPr lang="en-IN" sz="1600" dirty="0"/>
              <a:t> = t</a:t>
            </a:r>
          </a:p>
          <a:p>
            <a:r>
              <a:rPr lang="en-IN" sz="1600" dirty="0" smtClean="0"/>
              <a:t>p = 4</a:t>
            </a:r>
          </a:p>
          <a:p>
            <a:r>
              <a:rPr lang="en-IN" sz="1600" dirty="0" smtClean="0"/>
              <a:t>poles = p </a:t>
            </a:r>
          </a:p>
          <a:p>
            <a:r>
              <a:rPr lang="en-IN" sz="1600" dirty="0" smtClean="0"/>
              <a:t>n = 1490</a:t>
            </a:r>
          </a:p>
          <a:p>
            <a:r>
              <a:rPr lang="en-IN" sz="1600" dirty="0" smtClean="0"/>
              <a:t>speed = n</a:t>
            </a:r>
          </a:p>
          <a:p>
            <a:r>
              <a:rPr lang="en-IN" sz="1600" dirty="0" smtClean="0"/>
              <a:t>f = 50</a:t>
            </a:r>
          </a:p>
          <a:p>
            <a:r>
              <a:rPr lang="en-IN" sz="1600" dirty="0" smtClean="0"/>
              <a:t>frequency = f</a:t>
            </a:r>
          </a:p>
          <a:p>
            <a:r>
              <a:rPr lang="en-IN" sz="1600" dirty="0" err="1" smtClean="0"/>
              <a:t>vmax</a:t>
            </a:r>
            <a:r>
              <a:rPr lang="en-IN" sz="1600" dirty="0" smtClean="0"/>
              <a:t> = 30</a:t>
            </a:r>
          </a:p>
          <a:p>
            <a:r>
              <a:rPr lang="en-IN" sz="1600" dirty="0" smtClean="0"/>
              <a:t>perphasevoltagereading1 = </a:t>
            </a:r>
            <a:r>
              <a:rPr lang="en-IN" sz="1600" dirty="0" err="1" smtClean="0"/>
              <a:t>vmax</a:t>
            </a:r>
            <a:endParaRPr lang="en-IN" sz="1600" dirty="0" smtClean="0"/>
          </a:p>
          <a:p>
            <a:r>
              <a:rPr lang="en-IN" sz="1600" dirty="0" err="1" smtClean="0"/>
              <a:t>vmin</a:t>
            </a:r>
            <a:r>
              <a:rPr lang="en-IN" sz="1600" dirty="0" smtClean="0"/>
              <a:t> = 25</a:t>
            </a:r>
          </a:p>
          <a:p>
            <a:r>
              <a:rPr lang="en-IN" sz="1600" dirty="0" smtClean="0"/>
              <a:t>perphasevoltagereading2 = </a:t>
            </a:r>
            <a:r>
              <a:rPr lang="en-IN" sz="1600" dirty="0" err="1" smtClean="0"/>
              <a:t>vmin</a:t>
            </a:r>
            <a:endParaRPr lang="en-IN" sz="1600" dirty="0" smtClean="0"/>
          </a:p>
          <a:p>
            <a:r>
              <a:rPr lang="en-IN" sz="1600" dirty="0" err="1" smtClean="0"/>
              <a:t>imax</a:t>
            </a:r>
            <a:r>
              <a:rPr lang="en-IN" sz="1600" dirty="0" smtClean="0"/>
              <a:t> = 10</a:t>
            </a:r>
          </a:p>
          <a:p>
            <a:r>
              <a:rPr lang="en-IN" sz="1600" dirty="0" smtClean="0"/>
              <a:t>perphasecurrentreading1 = </a:t>
            </a:r>
            <a:r>
              <a:rPr lang="en-IN" sz="1600" dirty="0" err="1" smtClean="0"/>
              <a:t>imax</a:t>
            </a:r>
            <a:endParaRPr lang="en-IN" sz="1600" dirty="0" smtClean="0"/>
          </a:p>
          <a:p>
            <a:r>
              <a:rPr lang="en-IN" sz="1600" dirty="0" err="1" smtClean="0"/>
              <a:t>imin</a:t>
            </a:r>
            <a:r>
              <a:rPr lang="en-IN" sz="1600" dirty="0" smtClean="0"/>
              <a:t> = 6.5</a:t>
            </a:r>
          </a:p>
          <a:p>
            <a:r>
              <a:rPr lang="en-IN" sz="1600" dirty="0" err="1" smtClean="0"/>
              <a:t>perphasecurrentreaeding</a:t>
            </a:r>
            <a:r>
              <a:rPr lang="en-IN" sz="1600" dirty="0" smtClean="0"/>
              <a:t> = </a:t>
            </a:r>
            <a:r>
              <a:rPr lang="en-IN" sz="1600" dirty="0" err="1" smtClean="0"/>
              <a:t>imin</a:t>
            </a:r>
            <a:endParaRPr lang="en-IN" sz="1600" dirty="0" smtClean="0"/>
          </a:p>
          <a:p>
            <a:r>
              <a:rPr lang="en-IN" sz="1600" dirty="0" smtClean="0"/>
              <a:t>s = 20000000</a:t>
            </a:r>
          </a:p>
          <a:p>
            <a:r>
              <a:rPr lang="en-IN" sz="1600" dirty="0" err="1" smtClean="0"/>
              <a:t>machinerating</a:t>
            </a:r>
            <a:r>
              <a:rPr lang="en-IN" sz="1600" dirty="0" smtClean="0"/>
              <a:t> = s</a:t>
            </a:r>
          </a:p>
          <a:p>
            <a:r>
              <a:rPr lang="en-IN" sz="1600" dirty="0" smtClean="0"/>
              <a:t>v = 11000</a:t>
            </a:r>
          </a:p>
          <a:p>
            <a:r>
              <a:rPr lang="en-IN" sz="1600" dirty="0" smtClean="0"/>
              <a:t>voltage = v</a:t>
            </a:r>
          </a:p>
          <a:p>
            <a:r>
              <a:rPr lang="en-IN" sz="1600" dirty="0" smtClean="0"/>
              <a:t>x = 1</a:t>
            </a:r>
          </a:p>
          <a:p>
            <a:r>
              <a:rPr lang="en-IN" sz="1600" dirty="0" err="1" smtClean="0"/>
              <a:t>powerfactor</a:t>
            </a:r>
            <a:r>
              <a:rPr lang="en-IN" sz="1600" dirty="0" smtClean="0"/>
              <a:t> = x</a:t>
            </a:r>
          </a:p>
          <a:p>
            <a:endParaRPr lang="en-IN" sz="1600" dirty="0"/>
          </a:p>
        </p:txBody>
      </p:sp>
    </p:spTree>
    <p:extLst>
      <p:ext uri="{BB962C8B-B14F-4D97-AF65-F5344CB8AC3E}">
        <p14:creationId xmlns:p14="http://schemas.microsoft.com/office/powerpoint/2010/main" val="1797946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8295" y="-27384"/>
            <a:ext cx="8136904" cy="6986528"/>
          </a:xfrm>
          <a:prstGeom prst="rect">
            <a:avLst/>
          </a:prstGeom>
        </p:spPr>
        <p:txBody>
          <a:bodyPr wrap="square">
            <a:spAutoFit/>
          </a:bodyPr>
          <a:lstStyle/>
          <a:p>
            <a:r>
              <a:rPr lang="en-IN" sz="1600" dirty="0"/>
              <a:t>ns = 120*f/p</a:t>
            </a:r>
          </a:p>
          <a:p>
            <a:r>
              <a:rPr lang="en-IN" sz="1600" dirty="0" err="1"/>
              <a:t>synchronousspeed</a:t>
            </a:r>
            <a:r>
              <a:rPr lang="en-IN" sz="1600" dirty="0"/>
              <a:t> = ns</a:t>
            </a:r>
          </a:p>
          <a:p>
            <a:r>
              <a:rPr lang="en-IN" sz="1600" dirty="0" err="1"/>
              <a:t>xd</a:t>
            </a:r>
            <a:r>
              <a:rPr lang="en-IN" sz="1600" dirty="0"/>
              <a:t> = </a:t>
            </a:r>
            <a:r>
              <a:rPr lang="en-IN" sz="1600" dirty="0" err="1"/>
              <a:t>vmax</a:t>
            </a:r>
            <a:r>
              <a:rPr lang="en-IN" sz="1600" dirty="0"/>
              <a:t>/</a:t>
            </a:r>
            <a:r>
              <a:rPr lang="en-IN" sz="1600" dirty="0" err="1"/>
              <a:t>imin</a:t>
            </a:r>
            <a:endParaRPr lang="en-IN" sz="1600" dirty="0"/>
          </a:p>
          <a:p>
            <a:r>
              <a:rPr lang="en-IN" sz="1600" dirty="0" err="1"/>
              <a:t>xq</a:t>
            </a:r>
            <a:r>
              <a:rPr lang="en-IN" sz="1600" dirty="0"/>
              <a:t> = </a:t>
            </a:r>
            <a:r>
              <a:rPr lang="en-IN" sz="1600" dirty="0" err="1"/>
              <a:t>vmin</a:t>
            </a:r>
            <a:r>
              <a:rPr lang="en-IN" sz="1600" dirty="0"/>
              <a:t>/</a:t>
            </a:r>
            <a:r>
              <a:rPr lang="en-IN" sz="1600" dirty="0" err="1"/>
              <a:t>imax</a:t>
            </a:r>
            <a:endParaRPr lang="en-IN" sz="1600" dirty="0"/>
          </a:p>
          <a:p>
            <a:r>
              <a:rPr lang="en-IN" sz="1600" dirty="0" err="1"/>
              <a:t>ia</a:t>
            </a:r>
            <a:r>
              <a:rPr lang="en-IN" sz="1600" dirty="0"/>
              <a:t> = s/(</a:t>
            </a:r>
            <a:r>
              <a:rPr lang="en-IN" sz="1600" dirty="0" err="1"/>
              <a:t>sqrt</a:t>
            </a:r>
            <a:r>
              <a:rPr lang="en-IN" sz="1600" dirty="0"/>
              <a:t>(3)*v)</a:t>
            </a:r>
          </a:p>
          <a:p>
            <a:r>
              <a:rPr lang="en-IN" sz="1600" dirty="0" err="1"/>
              <a:t>fullloadarmaturecurrent</a:t>
            </a:r>
            <a:r>
              <a:rPr lang="en-IN" sz="1600" dirty="0"/>
              <a:t> = </a:t>
            </a:r>
            <a:r>
              <a:rPr lang="en-IN" sz="1600" dirty="0" err="1"/>
              <a:t>ia</a:t>
            </a:r>
            <a:endParaRPr lang="en-IN" sz="1600" dirty="0"/>
          </a:p>
          <a:p>
            <a:r>
              <a:rPr lang="en-IN" sz="1600" dirty="0" err="1"/>
              <a:t>vt</a:t>
            </a:r>
            <a:r>
              <a:rPr lang="en-IN" sz="1600" dirty="0"/>
              <a:t> = v/</a:t>
            </a:r>
            <a:r>
              <a:rPr lang="en-IN" sz="1600" dirty="0" err="1"/>
              <a:t>sqrt</a:t>
            </a:r>
            <a:r>
              <a:rPr lang="en-IN" sz="1600" dirty="0"/>
              <a:t>(3)</a:t>
            </a:r>
          </a:p>
          <a:p>
            <a:r>
              <a:rPr lang="en-IN" sz="1600" dirty="0" err="1"/>
              <a:t>perphasearmaturevoltage</a:t>
            </a:r>
            <a:r>
              <a:rPr lang="en-IN" sz="1600" dirty="0"/>
              <a:t> = </a:t>
            </a:r>
            <a:r>
              <a:rPr lang="en-IN" sz="1600" dirty="0" err="1"/>
              <a:t>vt</a:t>
            </a:r>
            <a:endParaRPr lang="en-IN" sz="1600" dirty="0"/>
          </a:p>
          <a:p>
            <a:r>
              <a:rPr lang="pt-BR" sz="1600" dirty="0"/>
              <a:t>ef = sqrt((vt)^2+((ia*xq)^2))</a:t>
            </a:r>
          </a:p>
          <a:p>
            <a:r>
              <a:rPr lang="en-IN" sz="1600" dirty="0"/>
              <a:t>d = </a:t>
            </a:r>
            <a:r>
              <a:rPr lang="en-IN" sz="1600" dirty="0" err="1"/>
              <a:t>atand</a:t>
            </a:r>
            <a:r>
              <a:rPr lang="en-IN" sz="1600" dirty="0"/>
              <a:t>(</a:t>
            </a:r>
            <a:r>
              <a:rPr lang="en-IN" sz="1600" dirty="0" err="1"/>
              <a:t>ia</a:t>
            </a:r>
            <a:r>
              <a:rPr lang="en-IN" sz="1600" dirty="0"/>
              <a:t>*</a:t>
            </a:r>
            <a:r>
              <a:rPr lang="en-IN" sz="1600" dirty="0" err="1"/>
              <a:t>xq</a:t>
            </a:r>
            <a:r>
              <a:rPr lang="en-IN" sz="1600" dirty="0"/>
              <a:t>/</a:t>
            </a:r>
            <a:r>
              <a:rPr lang="en-IN" sz="1600" dirty="0" err="1"/>
              <a:t>vt</a:t>
            </a:r>
            <a:r>
              <a:rPr lang="en-IN" sz="1600" dirty="0"/>
              <a:t>)</a:t>
            </a:r>
          </a:p>
          <a:p>
            <a:r>
              <a:rPr lang="en-IN" sz="1600" dirty="0" err="1"/>
              <a:t>loadangle</a:t>
            </a:r>
            <a:r>
              <a:rPr lang="en-IN" sz="1600" dirty="0"/>
              <a:t> = d</a:t>
            </a:r>
          </a:p>
          <a:p>
            <a:r>
              <a:rPr lang="en-IN" sz="1600" dirty="0"/>
              <a:t>id = </a:t>
            </a:r>
            <a:r>
              <a:rPr lang="en-IN" sz="1600" dirty="0" err="1"/>
              <a:t>ia</a:t>
            </a:r>
            <a:r>
              <a:rPr lang="en-IN" sz="1600" dirty="0"/>
              <a:t>*</a:t>
            </a:r>
            <a:r>
              <a:rPr lang="en-IN" sz="1600" dirty="0" err="1"/>
              <a:t>sind</a:t>
            </a:r>
            <a:r>
              <a:rPr lang="en-IN" sz="1600" dirty="0"/>
              <a:t>(d)</a:t>
            </a:r>
          </a:p>
          <a:p>
            <a:r>
              <a:rPr lang="en-IN" sz="1600" dirty="0"/>
              <a:t>ef2 = </a:t>
            </a:r>
            <a:r>
              <a:rPr lang="en-IN" sz="1600" dirty="0" err="1"/>
              <a:t>vt</a:t>
            </a:r>
            <a:r>
              <a:rPr lang="en-IN" sz="1600" dirty="0"/>
              <a:t>*</a:t>
            </a:r>
            <a:r>
              <a:rPr lang="en-IN" sz="1600" dirty="0" err="1"/>
              <a:t>cosd</a:t>
            </a:r>
            <a:r>
              <a:rPr lang="en-IN" sz="1600" dirty="0"/>
              <a:t>(d)+id*</a:t>
            </a:r>
            <a:r>
              <a:rPr lang="en-IN" sz="1600" dirty="0" err="1"/>
              <a:t>xd</a:t>
            </a:r>
            <a:endParaRPr lang="en-IN" sz="1600" dirty="0"/>
          </a:p>
          <a:p>
            <a:r>
              <a:rPr lang="en-IN" sz="1600" dirty="0" err="1"/>
              <a:t>vl</a:t>
            </a:r>
            <a:r>
              <a:rPr lang="en-IN" sz="1600" dirty="0"/>
              <a:t> = </a:t>
            </a:r>
            <a:r>
              <a:rPr lang="en-IN" sz="1600" dirty="0" err="1"/>
              <a:t>sqrt</a:t>
            </a:r>
            <a:r>
              <a:rPr lang="en-IN" sz="1600" dirty="0"/>
              <a:t>(3)*ef2</a:t>
            </a:r>
          </a:p>
          <a:p>
            <a:r>
              <a:rPr lang="en-IN" sz="1600" dirty="0" err="1"/>
              <a:t>linevalueofecitationvoltage</a:t>
            </a:r>
            <a:r>
              <a:rPr lang="en-IN" sz="1600" dirty="0"/>
              <a:t> = </a:t>
            </a:r>
            <a:r>
              <a:rPr lang="en-IN" sz="1600" dirty="0" err="1"/>
              <a:t>vl</a:t>
            </a:r>
            <a:endParaRPr lang="en-IN" sz="1600" dirty="0"/>
          </a:p>
          <a:p>
            <a:r>
              <a:rPr lang="en-IN" sz="1600" dirty="0"/>
              <a:t>sind2d = 2*</a:t>
            </a:r>
            <a:r>
              <a:rPr lang="en-IN" sz="1600" dirty="0" err="1"/>
              <a:t>sind</a:t>
            </a:r>
            <a:r>
              <a:rPr lang="en-IN" sz="1600" dirty="0"/>
              <a:t>(d)*</a:t>
            </a:r>
            <a:r>
              <a:rPr lang="en-IN" sz="1600" dirty="0" err="1"/>
              <a:t>cosd</a:t>
            </a:r>
            <a:r>
              <a:rPr lang="en-IN" sz="1600" dirty="0"/>
              <a:t>(d)</a:t>
            </a:r>
          </a:p>
          <a:p>
            <a:r>
              <a:rPr lang="en-IN" sz="1600" dirty="0" err="1"/>
              <a:t>xr</a:t>
            </a:r>
            <a:r>
              <a:rPr lang="en-IN" sz="1600" dirty="0"/>
              <a:t> = ((</a:t>
            </a:r>
            <a:r>
              <a:rPr lang="en-IN" sz="1600" dirty="0" err="1"/>
              <a:t>vt</a:t>
            </a:r>
            <a:r>
              <a:rPr lang="en-IN" sz="1600" dirty="0"/>
              <a:t>)^2/2)*((</a:t>
            </a:r>
            <a:r>
              <a:rPr lang="en-IN" sz="1600" dirty="0" err="1"/>
              <a:t>xd-xq</a:t>
            </a:r>
            <a:r>
              <a:rPr lang="en-IN" sz="1600" dirty="0"/>
              <a:t>)/(</a:t>
            </a:r>
            <a:r>
              <a:rPr lang="en-IN" sz="1600" dirty="0" err="1"/>
              <a:t>xd</a:t>
            </a:r>
            <a:r>
              <a:rPr lang="en-IN" sz="1600" dirty="0"/>
              <a:t>*</a:t>
            </a:r>
            <a:r>
              <a:rPr lang="en-IN" sz="1600" dirty="0" err="1"/>
              <a:t>xq</a:t>
            </a:r>
            <a:r>
              <a:rPr lang="en-IN" sz="1600" dirty="0"/>
              <a:t>))*sind2d</a:t>
            </a:r>
          </a:p>
          <a:p>
            <a:r>
              <a:rPr lang="en-IN" sz="1600" dirty="0" err="1"/>
              <a:t>reluctancepowerdevelopedbymachine</a:t>
            </a:r>
            <a:r>
              <a:rPr lang="en-IN" sz="1600" dirty="0"/>
              <a:t> = </a:t>
            </a:r>
            <a:r>
              <a:rPr lang="en-IN" sz="1600" dirty="0" err="1"/>
              <a:t>xr</a:t>
            </a:r>
            <a:endParaRPr lang="en-IN" sz="1600" dirty="0"/>
          </a:p>
          <a:p>
            <a:r>
              <a:rPr lang="en-IN" sz="1600" dirty="0" err="1"/>
              <a:t>totalreluctancepower</a:t>
            </a:r>
            <a:r>
              <a:rPr lang="en-IN" sz="1600" dirty="0"/>
              <a:t> = </a:t>
            </a:r>
            <a:r>
              <a:rPr lang="en-IN" sz="1600" dirty="0" smtClean="0"/>
              <a:t>3*</a:t>
            </a:r>
            <a:r>
              <a:rPr lang="en-IN" sz="1600" dirty="0" err="1" smtClean="0"/>
              <a:t>xr</a:t>
            </a:r>
            <a:r>
              <a:rPr lang="en-IN" sz="1600" dirty="0" smtClean="0"/>
              <a:t>/1000</a:t>
            </a:r>
          </a:p>
          <a:p>
            <a:r>
              <a:rPr lang="en-IN" sz="1600" dirty="0"/>
              <a:t>p1 = </a:t>
            </a:r>
            <a:r>
              <a:rPr lang="en-IN" sz="1600" dirty="0" err="1"/>
              <a:t>ef</a:t>
            </a:r>
            <a:r>
              <a:rPr lang="en-IN" sz="1600" dirty="0"/>
              <a:t>*v*</a:t>
            </a:r>
            <a:r>
              <a:rPr lang="en-IN" sz="1600" dirty="0" err="1"/>
              <a:t>sind</a:t>
            </a:r>
            <a:r>
              <a:rPr lang="en-IN" sz="1600" dirty="0"/>
              <a:t>(d)/</a:t>
            </a:r>
            <a:r>
              <a:rPr lang="en-IN" sz="1600" dirty="0" err="1"/>
              <a:t>xd</a:t>
            </a:r>
            <a:endParaRPr lang="en-IN" sz="1600" dirty="0"/>
          </a:p>
          <a:p>
            <a:r>
              <a:rPr lang="en-IN" sz="1600" dirty="0" err="1"/>
              <a:t>excitationpower</a:t>
            </a:r>
            <a:r>
              <a:rPr lang="en-IN" sz="1600" dirty="0"/>
              <a:t> = p1</a:t>
            </a:r>
          </a:p>
          <a:p>
            <a:r>
              <a:rPr lang="en-IN" sz="1600" dirty="0"/>
              <a:t>p2 = ((</a:t>
            </a:r>
            <a:r>
              <a:rPr lang="en-IN" sz="1600" dirty="0" err="1"/>
              <a:t>vt</a:t>
            </a:r>
            <a:r>
              <a:rPr lang="en-IN" sz="1600" dirty="0"/>
              <a:t>)^2/2)*((</a:t>
            </a:r>
            <a:r>
              <a:rPr lang="en-IN" sz="1600" dirty="0" err="1"/>
              <a:t>xd-xq</a:t>
            </a:r>
            <a:r>
              <a:rPr lang="en-IN" sz="1600" dirty="0"/>
              <a:t>)*sind2d)/(</a:t>
            </a:r>
            <a:r>
              <a:rPr lang="en-IN" sz="1600" dirty="0" err="1"/>
              <a:t>xd</a:t>
            </a:r>
            <a:r>
              <a:rPr lang="en-IN" sz="1600" dirty="0"/>
              <a:t>*</a:t>
            </a:r>
            <a:r>
              <a:rPr lang="en-IN" sz="1600" dirty="0" err="1"/>
              <a:t>xq</a:t>
            </a:r>
            <a:r>
              <a:rPr lang="en-IN" sz="1600" dirty="0"/>
              <a:t>)</a:t>
            </a:r>
          </a:p>
          <a:p>
            <a:r>
              <a:rPr lang="en-IN" sz="1600" dirty="0" err="1"/>
              <a:t>reluctancepower</a:t>
            </a:r>
            <a:r>
              <a:rPr lang="en-IN" sz="1600" dirty="0"/>
              <a:t> = p2</a:t>
            </a:r>
          </a:p>
          <a:p>
            <a:r>
              <a:rPr lang="en-IN" sz="1600" dirty="0"/>
              <a:t>p = p1+p2</a:t>
            </a:r>
          </a:p>
          <a:p>
            <a:r>
              <a:rPr lang="en-IN" sz="1600" dirty="0" err="1"/>
              <a:t>totalpower</a:t>
            </a:r>
            <a:r>
              <a:rPr lang="en-IN" sz="1600" dirty="0"/>
              <a:t> = p</a:t>
            </a:r>
          </a:p>
          <a:p>
            <a:r>
              <a:rPr lang="en-IN" sz="1600" dirty="0"/>
              <a:t>grid on</a:t>
            </a:r>
          </a:p>
          <a:p>
            <a:r>
              <a:rPr lang="en-US" sz="1600" dirty="0"/>
              <a:t>plot(loadangle,</a:t>
            </a:r>
            <a:r>
              <a:rPr lang="en-US" sz="1600" dirty="0" err="1"/>
              <a:t>excitationpower</a:t>
            </a:r>
            <a:r>
              <a:rPr lang="en-US" sz="1600" dirty="0"/>
              <a:t>,'k*:',loadangle,</a:t>
            </a:r>
            <a:r>
              <a:rPr lang="en-US" sz="1600" dirty="0" err="1"/>
              <a:t>reluctancepower</a:t>
            </a:r>
            <a:r>
              <a:rPr lang="en-US" sz="1600" dirty="0"/>
              <a:t>,'m*:',loadangle,</a:t>
            </a:r>
            <a:r>
              <a:rPr lang="en-US" sz="1600" dirty="0" err="1"/>
              <a:t>totalpower</a:t>
            </a:r>
            <a:r>
              <a:rPr lang="en-US" sz="1600" dirty="0"/>
              <a:t>,'k</a:t>
            </a:r>
            <a:r>
              <a:rPr lang="en-US" sz="1600" dirty="0" smtClean="0"/>
              <a:t>*:')</a:t>
            </a:r>
            <a:endParaRPr lang="en-US" sz="1600" dirty="0"/>
          </a:p>
        </p:txBody>
      </p:sp>
    </p:spTree>
    <p:extLst>
      <p:ext uri="{BB962C8B-B14F-4D97-AF65-F5344CB8AC3E}">
        <p14:creationId xmlns:p14="http://schemas.microsoft.com/office/powerpoint/2010/main" val="1641574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364" y="1319862"/>
            <a:ext cx="4104456" cy="4278094"/>
          </a:xfrm>
          <a:prstGeom prst="rect">
            <a:avLst/>
          </a:prstGeom>
        </p:spPr>
        <p:txBody>
          <a:bodyPr wrap="square">
            <a:spAutoFit/>
          </a:bodyPr>
          <a:lstStyle/>
          <a:p>
            <a:r>
              <a:rPr lang="en-IN" sz="1600" dirty="0" smtClean="0"/>
              <a:t>poles =4</a:t>
            </a:r>
          </a:p>
          <a:p>
            <a:r>
              <a:rPr lang="en-IN" sz="1600" dirty="0" smtClean="0"/>
              <a:t>speed =1490</a:t>
            </a:r>
            <a:endParaRPr lang="en-IN" sz="1600" dirty="0"/>
          </a:p>
          <a:p>
            <a:r>
              <a:rPr lang="en-IN" sz="1600" dirty="0" smtClean="0"/>
              <a:t>frequency = </a:t>
            </a:r>
            <a:r>
              <a:rPr lang="en-IN" sz="1600" dirty="0"/>
              <a:t>50</a:t>
            </a:r>
          </a:p>
          <a:p>
            <a:r>
              <a:rPr lang="en-IN" sz="1600" dirty="0" smtClean="0"/>
              <a:t>perphasevoltagereading1 = </a:t>
            </a:r>
            <a:r>
              <a:rPr lang="en-IN" sz="1600" dirty="0"/>
              <a:t>30</a:t>
            </a:r>
          </a:p>
          <a:p>
            <a:r>
              <a:rPr lang="en-IN" sz="1600" dirty="0" smtClean="0"/>
              <a:t>perphasevoltagereading2 =25</a:t>
            </a:r>
            <a:endParaRPr lang="en-IN" sz="1600" dirty="0"/>
          </a:p>
          <a:p>
            <a:r>
              <a:rPr lang="en-IN" sz="1600" dirty="0" smtClean="0"/>
              <a:t>perphasecurrentreading1 =10</a:t>
            </a:r>
          </a:p>
          <a:p>
            <a:r>
              <a:rPr lang="en-IN" sz="1600" dirty="0" err="1" smtClean="0"/>
              <a:t>perphasecurrentreaeding</a:t>
            </a:r>
            <a:r>
              <a:rPr lang="en-IN" sz="1600" dirty="0" smtClean="0"/>
              <a:t> =  </a:t>
            </a:r>
            <a:r>
              <a:rPr lang="en-IN" sz="1600" dirty="0"/>
              <a:t>6.5000</a:t>
            </a:r>
          </a:p>
          <a:p>
            <a:r>
              <a:rPr lang="en-IN" sz="1600" dirty="0" smtClean="0"/>
              <a:t>s =20000000</a:t>
            </a:r>
            <a:endParaRPr lang="en-IN" sz="1600" dirty="0"/>
          </a:p>
          <a:p>
            <a:r>
              <a:rPr lang="en-IN" sz="1600" dirty="0" err="1" smtClean="0"/>
              <a:t>Machinerating</a:t>
            </a:r>
            <a:r>
              <a:rPr lang="en-IN" sz="1600" dirty="0"/>
              <a:t>=</a:t>
            </a:r>
            <a:r>
              <a:rPr lang="en-IN" sz="1600" dirty="0" smtClean="0"/>
              <a:t>  </a:t>
            </a:r>
            <a:r>
              <a:rPr lang="en-IN" sz="1600" dirty="0"/>
              <a:t>20000000</a:t>
            </a:r>
          </a:p>
          <a:p>
            <a:r>
              <a:rPr lang="en-IN" sz="1600" dirty="0" smtClean="0"/>
              <a:t>v = </a:t>
            </a:r>
            <a:r>
              <a:rPr lang="en-IN" sz="1600" dirty="0"/>
              <a:t>11000</a:t>
            </a:r>
          </a:p>
          <a:p>
            <a:r>
              <a:rPr lang="en-IN" sz="1600" dirty="0" smtClean="0"/>
              <a:t>voltage =11000</a:t>
            </a:r>
            <a:endParaRPr lang="en-IN" sz="1600" dirty="0"/>
          </a:p>
          <a:p>
            <a:r>
              <a:rPr lang="en-IN" sz="1600" dirty="0" smtClean="0"/>
              <a:t>x =  </a:t>
            </a:r>
            <a:r>
              <a:rPr lang="en-IN" sz="1600" dirty="0"/>
              <a:t>1</a:t>
            </a:r>
          </a:p>
          <a:p>
            <a:r>
              <a:rPr lang="en-IN" sz="1600" dirty="0" err="1" smtClean="0"/>
              <a:t>powerfactor</a:t>
            </a:r>
            <a:r>
              <a:rPr lang="en-IN" sz="1600" dirty="0" smtClean="0"/>
              <a:t> = </a:t>
            </a:r>
            <a:r>
              <a:rPr lang="en-IN" sz="1600" dirty="0"/>
              <a:t>1</a:t>
            </a:r>
          </a:p>
          <a:p>
            <a:r>
              <a:rPr lang="en-IN" sz="1600" dirty="0" smtClean="0"/>
              <a:t>ns =1500</a:t>
            </a:r>
            <a:endParaRPr lang="en-IN" sz="1600" dirty="0"/>
          </a:p>
          <a:p>
            <a:r>
              <a:rPr lang="en-IN" sz="1600" dirty="0" err="1" smtClean="0"/>
              <a:t>synchronousspeed</a:t>
            </a:r>
            <a:r>
              <a:rPr lang="en-IN" sz="1600" dirty="0" smtClean="0"/>
              <a:t> = 1500</a:t>
            </a:r>
            <a:endParaRPr lang="en-IN" sz="1600" dirty="0"/>
          </a:p>
          <a:p>
            <a:r>
              <a:rPr lang="en-IN" sz="1600" dirty="0" err="1" smtClean="0"/>
              <a:t>xd</a:t>
            </a:r>
            <a:r>
              <a:rPr lang="en-IN" sz="1600" dirty="0" smtClean="0"/>
              <a:t> = </a:t>
            </a:r>
            <a:r>
              <a:rPr lang="en-IN" sz="1600" dirty="0"/>
              <a:t>4.6154</a:t>
            </a:r>
          </a:p>
          <a:p>
            <a:r>
              <a:rPr lang="en-IN" sz="1600" dirty="0" err="1" smtClean="0"/>
              <a:t>xq</a:t>
            </a:r>
            <a:r>
              <a:rPr lang="en-IN" sz="1600" dirty="0" smtClean="0"/>
              <a:t> = 2.5000</a:t>
            </a:r>
            <a:endParaRPr lang="en-IN" sz="1600" dirty="0"/>
          </a:p>
        </p:txBody>
      </p:sp>
      <p:sp>
        <p:nvSpPr>
          <p:cNvPr id="5" name="TextBox 4"/>
          <p:cNvSpPr txBox="1"/>
          <p:nvPr/>
        </p:nvSpPr>
        <p:spPr>
          <a:xfrm>
            <a:off x="4500886" y="1196752"/>
            <a:ext cx="4968552" cy="6001643"/>
          </a:xfrm>
          <a:prstGeom prst="rect">
            <a:avLst/>
          </a:prstGeom>
          <a:noFill/>
        </p:spPr>
        <p:txBody>
          <a:bodyPr wrap="square" rtlCol="0">
            <a:spAutoFit/>
          </a:bodyPr>
          <a:lstStyle/>
          <a:p>
            <a:r>
              <a:rPr lang="en-IN" sz="1600" dirty="0" err="1"/>
              <a:t>ia</a:t>
            </a:r>
            <a:r>
              <a:rPr lang="en-IN" sz="1600" dirty="0"/>
              <a:t> = 1.0497e+03</a:t>
            </a:r>
          </a:p>
          <a:p>
            <a:r>
              <a:rPr lang="en-IN" sz="1600" dirty="0" err="1"/>
              <a:t>fullloadarmaturecurrent</a:t>
            </a:r>
            <a:r>
              <a:rPr lang="en-IN" sz="1600" dirty="0"/>
              <a:t> =   1.0497e+03</a:t>
            </a:r>
          </a:p>
          <a:p>
            <a:r>
              <a:rPr lang="en-IN" sz="1600" dirty="0" err="1"/>
              <a:t>vt</a:t>
            </a:r>
            <a:r>
              <a:rPr lang="en-IN" sz="1600" dirty="0"/>
              <a:t> =  6.3509e+03</a:t>
            </a:r>
          </a:p>
          <a:p>
            <a:r>
              <a:rPr lang="en-IN" sz="1600" dirty="0" err="1"/>
              <a:t>perphasearmaturevoltage</a:t>
            </a:r>
            <a:r>
              <a:rPr lang="en-IN" sz="1600" dirty="0"/>
              <a:t> = 6.3509e+03</a:t>
            </a:r>
          </a:p>
          <a:p>
            <a:r>
              <a:rPr lang="en-IN" sz="1600" dirty="0" err="1"/>
              <a:t>ef</a:t>
            </a:r>
            <a:r>
              <a:rPr lang="en-IN" sz="1600" dirty="0"/>
              <a:t> =  6.8717e+03</a:t>
            </a:r>
          </a:p>
          <a:p>
            <a:r>
              <a:rPr lang="en-IN" sz="1600" dirty="0"/>
              <a:t>d =22.4515</a:t>
            </a:r>
          </a:p>
          <a:p>
            <a:r>
              <a:rPr lang="en-IN" sz="1600" dirty="0" err="1"/>
              <a:t>loadangle</a:t>
            </a:r>
            <a:r>
              <a:rPr lang="en-IN" sz="1600" dirty="0"/>
              <a:t> =22.4515</a:t>
            </a:r>
          </a:p>
          <a:p>
            <a:r>
              <a:rPr lang="en-IN" sz="1600" dirty="0"/>
              <a:t>id =  400.8931</a:t>
            </a:r>
          </a:p>
          <a:p>
            <a:r>
              <a:rPr lang="en-IN" sz="1600" dirty="0"/>
              <a:t>ef2 =7.7198e+03</a:t>
            </a:r>
          </a:p>
          <a:p>
            <a:r>
              <a:rPr lang="en-IN" sz="1600" dirty="0" err="1"/>
              <a:t>vl</a:t>
            </a:r>
            <a:r>
              <a:rPr lang="en-IN" sz="1600" dirty="0"/>
              <a:t> =1.3371e+04</a:t>
            </a:r>
          </a:p>
          <a:p>
            <a:r>
              <a:rPr lang="en-IN" sz="1600" dirty="0" err="1"/>
              <a:t>linevalueofecitationvoltage</a:t>
            </a:r>
            <a:r>
              <a:rPr lang="en-IN" sz="1600" dirty="0"/>
              <a:t> =1.3371e+04</a:t>
            </a:r>
          </a:p>
          <a:p>
            <a:r>
              <a:rPr lang="en-IN" sz="1600" dirty="0"/>
              <a:t>sind2d =0.7059</a:t>
            </a:r>
          </a:p>
          <a:p>
            <a:r>
              <a:rPr lang="en-IN" sz="1600" dirty="0" err="1"/>
              <a:t>xr</a:t>
            </a:r>
            <a:r>
              <a:rPr lang="en-IN" sz="1600" dirty="0"/>
              <a:t> = 2.6099e+06</a:t>
            </a:r>
          </a:p>
          <a:p>
            <a:r>
              <a:rPr lang="en-IN" sz="1600" dirty="0" err="1"/>
              <a:t>reluctancepowerdevelopedbymachine</a:t>
            </a:r>
            <a:r>
              <a:rPr lang="en-IN" sz="1600" dirty="0"/>
              <a:t> = 2.6099e+06</a:t>
            </a:r>
          </a:p>
          <a:p>
            <a:r>
              <a:rPr lang="en-IN" sz="1600" dirty="0" err="1"/>
              <a:t>totalreluctancepower</a:t>
            </a:r>
            <a:r>
              <a:rPr lang="en-IN" sz="1600" dirty="0"/>
              <a:t> =  </a:t>
            </a:r>
            <a:r>
              <a:rPr lang="en-IN" sz="1600" dirty="0" smtClean="0"/>
              <a:t>7.8297e+03</a:t>
            </a:r>
          </a:p>
          <a:p>
            <a:r>
              <a:rPr lang="en-IN" sz="1600" dirty="0"/>
              <a:t>p1 </a:t>
            </a:r>
            <a:r>
              <a:rPr lang="en-IN" sz="1600" dirty="0" smtClean="0"/>
              <a:t>=6.2546e+06</a:t>
            </a:r>
            <a:endParaRPr lang="en-IN" sz="1600" dirty="0"/>
          </a:p>
          <a:p>
            <a:r>
              <a:rPr lang="en-IN" sz="1600" dirty="0" err="1" smtClean="0"/>
              <a:t>excitationpower</a:t>
            </a:r>
            <a:r>
              <a:rPr lang="en-IN" sz="1600" dirty="0" smtClean="0"/>
              <a:t> = 6.2546e+06</a:t>
            </a:r>
          </a:p>
          <a:p>
            <a:r>
              <a:rPr lang="en-IN" sz="1600" dirty="0" smtClean="0"/>
              <a:t>p2 = </a:t>
            </a:r>
            <a:r>
              <a:rPr lang="en-IN" sz="1600" dirty="0"/>
              <a:t>2.6099e+06</a:t>
            </a:r>
          </a:p>
          <a:p>
            <a:r>
              <a:rPr lang="en-IN" sz="1600" dirty="0" err="1" smtClean="0"/>
              <a:t>reluctancepower</a:t>
            </a:r>
            <a:r>
              <a:rPr lang="en-IN" sz="1600" dirty="0" smtClean="0"/>
              <a:t> </a:t>
            </a:r>
            <a:r>
              <a:rPr lang="en-IN" sz="1600" dirty="0"/>
              <a:t>=</a:t>
            </a:r>
            <a:r>
              <a:rPr lang="en-IN" sz="1600" dirty="0" smtClean="0"/>
              <a:t>  2.6099e+06</a:t>
            </a:r>
          </a:p>
          <a:p>
            <a:r>
              <a:rPr lang="en-IN" sz="1600" dirty="0" smtClean="0"/>
              <a:t>p =   8.8645e+06</a:t>
            </a:r>
          </a:p>
          <a:p>
            <a:r>
              <a:rPr lang="en-IN" sz="1600" dirty="0" err="1" smtClean="0"/>
              <a:t>totalpower</a:t>
            </a:r>
            <a:r>
              <a:rPr lang="en-IN" sz="1600" dirty="0" smtClean="0"/>
              <a:t> = </a:t>
            </a:r>
            <a:r>
              <a:rPr lang="en-IN" sz="1600" dirty="0"/>
              <a:t>8.8645e+06</a:t>
            </a:r>
            <a:endParaRPr lang="en-IN" sz="1600" dirty="0"/>
          </a:p>
          <a:p>
            <a:endParaRPr lang="en-IN" sz="1600" dirty="0"/>
          </a:p>
          <a:p>
            <a:r>
              <a:rPr lang="en-IN" sz="1600" dirty="0"/>
              <a:t>&gt;&gt; </a:t>
            </a:r>
          </a:p>
          <a:p>
            <a:endParaRPr lang="en-IN" sz="1600" dirty="0"/>
          </a:p>
        </p:txBody>
      </p:sp>
      <p:sp>
        <p:nvSpPr>
          <p:cNvPr id="6" name="TextBox 5"/>
          <p:cNvSpPr txBox="1"/>
          <p:nvPr/>
        </p:nvSpPr>
        <p:spPr>
          <a:xfrm>
            <a:off x="702271" y="332656"/>
            <a:ext cx="2453813" cy="415498"/>
          </a:xfrm>
          <a:prstGeom prst="rect">
            <a:avLst/>
          </a:prstGeom>
          <a:noFill/>
        </p:spPr>
        <p:txBody>
          <a:bodyPr wrap="none" rtlCol="0">
            <a:spAutoFit/>
          </a:bodyPr>
          <a:lstStyle/>
          <a:p>
            <a:r>
              <a:rPr lang="en-IN" dirty="0" smtClean="0"/>
              <a:t>COMMAND RESULT:-</a:t>
            </a:r>
            <a:endParaRPr lang="en-IN" dirty="0"/>
          </a:p>
        </p:txBody>
      </p:sp>
    </p:spTree>
    <p:extLst>
      <p:ext uri="{BB962C8B-B14F-4D97-AF65-F5344CB8AC3E}">
        <p14:creationId xmlns:p14="http://schemas.microsoft.com/office/powerpoint/2010/main" val="608603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255" y="980728"/>
            <a:ext cx="8568952" cy="4647426"/>
          </a:xfrm>
          <a:prstGeom prst="rect">
            <a:avLst/>
          </a:prstGeom>
          <a:noFill/>
        </p:spPr>
        <p:txBody>
          <a:bodyPr wrap="square" rtlCol="0">
            <a:spAutoFit/>
          </a:bodyPr>
          <a:lstStyle/>
          <a:p>
            <a:pPr algn="ctr"/>
            <a:r>
              <a:rPr lang="en-IN" sz="2800" b="1" dirty="0" smtClean="0"/>
              <a:t>What is slip?</a:t>
            </a:r>
          </a:p>
          <a:p>
            <a:pPr algn="just"/>
            <a:endParaRPr lang="en-IN" sz="2800" b="1" dirty="0"/>
          </a:p>
          <a:p>
            <a:pPr algn="just"/>
            <a:endParaRPr lang="en-IN" sz="2400" b="1" dirty="0" smtClean="0"/>
          </a:p>
          <a:p>
            <a:pPr algn="just"/>
            <a:r>
              <a:rPr lang="en-IN" sz="2400" b="1" dirty="0"/>
              <a:t> </a:t>
            </a:r>
            <a:r>
              <a:rPr lang="en-IN" sz="2400" b="1" dirty="0" smtClean="0"/>
              <a:t>   </a:t>
            </a:r>
            <a:r>
              <a:rPr lang="en-IN" sz="2400" dirty="0" smtClean="0"/>
              <a:t>slip can be defined as the difference between the flux speed (N</a:t>
            </a:r>
            <a:r>
              <a:rPr lang="en-IN" sz="2400" baseline="-25000" dirty="0" smtClean="0"/>
              <a:t>s</a:t>
            </a:r>
            <a:r>
              <a:rPr lang="en-IN" sz="2400" dirty="0" smtClean="0"/>
              <a:t> ) and the rotor speed (</a:t>
            </a:r>
            <a:r>
              <a:rPr lang="en-IN" sz="2400" dirty="0" err="1" smtClean="0"/>
              <a:t>N</a:t>
            </a:r>
            <a:r>
              <a:rPr lang="en-IN" sz="2400" baseline="-25000" dirty="0" err="1" smtClean="0"/>
              <a:t>r</a:t>
            </a:r>
            <a:r>
              <a:rPr lang="en-IN" sz="2400" dirty="0" smtClean="0"/>
              <a:t>). Speed of the rotor of an induction motor is always less than its synchronous speed. It is usually expressed as percentage of synchronous speed(N</a:t>
            </a:r>
            <a:r>
              <a:rPr lang="en-IN" sz="2400" baseline="-25000" dirty="0" smtClean="0"/>
              <a:t>s</a:t>
            </a:r>
            <a:r>
              <a:rPr lang="en-IN" sz="2400" dirty="0" smtClean="0"/>
              <a:t>) and represented by the symbol ‘S’.</a:t>
            </a:r>
          </a:p>
          <a:p>
            <a:pPr algn="just"/>
            <a:endParaRPr lang="en-IN" sz="2400" b="1" dirty="0"/>
          </a:p>
          <a:p>
            <a:pPr algn="just"/>
            <a:endParaRPr lang="en-IN" sz="2400" b="1" dirty="0" smtClean="0"/>
          </a:p>
          <a:p>
            <a:pPr algn="ctr"/>
            <a:r>
              <a:rPr lang="en-IN" sz="2400" b="1" dirty="0" smtClean="0"/>
              <a:t>Slip S= </a:t>
            </a:r>
            <a:r>
              <a:rPr lang="en-IN" sz="2400" b="1" u="sng" dirty="0" smtClean="0"/>
              <a:t>N</a:t>
            </a:r>
            <a:r>
              <a:rPr lang="en-IN" sz="2400" b="1" u="sng" baseline="-25000" dirty="0" smtClean="0"/>
              <a:t>s</a:t>
            </a:r>
            <a:r>
              <a:rPr lang="en-IN" sz="2400" b="1" u="sng" dirty="0" smtClean="0"/>
              <a:t>-</a:t>
            </a:r>
            <a:r>
              <a:rPr lang="en-IN" sz="2400" b="1" u="sng" dirty="0" err="1" smtClean="0"/>
              <a:t>N</a:t>
            </a:r>
            <a:r>
              <a:rPr lang="en-IN" sz="2400" b="1" u="sng" baseline="-25000" dirty="0" err="1" smtClean="0"/>
              <a:t>r</a:t>
            </a:r>
            <a:r>
              <a:rPr lang="en-IN" sz="2400" b="1" u="sng" baseline="-25000" dirty="0" smtClean="0"/>
              <a:t> </a:t>
            </a:r>
            <a:r>
              <a:rPr lang="en-IN" sz="2400" b="1" dirty="0" smtClean="0"/>
              <a:t>* 100</a:t>
            </a:r>
            <a:endParaRPr lang="en-IN" sz="2400" b="1" u="sng" dirty="0"/>
          </a:p>
          <a:p>
            <a:pPr algn="ctr"/>
            <a:r>
              <a:rPr lang="en-IN" sz="2400" b="1" dirty="0" smtClean="0"/>
              <a:t>     </a:t>
            </a:r>
            <a:r>
              <a:rPr lang="en-IN" sz="2400" b="1" dirty="0" err="1" smtClean="0"/>
              <a:t>N</a:t>
            </a:r>
            <a:r>
              <a:rPr lang="en-IN" sz="2400" b="1" baseline="-25000" dirty="0" err="1" smtClean="0"/>
              <a:t>r</a:t>
            </a:r>
            <a:r>
              <a:rPr lang="en-IN" sz="2400" b="1" dirty="0" smtClean="0"/>
              <a:t>  </a:t>
            </a:r>
            <a:endParaRPr lang="en-IN" sz="2400" b="1" dirty="0"/>
          </a:p>
        </p:txBody>
      </p:sp>
    </p:spTree>
    <p:extLst>
      <p:ext uri="{BB962C8B-B14F-4D97-AF65-F5344CB8AC3E}">
        <p14:creationId xmlns:p14="http://schemas.microsoft.com/office/powerpoint/2010/main" val="4048782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0805" y="2967335"/>
            <a:ext cx="378783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13191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47" y="44624"/>
            <a:ext cx="8424936" cy="669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958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58" y="296330"/>
            <a:ext cx="8265909" cy="622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22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1775" b="10789"/>
          <a:stretch/>
        </p:blipFill>
        <p:spPr bwMode="auto">
          <a:xfrm>
            <a:off x="46309" y="238187"/>
            <a:ext cx="9224914" cy="599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97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10" t="8359" r="-1210" b="9176"/>
          <a:stretch/>
        </p:blipFill>
        <p:spPr bwMode="auto">
          <a:xfrm>
            <a:off x="109082" y="323193"/>
            <a:ext cx="9018125" cy="584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49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40" y="188853"/>
            <a:ext cx="8640960" cy="6479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946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006180" y="1821711"/>
            <a:ext cx="5979842" cy="75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488" tIns="52244" rIns="104488" bIns="52244" numCol="1" anchor="ctr" anchorCtr="0" compatLnSpc="1">
            <a:prstTxWarp prst="textNoShape">
              <a:avLst/>
            </a:prstTxWarp>
            <a:spAutoFit/>
          </a:bodyPr>
          <a:lstStyle>
            <a:lvl1pPr fontAlgn="base">
              <a:spcBef>
                <a:spcPct val="0"/>
              </a:spcBef>
              <a:spcAft>
                <a:spcPct val="0"/>
              </a:spcAft>
              <a:tabLst>
                <a:tab pos="762000" algn="l"/>
              </a:tabLst>
              <a:defRPr>
                <a:solidFill>
                  <a:schemeClr val="tx1"/>
                </a:solidFill>
                <a:latin typeface="Arial" pitchFamily="34" charset="0"/>
                <a:cs typeface="Arial" pitchFamily="34" charset="0"/>
              </a:defRPr>
            </a:lvl1pPr>
            <a:lvl2pPr fontAlgn="base">
              <a:spcBef>
                <a:spcPct val="0"/>
              </a:spcBef>
              <a:spcAft>
                <a:spcPct val="0"/>
              </a:spcAft>
              <a:tabLst>
                <a:tab pos="762000" algn="l"/>
              </a:tabLst>
              <a:defRPr>
                <a:solidFill>
                  <a:schemeClr val="tx1"/>
                </a:solidFill>
                <a:latin typeface="Arial" pitchFamily="34" charset="0"/>
                <a:cs typeface="Arial" pitchFamily="34" charset="0"/>
              </a:defRPr>
            </a:lvl2pPr>
            <a:lvl3pPr fontAlgn="base">
              <a:spcBef>
                <a:spcPct val="0"/>
              </a:spcBef>
              <a:spcAft>
                <a:spcPct val="0"/>
              </a:spcAft>
              <a:tabLst>
                <a:tab pos="762000" algn="l"/>
              </a:tabLst>
              <a:defRPr>
                <a:solidFill>
                  <a:schemeClr val="tx1"/>
                </a:solidFill>
                <a:latin typeface="Arial" pitchFamily="34" charset="0"/>
                <a:cs typeface="Arial" pitchFamily="34" charset="0"/>
              </a:defRPr>
            </a:lvl3pPr>
            <a:lvl4pPr fontAlgn="base">
              <a:spcBef>
                <a:spcPct val="0"/>
              </a:spcBef>
              <a:spcAft>
                <a:spcPct val="0"/>
              </a:spcAft>
              <a:tabLst>
                <a:tab pos="762000" algn="l"/>
              </a:tabLst>
              <a:defRPr>
                <a:solidFill>
                  <a:schemeClr val="tx1"/>
                </a:solidFill>
                <a:latin typeface="Arial" pitchFamily="34" charset="0"/>
                <a:cs typeface="Arial" pitchFamily="34" charset="0"/>
              </a:defRPr>
            </a:lvl4pPr>
            <a:lvl5pPr fontAlgn="base">
              <a:spcBef>
                <a:spcPct val="0"/>
              </a:spcBef>
              <a:spcAft>
                <a:spcPct val="0"/>
              </a:spcAft>
              <a:tabLst>
                <a:tab pos="762000" algn="l"/>
              </a:tabLst>
              <a:defRPr>
                <a:solidFill>
                  <a:schemeClr val="tx1"/>
                </a:solidFill>
                <a:latin typeface="Arial" pitchFamily="34" charset="0"/>
                <a:cs typeface="Arial" pitchFamily="34" charset="0"/>
              </a:defRPr>
            </a:lvl5pPr>
            <a:lvl6pPr fontAlgn="base">
              <a:spcBef>
                <a:spcPct val="0"/>
              </a:spcBef>
              <a:spcAft>
                <a:spcPct val="0"/>
              </a:spcAft>
              <a:tabLst>
                <a:tab pos="762000" algn="l"/>
              </a:tabLst>
              <a:defRPr>
                <a:solidFill>
                  <a:schemeClr val="tx1"/>
                </a:solidFill>
                <a:latin typeface="Arial" pitchFamily="34" charset="0"/>
                <a:cs typeface="Arial" pitchFamily="34" charset="0"/>
              </a:defRPr>
            </a:lvl6pPr>
            <a:lvl7pPr fontAlgn="base">
              <a:spcBef>
                <a:spcPct val="0"/>
              </a:spcBef>
              <a:spcAft>
                <a:spcPct val="0"/>
              </a:spcAft>
              <a:tabLst>
                <a:tab pos="762000" algn="l"/>
              </a:tabLst>
              <a:defRPr>
                <a:solidFill>
                  <a:schemeClr val="tx1"/>
                </a:solidFill>
                <a:latin typeface="Arial" pitchFamily="34" charset="0"/>
                <a:cs typeface="Arial" pitchFamily="34" charset="0"/>
              </a:defRPr>
            </a:lvl7pPr>
            <a:lvl8pPr fontAlgn="base">
              <a:spcBef>
                <a:spcPct val="0"/>
              </a:spcBef>
              <a:spcAft>
                <a:spcPct val="0"/>
              </a:spcAft>
              <a:tabLst>
                <a:tab pos="762000" algn="l"/>
              </a:tabLst>
              <a:defRPr>
                <a:solidFill>
                  <a:schemeClr val="tx1"/>
                </a:solidFill>
                <a:latin typeface="Arial" pitchFamily="34" charset="0"/>
                <a:cs typeface="Arial" pitchFamily="34" charset="0"/>
              </a:defRPr>
            </a:lvl8pPr>
            <a:lvl9pPr fontAlgn="base">
              <a:spcBef>
                <a:spcPct val="0"/>
              </a:spcBef>
              <a:spcAft>
                <a:spcPct val="0"/>
              </a:spcAft>
              <a:tabLst>
                <a:tab pos="762000" algn="l"/>
              </a:tabLst>
              <a:defRPr>
                <a:solidFill>
                  <a:schemeClr val="tx1"/>
                </a:solidFill>
                <a:latin typeface="Arial" pitchFamily="34" charset="0"/>
                <a:cs typeface="Arial" pitchFamily="34" charset="0"/>
              </a:defRPr>
            </a:lvl9pPr>
          </a:lstStyle>
          <a:p>
            <a:pPr>
              <a:buFontTx/>
              <a:buChar char="•"/>
              <a:tabLst>
                <a:tab pos="870737" algn="l"/>
              </a:tabLst>
            </a:pPr>
            <a:r>
              <a:rPr lang="en-US" altLang="en-US" sz="1400" dirty="0">
                <a:ea typeface="Times New Roman" pitchFamily="18" charset="0"/>
              </a:rPr>
              <a:t>To determine X</a:t>
            </a:r>
            <a:r>
              <a:rPr lang="en-US" altLang="en-US" sz="1700" baseline="-30000" dirty="0">
                <a:ea typeface="Times New Roman" pitchFamily="18" charset="0"/>
              </a:rPr>
              <a:t>d</a:t>
            </a:r>
            <a:r>
              <a:rPr lang="en-US" altLang="en-US" sz="1400" dirty="0">
                <a:ea typeface="Times New Roman" pitchFamily="18" charset="0"/>
              </a:rPr>
              <a:t> and X</a:t>
            </a:r>
            <a:r>
              <a:rPr lang="en-US" altLang="en-US" sz="1700" baseline="-30000" dirty="0">
                <a:ea typeface="Times New Roman" pitchFamily="18" charset="0"/>
              </a:rPr>
              <a:t>q</a:t>
            </a:r>
            <a:r>
              <a:rPr lang="en-US" altLang="en-US" sz="1400" dirty="0">
                <a:ea typeface="Times New Roman" pitchFamily="18" charset="0"/>
              </a:rPr>
              <a:t> by conducting slip test.</a:t>
            </a:r>
            <a:endParaRPr lang="en-US" altLang="en-US" sz="700" dirty="0"/>
          </a:p>
          <a:p>
            <a:pPr eaLnBrk="0" hangingPunct="0">
              <a:buFontTx/>
              <a:buChar char="•"/>
              <a:tabLst>
                <a:tab pos="870737" algn="l"/>
              </a:tabLst>
            </a:pPr>
            <a:r>
              <a:rPr lang="en-US" altLang="en-US" sz="1400" dirty="0">
                <a:ea typeface="Times New Roman" pitchFamily="18" charset="0"/>
              </a:rPr>
              <a:t>To pre-determine the regulation at upf different powerfactor and load</a:t>
            </a:r>
            <a:endParaRPr lang="en-US" altLang="en-US" sz="700" dirty="0"/>
          </a:p>
          <a:p>
            <a:pPr eaLnBrk="0" hangingPunct="0">
              <a:buFontTx/>
              <a:buChar char="•"/>
              <a:tabLst>
                <a:tab pos="870737" algn="l"/>
              </a:tabLst>
            </a:pPr>
            <a:r>
              <a:rPr lang="en-US" altLang="en-US" sz="1400" dirty="0">
                <a:ea typeface="Times New Roman" pitchFamily="18" charset="0"/>
              </a:rPr>
              <a:t>To plot power Vs load angle graph</a:t>
            </a:r>
            <a:endParaRPr lang="en-US" altLang="en-US" dirty="0"/>
          </a:p>
        </p:txBody>
      </p:sp>
      <p:sp>
        <p:nvSpPr>
          <p:cNvPr id="5" name="Rectangle 4"/>
          <p:cNvSpPr/>
          <p:nvPr/>
        </p:nvSpPr>
        <p:spPr>
          <a:xfrm>
            <a:off x="2572166" y="248259"/>
            <a:ext cx="4694232" cy="428674"/>
          </a:xfrm>
          <a:prstGeom prst="rect">
            <a:avLst/>
          </a:prstGeom>
        </p:spPr>
        <p:txBody>
          <a:bodyPr wrap="none" lIns="104488" tIns="52244" rIns="104488" bIns="52244">
            <a:spAutoFit/>
          </a:bodyPr>
          <a:lstStyle/>
          <a:p>
            <a:r>
              <a:rPr lang="en-IN" dirty="0"/>
              <a:t>SLIP TEST ON SALIENT POLE ALTERNATOR</a:t>
            </a:r>
          </a:p>
        </p:txBody>
      </p:sp>
      <p:sp>
        <p:nvSpPr>
          <p:cNvPr id="6" name="Rectangle 5"/>
          <p:cNvSpPr/>
          <p:nvPr/>
        </p:nvSpPr>
        <p:spPr>
          <a:xfrm>
            <a:off x="1032631" y="1124745"/>
            <a:ext cx="672682" cy="351730"/>
          </a:xfrm>
          <a:prstGeom prst="rect">
            <a:avLst/>
          </a:prstGeom>
        </p:spPr>
        <p:txBody>
          <a:bodyPr wrap="none" lIns="104488" tIns="52244" rIns="104488" bIns="52244">
            <a:spAutoFit/>
          </a:bodyPr>
          <a:lstStyle/>
          <a:p>
            <a:r>
              <a:rPr lang="en-IN" sz="1600" dirty="0"/>
              <a:t>AIM:-</a:t>
            </a:r>
            <a:endParaRPr lang="en-IN" sz="1800" dirty="0"/>
          </a:p>
        </p:txBody>
      </p:sp>
      <p:sp>
        <p:nvSpPr>
          <p:cNvPr id="7" name="Rectangle 6"/>
          <p:cNvSpPr/>
          <p:nvPr/>
        </p:nvSpPr>
        <p:spPr>
          <a:xfrm>
            <a:off x="1006180" y="2756926"/>
            <a:ext cx="2218874" cy="351730"/>
          </a:xfrm>
          <a:prstGeom prst="rect">
            <a:avLst/>
          </a:prstGeom>
        </p:spPr>
        <p:txBody>
          <a:bodyPr wrap="none" lIns="104488" tIns="52244" rIns="104488" bIns="52244">
            <a:spAutoFit/>
          </a:bodyPr>
          <a:lstStyle/>
          <a:p>
            <a:r>
              <a:rPr lang="en-IN" sz="1600" dirty="0"/>
              <a:t>APPARATUS REQUIRED:-</a:t>
            </a:r>
          </a:p>
        </p:txBody>
      </p:sp>
      <p:graphicFrame>
        <p:nvGraphicFramePr>
          <p:cNvPr id="10" name="Table 9"/>
          <p:cNvGraphicFramePr>
            <a:graphicFrameLocks noGrp="1"/>
          </p:cNvGraphicFramePr>
          <p:nvPr>
            <p:extLst>
              <p:ext uri="{D42A27DB-BD31-4B8C-83A1-F6EECF244321}">
                <p14:modId xmlns:p14="http://schemas.microsoft.com/office/powerpoint/2010/main" val="3831938088"/>
              </p:ext>
            </p:extLst>
          </p:nvPr>
        </p:nvGraphicFramePr>
        <p:xfrm>
          <a:off x="1367553" y="3429000"/>
          <a:ext cx="6326112" cy="2955715"/>
        </p:xfrm>
        <a:graphic>
          <a:graphicData uri="http://schemas.openxmlformats.org/drawingml/2006/table">
            <a:tbl>
              <a:tblPr>
                <a:tableStyleId>{5C22544A-7EE6-4342-B048-85BDC9FD1C3A}</a:tableStyleId>
              </a:tblPr>
              <a:tblGrid>
                <a:gridCol w="1170528"/>
                <a:gridCol w="1657152"/>
                <a:gridCol w="1170528"/>
                <a:gridCol w="1170528"/>
                <a:gridCol w="1157376"/>
              </a:tblGrid>
              <a:tr h="271780">
                <a:tc>
                  <a:txBody>
                    <a:bodyPr/>
                    <a:lstStyle/>
                    <a:p>
                      <a:pPr marL="76200">
                        <a:spcAft>
                          <a:spcPts val="0"/>
                        </a:spcAft>
                      </a:pPr>
                      <a:r>
                        <a:rPr lang="en-IN" sz="1600" dirty="0" err="1">
                          <a:effectLst/>
                        </a:rPr>
                        <a:t>S.No</a:t>
                      </a:r>
                      <a:endParaRPr lang="en-IN" sz="1300" dirty="0">
                        <a:effectLst/>
                        <a:latin typeface="Calibri"/>
                        <a:ea typeface="Calibri"/>
                        <a:cs typeface="Arial"/>
                      </a:endParaRPr>
                    </a:p>
                  </a:txBody>
                  <a:tcPr marL="0" marR="0" marT="0" marB="0" anchor="b"/>
                </a:tc>
                <a:tc>
                  <a:txBody>
                    <a:bodyPr/>
                    <a:lstStyle/>
                    <a:p>
                      <a:pPr marL="50800">
                        <a:spcAft>
                          <a:spcPts val="0"/>
                        </a:spcAft>
                      </a:pPr>
                      <a:r>
                        <a:rPr lang="en-IN" sz="1600">
                          <a:effectLst/>
                        </a:rPr>
                        <a:t>Name of apparatus</a:t>
                      </a:r>
                      <a:endParaRPr lang="en-IN" sz="1300">
                        <a:effectLst/>
                        <a:latin typeface="Calibri"/>
                        <a:ea typeface="Calibri"/>
                        <a:cs typeface="Arial"/>
                      </a:endParaRPr>
                    </a:p>
                  </a:txBody>
                  <a:tcPr marL="0" marR="0" marT="0" marB="0" anchor="b"/>
                </a:tc>
                <a:tc>
                  <a:txBody>
                    <a:bodyPr/>
                    <a:lstStyle/>
                    <a:p>
                      <a:pPr marL="63500">
                        <a:spcAft>
                          <a:spcPts val="0"/>
                        </a:spcAft>
                      </a:pPr>
                      <a:r>
                        <a:rPr lang="en-IN" sz="1600">
                          <a:effectLst/>
                        </a:rPr>
                        <a:t>Range</a:t>
                      </a:r>
                      <a:endParaRPr lang="en-IN" sz="1300">
                        <a:effectLst/>
                        <a:latin typeface="Calibri"/>
                        <a:ea typeface="Calibri"/>
                        <a:cs typeface="Arial"/>
                      </a:endParaRPr>
                    </a:p>
                  </a:txBody>
                  <a:tcPr marL="0" marR="0" marT="0" marB="0" anchor="b"/>
                </a:tc>
                <a:tc>
                  <a:txBody>
                    <a:bodyPr/>
                    <a:lstStyle/>
                    <a:p>
                      <a:pPr marL="63500">
                        <a:spcAft>
                          <a:spcPts val="0"/>
                        </a:spcAft>
                      </a:pPr>
                      <a:r>
                        <a:rPr lang="en-IN" sz="1600">
                          <a:effectLst/>
                        </a:rPr>
                        <a:t>Type</a:t>
                      </a:r>
                      <a:endParaRPr lang="en-IN" sz="1300">
                        <a:effectLst/>
                        <a:latin typeface="Calibri"/>
                        <a:ea typeface="Calibri"/>
                        <a:cs typeface="Arial"/>
                      </a:endParaRPr>
                    </a:p>
                  </a:txBody>
                  <a:tcPr marL="0" marR="0" marT="0" marB="0" anchor="b"/>
                </a:tc>
                <a:tc>
                  <a:txBody>
                    <a:bodyPr/>
                    <a:lstStyle/>
                    <a:p>
                      <a:pPr marL="50800">
                        <a:spcAft>
                          <a:spcPts val="0"/>
                        </a:spcAft>
                      </a:pPr>
                      <a:r>
                        <a:rPr lang="en-IN" sz="1600">
                          <a:effectLst/>
                        </a:rPr>
                        <a:t>Qty.</a:t>
                      </a:r>
                      <a:endParaRPr lang="en-IN" sz="1300">
                        <a:effectLst/>
                        <a:latin typeface="Calibri"/>
                        <a:ea typeface="Calibri"/>
                        <a:cs typeface="Arial"/>
                      </a:endParaRPr>
                    </a:p>
                  </a:txBody>
                  <a:tcPr marL="0" marR="0" marT="0" marB="0" anchor="b"/>
                </a:tc>
              </a:tr>
              <a:tr h="86360">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r>
              <a:tr h="254847">
                <a:tc rowSpan="2">
                  <a:txBody>
                    <a:bodyPr/>
                    <a:lstStyle/>
                    <a:p>
                      <a:pPr marL="76200">
                        <a:spcAft>
                          <a:spcPts val="0"/>
                        </a:spcAft>
                      </a:pPr>
                      <a:r>
                        <a:rPr lang="en-IN" sz="1600" dirty="0">
                          <a:effectLst/>
                        </a:rPr>
                        <a:t>1.</a:t>
                      </a:r>
                      <a:endParaRPr lang="en-IN" sz="1300" dirty="0">
                        <a:effectLst/>
                        <a:latin typeface="Calibri"/>
                        <a:ea typeface="Calibri"/>
                        <a:cs typeface="Arial"/>
                      </a:endParaRPr>
                    </a:p>
                  </a:txBody>
                  <a:tcPr marL="0" marR="0" marT="0" marB="0" anchor="b"/>
                </a:tc>
                <a:tc rowSpan="2">
                  <a:txBody>
                    <a:bodyPr/>
                    <a:lstStyle/>
                    <a:p>
                      <a:pPr marL="50800">
                        <a:spcAft>
                          <a:spcPts val="0"/>
                        </a:spcAft>
                      </a:pPr>
                      <a:r>
                        <a:rPr lang="en-IN" sz="1600">
                          <a:effectLst/>
                        </a:rPr>
                        <a:t>Ammeter</a:t>
                      </a:r>
                      <a:endParaRPr lang="en-IN" sz="1300">
                        <a:effectLst/>
                        <a:latin typeface="Calibri"/>
                        <a:ea typeface="Calibri"/>
                        <a:cs typeface="Arial"/>
                      </a:endParaRPr>
                    </a:p>
                  </a:txBody>
                  <a:tcPr marL="0" marR="0" marT="0" marB="0" anchor="b"/>
                </a:tc>
                <a:tc>
                  <a:txBody>
                    <a:bodyPr/>
                    <a:lstStyle/>
                    <a:p>
                      <a:pPr marL="63500" algn="ctr">
                        <a:spcAft>
                          <a:spcPts val="0"/>
                        </a:spcAft>
                      </a:pPr>
                      <a:r>
                        <a:rPr lang="en-IN" sz="1600" dirty="0">
                          <a:effectLst/>
                        </a:rPr>
                        <a:t>(0-10)A</a:t>
                      </a:r>
                      <a:endParaRPr lang="en-IN" sz="1300" dirty="0">
                        <a:effectLst/>
                        <a:latin typeface="Calibri"/>
                        <a:ea typeface="Calibri"/>
                        <a:cs typeface="Arial"/>
                      </a:endParaRPr>
                    </a:p>
                  </a:txBody>
                  <a:tcPr marL="0" marR="0" marT="0" marB="0" anchor="b"/>
                </a:tc>
                <a:tc>
                  <a:txBody>
                    <a:bodyPr/>
                    <a:lstStyle/>
                    <a:p>
                      <a:pPr marL="63500" algn="ctr">
                        <a:spcAft>
                          <a:spcPts val="0"/>
                        </a:spcAft>
                      </a:pPr>
                      <a:r>
                        <a:rPr lang="en-IN" sz="1600" dirty="0">
                          <a:effectLst/>
                        </a:rPr>
                        <a:t>MI</a:t>
                      </a:r>
                      <a:endParaRPr lang="en-IN" sz="1300" dirty="0">
                        <a:effectLst/>
                        <a:latin typeface="Calibri"/>
                        <a:ea typeface="Calibri"/>
                        <a:cs typeface="Arial"/>
                      </a:endParaRPr>
                    </a:p>
                  </a:txBody>
                  <a:tcPr marL="0" marR="0" marT="0" marB="0" anchor="b"/>
                </a:tc>
                <a:tc rowSpan="2">
                  <a:txBody>
                    <a:bodyPr/>
                    <a:lstStyle/>
                    <a:p>
                      <a:pPr marL="50800" algn="ctr">
                        <a:spcAft>
                          <a:spcPts val="0"/>
                        </a:spcAft>
                      </a:pPr>
                      <a:r>
                        <a:rPr lang="en-IN" sz="1600" dirty="0">
                          <a:effectLst/>
                        </a:rPr>
                        <a:t>1</a:t>
                      </a:r>
                      <a:endParaRPr lang="en-IN" sz="1300" dirty="0">
                        <a:effectLst/>
                        <a:latin typeface="Calibri"/>
                        <a:ea typeface="Calibri"/>
                        <a:cs typeface="Arial"/>
                      </a:endParaRPr>
                    </a:p>
                  </a:txBody>
                  <a:tcPr marL="0" marR="0" marT="0" marB="0" anchor="b"/>
                </a:tc>
              </a:tr>
              <a:tr h="33867">
                <a:tc vMerge="1">
                  <a:txBody>
                    <a:bodyPr/>
                    <a:lstStyle/>
                    <a:p>
                      <a:endParaRPr lang="en-IN"/>
                    </a:p>
                  </a:txBody>
                  <a:tcPr/>
                </a:tc>
                <a:tc vMerge="1">
                  <a:txBody>
                    <a:bodyPr/>
                    <a:lstStyle/>
                    <a:p>
                      <a:endParaRPr lang="en-IN"/>
                    </a:p>
                  </a:txBody>
                  <a:tcPr/>
                </a:tc>
                <a:tc rowSpan="2">
                  <a:txBody>
                    <a:bodyPr/>
                    <a:lstStyle/>
                    <a:p>
                      <a:pPr marL="63500" algn="ctr">
                        <a:spcAft>
                          <a:spcPts val="0"/>
                        </a:spcAft>
                      </a:pPr>
                      <a:r>
                        <a:rPr lang="en-IN" sz="1600" dirty="0">
                          <a:effectLst/>
                        </a:rPr>
                        <a:t>(0-5)A</a:t>
                      </a:r>
                      <a:endParaRPr lang="en-IN" sz="1300" dirty="0">
                        <a:effectLst/>
                        <a:latin typeface="Calibri"/>
                        <a:ea typeface="Calibri"/>
                        <a:cs typeface="Arial"/>
                      </a:endParaRPr>
                    </a:p>
                  </a:txBody>
                  <a:tcPr marL="0" marR="0" marT="0" marB="0" anchor="b"/>
                </a:tc>
                <a:tc rowSpan="2">
                  <a:txBody>
                    <a:bodyPr/>
                    <a:lstStyle/>
                    <a:p>
                      <a:pPr marL="63500" algn="ctr">
                        <a:spcAft>
                          <a:spcPts val="0"/>
                        </a:spcAft>
                      </a:pPr>
                      <a:r>
                        <a:rPr lang="en-IN" sz="1600" dirty="0">
                          <a:effectLst/>
                        </a:rPr>
                        <a:t>MC</a:t>
                      </a:r>
                      <a:endParaRPr lang="en-IN" sz="1300" dirty="0">
                        <a:effectLst/>
                        <a:latin typeface="Calibri"/>
                        <a:ea typeface="Calibri"/>
                        <a:cs typeface="Arial"/>
                      </a:endParaRPr>
                    </a:p>
                  </a:txBody>
                  <a:tcPr marL="0" marR="0" marT="0" marB="0" anchor="b"/>
                </a:tc>
                <a:tc vMerge="1">
                  <a:txBody>
                    <a:bodyPr/>
                    <a:lstStyle/>
                    <a:p>
                      <a:endParaRPr lang="en-IN"/>
                    </a:p>
                  </a:txBody>
                  <a:tcPr/>
                </a:tc>
              </a:tr>
              <a:tr h="209973">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vMerge="1">
                  <a:txBody>
                    <a:bodyPr/>
                    <a:lstStyle/>
                    <a:p>
                      <a:endParaRPr lang="en-IN"/>
                    </a:p>
                  </a:txBody>
                  <a:tcPr/>
                </a:tc>
                <a:tc vMerge="1">
                  <a:txBody>
                    <a:bodyPr/>
                    <a:lstStyle/>
                    <a:p>
                      <a:endParaRPr lang="en-IN"/>
                    </a:p>
                  </a:txBody>
                  <a:tcPr/>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r>
              <a:tr h="102447">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r>
              <a:tr h="254847">
                <a:tc rowSpan="2">
                  <a:txBody>
                    <a:bodyPr/>
                    <a:lstStyle/>
                    <a:p>
                      <a:pPr marL="76200">
                        <a:spcAft>
                          <a:spcPts val="0"/>
                        </a:spcAft>
                      </a:pPr>
                      <a:r>
                        <a:rPr lang="en-IN" sz="1600">
                          <a:effectLst/>
                        </a:rPr>
                        <a:t>2.</a:t>
                      </a:r>
                      <a:endParaRPr lang="en-IN" sz="1300">
                        <a:effectLst/>
                        <a:latin typeface="Calibri"/>
                        <a:ea typeface="Calibri"/>
                        <a:cs typeface="Arial"/>
                      </a:endParaRPr>
                    </a:p>
                  </a:txBody>
                  <a:tcPr marL="0" marR="0" marT="0" marB="0" anchor="b"/>
                </a:tc>
                <a:tc rowSpan="2">
                  <a:txBody>
                    <a:bodyPr/>
                    <a:lstStyle/>
                    <a:p>
                      <a:pPr marL="50800">
                        <a:spcAft>
                          <a:spcPts val="0"/>
                        </a:spcAft>
                      </a:pPr>
                      <a:r>
                        <a:rPr lang="en-IN" sz="1600">
                          <a:effectLst/>
                        </a:rPr>
                        <a:t>Voltmeter</a:t>
                      </a:r>
                      <a:endParaRPr lang="en-IN" sz="1300">
                        <a:effectLst/>
                        <a:latin typeface="Calibri"/>
                        <a:ea typeface="Calibri"/>
                        <a:cs typeface="Arial"/>
                      </a:endParaRPr>
                    </a:p>
                  </a:txBody>
                  <a:tcPr marL="0" marR="0" marT="0" marB="0" anchor="b"/>
                </a:tc>
                <a:tc>
                  <a:txBody>
                    <a:bodyPr/>
                    <a:lstStyle/>
                    <a:p>
                      <a:pPr marL="63500" algn="ctr">
                        <a:spcAft>
                          <a:spcPts val="0"/>
                        </a:spcAft>
                      </a:pPr>
                      <a:r>
                        <a:rPr lang="en-IN" sz="1600" dirty="0" smtClean="0">
                          <a:effectLst/>
                        </a:rPr>
                        <a:t>  (</a:t>
                      </a:r>
                      <a:r>
                        <a:rPr lang="en-IN" sz="1600" dirty="0">
                          <a:effectLst/>
                        </a:rPr>
                        <a:t>0-500)V,</a:t>
                      </a:r>
                      <a:endParaRPr lang="en-IN" sz="1300" dirty="0">
                        <a:effectLst/>
                        <a:latin typeface="Calibri"/>
                        <a:ea typeface="Calibri"/>
                        <a:cs typeface="Arial"/>
                      </a:endParaRPr>
                    </a:p>
                  </a:txBody>
                  <a:tcPr marL="0" marR="0" marT="0" marB="0" anchor="b"/>
                </a:tc>
                <a:tc rowSpan="2">
                  <a:txBody>
                    <a:bodyPr/>
                    <a:lstStyle/>
                    <a:p>
                      <a:pPr marL="63500" algn="ctr">
                        <a:spcAft>
                          <a:spcPts val="0"/>
                        </a:spcAft>
                      </a:pPr>
                      <a:r>
                        <a:rPr lang="en-IN" sz="1600" dirty="0">
                          <a:effectLst/>
                        </a:rPr>
                        <a:t>MI</a:t>
                      </a:r>
                      <a:endParaRPr lang="en-IN" sz="1300" dirty="0">
                        <a:effectLst/>
                        <a:latin typeface="Calibri"/>
                        <a:ea typeface="Calibri"/>
                        <a:cs typeface="Arial"/>
                      </a:endParaRPr>
                    </a:p>
                  </a:txBody>
                  <a:tcPr marL="0" marR="0" marT="0" marB="0" anchor="b"/>
                </a:tc>
                <a:tc rowSpan="2">
                  <a:txBody>
                    <a:bodyPr/>
                    <a:lstStyle/>
                    <a:p>
                      <a:pPr marL="50800">
                        <a:spcAft>
                          <a:spcPts val="0"/>
                        </a:spcAft>
                      </a:pPr>
                      <a:r>
                        <a:rPr lang="en-IN" sz="1600">
                          <a:effectLst/>
                        </a:rPr>
                        <a:t>1</a:t>
                      </a:r>
                      <a:endParaRPr lang="en-IN" sz="1300">
                        <a:effectLst/>
                        <a:latin typeface="Calibri"/>
                        <a:ea typeface="Calibri"/>
                        <a:cs typeface="Arial"/>
                      </a:endParaRPr>
                    </a:p>
                  </a:txBody>
                  <a:tcPr marL="0" marR="0" marT="0" marB="0" anchor="b"/>
                </a:tc>
              </a:tr>
              <a:tr h="33867">
                <a:tc vMerge="1">
                  <a:txBody>
                    <a:bodyPr/>
                    <a:lstStyle/>
                    <a:p>
                      <a:endParaRPr lang="en-IN"/>
                    </a:p>
                  </a:txBody>
                  <a:tcPr/>
                </a:tc>
                <a:tc vMerge="1">
                  <a:txBody>
                    <a:bodyPr/>
                    <a:lstStyle/>
                    <a:p>
                      <a:endParaRPr lang="en-IN"/>
                    </a:p>
                  </a:txBody>
                  <a:tcPr/>
                </a:tc>
                <a:tc rowSpan="2">
                  <a:txBody>
                    <a:bodyPr/>
                    <a:lstStyle/>
                    <a:p>
                      <a:pPr marL="254000" algn="l">
                        <a:spcAft>
                          <a:spcPts val="0"/>
                        </a:spcAft>
                      </a:pPr>
                      <a:r>
                        <a:rPr lang="en-IN" sz="1600" dirty="0" smtClean="0">
                          <a:effectLst/>
                        </a:rPr>
                        <a:t>  (</a:t>
                      </a:r>
                      <a:r>
                        <a:rPr lang="en-IN" sz="1600" dirty="0">
                          <a:effectLst/>
                        </a:rPr>
                        <a:t>0-150)V</a:t>
                      </a:r>
                      <a:endParaRPr lang="en-IN" sz="1300" dirty="0">
                        <a:effectLst/>
                        <a:latin typeface="Calibri"/>
                        <a:ea typeface="Calibri"/>
                        <a:cs typeface="Arial"/>
                      </a:endParaRPr>
                    </a:p>
                  </a:txBody>
                  <a:tcPr marL="0" marR="0" marT="0" marB="0" anchor="b"/>
                </a:tc>
                <a:tc vMerge="1">
                  <a:txBody>
                    <a:bodyPr/>
                    <a:lstStyle/>
                    <a:p>
                      <a:endParaRPr lang="en-IN"/>
                    </a:p>
                  </a:txBody>
                  <a:tcPr/>
                </a:tc>
                <a:tc vMerge="1">
                  <a:txBody>
                    <a:bodyPr/>
                    <a:lstStyle/>
                    <a:p>
                      <a:endParaRPr lang="en-IN"/>
                    </a:p>
                  </a:txBody>
                  <a:tcPr/>
                </a:tc>
              </a:tr>
              <a:tr h="209973">
                <a:tc>
                  <a:txBody>
                    <a:bodyPr/>
                    <a:lstStyle/>
                    <a:p>
                      <a:pPr>
                        <a:spcAft>
                          <a:spcPts val="0"/>
                        </a:spcAft>
                      </a:pPr>
                      <a:r>
                        <a:rPr lang="en-IN" sz="12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1200">
                          <a:effectLst/>
                        </a:rPr>
                        <a:t> </a:t>
                      </a:r>
                      <a:endParaRPr lang="en-IN" sz="1300">
                        <a:effectLst/>
                        <a:latin typeface="Calibri"/>
                        <a:ea typeface="Calibri"/>
                        <a:cs typeface="Arial"/>
                      </a:endParaRPr>
                    </a:p>
                  </a:txBody>
                  <a:tcPr marL="0" marR="0" marT="0" marB="0" anchor="b"/>
                </a:tc>
                <a:tc vMerge="1">
                  <a:txBody>
                    <a:bodyPr/>
                    <a:lstStyle/>
                    <a:p>
                      <a:endParaRPr lang="en-IN"/>
                    </a:p>
                  </a:txBody>
                  <a:tcPr/>
                </a:tc>
                <a:tc>
                  <a:txBody>
                    <a:bodyPr/>
                    <a:lstStyle/>
                    <a:p>
                      <a:pPr>
                        <a:spcAft>
                          <a:spcPts val="0"/>
                        </a:spcAft>
                      </a:pPr>
                      <a:r>
                        <a:rPr lang="en-IN" sz="12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1200">
                          <a:effectLst/>
                        </a:rPr>
                        <a:t> </a:t>
                      </a:r>
                      <a:endParaRPr lang="en-IN" sz="1300">
                        <a:effectLst/>
                        <a:latin typeface="Calibri"/>
                        <a:ea typeface="Calibri"/>
                        <a:cs typeface="Arial"/>
                      </a:endParaRPr>
                    </a:p>
                  </a:txBody>
                  <a:tcPr marL="0" marR="0" marT="0" marB="0" anchor="b"/>
                </a:tc>
              </a:tr>
              <a:tr h="102447">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r>
              <a:tr h="254847">
                <a:tc>
                  <a:txBody>
                    <a:bodyPr/>
                    <a:lstStyle/>
                    <a:p>
                      <a:pPr marL="76200">
                        <a:spcAft>
                          <a:spcPts val="0"/>
                        </a:spcAft>
                      </a:pPr>
                      <a:r>
                        <a:rPr lang="en-IN" sz="1600">
                          <a:effectLst/>
                        </a:rPr>
                        <a:t>3.</a:t>
                      </a:r>
                      <a:endParaRPr lang="en-IN" sz="1300">
                        <a:effectLst/>
                        <a:latin typeface="Calibri"/>
                        <a:ea typeface="Calibri"/>
                        <a:cs typeface="Arial"/>
                      </a:endParaRPr>
                    </a:p>
                  </a:txBody>
                  <a:tcPr marL="0" marR="0" marT="0" marB="0" anchor="b"/>
                </a:tc>
                <a:tc>
                  <a:txBody>
                    <a:bodyPr/>
                    <a:lstStyle/>
                    <a:p>
                      <a:pPr marL="50800">
                        <a:spcAft>
                          <a:spcPts val="0"/>
                        </a:spcAft>
                      </a:pPr>
                      <a:r>
                        <a:rPr lang="en-IN" sz="1600">
                          <a:effectLst/>
                        </a:rPr>
                        <a:t>Voltmeter</a:t>
                      </a:r>
                      <a:endParaRPr lang="en-IN" sz="1300">
                        <a:effectLst/>
                        <a:latin typeface="Calibri"/>
                        <a:ea typeface="Calibri"/>
                        <a:cs typeface="Arial"/>
                      </a:endParaRPr>
                    </a:p>
                  </a:txBody>
                  <a:tcPr marL="0" marR="0" marT="0" marB="0" anchor="b"/>
                </a:tc>
                <a:tc>
                  <a:txBody>
                    <a:bodyPr/>
                    <a:lstStyle/>
                    <a:p>
                      <a:pPr marL="63500" algn="ctr">
                        <a:spcAft>
                          <a:spcPts val="0"/>
                        </a:spcAft>
                      </a:pPr>
                      <a:r>
                        <a:rPr lang="en-IN" sz="1600" dirty="0">
                          <a:effectLst/>
                        </a:rPr>
                        <a:t>(0-30)V</a:t>
                      </a:r>
                      <a:endParaRPr lang="en-IN" sz="1300" dirty="0">
                        <a:effectLst/>
                        <a:latin typeface="Calibri"/>
                        <a:ea typeface="Calibri"/>
                        <a:cs typeface="Arial"/>
                      </a:endParaRPr>
                    </a:p>
                  </a:txBody>
                  <a:tcPr marL="0" marR="0" marT="0" marB="0" anchor="b"/>
                </a:tc>
                <a:tc>
                  <a:txBody>
                    <a:bodyPr/>
                    <a:lstStyle/>
                    <a:p>
                      <a:pPr marL="63500" algn="ctr">
                        <a:spcAft>
                          <a:spcPts val="0"/>
                        </a:spcAft>
                      </a:pPr>
                      <a:r>
                        <a:rPr lang="en-IN" sz="1600" dirty="0">
                          <a:effectLst/>
                        </a:rPr>
                        <a:t>MC</a:t>
                      </a:r>
                      <a:endParaRPr lang="en-IN" sz="1300" dirty="0">
                        <a:effectLst/>
                        <a:latin typeface="Calibri"/>
                        <a:ea typeface="Calibri"/>
                        <a:cs typeface="Arial"/>
                      </a:endParaRPr>
                    </a:p>
                  </a:txBody>
                  <a:tcPr marL="0" marR="0" marT="0" marB="0" anchor="b"/>
                </a:tc>
                <a:tc>
                  <a:txBody>
                    <a:bodyPr/>
                    <a:lstStyle/>
                    <a:p>
                      <a:pPr marL="50800">
                        <a:spcAft>
                          <a:spcPts val="0"/>
                        </a:spcAft>
                      </a:pPr>
                      <a:r>
                        <a:rPr lang="en-IN" sz="1600">
                          <a:effectLst/>
                        </a:rPr>
                        <a:t>2</a:t>
                      </a:r>
                      <a:endParaRPr lang="en-IN" sz="1300">
                        <a:effectLst/>
                        <a:latin typeface="Calibri"/>
                        <a:ea typeface="Calibri"/>
                        <a:cs typeface="Arial"/>
                      </a:endParaRPr>
                    </a:p>
                  </a:txBody>
                  <a:tcPr marL="0" marR="0" marT="0" marB="0" anchor="b"/>
                </a:tc>
              </a:tr>
              <a:tr h="86360">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r>
              <a:tr h="254847">
                <a:tc rowSpan="2">
                  <a:txBody>
                    <a:bodyPr/>
                    <a:lstStyle/>
                    <a:p>
                      <a:pPr marL="76200">
                        <a:spcAft>
                          <a:spcPts val="0"/>
                        </a:spcAft>
                      </a:pPr>
                      <a:r>
                        <a:rPr lang="en-IN" sz="1600">
                          <a:effectLst/>
                        </a:rPr>
                        <a:t>4.</a:t>
                      </a:r>
                      <a:endParaRPr lang="en-IN" sz="1300">
                        <a:effectLst/>
                        <a:latin typeface="Calibri"/>
                        <a:ea typeface="Calibri"/>
                        <a:cs typeface="Arial"/>
                      </a:endParaRPr>
                    </a:p>
                  </a:txBody>
                  <a:tcPr marL="0" marR="0" marT="0" marB="0" anchor="b"/>
                </a:tc>
                <a:tc rowSpan="2">
                  <a:txBody>
                    <a:bodyPr/>
                    <a:lstStyle/>
                    <a:p>
                      <a:pPr marL="50800">
                        <a:spcAft>
                          <a:spcPts val="0"/>
                        </a:spcAft>
                      </a:pPr>
                      <a:r>
                        <a:rPr lang="en-IN" sz="1600">
                          <a:effectLst/>
                        </a:rPr>
                        <a:t>Rheostat</a:t>
                      </a:r>
                      <a:endParaRPr lang="en-IN" sz="1300">
                        <a:effectLst/>
                        <a:latin typeface="Calibri"/>
                        <a:ea typeface="Calibri"/>
                        <a:cs typeface="Arial"/>
                      </a:endParaRPr>
                    </a:p>
                  </a:txBody>
                  <a:tcPr marL="0" marR="0" marT="0" marB="0" anchor="b"/>
                </a:tc>
                <a:tc>
                  <a:txBody>
                    <a:bodyPr/>
                    <a:lstStyle/>
                    <a:p>
                      <a:pPr marL="63500" algn="ctr">
                        <a:spcAft>
                          <a:spcPts val="0"/>
                        </a:spcAft>
                      </a:pPr>
                      <a:r>
                        <a:rPr lang="en-IN" sz="1600" dirty="0">
                          <a:effectLst/>
                        </a:rPr>
                        <a:t>1200 Ω, 0.8A</a:t>
                      </a:r>
                      <a:endParaRPr lang="en-IN" sz="1300" dirty="0">
                        <a:effectLst/>
                        <a:latin typeface="Calibri"/>
                        <a:ea typeface="Calibri"/>
                        <a:cs typeface="Arial"/>
                      </a:endParaRPr>
                    </a:p>
                  </a:txBody>
                  <a:tcPr marL="0" marR="0" marT="0" marB="0" anchor="b"/>
                </a:tc>
                <a:tc>
                  <a:txBody>
                    <a:bodyPr/>
                    <a:lstStyle/>
                    <a:p>
                      <a:pPr>
                        <a:spcAft>
                          <a:spcPts val="0"/>
                        </a:spcAft>
                      </a:pPr>
                      <a:r>
                        <a:rPr lang="en-IN" sz="1600">
                          <a:effectLst/>
                        </a:rPr>
                        <a:t> </a:t>
                      </a:r>
                      <a:endParaRPr lang="en-IN" sz="1300">
                        <a:effectLst/>
                        <a:latin typeface="Calibri"/>
                        <a:ea typeface="Calibri"/>
                        <a:cs typeface="Arial"/>
                      </a:endParaRPr>
                    </a:p>
                  </a:txBody>
                  <a:tcPr marL="0" marR="0" marT="0" marB="0" anchor="b"/>
                </a:tc>
                <a:tc rowSpan="2">
                  <a:txBody>
                    <a:bodyPr/>
                    <a:lstStyle/>
                    <a:p>
                      <a:pPr marL="50800">
                        <a:spcAft>
                          <a:spcPts val="0"/>
                        </a:spcAft>
                      </a:pPr>
                      <a:r>
                        <a:rPr lang="en-IN" sz="1600">
                          <a:effectLst/>
                        </a:rPr>
                        <a:t>1</a:t>
                      </a:r>
                      <a:endParaRPr lang="en-IN" sz="1300">
                        <a:effectLst/>
                        <a:latin typeface="Calibri"/>
                        <a:ea typeface="Calibri"/>
                        <a:cs typeface="Arial"/>
                      </a:endParaRPr>
                    </a:p>
                  </a:txBody>
                  <a:tcPr marL="0" marR="0" marT="0" marB="0" anchor="b"/>
                </a:tc>
              </a:tr>
              <a:tr h="162560">
                <a:tc vMerge="1">
                  <a:txBody>
                    <a:bodyPr/>
                    <a:lstStyle/>
                    <a:p>
                      <a:endParaRPr lang="en-IN"/>
                    </a:p>
                  </a:txBody>
                  <a:tcPr/>
                </a:tc>
                <a:tc vMerge="1">
                  <a:txBody>
                    <a:bodyPr/>
                    <a:lstStyle/>
                    <a:p>
                      <a:endParaRPr lang="en-IN"/>
                    </a:p>
                  </a:txBody>
                  <a:tcPr/>
                </a:tc>
                <a:tc rowSpan="2">
                  <a:txBody>
                    <a:bodyPr/>
                    <a:lstStyle/>
                    <a:p>
                      <a:pPr marL="63500" algn="ctr">
                        <a:spcAft>
                          <a:spcPts val="0"/>
                        </a:spcAft>
                      </a:pPr>
                      <a:r>
                        <a:rPr lang="en-IN" sz="1600" dirty="0">
                          <a:effectLst/>
                        </a:rPr>
                        <a:t>45 Ω, 5A</a:t>
                      </a:r>
                      <a:endParaRPr lang="en-IN" sz="1300" dirty="0">
                        <a:effectLst/>
                        <a:latin typeface="Calibri"/>
                        <a:ea typeface="Calibri"/>
                        <a:cs typeface="Arial"/>
                      </a:endParaRPr>
                    </a:p>
                  </a:txBody>
                  <a:tcPr marL="0" marR="0" marT="0" marB="0" anchor="b"/>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vMerge="1">
                  <a:txBody>
                    <a:bodyPr/>
                    <a:lstStyle/>
                    <a:p>
                      <a:endParaRPr lang="en-IN"/>
                    </a:p>
                  </a:txBody>
                  <a:tcPr/>
                </a:tc>
              </a:tr>
              <a:tr h="174413">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vMerge="1">
                  <a:txBody>
                    <a:bodyPr/>
                    <a:lstStyle/>
                    <a:p>
                      <a:endParaRPr lang="en-IN"/>
                    </a:p>
                  </a:txBody>
                  <a:tcPr/>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1100">
                          <a:effectLst/>
                        </a:rPr>
                        <a:t> </a:t>
                      </a:r>
                      <a:endParaRPr lang="en-IN" sz="1300">
                        <a:effectLst/>
                        <a:latin typeface="Calibri"/>
                        <a:ea typeface="Calibri"/>
                        <a:cs typeface="Arial"/>
                      </a:endParaRPr>
                    </a:p>
                  </a:txBody>
                  <a:tcPr marL="0" marR="0" marT="0" marB="0" anchor="b"/>
                </a:tc>
              </a:tr>
              <a:tr h="102447">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700">
                          <a:effectLst/>
                        </a:rPr>
                        <a:t> </a:t>
                      </a:r>
                      <a:endParaRPr lang="en-IN" sz="1300">
                        <a:effectLst/>
                        <a:latin typeface="Calibri"/>
                        <a:ea typeface="Calibri"/>
                        <a:cs typeface="Arial"/>
                      </a:endParaRPr>
                    </a:p>
                  </a:txBody>
                  <a:tcPr marL="0" marR="0" marT="0" marB="0" anchor="b"/>
                </a:tc>
              </a:tr>
              <a:tr h="254847">
                <a:tc>
                  <a:txBody>
                    <a:bodyPr/>
                    <a:lstStyle/>
                    <a:p>
                      <a:pPr marL="76200">
                        <a:spcAft>
                          <a:spcPts val="0"/>
                        </a:spcAft>
                      </a:pPr>
                      <a:r>
                        <a:rPr lang="en-IN" sz="1600">
                          <a:effectLst/>
                        </a:rPr>
                        <a:t>5.</a:t>
                      </a:r>
                      <a:endParaRPr lang="en-IN" sz="1300">
                        <a:effectLst/>
                        <a:latin typeface="Calibri"/>
                        <a:ea typeface="Calibri"/>
                        <a:cs typeface="Arial"/>
                      </a:endParaRPr>
                    </a:p>
                  </a:txBody>
                  <a:tcPr marL="0" marR="0" marT="0" marB="0" anchor="b"/>
                </a:tc>
                <a:tc>
                  <a:txBody>
                    <a:bodyPr/>
                    <a:lstStyle/>
                    <a:p>
                      <a:pPr marL="50800">
                        <a:spcAft>
                          <a:spcPts val="0"/>
                        </a:spcAft>
                      </a:pPr>
                      <a:r>
                        <a:rPr lang="en-IN" sz="1600">
                          <a:effectLst/>
                        </a:rPr>
                        <a:t>Tachometer</a:t>
                      </a:r>
                      <a:endParaRPr lang="en-IN" sz="1300">
                        <a:effectLst/>
                        <a:latin typeface="Calibri"/>
                        <a:ea typeface="Calibri"/>
                        <a:cs typeface="Arial"/>
                      </a:endParaRPr>
                    </a:p>
                  </a:txBody>
                  <a:tcPr marL="0" marR="0" marT="0" marB="0" anchor="b"/>
                </a:tc>
                <a:tc>
                  <a:txBody>
                    <a:bodyPr/>
                    <a:lstStyle/>
                    <a:p>
                      <a:pPr marL="63500" algn="ctr">
                        <a:spcAft>
                          <a:spcPts val="0"/>
                        </a:spcAft>
                      </a:pPr>
                      <a:r>
                        <a:rPr lang="en-IN" sz="1600" dirty="0">
                          <a:effectLst/>
                        </a:rPr>
                        <a:t>-</a:t>
                      </a:r>
                      <a:endParaRPr lang="en-IN" sz="1300" dirty="0">
                        <a:effectLst/>
                        <a:latin typeface="Calibri"/>
                        <a:ea typeface="Calibri"/>
                        <a:cs typeface="Arial"/>
                      </a:endParaRPr>
                    </a:p>
                  </a:txBody>
                  <a:tcPr marL="0" marR="0" marT="0" marB="0" anchor="b"/>
                </a:tc>
                <a:tc>
                  <a:txBody>
                    <a:bodyPr/>
                    <a:lstStyle/>
                    <a:p>
                      <a:pPr marL="63500" algn="ctr">
                        <a:spcAft>
                          <a:spcPts val="0"/>
                        </a:spcAft>
                      </a:pPr>
                      <a:r>
                        <a:rPr lang="en-IN" sz="1600" dirty="0">
                          <a:effectLst/>
                        </a:rPr>
                        <a:t>Digital</a:t>
                      </a:r>
                      <a:endParaRPr lang="en-IN" sz="1300" dirty="0">
                        <a:effectLst/>
                        <a:latin typeface="Calibri"/>
                        <a:ea typeface="Calibri"/>
                        <a:cs typeface="Arial"/>
                      </a:endParaRPr>
                    </a:p>
                  </a:txBody>
                  <a:tcPr marL="0" marR="0" marT="0" marB="0" anchor="b"/>
                </a:tc>
                <a:tc>
                  <a:txBody>
                    <a:bodyPr/>
                    <a:lstStyle/>
                    <a:p>
                      <a:pPr marL="50800">
                        <a:spcAft>
                          <a:spcPts val="0"/>
                        </a:spcAft>
                      </a:pPr>
                      <a:r>
                        <a:rPr lang="en-IN" sz="1600">
                          <a:effectLst/>
                        </a:rPr>
                        <a:t>1</a:t>
                      </a:r>
                      <a:endParaRPr lang="en-IN" sz="1300">
                        <a:effectLst/>
                        <a:latin typeface="Calibri"/>
                        <a:ea typeface="Calibri"/>
                        <a:cs typeface="Arial"/>
                      </a:endParaRPr>
                    </a:p>
                  </a:txBody>
                  <a:tcPr marL="0" marR="0" marT="0" marB="0" anchor="b"/>
                </a:tc>
              </a:tr>
              <a:tr h="87207">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a:effectLst/>
                        </a:rPr>
                        <a:t> </a:t>
                      </a:r>
                      <a:endParaRPr lang="en-IN" sz="1300">
                        <a:effectLst/>
                        <a:latin typeface="Calibri"/>
                        <a:ea typeface="Calibri"/>
                        <a:cs typeface="Arial"/>
                      </a:endParaRPr>
                    </a:p>
                  </a:txBody>
                  <a:tcPr marL="0" marR="0" marT="0" marB="0" anchor="b"/>
                </a:tc>
                <a:tc>
                  <a:txBody>
                    <a:bodyPr/>
                    <a:lstStyle/>
                    <a:p>
                      <a:pPr>
                        <a:spcAft>
                          <a:spcPts val="0"/>
                        </a:spcAft>
                      </a:pPr>
                      <a:r>
                        <a:rPr lang="en-IN" sz="500" dirty="0">
                          <a:effectLst/>
                        </a:rPr>
                        <a:t> </a:t>
                      </a:r>
                      <a:endParaRPr lang="en-IN" sz="1300" dirty="0">
                        <a:effectLst/>
                        <a:latin typeface="Calibri"/>
                        <a:ea typeface="Calibri"/>
                        <a:cs typeface="Arial"/>
                      </a:endParaRPr>
                    </a:p>
                  </a:txBody>
                  <a:tcPr marL="0" marR="0" marT="0" marB="0" anchor="b"/>
                </a:tc>
              </a:tr>
            </a:tbl>
          </a:graphicData>
        </a:graphic>
      </p:graphicFrame>
    </p:spTree>
    <p:extLst>
      <p:ext uri="{BB962C8B-B14F-4D97-AF65-F5344CB8AC3E}">
        <p14:creationId xmlns:p14="http://schemas.microsoft.com/office/powerpoint/2010/main" val="196067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034" y="903168"/>
            <a:ext cx="6711371" cy="476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58255" y="404664"/>
            <a:ext cx="2653162" cy="523220"/>
          </a:xfrm>
          <a:prstGeom prst="rect">
            <a:avLst/>
          </a:prstGeom>
          <a:noFill/>
        </p:spPr>
        <p:txBody>
          <a:bodyPr wrap="none" rtlCol="0">
            <a:spAutoFit/>
          </a:bodyPr>
          <a:lstStyle/>
          <a:p>
            <a:r>
              <a:rPr lang="en-IN" sz="2800" b="1" dirty="0" smtClean="0"/>
              <a:t>Circuit diagram:-</a:t>
            </a:r>
            <a:endParaRPr lang="en-IN" sz="2800" b="1" dirty="0"/>
          </a:p>
        </p:txBody>
      </p:sp>
    </p:spTree>
    <p:extLst>
      <p:ext uri="{BB962C8B-B14F-4D97-AF65-F5344CB8AC3E}">
        <p14:creationId xmlns:p14="http://schemas.microsoft.com/office/powerpoint/2010/main" val="1797946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818</Words>
  <Application>Microsoft Office PowerPoint</Application>
  <PresentationFormat>Custom</PresentationFormat>
  <Paragraphs>236</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28</cp:revision>
  <dcterms:created xsi:type="dcterms:W3CDTF">2019-02-28T10:30:00Z</dcterms:created>
  <dcterms:modified xsi:type="dcterms:W3CDTF">2019-03-01T08:50:47Z</dcterms:modified>
</cp:coreProperties>
</file>