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4C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661614" y="1622738"/>
            <a:ext cx="7766936" cy="1103765"/>
          </a:xfrm>
        </p:spPr>
        <p:txBody>
          <a:bodyPr>
            <a:normAutofit/>
          </a:bodyPr>
          <a:lstStyle/>
          <a:p>
            <a:pPr algn="ctr"/>
            <a:r>
              <a:rPr lang="fr-FR" sz="4000" dirty="0" smtClean="0">
                <a:solidFill>
                  <a:schemeClr val="accent1">
                    <a:lumMod val="75000"/>
                  </a:schemeClr>
                </a:solidFill>
              </a:rPr>
              <a:t>DEVELOPPEMENT MOBILE</a:t>
            </a:r>
            <a:endParaRPr lang="fr-FR" sz="4000" dirty="0">
              <a:solidFill>
                <a:schemeClr val="accent1">
                  <a:lumMod val="75000"/>
                </a:schemeClr>
              </a:solidFill>
            </a:endParaRPr>
          </a:p>
        </p:txBody>
      </p:sp>
      <p:sp>
        <p:nvSpPr>
          <p:cNvPr id="5" name="Sous-titre 2"/>
          <p:cNvSpPr txBox="1">
            <a:spLocks/>
          </p:cNvSpPr>
          <p:nvPr/>
        </p:nvSpPr>
        <p:spPr>
          <a:xfrm>
            <a:off x="1661614" y="2582642"/>
            <a:ext cx="77669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lumMod val="75000"/>
                </a:schemeClr>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lumMod val="75000"/>
                </a:schemeClr>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lumMod val="75000"/>
                </a:schemeClr>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9pPr>
          </a:lstStyle>
          <a:p>
            <a:pPr algn="ctr"/>
            <a:r>
              <a:rPr lang="fr-FR" sz="3200" dirty="0" smtClean="0">
                <a:solidFill>
                  <a:schemeClr val="accent1">
                    <a:lumMod val="75000"/>
                  </a:schemeClr>
                </a:solidFill>
              </a:rPr>
              <a:t>THEME: MBOA CULTURE</a:t>
            </a:r>
            <a:endParaRPr lang="fr-FR" sz="3200" dirty="0">
              <a:solidFill>
                <a:schemeClr val="accent1">
                  <a:lumMod val="75000"/>
                </a:schemeClr>
              </a:solidFill>
            </a:endParaRPr>
          </a:p>
        </p:txBody>
      </p:sp>
    </p:spTree>
    <p:extLst>
      <p:ext uri="{BB962C8B-B14F-4D97-AF65-F5344CB8AC3E}">
        <p14:creationId xmlns:p14="http://schemas.microsoft.com/office/powerpoint/2010/main" val="147232987"/>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9383" y="288162"/>
            <a:ext cx="8596668" cy="719218"/>
          </a:xfrm>
        </p:spPr>
        <p:txBody>
          <a:bodyPr/>
          <a:lstStyle/>
          <a:p>
            <a:pPr algn="ctr"/>
            <a:r>
              <a:rPr lang="fr-FR" dirty="0" smtClean="0"/>
              <a:t>PLAN DETAILLE</a:t>
            </a:r>
            <a:endParaRPr lang="fr-FR" dirty="0"/>
          </a:p>
        </p:txBody>
      </p:sp>
      <p:grpSp>
        <p:nvGrpSpPr>
          <p:cNvPr id="4" name="Group 122">
            <a:extLst>
              <a:ext uri="{FF2B5EF4-FFF2-40B4-BE49-F238E27FC236}">
                <a16:creationId xmlns:a16="http://schemas.microsoft.com/office/drawing/2014/main" xmlns="" id="{8D84CF23-080C-476F-921A-4ED3BDDEF7EA}"/>
              </a:ext>
            </a:extLst>
          </p:cNvPr>
          <p:cNvGrpSpPr/>
          <p:nvPr/>
        </p:nvGrpSpPr>
        <p:grpSpPr>
          <a:xfrm>
            <a:off x="146732" y="1128333"/>
            <a:ext cx="10630479" cy="5411661"/>
            <a:chOff x="996737" y="945404"/>
            <a:chExt cx="10630479" cy="5329142"/>
          </a:xfrm>
        </p:grpSpPr>
        <p:sp>
          <p:nvSpPr>
            <p:cNvPr id="5" name="Freeform: Shape 117">
              <a:extLst>
                <a:ext uri="{FF2B5EF4-FFF2-40B4-BE49-F238E27FC236}">
                  <a16:creationId xmlns:a16="http://schemas.microsoft.com/office/drawing/2014/main" xmlns="" id="{0216C915-91F7-4A25-8D2B-774D16737AA6}"/>
                </a:ext>
              </a:extLst>
            </p:cNvPr>
            <p:cNvSpPr/>
            <p:nvPr/>
          </p:nvSpPr>
          <p:spPr>
            <a:xfrm>
              <a:off x="2712949" y="945404"/>
              <a:ext cx="1126426" cy="1126426"/>
            </a:xfrm>
            <a:custGeom>
              <a:avLst/>
              <a:gdLst>
                <a:gd name="connsiteX0" fmla="*/ 1126427 w 1126426"/>
                <a:gd name="connsiteY0" fmla="*/ 563213 h 1126426"/>
                <a:gd name="connsiteX1" fmla="*/ 563213 w 1126426"/>
                <a:gd name="connsiteY1" fmla="*/ 1126427 h 1126426"/>
                <a:gd name="connsiteX2" fmla="*/ 0 w 1126426"/>
                <a:gd name="connsiteY2" fmla="*/ 563213 h 1126426"/>
                <a:gd name="connsiteX3" fmla="*/ 563213 w 1126426"/>
                <a:gd name="connsiteY3" fmla="*/ 0 h 1126426"/>
                <a:gd name="connsiteX4" fmla="*/ 1126427 w 1126426"/>
                <a:gd name="connsiteY4" fmla="*/ 563213 h 1126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426" h="1126426">
                  <a:moveTo>
                    <a:pt x="1126427" y="563213"/>
                  </a:moveTo>
                  <a:cubicBezTo>
                    <a:pt x="1126427" y="874267"/>
                    <a:pt x="874268" y="1126427"/>
                    <a:pt x="563213" y="1126427"/>
                  </a:cubicBezTo>
                  <a:cubicBezTo>
                    <a:pt x="252159" y="1126427"/>
                    <a:pt x="0" y="874267"/>
                    <a:pt x="0" y="563213"/>
                  </a:cubicBezTo>
                  <a:cubicBezTo>
                    <a:pt x="0" y="252159"/>
                    <a:pt x="252159" y="0"/>
                    <a:pt x="563213" y="0"/>
                  </a:cubicBezTo>
                  <a:cubicBezTo>
                    <a:pt x="874267" y="0"/>
                    <a:pt x="1126427" y="252159"/>
                    <a:pt x="1126427" y="563213"/>
                  </a:cubicBezTo>
                  <a:close/>
                </a:path>
              </a:pathLst>
            </a:custGeom>
            <a:noFill/>
            <a:ln w="66590" cap="flat">
              <a:gradFill flip="none" rotWithShape="1">
                <a:gsLst>
                  <a:gs pos="7000">
                    <a:schemeClr val="accent1">
                      <a:lumMod val="5000"/>
                      <a:lumOff val="95000"/>
                      <a:alpha val="60000"/>
                    </a:schemeClr>
                  </a:gs>
                  <a:gs pos="86000">
                    <a:schemeClr val="accent2"/>
                  </a:gs>
                </a:gsLst>
                <a:lin ang="18900000" scaled="1"/>
                <a:tileRect/>
              </a:gradFill>
              <a:prstDash val="solid"/>
              <a:miter/>
            </a:ln>
          </p:spPr>
          <p:txBody>
            <a:bodyPr rtlCol="0" anchor="ctr"/>
            <a:lstStyle/>
            <a:p>
              <a:endParaRPr lang="en-US"/>
            </a:p>
          </p:txBody>
        </p:sp>
        <p:sp>
          <p:nvSpPr>
            <p:cNvPr id="6" name="Freeform: Shape 118">
              <a:extLst>
                <a:ext uri="{FF2B5EF4-FFF2-40B4-BE49-F238E27FC236}">
                  <a16:creationId xmlns:a16="http://schemas.microsoft.com/office/drawing/2014/main" xmlns="" id="{7A9ACA29-9891-4C1A-AC23-BA89B879A580}"/>
                </a:ext>
              </a:extLst>
            </p:cNvPr>
            <p:cNvSpPr/>
            <p:nvPr/>
          </p:nvSpPr>
          <p:spPr>
            <a:xfrm>
              <a:off x="3871761" y="1640253"/>
              <a:ext cx="1126426" cy="1126426"/>
            </a:xfrm>
            <a:custGeom>
              <a:avLst/>
              <a:gdLst>
                <a:gd name="connsiteX0" fmla="*/ 1126427 w 1126426"/>
                <a:gd name="connsiteY0" fmla="*/ 563213 h 1126426"/>
                <a:gd name="connsiteX1" fmla="*/ 563213 w 1126426"/>
                <a:gd name="connsiteY1" fmla="*/ 1126427 h 1126426"/>
                <a:gd name="connsiteX2" fmla="*/ 0 w 1126426"/>
                <a:gd name="connsiteY2" fmla="*/ 563213 h 1126426"/>
                <a:gd name="connsiteX3" fmla="*/ 563213 w 1126426"/>
                <a:gd name="connsiteY3" fmla="*/ 0 h 1126426"/>
                <a:gd name="connsiteX4" fmla="*/ 1126427 w 1126426"/>
                <a:gd name="connsiteY4" fmla="*/ 563213 h 1126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426" h="1126426">
                  <a:moveTo>
                    <a:pt x="1126427" y="563213"/>
                  </a:moveTo>
                  <a:cubicBezTo>
                    <a:pt x="1126427" y="874267"/>
                    <a:pt x="874268" y="1126427"/>
                    <a:pt x="563213" y="1126427"/>
                  </a:cubicBezTo>
                  <a:cubicBezTo>
                    <a:pt x="252159" y="1126427"/>
                    <a:pt x="0" y="874267"/>
                    <a:pt x="0" y="563213"/>
                  </a:cubicBezTo>
                  <a:cubicBezTo>
                    <a:pt x="0" y="252159"/>
                    <a:pt x="252159" y="0"/>
                    <a:pt x="563213" y="0"/>
                  </a:cubicBezTo>
                  <a:cubicBezTo>
                    <a:pt x="874267" y="0"/>
                    <a:pt x="1126427" y="252159"/>
                    <a:pt x="1126427" y="563213"/>
                  </a:cubicBezTo>
                  <a:close/>
                </a:path>
              </a:pathLst>
            </a:custGeom>
            <a:noFill/>
            <a:ln w="66590" cap="flat">
              <a:gradFill>
                <a:gsLst>
                  <a:gs pos="0">
                    <a:schemeClr val="accent1">
                      <a:lumMod val="5000"/>
                      <a:lumOff val="95000"/>
                      <a:alpha val="60000"/>
                    </a:schemeClr>
                  </a:gs>
                  <a:gs pos="86000">
                    <a:schemeClr val="accent4"/>
                  </a:gs>
                </a:gsLst>
                <a:lin ang="19800000" scaled="0"/>
              </a:gradFill>
              <a:prstDash val="solid"/>
              <a:miter/>
            </a:ln>
          </p:spPr>
          <p:txBody>
            <a:bodyPr rtlCol="0" anchor="ctr"/>
            <a:lstStyle/>
            <a:p>
              <a:endParaRPr lang="en-US"/>
            </a:p>
          </p:txBody>
        </p:sp>
        <p:sp>
          <p:nvSpPr>
            <p:cNvPr id="7" name="Freeform: Shape 119">
              <a:extLst>
                <a:ext uri="{FF2B5EF4-FFF2-40B4-BE49-F238E27FC236}">
                  <a16:creationId xmlns:a16="http://schemas.microsoft.com/office/drawing/2014/main" xmlns="" id="{79AEC328-8EF9-4FB5-BFAB-7BA1F075CFB2}"/>
                </a:ext>
              </a:extLst>
            </p:cNvPr>
            <p:cNvSpPr/>
            <p:nvPr/>
          </p:nvSpPr>
          <p:spPr>
            <a:xfrm>
              <a:off x="4385539" y="3097483"/>
              <a:ext cx="1126426" cy="1126426"/>
            </a:xfrm>
            <a:custGeom>
              <a:avLst/>
              <a:gdLst>
                <a:gd name="connsiteX0" fmla="*/ 1126427 w 1126426"/>
                <a:gd name="connsiteY0" fmla="*/ 563213 h 1126426"/>
                <a:gd name="connsiteX1" fmla="*/ 563213 w 1126426"/>
                <a:gd name="connsiteY1" fmla="*/ 1126427 h 1126426"/>
                <a:gd name="connsiteX2" fmla="*/ 0 w 1126426"/>
                <a:gd name="connsiteY2" fmla="*/ 563213 h 1126426"/>
                <a:gd name="connsiteX3" fmla="*/ 563213 w 1126426"/>
                <a:gd name="connsiteY3" fmla="*/ 0 h 1126426"/>
                <a:gd name="connsiteX4" fmla="*/ 1126427 w 1126426"/>
                <a:gd name="connsiteY4" fmla="*/ 563213 h 1126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426" h="1126426">
                  <a:moveTo>
                    <a:pt x="1126427" y="563213"/>
                  </a:moveTo>
                  <a:cubicBezTo>
                    <a:pt x="1126427" y="874267"/>
                    <a:pt x="874268" y="1126427"/>
                    <a:pt x="563213" y="1126427"/>
                  </a:cubicBezTo>
                  <a:cubicBezTo>
                    <a:pt x="252159" y="1126427"/>
                    <a:pt x="0" y="874268"/>
                    <a:pt x="0" y="563213"/>
                  </a:cubicBezTo>
                  <a:cubicBezTo>
                    <a:pt x="0" y="252159"/>
                    <a:pt x="252159" y="0"/>
                    <a:pt x="563213" y="0"/>
                  </a:cubicBezTo>
                  <a:cubicBezTo>
                    <a:pt x="874267" y="0"/>
                    <a:pt x="1126427" y="252159"/>
                    <a:pt x="1126427" y="563213"/>
                  </a:cubicBezTo>
                  <a:close/>
                </a:path>
              </a:pathLst>
            </a:custGeom>
            <a:noFill/>
            <a:ln w="66590" cap="flat">
              <a:gradFill>
                <a:gsLst>
                  <a:gs pos="0">
                    <a:schemeClr val="accent1">
                      <a:lumMod val="5000"/>
                      <a:lumOff val="95000"/>
                      <a:alpha val="60000"/>
                    </a:schemeClr>
                  </a:gs>
                  <a:gs pos="86000">
                    <a:schemeClr val="accent6"/>
                  </a:gs>
                </a:gsLst>
                <a:lin ang="600000" scaled="0"/>
              </a:gradFill>
              <a:prstDash val="solid"/>
              <a:miter/>
            </a:ln>
          </p:spPr>
          <p:txBody>
            <a:bodyPr rtlCol="0" anchor="ctr"/>
            <a:lstStyle/>
            <a:p>
              <a:endParaRPr lang="en-US"/>
            </a:p>
          </p:txBody>
        </p:sp>
        <p:sp>
          <p:nvSpPr>
            <p:cNvPr id="8" name="Freeform: Shape 120">
              <a:extLst>
                <a:ext uri="{FF2B5EF4-FFF2-40B4-BE49-F238E27FC236}">
                  <a16:creationId xmlns:a16="http://schemas.microsoft.com/office/drawing/2014/main" xmlns="" id="{BFFFEB6E-6B2D-4320-A8C6-2BA26E44F341}"/>
                </a:ext>
              </a:extLst>
            </p:cNvPr>
            <p:cNvSpPr/>
            <p:nvPr/>
          </p:nvSpPr>
          <p:spPr>
            <a:xfrm>
              <a:off x="3871761" y="4458796"/>
              <a:ext cx="1126426" cy="1126426"/>
            </a:xfrm>
            <a:custGeom>
              <a:avLst/>
              <a:gdLst>
                <a:gd name="connsiteX0" fmla="*/ 1126427 w 1126426"/>
                <a:gd name="connsiteY0" fmla="*/ 563213 h 1126426"/>
                <a:gd name="connsiteX1" fmla="*/ 563213 w 1126426"/>
                <a:gd name="connsiteY1" fmla="*/ 1126427 h 1126426"/>
                <a:gd name="connsiteX2" fmla="*/ 0 w 1126426"/>
                <a:gd name="connsiteY2" fmla="*/ 563213 h 1126426"/>
                <a:gd name="connsiteX3" fmla="*/ 563213 w 1126426"/>
                <a:gd name="connsiteY3" fmla="*/ 0 h 1126426"/>
                <a:gd name="connsiteX4" fmla="*/ 1126427 w 1126426"/>
                <a:gd name="connsiteY4" fmla="*/ 563213 h 1126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426" h="1126426">
                  <a:moveTo>
                    <a:pt x="1126427" y="563213"/>
                  </a:moveTo>
                  <a:cubicBezTo>
                    <a:pt x="1126427" y="874267"/>
                    <a:pt x="874268" y="1126427"/>
                    <a:pt x="563213" y="1126427"/>
                  </a:cubicBezTo>
                  <a:cubicBezTo>
                    <a:pt x="252159" y="1126427"/>
                    <a:pt x="0" y="874267"/>
                    <a:pt x="0" y="563213"/>
                  </a:cubicBezTo>
                  <a:cubicBezTo>
                    <a:pt x="0" y="252159"/>
                    <a:pt x="252159" y="0"/>
                    <a:pt x="563213" y="0"/>
                  </a:cubicBezTo>
                  <a:cubicBezTo>
                    <a:pt x="874267" y="0"/>
                    <a:pt x="1126427" y="252159"/>
                    <a:pt x="1126427" y="563213"/>
                  </a:cubicBezTo>
                  <a:close/>
                </a:path>
              </a:pathLst>
            </a:custGeom>
            <a:noFill/>
            <a:ln w="66590" cap="flat">
              <a:gradFill>
                <a:gsLst>
                  <a:gs pos="0">
                    <a:schemeClr val="accent1">
                      <a:lumMod val="5000"/>
                      <a:lumOff val="95000"/>
                      <a:alpha val="60000"/>
                    </a:schemeClr>
                  </a:gs>
                  <a:gs pos="86000">
                    <a:schemeClr val="accent5"/>
                  </a:gs>
                </a:gsLst>
                <a:lin ang="3000000" scaled="0"/>
              </a:gradFill>
              <a:prstDash val="solid"/>
              <a:miter/>
            </a:ln>
          </p:spPr>
          <p:txBody>
            <a:bodyPr rtlCol="0" anchor="ctr"/>
            <a:lstStyle/>
            <a:p>
              <a:endParaRPr lang="en-US"/>
            </a:p>
          </p:txBody>
        </p:sp>
        <p:sp>
          <p:nvSpPr>
            <p:cNvPr id="9" name="Freeform: Shape 121">
              <a:extLst>
                <a:ext uri="{FF2B5EF4-FFF2-40B4-BE49-F238E27FC236}">
                  <a16:creationId xmlns:a16="http://schemas.microsoft.com/office/drawing/2014/main" xmlns="" id="{462E509C-F996-4BBE-AA21-4E1DEFD59337}"/>
                </a:ext>
              </a:extLst>
            </p:cNvPr>
            <p:cNvSpPr/>
            <p:nvPr/>
          </p:nvSpPr>
          <p:spPr>
            <a:xfrm>
              <a:off x="2712949" y="5148120"/>
              <a:ext cx="1126426" cy="1126426"/>
            </a:xfrm>
            <a:custGeom>
              <a:avLst/>
              <a:gdLst>
                <a:gd name="connsiteX0" fmla="*/ 1126427 w 1126426"/>
                <a:gd name="connsiteY0" fmla="*/ 563213 h 1126426"/>
                <a:gd name="connsiteX1" fmla="*/ 563213 w 1126426"/>
                <a:gd name="connsiteY1" fmla="*/ 1126426 h 1126426"/>
                <a:gd name="connsiteX2" fmla="*/ 0 w 1126426"/>
                <a:gd name="connsiteY2" fmla="*/ 563213 h 1126426"/>
                <a:gd name="connsiteX3" fmla="*/ 563213 w 1126426"/>
                <a:gd name="connsiteY3" fmla="*/ 0 h 1126426"/>
                <a:gd name="connsiteX4" fmla="*/ 1126427 w 1126426"/>
                <a:gd name="connsiteY4" fmla="*/ 563213 h 1126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426" h="1126426">
                  <a:moveTo>
                    <a:pt x="1126427" y="563213"/>
                  </a:moveTo>
                  <a:cubicBezTo>
                    <a:pt x="1126427" y="874267"/>
                    <a:pt x="874268" y="1126426"/>
                    <a:pt x="563213" y="1126426"/>
                  </a:cubicBezTo>
                  <a:cubicBezTo>
                    <a:pt x="252159" y="1126426"/>
                    <a:pt x="0" y="874267"/>
                    <a:pt x="0" y="563213"/>
                  </a:cubicBezTo>
                  <a:cubicBezTo>
                    <a:pt x="0" y="252159"/>
                    <a:pt x="252159" y="0"/>
                    <a:pt x="563213" y="0"/>
                  </a:cubicBezTo>
                  <a:cubicBezTo>
                    <a:pt x="874267" y="0"/>
                    <a:pt x="1126427" y="252159"/>
                    <a:pt x="1126427" y="563213"/>
                  </a:cubicBezTo>
                  <a:close/>
                </a:path>
              </a:pathLst>
            </a:custGeom>
            <a:noFill/>
            <a:ln w="66590" cap="flat">
              <a:gradFill>
                <a:gsLst>
                  <a:gs pos="0">
                    <a:schemeClr val="accent1">
                      <a:lumMod val="5000"/>
                      <a:lumOff val="95000"/>
                      <a:alpha val="60000"/>
                    </a:schemeClr>
                  </a:gs>
                  <a:gs pos="87000">
                    <a:schemeClr val="accent1"/>
                  </a:gs>
                </a:gsLst>
                <a:lin ang="4800000" scaled="0"/>
              </a:gradFill>
              <a:prstDash val="solid"/>
              <a:miter/>
            </a:ln>
          </p:spPr>
          <p:txBody>
            <a:bodyPr rtlCol="0" anchor="ctr"/>
            <a:lstStyle/>
            <a:p>
              <a:endParaRPr lang="en-US"/>
            </a:p>
          </p:txBody>
        </p:sp>
        <p:grpSp>
          <p:nvGrpSpPr>
            <p:cNvPr id="10" name="Group 116">
              <a:extLst>
                <a:ext uri="{FF2B5EF4-FFF2-40B4-BE49-F238E27FC236}">
                  <a16:creationId xmlns:a16="http://schemas.microsoft.com/office/drawing/2014/main" xmlns="" id="{1594549F-34A0-4F00-8557-B08D493E8050}"/>
                </a:ext>
              </a:extLst>
            </p:cNvPr>
            <p:cNvGrpSpPr/>
            <p:nvPr/>
          </p:nvGrpSpPr>
          <p:grpSpPr>
            <a:xfrm>
              <a:off x="996737" y="1134190"/>
              <a:ext cx="10630479" cy="4951570"/>
              <a:chOff x="869441" y="1134190"/>
              <a:chExt cx="10630479" cy="4951570"/>
            </a:xfrm>
          </p:grpSpPr>
          <p:grpSp>
            <p:nvGrpSpPr>
              <p:cNvPr id="11" name="Group 90">
                <a:extLst>
                  <a:ext uri="{FF2B5EF4-FFF2-40B4-BE49-F238E27FC236}">
                    <a16:creationId xmlns:a16="http://schemas.microsoft.com/office/drawing/2014/main" xmlns="" id="{F27F742F-531D-4EB8-B51B-CD5DE37E0DEB}"/>
                  </a:ext>
                </a:extLst>
              </p:cNvPr>
              <p:cNvGrpSpPr/>
              <p:nvPr/>
            </p:nvGrpSpPr>
            <p:grpSpPr>
              <a:xfrm>
                <a:off x="869441" y="1134190"/>
                <a:ext cx="4326443" cy="4951570"/>
                <a:chOff x="971251" y="1134190"/>
                <a:chExt cx="4326443" cy="4951570"/>
              </a:xfrm>
            </p:grpSpPr>
            <p:cxnSp>
              <p:nvCxnSpPr>
                <p:cNvPr id="37" name="Straight Connector 84">
                  <a:extLst>
                    <a:ext uri="{FF2B5EF4-FFF2-40B4-BE49-F238E27FC236}">
                      <a16:creationId xmlns:a16="http://schemas.microsoft.com/office/drawing/2014/main" xmlns="" id="{D5737981-6EE2-4274-8196-B7249E914BFB}"/>
                    </a:ext>
                  </a:extLst>
                </p:cNvPr>
                <p:cNvCxnSpPr>
                  <a:cxnSpLocks/>
                  <a:endCxn id="47" idx="1"/>
                </p:cNvCxnSpPr>
                <p:nvPr/>
              </p:nvCxnSpPr>
              <p:spPr>
                <a:xfrm flipH="1" flipV="1">
                  <a:off x="2989975" y="4944624"/>
                  <a:ext cx="264597" cy="780128"/>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80">
                  <a:extLst>
                    <a:ext uri="{FF2B5EF4-FFF2-40B4-BE49-F238E27FC236}">
                      <a16:creationId xmlns:a16="http://schemas.microsoft.com/office/drawing/2014/main" xmlns="" id="{2247642D-03C6-40EB-9152-E1594609A473}"/>
                    </a:ext>
                  </a:extLst>
                </p:cNvPr>
                <p:cNvCxnSpPr>
                  <a:cxnSpLocks/>
                  <a:stCxn id="50" idx="0"/>
                </p:cNvCxnSpPr>
                <p:nvPr/>
              </p:nvCxnSpPr>
              <p:spPr>
                <a:xfrm>
                  <a:off x="3777718" y="4522971"/>
                  <a:ext cx="633937" cy="50839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9" name="Straight Connector 79">
                  <a:extLst>
                    <a:ext uri="{FF2B5EF4-FFF2-40B4-BE49-F238E27FC236}">
                      <a16:creationId xmlns:a16="http://schemas.microsoft.com/office/drawing/2014/main" xmlns="" id="{B8B32571-C79E-4D51-806B-5BDBA8564EC1}"/>
                    </a:ext>
                  </a:extLst>
                </p:cNvPr>
                <p:cNvCxnSpPr>
                  <a:cxnSpLocks/>
                  <a:stCxn id="49" idx="0"/>
                </p:cNvCxnSpPr>
                <p:nvPr/>
              </p:nvCxnSpPr>
              <p:spPr>
                <a:xfrm>
                  <a:off x="4126214" y="3660696"/>
                  <a:ext cx="805479" cy="9905"/>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78">
                  <a:extLst>
                    <a:ext uri="{FF2B5EF4-FFF2-40B4-BE49-F238E27FC236}">
                      <a16:creationId xmlns:a16="http://schemas.microsoft.com/office/drawing/2014/main" xmlns="" id="{693673D6-6FFF-4207-B6DB-8EF35BF3D755}"/>
                    </a:ext>
                  </a:extLst>
                </p:cNvPr>
                <p:cNvCxnSpPr>
                  <a:cxnSpLocks/>
                  <a:stCxn id="48" idx="0"/>
                </p:cNvCxnSpPr>
                <p:nvPr/>
              </p:nvCxnSpPr>
              <p:spPr>
                <a:xfrm flipV="1">
                  <a:off x="3785420" y="2205828"/>
                  <a:ext cx="630569" cy="470454"/>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Straight Connector 9">
                  <a:extLst>
                    <a:ext uri="{FF2B5EF4-FFF2-40B4-BE49-F238E27FC236}">
                      <a16:creationId xmlns:a16="http://schemas.microsoft.com/office/drawing/2014/main" xmlns="" id="{48C1CDA4-DCFF-4993-B119-3A4094AC6B7A}"/>
                    </a:ext>
                  </a:extLst>
                </p:cNvPr>
                <p:cNvCxnSpPr>
                  <a:cxnSpLocks/>
                  <a:stCxn id="46" idx="3"/>
                </p:cNvCxnSpPr>
                <p:nvPr/>
              </p:nvCxnSpPr>
              <p:spPr>
                <a:xfrm flipV="1">
                  <a:off x="2993505" y="1496621"/>
                  <a:ext cx="270425" cy="73290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2" name="Arc 41">
                  <a:extLst>
                    <a:ext uri="{FF2B5EF4-FFF2-40B4-BE49-F238E27FC236}">
                      <a16:creationId xmlns:a16="http://schemas.microsoft.com/office/drawing/2014/main" xmlns="" id="{4636F8F2-EE79-45A6-B0B7-CEA06C033487}"/>
                    </a:ext>
                  </a:extLst>
                </p:cNvPr>
                <p:cNvSpPr/>
                <p:nvPr/>
              </p:nvSpPr>
              <p:spPr>
                <a:xfrm flipH="1">
                  <a:off x="1455241" y="2284632"/>
                  <a:ext cx="2578608" cy="2578608"/>
                </a:xfrm>
                <a:prstGeom prst="arc">
                  <a:avLst>
                    <a:gd name="adj1" fmla="val 3397586"/>
                    <a:gd name="adj2" fmla="val 18544872"/>
                  </a:avLst>
                </a:prstGeom>
                <a:ln w="19050">
                  <a:gradFill flip="none" rotWithShape="1">
                    <a:gsLst>
                      <a:gs pos="0">
                        <a:schemeClr val="bg1"/>
                      </a:gs>
                      <a:gs pos="38000">
                        <a:schemeClr val="accent3">
                          <a:lumMod val="20000"/>
                          <a:lumOff val="80000"/>
                        </a:schemeClr>
                      </a:gs>
                      <a:gs pos="59000">
                        <a:schemeClr val="accent3">
                          <a:lumMod val="60000"/>
                          <a:lumOff val="40000"/>
                        </a:schemeClr>
                      </a:gs>
                      <a:gs pos="97345">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Arc 42">
                  <a:extLst>
                    <a:ext uri="{FF2B5EF4-FFF2-40B4-BE49-F238E27FC236}">
                      <a16:creationId xmlns:a16="http://schemas.microsoft.com/office/drawing/2014/main" xmlns="" id="{A2216F0C-B268-4983-9F5F-E2993FFDEF38}"/>
                    </a:ext>
                  </a:extLst>
                </p:cNvPr>
                <p:cNvSpPr/>
                <p:nvPr/>
              </p:nvSpPr>
              <p:spPr>
                <a:xfrm>
                  <a:off x="971251" y="1848916"/>
                  <a:ext cx="3465576" cy="3465576"/>
                </a:xfrm>
                <a:prstGeom prst="arc">
                  <a:avLst>
                    <a:gd name="adj1" fmla="val 5080919"/>
                    <a:gd name="adj2" fmla="val 16938518"/>
                  </a:avLst>
                </a:prstGeom>
                <a:ln w="19050">
                  <a:gradFill flip="none" rotWithShape="1">
                    <a:gsLst>
                      <a:gs pos="0">
                        <a:schemeClr val="bg1"/>
                      </a:gs>
                      <a:gs pos="46000">
                        <a:schemeClr val="accent3">
                          <a:lumMod val="20000"/>
                          <a:lumOff val="80000"/>
                        </a:schemeClr>
                      </a:gs>
                      <a:gs pos="67000">
                        <a:schemeClr val="accent3">
                          <a:lumMod val="60000"/>
                          <a:lumOff val="40000"/>
                        </a:schemeClr>
                      </a:gs>
                      <a:gs pos="92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4" name="Graphic 6">
                  <a:extLst>
                    <a:ext uri="{FF2B5EF4-FFF2-40B4-BE49-F238E27FC236}">
                      <a16:creationId xmlns:a16="http://schemas.microsoft.com/office/drawing/2014/main" xmlns="" id="{A1A1A695-81FA-4516-A5A3-703472112D46}"/>
                    </a:ext>
                  </a:extLst>
                </p:cNvPr>
                <p:cNvGrpSpPr/>
                <p:nvPr/>
              </p:nvGrpSpPr>
              <p:grpSpPr>
                <a:xfrm>
                  <a:off x="1634665" y="1134190"/>
                  <a:ext cx="3663029" cy="4951570"/>
                  <a:chOff x="1306925" y="1123823"/>
                  <a:chExt cx="3663029" cy="4951570"/>
                </a:xfrm>
              </p:grpSpPr>
              <p:sp>
                <p:nvSpPr>
                  <p:cNvPr id="45" name="Freeform: Shape 11">
                    <a:extLst>
                      <a:ext uri="{FF2B5EF4-FFF2-40B4-BE49-F238E27FC236}">
                        <a16:creationId xmlns:a16="http://schemas.microsoft.com/office/drawing/2014/main" xmlns="" id="{FCD7AB13-6C24-47F2-84EF-22AA8BB29084}"/>
                      </a:ext>
                    </a:extLst>
                  </p:cNvPr>
                  <p:cNvSpPr/>
                  <p:nvPr/>
                </p:nvSpPr>
                <p:spPr>
                  <a:xfrm>
                    <a:off x="1536096" y="2694400"/>
                    <a:ext cx="1763267" cy="1763268"/>
                  </a:xfrm>
                  <a:custGeom>
                    <a:avLst/>
                    <a:gdLst>
                      <a:gd name="connsiteX0" fmla="*/ 1763268 w 1763267"/>
                      <a:gd name="connsiteY0" fmla="*/ 881634 h 1763268"/>
                      <a:gd name="connsiteX1" fmla="*/ 881634 w 1763267"/>
                      <a:gd name="connsiteY1" fmla="*/ 1763268 h 1763268"/>
                      <a:gd name="connsiteX2" fmla="*/ 0 w 1763267"/>
                      <a:gd name="connsiteY2" fmla="*/ 881634 h 1763268"/>
                      <a:gd name="connsiteX3" fmla="*/ 881634 w 1763267"/>
                      <a:gd name="connsiteY3" fmla="*/ 0 h 1763268"/>
                      <a:gd name="connsiteX4" fmla="*/ 1763268 w 1763267"/>
                      <a:gd name="connsiteY4" fmla="*/ 881634 h 1763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3267" h="1763268">
                        <a:moveTo>
                          <a:pt x="1763268" y="881634"/>
                        </a:moveTo>
                        <a:cubicBezTo>
                          <a:pt x="1763268" y="1368547"/>
                          <a:pt x="1368547" y="1763268"/>
                          <a:pt x="881634" y="1763268"/>
                        </a:cubicBezTo>
                        <a:cubicBezTo>
                          <a:pt x="394721" y="1763268"/>
                          <a:pt x="0" y="1368547"/>
                          <a:pt x="0" y="881634"/>
                        </a:cubicBezTo>
                        <a:cubicBezTo>
                          <a:pt x="0" y="394721"/>
                          <a:pt x="394721" y="0"/>
                          <a:pt x="881634" y="0"/>
                        </a:cubicBezTo>
                        <a:cubicBezTo>
                          <a:pt x="1368547" y="0"/>
                          <a:pt x="1763268" y="394721"/>
                          <a:pt x="1763268" y="881634"/>
                        </a:cubicBezTo>
                        <a:close/>
                      </a:path>
                    </a:pathLst>
                  </a:custGeom>
                  <a:solidFill>
                    <a:schemeClr val="bg1"/>
                  </a:solidFill>
                  <a:ln w="9525" cap="flat">
                    <a:noFill/>
                    <a:prstDash val="solid"/>
                    <a:miter/>
                  </a:ln>
                  <a:effectLst>
                    <a:outerShdw blurRad="152400" dist="101600" dir="2700000" algn="tl" rotWithShape="0">
                      <a:prstClr val="black">
                        <a:alpha val="40000"/>
                      </a:prstClr>
                    </a:outerShdw>
                  </a:effectLst>
                </p:spPr>
                <p:txBody>
                  <a:bodyPr rtlCol="0" anchor="ctr"/>
                  <a:lstStyle/>
                  <a:p>
                    <a:pPr algn="ctr"/>
                    <a:r>
                      <a:rPr lang="en-US" b="1" dirty="0" smtClean="0">
                        <a:solidFill>
                          <a:schemeClr val="accent3">
                            <a:lumMod val="75000"/>
                          </a:schemeClr>
                        </a:solidFill>
                      </a:rPr>
                      <a:t>MBOA CULTURE </a:t>
                    </a:r>
                    <a:endParaRPr lang="en-US" b="1" dirty="0">
                      <a:solidFill>
                        <a:schemeClr val="accent3">
                          <a:lumMod val="75000"/>
                        </a:schemeClr>
                      </a:solidFill>
                    </a:endParaRPr>
                  </a:p>
                </p:txBody>
              </p:sp>
              <p:sp>
                <p:nvSpPr>
                  <p:cNvPr id="46" name="Freeform: Shape 20">
                    <a:extLst>
                      <a:ext uri="{FF2B5EF4-FFF2-40B4-BE49-F238E27FC236}">
                        <a16:creationId xmlns:a16="http://schemas.microsoft.com/office/drawing/2014/main" xmlns="" id="{CA753840-4F45-4F93-A29F-DA2B8B2482D7}"/>
                      </a:ext>
                    </a:extLst>
                  </p:cNvPr>
                  <p:cNvSpPr/>
                  <p:nvPr/>
                </p:nvSpPr>
                <p:spPr>
                  <a:xfrm rot="1242827">
                    <a:off x="2538888" y="2213102"/>
                    <a:ext cx="187452" cy="187452"/>
                  </a:xfrm>
                  <a:custGeom>
                    <a:avLst/>
                    <a:gdLst>
                      <a:gd name="connsiteX0" fmla="*/ 187452 w 187452"/>
                      <a:gd name="connsiteY0" fmla="*/ 93726 h 187452"/>
                      <a:gd name="connsiteX1" fmla="*/ 93726 w 187452"/>
                      <a:gd name="connsiteY1" fmla="*/ 187452 h 187452"/>
                      <a:gd name="connsiteX2" fmla="*/ 0 w 187452"/>
                      <a:gd name="connsiteY2" fmla="*/ 93726 h 187452"/>
                      <a:gd name="connsiteX3" fmla="*/ 93726 w 187452"/>
                      <a:gd name="connsiteY3" fmla="*/ 0 h 187452"/>
                      <a:gd name="connsiteX4" fmla="*/ 187452 w 187452"/>
                      <a:gd name="connsiteY4" fmla="*/ 93726 h 187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452" h="187452">
                        <a:moveTo>
                          <a:pt x="187452" y="93726"/>
                        </a:moveTo>
                        <a:cubicBezTo>
                          <a:pt x="187452" y="145489"/>
                          <a:pt x="145489" y="187452"/>
                          <a:pt x="93726" y="187452"/>
                        </a:cubicBezTo>
                        <a:cubicBezTo>
                          <a:pt x="41963" y="187452"/>
                          <a:pt x="0" y="145489"/>
                          <a:pt x="0" y="93726"/>
                        </a:cubicBezTo>
                        <a:cubicBezTo>
                          <a:pt x="0" y="41963"/>
                          <a:pt x="41963" y="0"/>
                          <a:pt x="93726" y="0"/>
                        </a:cubicBezTo>
                        <a:cubicBezTo>
                          <a:pt x="145489" y="0"/>
                          <a:pt x="187452" y="41963"/>
                          <a:pt x="187452" y="93726"/>
                        </a:cubicBezTo>
                        <a:close/>
                      </a:path>
                    </a:pathLst>
                  </a:custGeom>
                  <a:solidFill>
                    <a:schemeClr val="accent2"/>
                  </a:solidFill>
                  <a:ln w="9525" cap="flat">
                    <a:noFill/>
                    <a:prstDash val="solid"/>
                    <a:miter/>
                  </a:ln>
                </p:spPr>
                <p:txBody>
                  <a:bodyPr rtlCol="0" anchor="ctr"/>
                  <a:lstStyle/>
                  <a:p>
                    <a:endParaRPr lang="en-US"/>
                  </a:p>
                </p:txBody>
              </p:sp>
              <p:sp>
                <p:nvSpPr>
                  <p:cNvPr id="47" name="Freeform: Shape 21">
                    <a:extLst>
                      <a:ext uri="{FF2B5EF4-FFF2-40B4-BE49-F238E27FC236}">
                        <a16:creationId xmlns:a16="http://schemas.microsoft.com/office/drawing/2014/main" xmlns="" id="{724BDAF0-4649-479E-B084-039F88D7FBDA}"/>
                      </a:ext>
                    </a:extLst>
                  </p:cNvPr>
                  <p:cNvSpPr/>
                  <p:nvPr/>
                </p:nvSpPr>
                <p:spPr>
                  <a:xfrm rot="20494593">
                    <a:off x="2538888" y="4751609"/>
                    <a:ext cx="187452" cy="187451"/>
                  </a:xfrm>
                  <a:custGeom>
                    <a:avLst/>
                    <a:gdLst>
                      <a:gd name="connsiteX0" fmla="*/ 187452 w 187452"/>
                      <a:gd name="connsiteY0" fmla="*/ 93726 h 187451"/>
                      <a:gd name="connsiteX1" fmla="*/ 93726 w 187452"/>
                      <a:gd name="connsiteY1" fmla="*/ 187452 h 187451"/>
                      <a:gd name="connsiteX2" fmla="*/ 0 w 187452"/>
                      <a:gd name="connsiteY2" fmla="*/ 93726 h 187451"/>
                      <a:gd name="connsiteX3" fmla="*/ 93726 w 187452"/>
                      <a:gd name="connsiteY3" fmla="*/ 0 h 187451"/>
                      <a:gd name="connsiteX4" fmla="*/ 187452 w 187452"/>
                      <a:gd name="connsiteY4" fmla="*/ 93726 h 187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452" h="187451">
                        <a:moveTo>
                          <a:pt x="187452" y="93726"/>
                        </a:moveTo>
                        <a:cubicBezTo>
                          <a:pt x="187452" y="145489"/>
                          <a:pt x="145489" y="187452"/>
                          <a:pt x="93726" y="187452"/>
                        </a:cubicBezTo>
                        <a:cubicBezTo>
                          <a:pt x="41963" y="187452"/>
                          <a:pt x="0" y="145489"/>
                          <a:pt x="0" y="93726"/>
                        </a:cubicBezTo>
                        <a:cubicBezTo>
                          <a:pt x="0" y="41963"/>
                          <a:pt x="41963" y="0"/>
                          <a:pt x="93726" y="0"/>
                        </a:cubicBezTo>
                        <a:cubicBezTo>
                          <a:pt x="145489" y="0"/>
                          <a:pt x="187452" y="41963"/>
                          <a:pt x="187452" y="93726"/>
                        </a:cubicBezTo>
                        <a:close/>
                      </a:path>
                    </a:pathLst>
                  </a:custGeom>
                  <a:solidFill>
                    <a:schemeClr val="accent1"/>
                  </a:solidFill>
                  <a:ln w="9525" cap="flat">
                    <a:noFill/>
                    <a:prstDash val="solid"/>
                    <a:miter/>
                  </a:ln>
                </p:spPr>
                <p:txBody>
                  <a:bodyPr rtlCol="0" anchor="ctr"/>
                  <a:lstStyle/>
                  <a:p>
                    <a:endParaRPr lang="en-US"/>
                  </a:p>
                </p:txBody>
              </p:sp>
              <p:sp>
                <p:nvSpPr>
                  <p:cNvPr id="48" name="Freeform: Shape 22">
                    <a:extLst>
                      <a:ext uri="{FF2B5EF4-FFF2-40B4-BE49-F238E27FC236}">
                        <a16:creationId xmlns:a16="http://schemas.microsoft.com/office/drawing/2014/main" xmlns="" id="{E52B1586-14C4-4107-8473-3C164C66E375}"/>
                      </a:ext>
                    </a:extLst>
                  </p:cNvPr>
                  <p:cNvSpPr/>
                  <p:nvPr/>
                </p:nvSpPr>
                <p:spPr>
                  <a:xfrm rot="19990472">
                    <a:off x="3280314" y="2614485"/>
                    <a:ext cx="187451" cy="187452"/>
                  </a:xfrm>
                  <a:custGeom>
                    <a:avLst/>
                    <a:gdLst>
                      <a:gd name="connsiteX0" fmla="*/ 187452 w 187451"/>
                      <a:gd name="connsiteY0" fmla="*/ 93726 h 187452"/>
                      <a:gd name="connsiteX1" fmla="*/ 93726 w 187451"/>
                      <a:gd name="connsiteY1" fmla="*/ 187452 h 187452"/>
                      <a:gd name="connsiteX2" fmla="*/ 0 w 187451"/>
                      <a:gd name="connsiteY2" fmla="*/ 93726 h 187452"/>
                      <a:gd name="connsiteX3" fmla="*/ 93726 w 187451"/>
                      <a:gd name="connsiteY3" fmla="*/ 0 h 187452"/>
                      <a:gd name="connsiteX4" fmla="*/ 187452 w 187451"/>
                      <a:gd name="connsiteY4" fmla="*/ 93726 h 187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451" h="187452">
                        <a:moveTo>
                          <a:pt x="187452" y="93726"/>
                        </a:moveTo>
                        <a:cubicBezTo>
                          <a:pt x="187452" y="145489"/>
                          <a:pt x="145490" y="187452"/>
                          <a:pt x="93726" y="187452"/>
                        </a:cubicBezTo>
                        <a:cubicBezTo>
                          <a:pt x="41963" y="187452"/>
                          <a:pt x="0" y="145489"/>
                          <a:pt x="0" y="93726"/>
                        </a:cubicBezTo>
                        <a:cubicBezTo>
                          <a:pt x="0" y="41963"/>
                          <a:pt x="41963" y="0"/>
                          <a:pt x="93726" y="0"/>
                        </a:cubicBezTo>
                        <a:cubicBezTo>
                          <a:pt x="145490" y="0"/>
                          <a:pt x="187452" y="41963"/>
                          <a:pt x="187452" y="93726"/>
                        </a:cubicBezTo>
                        <a:close/>
                      </a:path>
                    </a:pathLst>
                  </a:custGeom>
                  <a:solidFill>
                    <a:schemeClr val="accent4"/>
                  </a:solidFill>
                  <a:ln w="9525" cap="flat">
                    <a:noFill/>
                    <a:prstDash val="solid"/>
                    <a:miter/>
                  </a:ln>
                </p:spPr>
                <p:txBody>
                  <a:bodyPr rtlCol="0" anchor="ctr"/>
                  <a:lstStyle/>
                  <a:p>
                    <a:endParaRPr lang="en-US"/>
                  </a:p>
                </p:txBody>
              </p:sp>
              <p:sp>
                <p:nvSpPr>
                  <p:cNvPr id="49" name="Freeform: Shape 23">
                    <a:extLst>
                      <a:ext uri="{FF2B5EF4-FFF2-40B4-BE49-F238E27FC236}">
                        <a16:creationId xmlns:a16="http://schemas.microsoft.com/office/drawing/2014/main" xmlns="" id="{26B02B4D-FCE4-4E63-B089-9E95BF70EFE9}"/>
                      </a:ext>
                    </a:extLst>
                  </p:cNvPr>
                  <p:cNvSpPr/>
                  <p:nvPr/>
                </p:nvSpPr>
                <p:spPr>
                  <a:xfrm>
                    <a:off x="3611022" y="3556603"/>
                    <a:ext cx="187451" cy="187451"/>
                  </a:xfrm>
                  <a:custGeom>
                    <a:avLst/>
                    <a:gdLst>
                      <a:gd name="connsiteX0" fmla="*/ 187452 w 187451"/>
                      <a:gd name="connsiteY0" fmla="*/ 93726 h 187451"/>
                      <a:gd name="connsiteX1" fmla="*/ 93726 w 187451"/>
                      <a:gd name="connsiteY1" fmla="*/ 187452 h 187451"/>
                      <a:gd name="connsiteX2" fmla="*/ 0 w 187451"/>
                      <a:gd name="connsiteY2" fmla="*/ 93726 h 187451"/>
                      <a:gd name="connsiteX3" fmla="*/ 93726 w 187451"/>
                      <a:gd name="connsiteY3" fmla="*/ 0 h 187451"/>
                      <a:gd name="connsiteX4" fmla="*/ 187452 w 187451"/>
                      <a:gd name="connsiteY4" fmla="*/ 93726 h 187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451" h="187451">
                        <a:moveTo>
                          <a:pt x="187452" y="93726"/>
                        </a:moveTo>
                        <a:cubicBezTo>
                          <a:pt x="187452" y="145489"/>
                          <a:pt x="145490" y="187452"/>
                          <a:pt x="93726" y="187452"/>
                        </a:cubicBezTo>
                        <a:cubicBezTo>
                          <a:pt x="41963" y="187452"/>
                          <a:pt x="0" y="145489"/>
                          <a:pt x="0" y="93726"/>
                        </a:cubicBezTo>
                        <a:cubicBezTo>
                          <a:pt x="0" y="41963"/>
                          <a:pt x="41963" y="0"/>
                          <a:pt x="93726" y="0"/>
                        </a:cubicBezTo>
                        <a:cubicBezTo>
                          <a:pt x="145490" y="0"/>
                          <a:pt x="187452" y="41963"/>
                          <a:pt x="187452" y="93726"/>
                        </a:cubicBezTo>
                        <a:close/>
                      </a:path>
                    </a:pathLst>
                  </a:custGeom>
                  <a:solidFill>
                    <a:schemeClr val="accent6"/>
                  </a:solidFill>
                  <a:ln w="9525" cap="flat">
                    <a:noFill/>
                    <a:prstDash val="solid"/>
                    <a:miter/>
                  </a:ln>
                </p:spPr>
                <p:txBody>
                  <a:bodyPr rtlCol="0" anchor="ctr"/>
                  <a:lstStyle/>
                  <a:p>
                    <a:endParaRPr lang="en-US"/>
                  </a:p>
                </p:txBody>
              </p:sp>
              <p:sp>
                <p:nvSpPr>
                  <p:cNvPr id="50" name="Freeform: Shape 24">
                    <a:extLst>
                      <a:ext uri="{FF2B5EF4-FFF2-40B4-BE49-F238E27FC236}">
                        <a16:creationId xmlns:a16="http://schemas.microsoft.com/office/drawing/2014/main" xmlns="" id="{DC0958CB-CF68-4F69-980A-7631F245515F}"/>
                      </a:ext>
                    </a:extLst>
                  </p:cNvPr>
                  <p:cNvSpPr/>
                  <p:nvPr/>
                </p:nvSpPr>
                <p:spPr>
                  <a:xfrm rot="2152959">
                    <a:off x="3280314" y="4363942"/>
                    <a:ext cx="187451" cy="187451"/>
                  </a:xfrm>
                  <a:custGeom>
                    <a:avLst/>
                    <a:gdLst>
                      <a:gd name="connsiteX0" fmla="*/ 187452 w 187451"/>
                      <a:gd name="connsiteY0" fmla="*/ 93726 h 187451"/>
                      <a:gd name="connsiteX1" fmla="*/ 93726 w 187451"/>
                      <a:gd name="connsiteY1" fmla="*/ 187452 h 187451"/>
                      <a:gd name="connsiteX2" fmla="*/ 0 w 187451"/>
                      <a:gd name="connsiteY2" fmla="*/ 93726 h 187451"/>
                      <a:gd name="connsiteX3" fmla="*/ 93726 w 187451"/>
                      <a:gd name="connsiteY3" fmla="*/ 0 h 187451"/>
                      <a:gd name="connsiteX4" fmla="*/ 187452 w 187451"/>
                      <a:gd name="connsiteY4" fmla="*/ 93726 h 187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451" h="187451">
                        <a:moveTo>
                          <a:pt x="187452" y="93726"/>
                        </a:moveTo>
                        <a:cubicBezTo>
                          <a:pt x="187452" y="145489"/>
                          <a:pt x="145490" y="187452"/>
                          <a:pt x="93726" y="187452"/>
                        </a:cubicBezTo>
                        <a:cubicBezTo>
                          <a:pt x="41963" y="187452"/>
                          <a:pt x="0" y="145489"/>
                          <a:pt x="0" y="93726"/>
                        </a:cubicBezTo>
                        <a:cubicBezTo>
                          <a:pt x="0" y="41962"/>
                          <a:pt x="41963" y="0"/>
                          <a:pt x="93726" y="0"/>
                        </a:cubicBezTo>
                        <a:cubicBezTo>
                          <a:pt x="145490" y="0"/>
                          <a:pt x="187452" y="41962"/>
                          <a:pt x="187452" y="93726"/>
                        </a:cubicBezTo>
                        <a:close/>
                      </a:path>
                    </a:pathLst>
                  </a:custGeom>
                  <a:solidFill>
                    <a:schemeClr val="accent5"/>
                  </a:solidFill>
                  <a:ln w="9525" cap="flat">
                    <a:noFill/>
                    <a:prstDash val="solid"/>
                    <a:miter/>
                  </a:ln>
                </p:spPr>
                <p:txBody>
                  <a:bodyPr rtlCol="0" anchor="ctr"/>
                  <a:lstStyle/>
                  <a:p>
                    <a:endParaRPr lang="en-US"/>
                  </a:p>
                </p:txBody>
              </p:sp>
              <p:sp>
                <p:nvSpPr>
                  <p:cNvPr id="51" name="Freeform: Shape 28">
                    <a:extLst>
                      <a:ext uri="{FF2B5EF4-FFF2-40B4-BE49-F238E27FC236}">
                        <a16:creationId xmlns:a16="http://schemas.microsoft.com/office/drawing/2014/main" xmlns="" id="{89970328-997E-40B0-B5C5-8759FBAC7EAA}"/>
                      </a:ext>
                    </a:extLst>
                  </p:cNvPr>
                  <p:cNvSpPr/>
                  <p:nvPr/>
                </p:nvSpPr>
                <p:spPr>
                  <a:xfrm>
                    <a:off x="2548509" y="1123823"/>
                    <a:ext cx="748855" cy="748855"/>
                  </a:xfrm>
                  <a:custGeom>
                    <a:avLst/>
                    <a:gdLst>
                      <a:gd name="connsiteX0" fmla="*/ 748855 w 748855"/>
                      <a:gd name="connsiteY0" fmla="*/ 374428 h 748855"/>
                      <a:gd name="connsiteX1" fmla="*/ 374428 w 748855"/>
                      <a:gd name="connsiteY1" fmla="*/ 748856 h 748855"/>
                      <a:gd name="connsiteX2" fmla="*/ 0 w 748855"/>
                      <a:gd name="connsiteY2" fmla="*/ 374428 h 748855"/>
                      <a:gd name="connsiteX3" fmla="*/ 374428 w 748855"/>
                      <a:gd name="connsiteY3" fmla="*/ 0 h 748855"/>
                      <a:gd name="connsiteX4" fmla="*/ 748855 w 748855"/>
                      <a:gd name="connsiteY4" fmla="*/ 374428 h 74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855" h="748855">
                        <a:moveTo>
                          <a:pt x="748855" y="374428"/>
                        </a:moveTo>
                        <a:cubicBezTo>
                          <a:pt x="748855" y="581219"/>
                          <a:pt x="581218" y="748856"/>
                          <a:pt x="374428" y="748856"/>
                        </a:cubicBezTo>
                        <a:cubicBezTo>
                          <a:pt x="167637" y="748856"/>
                          <a:pt x="0" y="581219"/>
                          <a:pt x="0" y="374428"/>
                        </a:cubicBezTo>
                        <a:cubicBezTo>
                          <a:pt x="0" y="167637"/>
                          <a:pt x="167637" y="0"/>
                          <a:pt x="374428" y="0"/>
                        </a:cubicBezTo>
                        <a:cubicBezTo>
                          <a:pt x="581219" y="0"/>
                          <a:pt x="748855" y="167637"/>
                          <a:pt x="748855" y="374428"/>
                        </a:cubicBezTo>
                        <a:close/>
                      </a:path>
                    </a:pathLst>
                  </a:custGeom>
                  <a:gradFill>
                    <a:gsLst>
                      <a:gs pos="0">
                        <a:schemeClr val="accent2"/>
                      </a:gs>
                      <a:gs pos="100000">
                        <a:schemeClr val="accent2">
                          <a:lumMod val="75000"/>
                        </a:schemeClr>
                      </a:gs>
                    </a:gsLst>
                    <a:lin ang="0" scaled="0"/>
                  </a:gradFill>
                  <a:ln w="9525" cap="flat">
                    <a:noFill/>
                    <a:prstDash val="solid"/>
                    <a:miter/>
                  </a:ln>
                  <a:effectLst>
                    <a:outerShdw blurRad="50800" dist="38100" dir="2700000" algn="tl" rotWithShape="0">
                      <a:prstClr val="black">
                        <a:alpha val="40000"/>
                      </a:prstClr>
                    </a:outerShdw>
                  </a:effectLst>
                </p:spPr>
                <p:txBody>
                  <a:bodyPr rtlCol="0" anchor="ctr"/>
                  <a:lstStyle/>
                  <a:p>
                    <a:pPr algn="ctr"/>
                    <a:r>
                      <a:rPr lang="en-US" b="1" dirty="0">
                        <a:solidFill>
                          <a:schemeClr val="bg1"/>
                        </a:solidFill>
                      </a:rPr>
                      <a:t>01</a:t>
                    </a:r>
                  </a:p>
                </p:txBody>
              </p:sp>
              <p:sp>
                <p:nvSpPr>
                  <p:cNvPr id="52" name="Freeform: Shape 34">
                    <a:extLst>
                      <a:ext uri="{FF2B5EF4-FFF2-40B4-BE49-F238E27FC236}">
                        <a16:creationId xmlns:a16="http://schemas.microsoft.com/office/drawing/2014/main" xmlns="" id="{F5D9B915-0A60-4FEF-8773-C2A4F5EC2324}"/>
                      </a:ext>
                    </a:extLst>
                  </p:cNvPr>
                  <p:cNvSpPr/>
                  <p:nvPr/>
                </p:nvSpPr>
                <p:spPr>
                  <a:xfrm>
                    <a:off x="3707320" y="1818671"/>
                    <a:ext cx="748855" cy="748855"/>
                  </a:xfrm>
                  <a:custGeom>
                    <a:avLst/>
                    <a:gdLst>
                      <a:gd name="connsiteX0" fmla="*/ 748855 w 748855"/>
                      <a:gd name="connsiteY0" fmla="*/ 374428 h 748855"/>
                      <a:gd name="connsiteX1" fmla="*/ 374428 w 748855"/>
                      <a:gd name="connsiteY1" fmla="*/ 748856 h 748855"/>
                      <a:gd name="connsiteX2" fmla="*/ 0 w 748855"/>
                      <a:gd name="connsiteY2" fmla="*/ 374428 h 748855"/>
                      <a:gd name="connsiteX3" fmla="*/ 374428 w 748855"/>
                      <a:gd name="connsiteY3" fmla="*/ 0 h 748855"/>
                      <a:gd name="connsiteX4" fmla="*/ 748855 w 748855"/>
                      <a:gd name="connsiteY4" fmla="*/ 374428 h 74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855" h="748855">
                        <a:moveTo>
                          <a:pt x="748855" y="374428"/>
                        </a:moveTo>
                        <a:cubicBezTo>
                          <a:pt x="748855" y="581219"/>
                          <a:pt x="581218" y="748856"/>
                          <a:pt x="374428" y="748856"/>
                        </a:cubicBezTo>
                        <a:cubicBezTo>
                          <a:pt x="167637" y="748856"/>
                          <a:pt x="0" y="581219"/>
                          <a:pt x="0" y="374428"/>
                        </a:cubicBezTo>
                        <a:cubicBezTo>
                          <a:pt x="0" y="167637"/>
                          <a:pt x="167637" y="0"/>
                          <a:pt x="374428" y="0"/>
                        </a:cubicBezTo>
                        <a:cubicBezTo>
                          <a:pt x="581219" y="0"/>
                          <a:pt x="748855" y="167637"/>
                          <a:pt x="748855" y="374428"/>
                        </a:cubicBezTo>
                        <a:close/>
                      </a:path>
                    </a:pathLst>
                  </a:custGeom>
                  <a:gradFill>
                    <a:gsLst>
                      <a:gs pos="0">
                        <a:schemeClr val="accent4"/>
                      </a:gs>
                      <a:gs pos="100000">
                        <a:schemeClr val="accent4">
                          <a:lumMod val="75000"/>
                        </a:schemeClr>
                      </a:gs>
                    </a:gsLst>
                    <a:lin ang="0" scaled="0"/>
                  </a:gradFill>
                  <a:ln w="9525" cap="flat">
                    <a:noFill/>
                    <a:prstDash val="solid"/>
                    <a:miter/>
                  </a:ln>
                  <a:effectLst>
                    <a:outerShdw blurRad="50800" dist="38100" dir="2700000" algn="tl" rotWithShape="0">
                      <a:prstClr val="black">
                        <a:alpha val="40000"/>
                      </a:prstClr>
                    </a:outerShdw>
                  </a:effectLst>
                </p:spPr>
                <p:txBody>
                  <a:bodyPr rtlCol="0" anchor="ctr"/>
                  <a:lstStyle/>
                  <a:p>
                    <a:pPr algn="ctr"/>
                    <a:r>
                      <a:rPr lang="en-US" b="1" dirty="0">
                        <a:solidFill>
                          <a:schemeClr val="bg1"/>
                        </a:solidFill>
                      </a:rPr>
                      <a:t>02</a:t>
                    </a:r>
                  </a:p>
                </p:txBody>
              </p:sp>
              <p:sp>
                <p:nvSpPr>
                  <p:cNvPr id="53" name="Freeform: Shape 40">
                    <a:extLst>
                      <a:ext uri="{FF2B5EF4-FFF2-40B4-BE49-F238E27FC236}">
                        <a16:creationId xmlns:a16="http://schemas.microsoft.com/office/drawing/2014/main" xmlns="" id="{5FCC7354-BB74-4547-97D6-910BB6CA3B7C}"/>
                      </a:ext>
                    </a:extLst>
                  </p:cNvPr>
                  <p:cNvSpPr/>
                  <p:nvPr/>
                </p:nvSpPr>
                <p:spPr>
                  <a:xfrm>
                    <a:off x="4221099" y="3275901"/>
                    <a:ext cx="748855" cy="748855"/>
                  </a:xfrm>
                  <a:custGeom>
                    <a:avLst/>
                    <a:gdLst>
                      <a:gd name="connsiteX0" fmla="*/ 748856 w 748855"/>
                      <a:gd name="connsiteY0" fmla="*/ 374428 h 748855"/>
                      <a:gd name="connsiteX1" fmla="*/ 374428 w 748855"/>
                      <a:gd name="connsiteY1" fmla="*/ 748856 h 748855"/>
                      <a:gd name="connsiteX2" fmla="*/ 0 w 748855"/>
                      <a:gd name="connsiteY2" fmla="*/ 374428 h 748855"/>
                      <a:gd name="connsiteX3" fmla="*/ 374428 w 748855"/>
                      <a:gd name="connsiteY3" fmla="*/ 0 h 748855"/>
                      <a:gd name="connsiteX4" fmla="*/ 748856 w 748855"/>
                      <a:gd name="connsiteY4" fmla="*/ 374428 h 74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855" h="748855">
                        <a:moveTo>
                          <a:pt x="748856" y="374428"/>
                        </a:moveTo>
                        <a:cubicBezTo>
                          <a:pt x="748856" y="581219"/>
                          <a:pt x="581218" y="748856"/>
                          <a:pt x="374428" y="748856"/>
                        </a:cubicBezTo>
                        <a:cubicBezTo>
                          <a:pt x="167637" y="748856"/>
                          <a:pt x="0" y="581218"/>
                          <a:pt x="0" y="374428"/>
                        </a:cubicBezTo>
                        <a:cubicBezTo>
                          <a:pt x="0" y="167637"/>
                          <a:pt x="167637" y="0"/>
                          <a:pt x="374428" y="0"/>
                        </a:cubicBezTo>
                        <a:cubicBezTo>
                          <a:pt x="581219" y="0"/>
                          <a:pt x="748856" y="167637"/>
                          <a:pt x="748856" y="374428"/>
                        </a:cubicBezTo>
                        <a:close/>
                      </a:path>
                    </a:pathLst>
                  </a:custGeom>
                  <a:gradFill>
                    <a:gsLst>
                      <a:gs pos="0">
                        <a:schemeClr val="accent6"/>
                      </a:gs>
                      <a:gs pos="100000">
                        <a:schemeClr val="accent6">
                          <a:lumMod val="75000"/>
                        </a:schemeClr>
                      </a:gs>
                    </a:gsLst>
                    <a:lin ang="0" scaled="0"/>
                  </a:gradFill>
                  <a:ln w="9525" cap="flat">
                    <a:noFill/>
                    <a:prstDash val="solid"/>
                    <a:miter/>
                  </a:ln>
                  <a:effectLst>
                    <a:outerShdw blurRad="50800" dist="38100" dir="2700000" algn="tl" rotWithShape="0">
                      <a:prstClr val="black">
                        <a:alpha val="40000"/>
                      </a:prstClr>
                    </a:outerShdw>
                  </a:effectLst>
                </p:spPr>
                <p:txBody>
                  <a:bodyPr rtlCol="0" anchor="ctr"/>
                  <a:lstStyle/>
                  <a:p>
                    <a:pPr algn="ctr"/>
                    <a:r>
                      <a:rPr lang="en-US" b="1" dirty="0">
                        <a:solidFill>
                          <a:schemeClr val="bg1"/>
                        </a:solidFill>
                      </a:rPr>
                      <a:t>03</a:t>
                    </a:r>
                  </a:p>
                </p:txBody>
              </p:sp>
              <p:sp>
                <p:nvSpPr>
                  <p:cNvPr id="54" name="Freeform: Shape 46">
                    <a:extLst>
                      <a:ext uri="{FF2B5EF4-FFF2-40B4-BE49-F238E27FC236}">
                        <a16:creationId xmlns:a16="http://schemas.microsoft.com/office/drawing/2014/main" xmlns="" id="{7B262FAC-0AE6-4331-B0D1-CF39A9753606}"/>
                      </a:ext>
                    </a:extLst>
                  </p:cNvPr>
                  <p:cNvSpPr/>
                  <p:nvPr/>
                </p:nvSpPr>
                <p:spPr>
                  <a:xfrm>
                    <a:off x="3707320" y="4637214"/>
                    <a:ext cx="748855" cy="748855"/>
                  </a:xfrm>
                  <a:custGeom>
                    <a:avLst/>
                    <a:gdLst>
                      <a:gd name="connsiteX0" fmla="*/ 748855 w 748855"/>
                      <a:gd name="connsiteY0" fmla="*/ 374428 h 748855"/>
                      <a:gd name="connsiteX1" fmla="*/ 374428 w 748855"/>
                      <a:gd name="connsiteY1" fmla="*/ 748855 h 748855"/>
                      <a:gd name="connsiteX2" fmla="*/ 0 w 748855"/>
                      <a:gd name="connsiteY2" fmla="*/ 374428 h 748855"/>
                      <a:gd name="connsiteX3" fmla="*/ 374428 w 748855"/>
                      <a:gd name="connsiteY3" fmla="*/ 0 h 748855"/>
                      <a:gd name="connsiteX4" fmla="*/ 748855 w 748855"/>
                      <a:gd name="connsiteY4" fmla="*/ 374428 h 74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855" h="748855">
                        <a:moveTo>
                          <a:pt x="748855" y="374428"/>
                        </a:moveTo>
                        <a:cubicBezTo>
                          <a:pt x="748855" y="581219"/>
                          <a:pt x="581218" y="748855"/>
                          <a:pt x="374428" y="748855"/>
                        </a:cubicBezTo>
                        <a:cubicBezTo>
                          <a:pt x="167637" y="748855"/>
                          <a:pt x="0" y="581218"/>
                          <a:pt x="0" y="374428"/>
                        </a:cubicBezTo>
                        <a:cubicBezTo>
                          <a:pt x="0" y="167637"/>
                          <a:pt x="167637" y="0"/>
                          <a:pt x="374428" y="0"/>
                        </a:cubicBezTo>
                        <a:cubicBezTo>
                          <a:pt x="581219" y="0"/>
                          <a:pt x="748855" y="167637"/>
                          <a:pt x="748855" y="374428"/>
                        </a:cubicBezTo>
                        <a:close/>
                      </a:path>
                    </a:pathLst>
                  </a:custGeom>
                  <a:gradFill>
                    <a:gsLst>
                      <a:gs pos="0">
                        <a:schemeClr val="accent5"/>
                      </a:gs>
                      <a:gs pos="100000">
                        <a:schemeClr val="accent5">
                          <a:lumMod val="75000"/>
                        </a:schemeClr>
                      </a:gs>
                    </a:gsLst>
                    <a:lin ang="0" scaled="0"/>
                  </a:gradFill>
                  <a:ln w="9525" cap="flat">
                    <a:noFill/>
                    <a:prstDash val="solid"/>
                    <a:miter/>
                  </a:ln>
                  <a:effectLst>
                    <a:outerShdw blurRad="50800" dist="38100" dir="2700000" algn="tl" rotWithShape="0">
                      <a:prstClr val="black">
                        <a:alpha val="40000"/>
                      </a:prstClr>
                    </a:outerShdw>
                  </a:effectLst>
                </p:spPr>
                <p:txBody>
                  <a:bodyPr rtlCol="0" anchor="ctr"/>
                  <a:lstStyle/>
                  <a:p>
                    <a:pPr algn="ctr"/>
                    <a:r>
                      <a:rPr lang="en-US" b="1" dirty="0">
                        <a:solidFill>
                          <a:schemeClr val="bg1"/>
                        </a:solidFill>
                      </a:rPr>
                      <a:t>04</a:t>
                    </a:r>
                  </a:p>
                </p:txBody>
              </p:sp>
              <p:sp>
                <p:nvSpPr>
                  <p:cNvPr id="55" name="Freeform: Shape 52">
                    <a:extLst>
                      <a:ext uri="{FF2B5EF4-FFF2-40B4-BE49-F238E27FC236}">
                        <a16:creationId xmlns:a16="http://schemas.microsoft.com/office/drawing/2014/main" xmlns="" id="{6CA42A6A-582F-4A35-875B-86C1F93E3B57}"/>
                      </a:ext>
                    </a:extLst>
                  </p:cNvPr>
                  <p:cNvSpPr/>
                  <p:nvPr/>
                </p:nvSpPr>
                <p:spPr>
                  <a:xfrm>
                    <a:off x="2548509" y="5326538"/>
                    <a:ext cx="748855" cy="748855"/>
                  </a:xfrm>
                  <a:custGeom>
                    <a:avLst/>
                    <a:gdLst>
                      <a:gd name="connsiteX0" fmla="*/ 748855 w 748855"/>
                      <a:gd name="connsiteY0" fmla="*/ 374428 h 748855"/>
                      <a:gd name="connsiteX1" fmla="*/ 374428 w 748855"/>
                      <a:gd name="connsiteY1" fmla="*/ 748855 h 748855"/>
                      <a:gd name="connsiteX2" fmla="*/ 0 w 748855"/>
                      <a:gd name="connsiteY2" fmla="*/ 374428 h 748855"/>
                      <a:gd name="connsiteX3" fmla="*/ 374428 w 748855"/>
                      <a:gd name="connsiteY3" fmla="*/ 0 h 748855"/>
                      <a:gd name="connsiteX4" fmla="*/ 748855 w 748855"/>
                      <a:gd name="connsiteY4" fmla="*/ 374428 h 74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855" h="748855">
                        <a:moveTo>
                          <a:pt x="748855" y="374428"/>
                        </a:moveTo>
                        <a:cubicBezTo>
                          <a:pt x="748855" y="581219"/>
                          <a:pt x="581218" y="748855"/>
                          <a:pt x="374428" y="748855"/>
                        </a:cubicBezTo>
                        <a:cubicBezTo>
                          <a:pt x="167637" y="748855"/>
                          <a:pt x="0" y="581219"/>
                          <a:pt x="0" y="374428"/>
                        </a:cubicBezTo>
                        <a:cubicBezTo>
                          <a:pt x="0" y="167637"/>
                          <a:pt x="167637" y="0"/>
                          <a:pt x="374428" y="0"/>
                        </a:cubicBezTo>
                        <a:cubicBezTo>
                          <a:pt x="581219" y="0"/>
                          <a:pt x="748855" y="167637"/>
                          <a:pt x="748855" y="374428"/>
                        </a:cubicBezTo>
                        <a:close/>
                      </a:path>
                    </a:pathLst>
                  </a:custGeom>
                  <a:gradFill>
                    <a:gsLst>
                      <a:gs pos="0">
                        <a:schemeClr val="accent1"/>
                      </a:gs>
                      <a:gs pos="100000">
                        <a:schemeClr val="accent1">
                          <a:lumMod val="75000"/>
                        </a:schemeClr>
                      </a:gs>
                    </a:gsLst>
                    <a:lin ang="0" scaled="0"/>
                  </a:gradFill>
                  <a:ln w="9525" cap="flat">
                    <a:noFill/>
                    <a:prstDash val="solid"/>
                    <a:miter/>
                  </a:ln>
                  <a:effectLst>
                    <a:outerShdw blurRad="50800" dist="38100" dir="2700000" algn="tl" rotWithShape="0">
                      <a:prstClr val="black">
                        <a:alpha val="40000"/>
                      </a:prstClr>
                    </a:outerShdw>
                  </a:effectLst>
                </p:spPr>
                <p:txBody>
                  <a:bodyPr rtlCol="0" anchor="ctr"/>
                  <a:lstStyle/>
                  <a:p>
                    <a:pPr algn="ctr"/>
                    <a:r>
                      <a:rPr lang="en-US" b="1" dirty="0">
                        <a:solidFill>
                          <a:schemeClr val="bg1"/>
                        </a:solidFill>
                      </a:rPr>
                      <a:t>05</a:t>
                    </a:r>
                  </a:p>
                </p:txBody>
              </p:sp>
              <p:sp>
                <p:nvSpPr>
                  <p:cNvPr id="56" name="Freeform: Shape 55">
                    <a:extLst>
                      <a:ext uri="{FF2B5EF4-FFF2-40B4-BE49-F238E27FC236}">
                        <a16:creationId xmlns:a16="http://schemas.microsoft.com/office/drawing/2014/main" xmlns="" id="{2AF04F90-3974-46E1-A5C4-3630C5233180}"/>
                      </a:ext>
                    </a:extLst>
                  </p:cNvPr>
                  <p:cNvSpPr/>
                  <p:nvPr/>
                </p:nvSpPr>
                <p:spPr>
                  <a:xfrm rot="2700000">
                    <a:off x="1306925" y="2465228"/>
                    <a:ext cx="2221611" cy="2221611"/>
                  </a:xfrm>
                  <a:custGeom>
                    <a:avLst/>
                    <a:gdLst>
                      <a:gd name="connsiteX0" fmla="*/ 2221611 w 2221611"/>
                      <a:gd name="connsiteY0" fmla="*/ 1110805 h 2221611"/>
                      <a:gd name="connsiteX1" fmla="*/ 1110806 w 2221611"/>
                      <a:gd name="connsiteY1" fmla="*/ 2221611 h 2221611"/>
                      <a:gd name="connsiteX2" fmla="*/ 0 w 2221611"/>
                      <a:gd name="connsiteY2" fmla="*/ 1110805 h 2221611"/>
                      <a:gd name="connsiteX3" fmla="*/ 1110806 w 2221611"/>
                      <a:gd name="connsiteY3" fmla="*/ 0 h 2221611"/>
                      <a:gd name="connsiteX4" fmla="*/ 2221611 w 2221611"/>
                      <a:gd name="connsiteY4" fmla="*/ 1110805 h 2221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1611" h="2221611">
                        <a:moveTo>
                          <a:pt x="2221611" y="1110805"/>
                        </a:moveTo>
                        <a:cubicBezTo>
                          <a:pt x="2221611" y="1724286"/>
                          <a:pt x="1724287" y="2221611"/>
                          <a:pt x="1110806" y="2221611"/>
                        </a:cubicBezTo>
                        <a:cubicBezTo>
                          <a:pt x="497325" y="2221611"/>
                          <a:pt x="0" y="1724286"/>
                          <a:pt x="0" y="1110805"/>
                        </a:cubicBezTo>
                        <a:cubicBezTo>
                          <a:pt x="0" y="497325"/>
                          <a:pt x="497325" y="0"/>
                          <a:pt x="1110806" y="0"/>
                        </a:cubicBezTo>
                        <a:cubicBezTo>
                          <a:pt x="1724287" y="0"/>
                          <a:pt x="2221611" y="497325"/>
                          <a:pt x="2221611" y="1110805"/>
                        </a:cubicBezTo>
                        <a:close/>
                      </a:path>
                    </a:pathLst>
                  </a:custGeom>
                  <a:noFill/>
                  <a:ln w="66590" cap="flat">
                    <a:gradFill flip="none" rotWithShape="1">
                      <a:gsLst>
                        <a:gs pos="35000">
                          <a:schemeClr val="accent2"/>
                        </a:gs>
                        <a:gs pos="65000">
                          <a:schemeClr val="accent6"/>
                        </a:gs>
                        <a:gs pos="50000">
                          <a:schemeClr val="accent4"/>
                        </a:gs>
                        <a:gs pos="20000">
                          <a:schemeClr val="bg1"/>
                        </a:gs>
                        <a:gs pos="80000">
                          <a:schemeClr val="accent5"/>
                        </a:gs>
                        <a:gs pos="95000">
                          <a:schemeClr val="accent1"/>
                        </a:gs>
                      </a:gsLst>
                      <a:path path="circle">
                        <a:fillToRect l="100000" b="100000"/>
                      </a:path>
                      <a:tileRect t="-100000" r="-100000"/>
                    </a:gradFill>
                    <a:prstDash val="solid"/>
                    <a:miter/>
                  </a:ln>
                </p:spPr>
                <p:txBody>
                  <a:bodyPr rtlCol="0" anchor="ctr"/>
                  <a:lstStyle/>
                  <a:p>
                    <a:endParaRPr lang="en-US" dirty="0"/>
                  </a:p>
                </p:txBody>
              </p:sp>
            </p:grpSp>
          </p:grpSp>
          <p:grpSp>
            <p:nvGrpSpPr>
              <p:cNvPr id="12" name="Group 91">
                <a:extLst>
                  <a:ext uri="{FF2B5EF4-FFF2-40B4-BE49-F238E27FC236}">
                    <a16:creationId xmlns:a16="http://schemas.microsoft.com/office/drawing/2014/main" xmlns="" id="{9770BF2A-0827-41FE-85BB-B158CBEA9EB5}"/>
                  </a:ext>
                </a:extLst>
              </p:cNvPr>
              <p:cNvGrpSpPr/>
              <p:nvPr/>
            </p:nvGrpSpPr>
            <p:grpSpPr>
              <a:xfrm>
                <a:off x="6042507" y="1556635"/>
                <a:ext cx="2341246" cy="676970"/>
                <a:chOff x="5979814" y="1189312"/>
                <a:chExt cx="2341246" cy="676970"/>
              </a:xfrm>
            </p:grpSpPr>
            <p:grpSp>
              <p:nvGrpSpPr>
                <p:cNvPr id="33" name="Group 92">
                  <a:extLst>
                    <a:ext uri="{FF2B5EF4-FFF2-40B4-BE49-F238E27FC236}">
                      <a16:creationId xmlns:a16="http://schemas.microsoft.com/office/drawing/2014/main" xmlns="" id="{219290A1-D59E-49A6-A70A-B0C31ED0CF1E}"/>
                    </a:ext>
                  </a:extLst>
                </p:cNvPr>
                <p:cNvGrpSpPr/>
                <p:nvPr/>
              </p:nvGrpSpPr>
              <p:grpSpPr>
                <a:xfrm>
                  <a:off x="5979814" y="1275240"/>
                  <a:ext cx="2341246" cy="591042"/>
                  <a:chOff x="4134316" y="1445284"/>
                  <a:chExt cx="2341246" cy="591042"/>
                </a:xfrm>
              </p:grpSpPr>
              <p:sp>
                <p:nvSpPr>
                  <p:cNvPr id="35" name="TextBox 94">
                    <a:extLst>
                      <a:ext uri="{FF2B5EF4-FFF2-40B4-BE49-F238E27FC236}">
                        <a16:creationId xmlns:a16="http://schemas.microsoft.com/office/drawing/2014/main" xmlns="" id="{E9C5C1ED-BA60-4AD8-B688-D033514D17A7}"/>
                      </a:ext>
                    </a:extLst>
                  </p:cNvPr>
                  <p:cNvSpPr txBox="1"/>
                  <p:nvPr/>
                </p:nvSpPr>
                <p:spPr>
                  <a:xfrm>
                    <a:off x="4358052" y="1763550"/>
                    <a:ext cx="2117510" cy="272776"/>
                  </a:xfrm>
                  <a:prstGeom prst="rect">
                    <a:avLst/>
                  </a:prstGeom>
                  <a:noFill/>
                </p:spPr>
                <p:txBody>
                  <a:bodyPr wrap="square" rtlCol="0">
                    <a:spAutoFit/>
                  </a:bodyPr>
                  <a:lstStyle/>
                  <a:p>
                    <a:endParaRPr lang="en-US" sz="1200" dirty="0">
                      <a:solidFill>
                        <a:schemeClr val="accent3">
                          <a:lumMod val="75000"/>
                        </a:schemeClr>
                      </a:solidFill>
                    </a:endParaRPr>
                  </a:p>
                </p:txBody>
              </p:sp>
              <p:sp>
                <p:nvSpPr>
                  <p:cNvPr id="36" name="Oval 95">
                    <a:extLst>
                      <a:ext uri="{FF2B5EF4-FFF2-40B4-BE49-F238E27FC236}">
                        <a16:creationId xmlns:a16="http://schemas.microsoft.com/office/drawing/2014/main" xmlns="" id="{ECF7B818-87DC-446E-8630-4D9E16AA7013}"/>
                      </a:ext>
                    </a:extLst>
                  </p:cNvPr>
                  <p:cNvSpPr/>
                  <p:nvPr/>
                </p:nvSpPr>
                <p:spPr>
                  <a:xfrm>
                    <a:off x="4134316" y="1445284"/>
                    <a:ext cx="223736" cy="223736"/>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34" name="TextBox 93">
                  <a:extLst>
                    <a:ext uri="{FF2B5EF4-FFF2-40B4-BE49-F238E27FC236}">
                      <a16:creationId xmlns:a16="http://schemas.microsoft.com/office/drawing/2014/main" xmlns="" id="{304498B1-8C0A-40F7-9962-DFC7A142F107}"/>
                    </a:ext>
                  </a:extLst>
                </p:cNvPr>
                <p:cNvSpPr txBox="1"/>
                <p:nvPr/>
              </p:nvSpPr>
              <p:spPr>
                <a:xfrm>
                  <a:off x="6203550" y="1189312"/>
                  <a:ext cx="1814920" cy="363700"/>
                </a:xfrm>
                <a:prstGeom prst="rect">
                  <a:avLst/>
                </a:prstGeom>
                <a:noFill/>
              </p:spPr>
              <p:txBody>
                <a:bodyPr wrap="none" rtlCol="0">
                  <a:spAutoFit/>
                </a:bodyPr>
                <a:lstStyle/>
                <a:p>
                  <a:r>
                    <a:rPr lang="en-US" b="1" dirty="0" smtClean="0">
                      <a:solidFill>
                        <a:schemeClr val="accent3">
                          <a:lumMod val="75000"/>
                        </a:schemeClr>
                      </a:solidFill>
                    </a:rPr>
                    <a:t>INTRODUCTION</a:t>
                  </a:r>
                  <a:endParaRPr lang="en-US" b="1" dirty="0">
                    <a:solidFill>
                      <a:schemeClr val="accent3">
                        <a:lumMod val="75000"/>
                      </a:schemeClr>
                    </a:solidFill>
                  </a:endParaRPr>
                </a:p>
              </p:txBody>
            </p:sp>
          </p:grpSp>
          <p:grpSp>
            <p:nvGrpSpPr>
              <p:cNvPr id="13" name="Group 96">
                <a:extLst>
                  <a:ext uri="{FF2B5EF4-FFF2-40B4-BE49-F238E27FC236}">
                    <a16:creationId xmlns:a16="http://schemas.microsoft.com/office/drawing/2014/main" xmlns="" id="{A1382A5F-25AC-466A-896C-B721C9F4313B}"/>
                  </a:ext>
                </a:extLst>
              </p:cNvPr>
              <p:cNvGrpSpPr/>
              <p:nvPr/>
            </p:nvGrpSpPr>
            <p:grpSpPr>
              <a:xfrm>
                <a:off x="6042507" y="3058500"/>
                <a:ext cx="5457413" cy="667444"/>
                <a:chOff x="5979814" y="1189312"/>
                <a:chExt cx="5457413" cy="667444"/>
              </a:xfrm>
            </p:grpSpPr>
            <p:grpSp>
              <p:nvGrpSpPr>
                <p:cNvPr id="29" name="Group 97">
                  <a:extLst>
                    <a:ext uri="{FF2B5EF4-FFF2-40B4-BE49-F238E27FC236}">
                      <a16:creationId xmlns:a16="http://schemas.microsoft.com/office/drawing/2014/main" xmlns="" id="{F206037B-6CBA-4067-A0D1-37624E331763}"/>
                    </a:ext>
                  </a:extLst>
                </p:cNvPr>
                <p:cNvGrpSpPr/>
                <p:nvPr/>
              </p:nvGrpSpPr>
              <p:grpSpPr>
                <a:xfrm>
                  <a:off x="5979814" y="1259115"/>
                  <a:ext cx="2341246" cy="597641"/>
                  <a:chOff x="4134316" y="1429159"/>
                  <a:chExt cx="2341246" cy="597641"/>
                </a:xfrm>
              </p:grpSpPr>
              <p:sp>
                <p:nvSpPr>
                  <p:cNvPr id="31" name="TextBox 99">
                    <a:extLst>
                      <a:ext uri="{FF2B5EF4-FFF2-40B4-BE49-F238E27FC236}">
                        <a16:creationId xmlns:a16="http://schemas.microsoft.com/office/drawing/2014/main" xmlns="" id="{F3179E50-A979-49E5-B11F-91F6903E514F}"/>
                      </a:ext>
                    </a:extLst>
                  </p:cNvPr>
                  <p:cNvSpPr txBox="1"/>
                  <p:nvPr/>
                </p:nvSpPr>
                <p:spPr>
                  <a:xfrm>
                    <a:off x="4358052" y="1754025"/>
                    <a:ext cx="2117510" cy="272775"/>
                  </a:xfrm>
                  <a:prstGeom prst="rect">
                    <a:avLst/>
                  </a:prstGeom>
                  <a:noFill/>
                </p:spPr>
                <p:txBody>
                  <a:bodyPr wrap="square" rtlCol="0">
                    <a:spAutoFit/>
                  </a:bodyPr>
                  <a:lstStyle/>
                  <a:p>
                    <a:endParaRPr lang="en-US" sz="1200" dirty="0">
                      <a:solidFill>
                        <a:schemeClr val="accent3">
                          <a:lumMod val="75000"/>
                        </a:schemeClr>
                      </a:solidFill>
                    </a:endParaRPr>
                  </a:p>
                </p:txBody>
              </p:sp>
              <p:sp>
                <p:nvSpPr>
                  <p:cNvPr id="32" name="Oval 100">
                    <a:extLst>
                      <a:ext uri="{FF2B5EF4-FFF2-40B4-BE49-F238E27FC236}">
                        <a16:creationId xmlns:a16="http://schemas.microsoft.com/office/drawing/2014/main" xmlns="" id="{A3AB895C-E071-4CB8-8E12-979845095711}"/>
                      </a:ext>
                    </a:extLst>
                  </p:cNvPr>
                  <p:cNvSpPr/>
                  <p:nvPr/>
                </p:nvSpPr>
                <p:spPr>
                  <a:xfrm>
                    <a:off x="4134316" y="1429159"/>
                    <a:ext cx="223736" cy="22373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sp>
              <p:nvSpPr>
                <p:cNvPr id="30" name="TextBox 98">
                  <a:extLst>
                    <a:ext uri="{FF2B5EF4-FFF2-40B4-BE49-F238E27FC236}">
                      <a16:creationId xmlns:a16="http://schemas.microsoft.com/office/drawing/2014/main" xmlns="" id="{2EDF5095-BD4C-4E9D-9FC4-A3D5CABF023D}"/>
                    </a:ext>
                  </a:extLst>
                </p:cNvPr>
                <p:cNvSpPr txBox="1"/>
                <p:nvPr/>
              </p:nvSpPr>
              <p:spPr>
                <a:xfrm>
                  <a:off x="6203550" y="1189312"/>
                  <a:ext cx="5233677" cy="363700"/>
                </a:xfrm>
                <a:prstGeom prst="rect">
                  <a:avLst/>
                </a:prstGeom>
                <a:noFill/>
              </p:spPr>
              <p:txBody>
                <a:bodyPr wrap="none" rtlCol="0">
                  <a:spAutoFit/>
                </a:bodyPr>
                <a:lstStyle/>
                <a:p>
                  <a:r>
                    <a:rPr lang="en-US" b="1" dirty="0" smtClean="0">
                      <a:solidFill>
                        <a:schemeClr val="accent3">
                          <a:lumMod val="75000"/>
                        </a:schemeClr>
                      </a:solidFill>
                    </a:rPr>
                    <a:t>ARCHITECTURE ET FONCTINNALITE PRINCIPALE</a:t>
                  </a:r>
                  <a:endParaRPr lang="en-US" b="1" dirty="0">
                    <a:solidFill>
                      <a:schemeClr val="accent3">
                        <a:lumMod val="75000"/>
                      </a:schemeClr>
                    </a:solidFill>
                  </a:endParaRPr>
                </a:p>
              </p:txBody>
            </p:sp>
          </p:grpSp>
          <p:grpSp>
            <p:nvGrpSpPr>
              <p:cNvPr id="14" name="Group 101">
                <a:extLst>
                  <a:ext uri="{FF2B5EF4-FFF2-40B4-BE49-F238E27FC236}">
                    <a16:creationId xmlns:a16="http://schemas.microsoft.com/office/drawing/2014/main" xmlns="" id="{2FD0FC01-E5D2-4170-9E59-FDC99315717B}"/>
                  </a:ext>
                </a:extLst>
              </p:cNvPr>
              <p:cNvGrpSpPr/>
              <p:nvPr/>
            </p:nvGrpSpPr>
            <p:grpSpPr>
              <a:xfrm>
                <a:off x="6042507" y="4541315"/>
                <a:ext cx="2341246" cy="676969"/>
                <a:chOff x="5979814" y="1132162"/>
                <a:chExt cx="2341246" cy="676969"/>
              </a:xfrm>
            </p:grpSpPr>
            <p:grpSp>
              <p:nvGrpSpPr>
                <p:cNvPr id="25" name="Group 102">
                  <a:extLst>
                    <a:ext uri="{FF2B5EF4-FFF2-40B4-BE49-F238E27FC236}">
                      <a16:creationId xmlns:a16="http://schemas.microsoft.com/office/drawing/2014/main" xmlns="" id="{1090A26C-293A-4F51-8442-267358A1915D}"/>
                    </a:ext>
                  </a:extLst>
                </p:cNvPr>
                <p:cNvGrpSpPr/>
                <p:nvPr/>
              </p:nvGrpSpPr>
              <p:grpSpPr>
                <a:xfrm>
                  <a:off x="5979814" y="1225955"/>
                  <a:ext cx="2341246" cy="583176"/>
                  <a:chOff x="4134316" y="1395999"/>
                  <a:chExt cx="2341246" cy="583176"/>
                </a:xfrm>
              </p:grpSpPr>
              <p:sp>
                <p:nvSpPr>
                  <p:cNvPr id="27" name="TextBox 104">
                    <a:extLst>
                      <a:ext uri="{FF2B5EF4-FFF2-40B4-BE49-F238E27FC236}">
                        <a16:creationId xmlns:a16="http://schemas.microsoft.com/office/drawing/2014/main" xmlns="" id="{15CE36A3-25F7-4EF5-A4E9-0912ADFE6B83}"/>
                      </a:ext>
                    </a:extLst>
                  </p:cNvPr>
                  <p:cNvSpPr txBox="1"/>
                  <p:nvPr/>
                </p:nvSpPr>
                <p:spPr>
                  <a:xfrm>
                    <a:off x="4358052" y="1706400"/>
                    <a:ext cx="2117510" cy="272775"/>
                  </a:xfrm>
                  <a:prstGeom prst="rect">
                    <a:avLst/>
                  </a:prstGeom>
                  <a:noFill/>
                </p:spPr>
                <p:txBody>
                  <a:bodyPr wrap="square" rtlCol="0">
                    <a:spAutoFit/>
                  </a:bodyPr>
                  <a:lstStyle/>
                  <a:p>
                    <a:endParaRPr lang="en-US" sz="1200" dirty="0">
                      <a:solidFill>
                        <a:schemeClr val="accent3">
                          <a:lumMod val="75000"/>
                        </a:schemeClr>
                      </a:solidFill>
                    </a:endParaRPr>
                  </a:p>
                </p:txBody>
              </p:sp>
              <p:sp>
                <p:nvSpPr>
                  <p:cNvPr id="28" name="Oval 105">
                    <a:extLst>
                      <a:ext uri="{FF2B5EF4-FFF2-40B4-BE49-F238E27FC236}">
                        <a16:creationId xmlns:a16="http://schemas.microsoft.com/office/drawing/2014/main" xmlns="" id="{277EBB9E-E5E4-44DC-AC93-E7A586433EF3}"/>
                      </a:ext>
                    </a:extLst>
                  </p:cNvPr>
                  <p:cNvSpPr/>
                  <p:nvPr/>
                </p:nvSpPr>
                <p:spPr>
                  <a:xfrm>
                    <a:off x="4134316" y="1395999"/>
                    <a:ext cx="223736" cy="223736"/>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26" name="TextBox 103">
                  <a:extLst>
                    <a:ext uri="{FF2B5EF4-FFF2-40B4-BE49-F238E27FC236}">
                      <a16:creationId xmlns:a16="http://schemas.microsoft.com/office/drawing/2014/main" xmlns="" id="{AC33D1CF-00EA-4324-8896-5BE629083BA5}"/>
                    </a:ext>
                  </a:extLst>
                </p:cNvPr>
                <p:cNvSpPr txBox="1"/>
                <p:nvPr/>
              </p:nvSpPr>
              <p:spPr>
                <a:xfrm>
                  <a:off x="6203550" y="1132162"/>
                  <a:ext cx="1566454" cy="363700"/>
                </a:xfrm>
                <a:prstGeom prst="rect">
                  <a:avLst/>
                </a:prstGeom>
                <a:noFill/>
              </p:spPr>
              <p:txBody>
                <a:bodyPr wrap="none" rtlCol="0">
                  <a:spAutoFit/>
                </a:bodyPr>
                <a:lstStyle/>
                <a:p>
                  <a:r>
                    <a:rPr lang="en-US" b="1" dirty="0" smtClean="0">
                      <a:solidFill>
                        <a:schemeClr val="accent3">
                          <a:lumMod val="75000"/>
                        </a:schemeClr>
                      </a:solidFill>
                    </a:rPr>
                    <a:t>CONCLUSION</a:t>
                  </a:r>
                  <a:endParaRPr lang="en-US" b="1" dirty="0">
                    <a:solidFill>
                      <a:schemeClr val="accent3">
                        <a:lumMod val="75000"/>
                      </a:schemeClr>
                    </a:solidFill>
                  </a:endParaRPr>
                </a:p>
              </p:txBody>
            </p:sp>
          </p:grpSp>
          <p:grpSp>
            <p:nvGrpSpPr>
              <p:cNvPr id="15" name="Group 106">
                <a:extLst>
                  <a:ext uri="{FF2B5EF4-FFF2-40B4-BE49-F238E27FC236}">
                    <a16:creationId xmlns:a16="http://schemas.microsoft.com/office/drawing/2014/main" xmlns="" id="{02D161A5-919A-4584-A79A-C07597B788C7}"/>
                  </a:ext>
                </a:extLst>
              </p:cNvPr>
              <p:cNvGrpSpPr/>
              <p:nvPr/>
            </p:nvGrpSpPr>
            <p:grpSpPr>
              <a:xfrm>
                <a:off x="8453659" y="2339345"/>
                <a:ext cx="2930503" cy="645432"/>
                <a:chOff x="5706752" y="1221090"/>
                <a:chExt cx="2930503" cy="645432"/>
              </a:xfrm>
            </p:grpSpPr>
            <p:grpSp>
              <p:nvGrpSpPr>
                <p:cNvPr id="21" name="Group 107">
                  <a:extLst>
                    <a:ext uri="{FF2B5EF4-FFF2-40B4-BE49-F238E27FC236}">
                      <a16:creationId xmlns:a16="http://schemas.microsoft.com/office/drawing/2014/main" xmlns="" id="{7C0606D6-18FD-412B-825C-0CDB52B43B7D}"/>
                    </a:ext>
                  </a:extLst>
                </p:cNvPr>
                <p:cNvGrpSpPr/>
                <p:nvPr/>
              </p:nvGrpSpPr>
              <p:grpSpPr>
                <a:xfrm>
                  <a:off x="5706752" y="1276841"/>
                  <a:ext cx="2502440" cy="589681"/>
                  <a:chOff x="3861254" y="1446885"/>
                  <a:chExt cx="2502440" cy="589681"/>
                </a:xfrm>
              </p:grpSpPr>
              <p:sp>
                <p:nvSpPr>
                  <p:cNvPr id="23" name="TextBox 109">
                    <a:extLst>
                      <a:ext uri="{FF2B5EF4-FFF2-40B4-BE49-F238E27FC236}">
                        <a16:creationId xmlns:a16="http://schemas.microsoft.com/office/drawing/2014/main" xmlns="" id="{4B948167-41C4-4057-992C-A029068AC967}"/>
                      </a:ext>
                    </a:extLst>
                  </p:cNvPr>
                  <p:cNvSpPr txBox="1"/>
                  <p:nvPr/>
                </p:nvSpPr>
                <p:spPr>
                  <a:xfrm>
                    <a:off x="4246184" y="1763791"/>
                    <a:ext cx="2117510" cy="272775"/>
                  </a:xfrm>
                  <a:prstGeom prst="rect">
                    <a:avLst/>
                  </a:prstGeom>
                  <a:noFill/>
                </p:spPr>
                <p:txBody>
                  <a:bodyPr wrap="square" rtlCol="0">
                    <a:spAutoFit/>
                  </a:bodyPr>
                  <a:lstStyle/>
                  <a:p>
                    <a:endParaRPr lang="en-US" sz="1200" dirty="0">
                      <a:solidFill>
                        <a:schemeClr val="accent3">
                          <a:lumMod val="75000"/>
                        </a:schemeClr>
                      </a:solidFill>
                    </a:endParaRPr>
                  </a:p>
                </p:txBody>
              </p:sp>
              <p:sp>
                <p:nvSpPr>
                  <p:cNvPr id="24" name="Oval 110">
                    <a:extLst>
                      <a:ext uri="{FF2B5EF4-FFF2-40B4-BE49-F238E27FC236}">
                        <a16:creationId xmlns:a16="http://schemas.microsoft.com/office/drawing/2014/main" xmlns="" id="{FF0D9EE2-8889-4E03-8CCD-DF6687F4867F}"/>
                      </a:ext>
                    </a:extLst>
                  </p:cNvPr>
                  <p:cNvSpPr/>
                  <p:nvPr/>
                </p:nvSpPr>
                <p:spPr>
                  <a:xfrm>
                    <a:off x="3861254" y="1446885"/>
                    <a:ext cx="223736" cy="2237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108">
                  <a:extLst>
                    <a:ext uri="{FF2B5EF4-FFF2-40B4-BE49-F238E27FC236}">
                      <a16:creationId xmlns:a16="http://schemas.microsoft.com/office/drawing/2014/main" xmlns="" id="{DAFD44BE-46A1-4DF1-9D56-9B8036AFFCC3}"/>
                    </a:ext>
                  </a:extLst>
                </p:cNvPr>
                <p:cNvSpPr txBox="1"/>
                <p:nvPr/>
              </p:nvSpPr>
              <p:spPr>
                <a:xfrm>
                  <a:off x="5930488" y="1221090"/>
                  <a:ext cx="2706767" cy="363700"/>
                </a:xfrm>
                <a:prstGeom prst="rect">
                  <a:avLst/>
                </a:prstGeom>
                <a:noFill/>
              </p:spPr>
              <p:txBody>
                <a:bodyPr wrap="none" rtlCol="0">
                  <a:spAutoFit/>
                </a:bodyPr>
                <a:lstStyle/>
                <a:p>
                  <a:r>
                    <a:rPr lang="en-US" b="1" dirty="0" smtClean="0">
                      <a:solidFill>
                        <a:schemeClr val="accent3">
                          <a:lumMod val="75000"/>
                        </a:schemeClr>
                      </a:solidFill>
                    </a:rPr>
                    <a:t>CONCEPTION DETAILLE </a:t>
                  </a:r>
                  <a:endParaRPr lang="en-US" b="1" dirty="0">
                    <a:solidFill>
                      <a:schemeClr val="accent3">
                        <a:lumMod val="75000"/>
                      </a:schemeClr>
                    </a:solidFill>
                  </a:endParaRPr>
                </a:p>
              </p:txBody>
            </p:sp>
          </p:grpSp>
          <p:grpSp>
            <p:nvGrpSpPr>
              <p:cNvPr id="16" name="Group 111">
                <a:extLst>
                  <a:ext uri="{FF2B5EF4-FFF2-40B4-BE49-F238E27FC236}">
                    <a16:creationId xmlns:a16="http://schemas.microsoft.com/office/drawing/2014/main" xmlns="" id="{DADE55E7-5332-4A9D-8198-E0A8D5560FF7}"/>
                  </a:ext>
                </a:extLst>
              </p:cNvPr>
              <p:cNvGrpSpPr/>
              <p:nvPr/>
            </p:nvGrpSpPr>
            <p:grpSpPr>
              <a:xfrm>
                <a:off x="8726721" y="3799907"/>
                <a:ext cx="2385418" cy="667444"/>
                <a:chOff x="5979814" y="1189312"/>
                <a:chExt cx="2385418" cy="667444"/>
              </a:xfrm>
            </p:grpSpPr>
            <p:grpSp>
              <p:nvGrpSpPr>
                <p:cNvPr id="17" name="Group 112">
                  <a:extLst>
                    <a:ext uri="{FF2B5EF4-FFF2-40B4-BE49-F238E27FC236}">
                      <a16:creationId xmlns:a16="http://schemas.microsoft.com/office/drawing/2014/main" xmlns="" id="{9AD273EA-1B16-47F1-B194-B57A6FA4FC93}"/>
                    </a:ext>
                  </a:extLst>
                </p:cNvPr>
                <p:cNvGrpSpPr/>
                <p:nvPr/>
              </p:nvGrpSpPr>
              <p:grpSpPr>
                <a:xfrm>
                  <a:off x="5979814" y="1259115"/>
                  <a:ext cx="2341246" cy="597641"/>
                  <a:chOff x="4134316" y="1429159"/>
                  <a:chExt cx="2341246" cy="597641"/>
                </a:xfrm>
              </p:grpSpPr>
              <p:sp>
                <p:nvSpPr>
                  <p:cNvPr id="19" name="TextBox 114">
                    <a:extLst>
                      <a:ext uri="{FF2B5EF4-FFF2-40B4-BE49-F238E27FC236}">
                        <a16:creationId xmlns:a16="http://schemas.microsoft.com/office/drawing/2014/main" xmlns="" id="{1BB3EFA4-3CEE-4AE9-8E16-EF99F2F40AF3}"/>
                      </a:ext>
                    </a:extLst>
                  </p:cNvPr>
                  <p:cNvSpPr txBox="1"/>
                  <p:nvPr/>
                </p:nvSpPr>
                <p:spPr>
                  <a:xfrm>
                    <a:off x="4358052" y="1754025"/>
                    <a:ext cx="2117510" cy="272775"/>
                  </a:xfrm>
                  <a:prstGeom prst="rect">
                    <a:avLst/>
                  </a:prstGeom>
                  <a:noFill/>
                </p:spPr>
                <p:txBody>
                  <a:bodyPr wrap="square" rtlCol="0">
                    <a:spAutoFit/>
                  </a:bodyPr>
                  <a:lstStyle/>
                  <a:p>
                    <a:endParaRPr lang="en-US" sz="1200" dirty="0">
                      <a:solidFill>
                        <a:schemeClr val="accent3">
                          <a:lumMod val="75000"/>
                        </a:schemeClr>
                      </a:solidFill>
                    </a:endParaRPr>
                  </a:p>
                </p:txBody>
              </p:sp>
              <p:sp>
                <p:nvSpPr>
                  <p:cNvPr id="20" name="Oval 115">
                    <a:extLst>
                      <a:ext uri="{FF2B5EF4-FFF2-40B4-BE49-F238E27FC236}">
                        <a16:creationId xmlns:a16="http://schemas.microsoft.com/office/drawing/2014/main" xmlns="" id="{36A3DB88-948A-4926-BE32-F2D4DDF8183F}"/>
                      </a:ext>
                    </a:extLst>
                  </p:cNvPr>
                  <p:cNvSpPr/>
                  <p:nvPr/>
                </p:nvSpPr>
                <p:spPr>
                  <a:xfrm>
                    <a:off x="4134316" y="1429159"/>
                    <a:ext cx="223736" cy="223736"/>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sp>
              <p:nvSpPr>
                <p:cNvPr id="18" name="TextBox 113">
                  <a:extLst>
                    <a:ext uri="{FF2B5EF4-FFF2-40B4-BE49-F238E27FC236}">
                      <a16:creationId xmlns:a16="http://schemas.microsoft.com/office/drawing/2014/main" xmlns="" id="{62BF4F06-8E23-4078-BC71-ABAA68A6879F}"/>
                    </a:ext>
                  </a:extLst>
                </p:cNvPr>
                <p:cNvSpPr txBox="1"/>
                <p:nvPr/>
              </p:nvSpPr>
              <p:spPr>
                <a:xfrm>
                  <a:off x="6203550" y="1189312"/>
                  <a:ext cx="2161682" cy="363700"/>
                </a:xfrm>
                <a:prstGeom prst="rect">
                  <a:avLst/>
                </a:prstGeom>
                <a:noFill/>
              </p:spPr>
              <p:txBody>
                <a:bodyPr wrap="none" rtlCol="0">
                  <a:spAutoFit/>
                </a:bodyPr>
                <a:lstStyle/>
                <a:p>
                  <a:r>
                    <a:rPr lang="en-US" b="1" dirty="0" smtClean="0">
                      <a:solidFill>
                        <a:schemeClr val="accent3">
                          <a:lumMod val="75000"/>
                        </a:schemeClr>
                      </a:solidFill>
                    </a:rPr>
                    <a:t>DFIS PASSIONANTS</a:t>
                  </a:r>
                  <a:endParaRPr lang="en-US" b="1" dirty="0">
                    <a:solidFill>
                      <a:schemeClr val="accent3">
                        <a:lumMod val="75000"/>
                      </a:schemeClr>
                    </a:solidFill>
                  </a:endParaRPr>
                </a:p>
              </p:txBody>
            </p:sp>
          </p:grpSp>
        </p:grpSp>
      </p:grpSp>
    </p:spTree>
    <p:extLst>
      <p:ext uri="{BB962C8B-B14F-4D97-AF65-F5344CB8AC3E}">
        <p14:creationId xmlns:p14="http://schemas.microsoft.com/office/powerpoint/2010/main" val="3486491796"/>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120203"/>
            <a:ext cx="8596668" cy="807076"/>
          </a:xfrm>
        </p:spPr>
        <p:txBody>
          <a:bodyPr/>
          <a:lstStyle/>
          <a:p>
            <a:pPr algn="ctr"/>
            <a:r>
              <a:rPr lang="fr-FR" dirty="0" smtClean="0"/>
              <a:t>INTRODUCTION</a:t>
            </a:r>
            <a:endParaRPr lang="fr-FR" dirty="0"/>
          </a:p>
        </p:txBody>
      </p:sp>
      <p:pic>
        <p:nvPicPr>
          <p:cNvPr id="7" name="Espace réservé du contenu 6"/>
          <p:cNvPicPr>
            <a:picLocks noGrp="1" noChangeAspect="1"/>
          </p:cNvPicPr>
          <p:nvPr>
            <p:ph idx="1"/>
          </p:nvPr>
        </p:nvPicPr>
        <p:blipFill>
          <a:blip r:embed="rId2"/>
          <a:stretch>
            <a:fillRect/>
          </a:stretch>
        </p:blipFill>
        <p:spPr>
          <a:xfrm>
            <a:off x="177206" y="1130895"/>
            <a:ext cx="1188823" cy="1213209"/>
          </a:xfrm>
          <a:prstGeom prst="rect">
            <a:avLst/>
          </a:prstGeom>
        </p:spPr>
      </p:pic>
      <p:pic>
        <p:nvPicPr>
          <p:cNvPr id="8" name="Image 7"/>
          <p:cNvPicPr>
            <a:picLocks noChangeAspect="1"/>
          </p:cNvPicPr>
          <p:nvPr/>
        </p:nvPicPr>
        <p:blipFill>
          <a:blip r:embed="rId3"/>
          <a:stretch>
            <a:fillRect/>
          </a:stretch>
        </p:blipFill>
        <p:spPr>
          <a:xfrm>
            <a:off x="347908" y="1340228"/>
            <a:ext cx="847417" cy="859611"/>
          </a:xfrm>
          <a:prstGeom prst="rect">
            <a:avLst/>
          </a:prstGeom>
        </p:spPr>
      </p:pic>
      <p:sp>
        <p:nvSpPr>
          <p:cNvPr id="9" name="Rectangle 8"/>
          <p:cNvSpPr/>
          <p:nvPr/>
        </p:nvSpPr>
        <p:spPr>
          <a:xfrm>
            <a:off x="1626886" y="1031370"/>
            <a:ext cx="7737268" cy="1477328"/>
          </a:xfrm>
          <a:prstGeom prst="rect">
            <a:avLst/>
          </a:prstGeom>
        </p:spPr>
        <p:txBody>
          <a:bodyPr wrap="square">
            <a:spAutoFit/>
          </a:bodyPr>
          <a:lstStyle/>
          <a:p>
            <a:pPr algn="just"/>
            <a:r>
              <a:rPr lang="fr-FR" dirty="0">
                <a:latin typeface="Times New Roman" panose="02020603050405020304" pitchFamily="18" charset="0"/>
                <a:cs typeface="Times New Roman" panose="02020603050405020304" pitchFamily="18" charset="0"/>
              </a:rPr>
              <a:t>Bienvenue dans le monde captivant de </a:t>
            </a:r>
            <a:r>
              <a:rPr lang="fr-FR" dirty="0" err="1">
                <a:latin typeface="Times New Roman" panose="02020603050405020304" pitchFamily="18" charset="0"/>
                <a:cs typeface="Times New Roman" panose="02020603050405020304" pitchFamily="18" charset="0"/>
              </a:rPr>
              <a:t>Mboa</a:t>
            </a:r>
            <a:r>
              <a:rPr lang="fr-FR" dirty="0">
                <a:latin typeface="Times New Roman" panose="02020603050405020304" pitchFamily="18" charset="0"/>
                <a:cs typeface="Times New Roman" panose="02020603050405020304" pitchFamily="18" charset="0"/>
              </a:rPr>
              <a:t> Culture, une application mobile conçue pour explorer et préserver les richesses culturelles du Cameroun et de l'Afrique. </a:t>
            </a:r>
            <a:r>
              <a:rPr lang="fr-FR" dirty="0" err="1">
                <a:latin typeface="Times New Roman" panose="02020603050405020304" pitchFamily="18" charset="0"/>
                <a:cs typeface="Times New Roman" panose="02020603050405020304" pitchFamily="18" charset="0"/>
              </a:rPr>
              <a:t>Mboa</a:t>
            </a:r>
            <a:r>
              <a:rPr lang="fr-FR" dirty="0">
                <a:latin typeface="Times New Roman" panose="02020603050405020304" pitchFamily="18" charset="0"/>
                <a:cs typeface="Times New Roman" panose="02020603050405020304" pitchFamily="18" charset="0"/>
              </a:rPr>
              <a:t> Culture vous emmène dans un voyage interactif à travers les questions stimulantes de notre quizz, couvrant des aspects variés tels que la population, la culture, la gastronomie, la musique, et bien plus encore.</a:t>
            </a:r>
          </a:p>
        </p:txBody>
      </p:sp>
      <p:pic>
        <p:nvPicPr>
          <p:cNvPr id="10" name="Image 9"/>
          <p:cNvPicPr>
            <a:picLocks noChangeAspect="1"/>
          </p:cNvPicPr>
          <p:nvPr/>
        </p:nvPicPr>
        <p:blipFill>
          <a:blip r:embed="rId4"/>
          <a:stretch>
            <a:fillRect/>
          </a:stretch>
        </p:blipFill>
        <p:spPr>
          <a:xfrm>
            <a:off x="177206" y="2996145"/>
            <a:ext cx="1188823" cy="1207113"/>
          </a:xfrm>
          <a:prstGeom prst="rect">
            <a:avLst/>
          </a:prstGeom>
        </p:spPr>
      </p:pic>
      <p:pic>
        <p:nvPicPr>
          <p:cNvPr id="11" name="Image 10"/>
          <p:cNvPicPr>
            <a:picLocks noChangeAspect="1"/>
          </p:cNvPicPr>
          <p:nvPr/>
        </p:nvPicPr>
        <p:blipFill>
          <a:blip r:embed="rId5"/>
          <a:stretch>
            <a:fillRect/>
          </a:stretch>
        </p:blipFill>
        <p:spPr>
          <a:xfrm>
            <a:off x="347908" y="3166847"/>
            <a:ext cx="853514" cy="865707"/>
          </a:xfrm>
          <a:prstGeom prst="rect">
            <a:avLst/>
          </a:prstGeom>
        </p:spPr>
      </p:pic>
      <p:sp>
        <p:nvSpPr>
          <p:cNvPr id="12" name="Rectangle 11"/>
          <p:cNvSpPr/>
          <p:nvPr/>
        </p:nvSpPr>
        <p:spPr>
          <a:xfrm>
            <a:off x="1626886" y="2722537"/>
            <a:ext cx="7737268" cy="1477328"/>
          </a:xfrm>
          <a:prstGeom prst="rect">
            <a:avLst/>
          </a:prstGeom>
        </p:spPr>
        <p:txBody>
          <a:bodyPr wrap="square">
            <a:spAutoFit/>
          </a:bodyPr>
          <a:lstStyle/>
          <a:p>
            <a:pPr algn="just"/>
            <a:r>
              <a:rPr lang="fr-FR" dirty="0">
                <a:latin typeface="Times New Roman" panose="02020603050405020304" pitchFamily="18" charset="0"/>
                <a:cs typeface="Times New Roman" panose="02020603050405020304" pitchFamily="18" charset="0"/>
              </a:rPr>
              <a:t>Découvrez les subtilités de l'organisation administrative au sein des ethnies, plongez dans la richesse musicale et explorez les délices de la gastronomie. Que vous soyez un fervent défenseur de la culture africaine ou simplement curieux d'en apprendre davantage, </a:t>
            </a:r>
            <a:r>
              <a:rPr lang="fr-FR" dirty="0" err="1">
                <a:latin typeface="Times New Roman" panose="02020603050405020304" pitchFamily="18" charset="0"/>
                <a:cs typeface="Times New Roman" panose="02020603050405020304" pitchFamily="18" charset="0"/>
              </a:rPr>
              <a:t>Mboa</a:t>
            </a:r>
            <a:r>
              <a:rPr lang="fr-FR" dirty="0">
                <a:latin typeface="Times New Roman" panose="02020603050405020304" pitchFamily="18" charset="0"/>
                <a:cs typeface="Times New Roman" panose="02020603050405020304" pitchFamily="18" charset="0"/>
              </a:rPr>
              <a:t> Culture offre une expérience engageante et divertissante.</a:t>
            </a:r>
          </a:p>
        </p:txBody>
      </p:sp>
      <p:pic>
        <p:nvPicPr>
          <p:cNvPr id="13" name="Image 12"/>
          <p:cNvPicPr>
            <a:picLocks noChangeAspect="1"/>
          </p:cNvPicPr>
          <p:nvPr/>
        </p:nvPicPr>
        <p:blipFill>
          <a:blip r:embed="rId6"/>
          <a:stretch>
            <a:fillRect/>
          </a:stretch>
        </p:blipFill>
        <p:spPr>
          <a:xfrm>
            <a:off x="171109" y="4693922"/>
            <a:ext cx="1194920" cy="1207113"/>
          </a:xfrm>
          <a:prstGeom prst="rect">
            <a:avLst/>
          </a:prstGeom>
        </p:spPr>
      </p:pic>
      <p:pic>
        <p:nvPicPr>
          <p:cNvPr id="14" name="Image 13"/>
          <p:cNvPicPr>
            <a:picLocks noChangeAspect="1"/>
          </p:cNvPicPr>
          <p:nvPr/>
        </p:nvPicPr>
        <p:blipFill>
          <a:blip r:embed="rId7"/>
          <a:stretch>
            <a:fillRect/>
          </a:stretch>
        </p:blipFill>
        <p:spPr>
          <a:xfrm>
            <a:off x="347908" y="4855299"/>
            <a:ext cx="853514" cy="865707"/>
          </a:xfrm>
          <a:prstGeom prst="rect">
            <a:avLst/>
          </a:prstGeom>
        </p:spPr>
      </p:pic>
      <p:sp>
        <p:nvSpPr>
          <p:cNvPr id="15" name="Rectangle 14"/>
          <p:cNvSpPr/>
          <p:nvPr/>
        </p:nvSpPr>
        <p:spPr>
          <a:xfrm>
            <a:off x="1626885" y="4690702"/>
            <a:ext cx="7737269" cy="1200329"/>
          </a:xfrm>
          <a:prstGeom prst="rect">
            <a:avLst/>
          </a:prstGeom>
        </p:spPr>
        <p:txBody>
          <a:bodyPr wrap="square">
            <a:spAutoFit/>
          </a:bodyPr>
          <a:lstStyle/>
          <a:p>
            <a:pPr algn="just"/>
            <a:r>
              <a:rPr lang="fr-FR" dirty="0">
                <a:latin typeface="Times New Roman" panose="02020603050405020304" pitchFamily="18" charset="0"/>
                <a:cs typeface="Times New Roman" panose="02020603050405020304" pitchFamily="18" charset="0"/>
              </a:rPr>
              <a:t>Au fil de ce document, nous allons plonger dans la conception détaillée de l'application, explorer son architecture, ses fonctionnalités principales et les défis passionnants qu'elle propose. Préparez-vous à être immergé dans une aventure culturelle unique, où le savoir et le divertissement se rencontrent.</a:t>
            </a:r>
          </a:p>
        </p:txBody>
      </p:sp>
    </p:spTree>
    <p:extLst>
      <p:ext uri="{BB962C8B-B14F-4D97-AF65-F5344CB8AC3E}">
        <p14:creationId xmlns:p14="http://schemas.microsoft.com/office/powerpoint/2010/main" val="356913932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6878" y="120203"/>
            <a:ext cx="8596668" cy="626772"/>
          </a:xfrm>
        </p:spPr>
        <p:txBody>
          <a:bodyPr>
            <a:normAutofit fontScale="90000"/>
          </a:bodyPr>
          <a:lstStyle/>
          <a:p>
            <a:pPr algn="ctr"/>
            <a:r>
              <a:rPr lang="fr-FR" dirty="0" smtClean="0"/>
              <a:t>CONCEPTION DETAILLE</a:t>
            </a:r>
            <a:endParaRPr lang="fr-FR" dirty="0"/>
          </a:p>
        </p:txBody>
      </p:sp>
      <p:sp>
        <p:nvSpPr>
          <p:cNvPr id="5" name="CuadroTexto 351">
            <a:extLst>
              <a:ext uri="{FF2B5EF4-FFF2-40B4-BE49-F238E27FC236}">
                <a16:creationId xmlns:a16="http://schemas.microsoft.com/office/drawing/2014/main" xmlns="" id="{14CCF53B-4E8A-804A-9EAC-C1FF6A3EC7E9}"/>
              </a:ext>
            </a:extLst>
          </p:cNvPr>
          <p:cNvSpPr txBox="1"/>
          <p:nvPr/>
        </p:nvSpPr>
        <p:spPr>
          <a:xfrm>
            <a:off x="553792" y="826296"/>
            <a:ext cx="9131121" cy="1200329"/>
          </a:xfrm>
          <a:prstGeom prst="rect">
            <a:avLst/>
          </a:prstGeom>
          <a:noFill/>
        </p:spPr>
        <p:txBody>
          <a:bodyPr wrap="square" rtlCol="0">
            <a:spAutoFit/>
          </a:bodyPr>
          <a:lstStyle/>
          <a:p>
            <a:pPr algn="just"/>
            <a:r>
              <a:rPr lang="fr-FR" dirty="0" smtClean="0">
                <a:latin typeface="Times New Roman" panose="02020603050405020304" pitchFamily="18" charset="0"/>
                <a:cs typeface="Times New Roman" panose="02020603050405020304" pitchFamily="18" charset="0"/>
              </a:rPr>
              <a:t>Une </a:t>
            </a:r>
            <a:r>
              <a:rPr lang="fr-FR" dirty="0">
                <a:latin typeface="Times New Roman" panose="02020603050405020304" pitchFamily="18" charset="0"/>
                <a:cs typeface="Times New Roman" panose="02020603050405020304" pitchFamily="18" charset="0"/>
              </a:rPr>
              <a:t>conception détaillée d'une application comme </a:t>
            </a:r>
            <a:r>
              <a:rPr lang="fr-FR" dirty="0" err="1">
                <a:latin typeface="Times New Roman" panose="02020603050405020304" pitchFamily="18" charset="0"/>
                <a:cs typeface="Times New Roman" panose="02020603050405020304" pitchFamily="18" charset="0"/>
              </a:rPr>
              <a:t>Mboa</a:t>
            </a:r>
            <a:r>
              <a:rPr lang="fr-FR" dirty="0">
                <a:latin typeface="Times New Roman" panose="02020603050405020304" pitchFamily="18" charset="0"/>
                <a:cs typeface="Times New Roman" panose="02020603050405020304" pitchFamily="18" charset="0"/>
              </a:rPr>
              <a:t> Culture implique plusieurs aspects, y compris l'architecture, l'interface utilisateur, la base de données, les fonctionnalités principales, la sécurité, et plus encore.</a:t>
            </a:r>
            <a:endParaRPr lang="fr-FR" b="1"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p:pic>
        <p:nvPicPr>
          <p:cNvPr id="7" name="Espace réservé du contenu 3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878" y="2105946"/>
            <a:ext cx="9065144" cy="3686284"/>
          </a:xfrm>
        </p:spPr>
      </p:pic>
    </p:spTree>
    <p:extLst>
      <p:ext uri="{BB962C8B-B14F-4D97-AF65-F5344CB8AC3E}">
        <p14:creationId xmlns:p14="http://schemas.microsoft.com/office/powerpoint/2010/main" val="378585051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55031" y="275063"/>
            <a:ext cx="8596668" cy="806605"/>
          </a:xfrm>
        </p:spPr>
        <p:txBody>
          <a:bodyPr/>
          <a:lstStyle/>
          <a:p>
            <a:pPr algn="ctr"/>
            <a:r>
              <a:rPr lang="fr-FR" dirty="0" smtClean="0"/>
              <a:t>FONTIONNALITES PRINCIPALE</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333" y="1584101"/>
            <a:ext cx="9924887" cy="3986235"/>
          </a:xfrm>
          <a:prstGeom prst="rect">
            <a:avLst/>
          </a:prstGeom>
        </p:spPr>
      </p:pic>
      <p:sp>
        <p:nvSpPr>
          <p:cNvPr id="4" name="Espace réservé du contenu 3"/>
          <p:cNvSpPr>
            <a:spLocks noGrp="1"/>
          </p:cNvSpPr>
          <p:nvPr>
            <p:ph idx="1"/>
          </p:nvPr>
        </p:nvSpPr>
        <p:spPr>
          <a:xfrm>
            <a:off x="909346" y="1348588"/>
            <a:ext cx="8596668" cy="471026"/>
          </a:xfrm>
        </p:spPr>
        <p:txBody>
          <a:bodyPr/>
          <a:lstStyle/>
          <a:p>
            <a:pPr marL="0" indent="0">
              <a:buNone/>
            </a:pPr>
            <a:r>
              <a:rPr lang="fr-FR" dirty="0" smtClean="0"/>
              <a:t>Comme </a:t>
            </a:r>
            <a:r>
              <a:rPr lang="fr-FR" dirty="0" err="1" smtClean="0"/>
              <a:t>differentes</a:t>
            </a:r>
            <a:r>
              <a:rPr lang="fr-FR" dirty="0" smtClean="0"/>
              <a:t> fonctionnalité nous avons: </a:t>
            </a:r>
            <a:endParaRPr lang="fr-FR" dirty="0"/>
          </a:p>
        </p:txBody>
      </p:sp>
    </p:spTree>
    <p:extLst>
      <p:ext uri="{BB962C8B-B14F-4D97-AF65-F5344CB8AC3E}">
        <p14:creationId xmlns:p14="http://schemas.microsoft.com/office/powerpoint/2010/main" val="26233818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8667" y="191911"/>
            <a:ext cx="8596668" cy="688622"/>
          </a:xfrm>
        </p:spPr>
        <p:txBody>
          <a:bodyPr/>
          <a:lstStyle/>
          <a:p>
            <a:pPr algn="ctr"/>
            <a:r>
              <a:rPr lang="fr-FR" dirty="0" smtClean="0"/>
              <a:t>Architecture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413" y="2258869"/>
            <a:ext cx="9082417" cy="3822531"/>
          </a:xfrm>
        </p:spPr>
      </p:pic>
      <p:sp>
        <p:nvSpPr>
          <p:cNvPr id="6" name="Rectangle 5"/>
          <p:cNvSpPr/>
          <p:nvPr/>
        </p:nvSpPr>
        <p:spPr>
          <a:xfrm>
            <a:off x="338668" y="996287"/>
            <a:ext cx="9416162" cy="1200329"/>
          </a:xfrm>
          <a:prstGeom prst="rect">
            <a:avLst/>
          </a:prstGeom>
        </p:spPr>
        <p:txBody>
          <a:bodyPr wrap="square">
            <a:spAutoFit/>
          </a:bodyPr>
          <a:lstStyle/>
          <a:p>
            <a:pPr algn="just"/>
            <a:r>
              <a:rPr lang="fr-FR" dirty="0">
                <a:latin typeface="Times New Roman" panose="02020603050405020304" pitchFamily="18" charset="0"/>
                <a:cs typeface="Times New Roman" panose="02020603050405020304" pitchFamily="18" charset="0"/>
              </a:rPr>
              <a:t>L'architecture client-serveur est choisie pour assurer la séparation des préoccupations. Le client mobile est développé en </a:t>
            </a:r>
            <a:r>
              <a:rPr lang="fr-FR" dirty="0" err="1">
                <a:latin typeface="Times New Roman" panose="02020603050405020304" pitchFamily="18" charset="0"/>
                <a:cs typeface="Times New Roman" panose="02020603050405020304" pitchFamily="18" charset="0"/>
              </a:rPr>
              <a:t>Ionic</a:t>
            </a:r>
            <a:r>
              <a:rPr lang="fr-FR" dirty="0">
                <a:latin typeface="Times New Roman" panose="02020603050405020304" pitchFamily="18" charset="0"/>
                <a:cs typeface="Times New Roman" panose="02020603050405020304" pitchFamily="18" charset="0"/>
              </a:rPr>
              <a:t> pour permettre une expérience utilisateur fluide sur iOS et Android. Le serveur, construit en Node.js, gère les requêtes du client, communique avec la base de données </a:t>
            </a:r>
            <a:r>
              <a:rPr lang="fr-FR" dirty="0" err="1">
                <a:latin typeface="Times New Roman" panose="02020603050405020304" pitchFamily="18" charset="0"/>
                <a:cs typeface="Times New Roman" panose="02020603050405020304" pitchFamily="18" charset="0"/>
              </a:rPr>
              <a:t>SQLite</a:t>
            </a:r>
            <a:r>
              <a:rPr lang="fr-FR" dirty="0">
                <a:latin typeface="Times New Roman" panose="02020603050405020304" pitchFamily="18" charset="0"/>
                <a:cs typeface="Times New Roman" panose="02020603050405020304" pitchFamily="18" charset="0"/>
              </a:rPr>
              <a:t>, et fournit des données sous forme d'API </a:t>
            </a:r>
            <a:r>
              <a:rPr lang="fr-FR" dirty="0" err="1">
                <a:latin typeface="Times New Roman" panose="02020603050405020304" pitchFamily="18" charset="0"/>
                <a:cs typeface="Times New Roman" panose="02020603050405020304" pitchFamily="18" charset="0"/>
              </a:rPr>
              <a:t>RESTful</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26251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8744" y="415290"/>
            <a:ext cx="8596668" cy="1320800"/>
          </a:xfrm>
        </p:spPr>
        <p:txBody>
          <a:bodyPr/>
          <a:lstStyle/>
          <a:p>
            <a:pPr algn="ctr"/>
            <a:r>
              <a:rPr lang="en-US" dirty="0" err="1"/>
              <a:t>Défis</a:t>
            </a:r>
            <a:r>
              <a:rPr lang="en-US" dirty="0"/>
              <a:t> </a:t>
            </a:r>
            <a:r>
              <a:rPr lang="en-US" dirty="0" err="1"/>
              <a:t>Passionnants</a:t>
            </a:r>
            <a:r>
              <a:rPr lang="en-US" dirty="0"/>
              <a:t> </a:t>
            </a:r>
            <a:endParaRPr lang="fr-FR" dirty="0"/>
          </a:p>
        </p:txBody>
      </p:sp>
      <p:sp>
        <p:nvSpPr>
          <p:cNvPr id="4" name="Rectangle 3"/>
          <p:cNvSpPr/>
          <p:nvPr/>
        </p:nvSpPr>
        <p:spPr>
          <a:xfrm>
            <a:off x="653905" y="1736090"/>
            <a:ext cx="9281665" cy="4031873"/>
          </a:xfrm>
          <a:prstGeom prst="rect">
            <a:avLst/>
          </a:prstGeom>
        </p:spPr>
        <p:txBody>
          <a:bodyPr wrap="square">
            <a:spAutoFit/>
          </a:bodyPr>
          <a:lstStyle/>
          <a:p>
            <a:r>
              <a:rPr lang="fr-FR" sz="1600" b="1" dirty="0"/>
              <a:t>1. Diversité des Questions</a:t>
            </a:r>
          </a:p>
          <a:p>
            <a:r>
              <a:rPr lang="fr-FR" sz="1600" dirty="0"/>
              <a:t>Le défi de maintenir une base de données riche en questions diverses, reflétant la grande variété des cultures camerounaises et africaines</a:t>
            </a:r>
            <a:r>
              <a:rPr lang="fr-FR" sz="1600" dirty="0" smtClean="0"/>
              <a:t>.</a:t>
            </a:r>
          </a:p>
          <a:p>
            <a:r>
              <a:rPr lang="fr-FR" sz="1600" dirty="0" smtClean="0"/>
              <a:t> </a:t>
            </a:r>
            <a:r>
              <a:rPr lang="fr-FR" sz="1600" b="1" dirty="0" smtClean="0"/>
              <a:t>2</a:t>
            </a:r>
            <a:r>
              <a:rPr lang="fr-FR" sz="1600" b="1" dirty="0"/>
              <a:t>. Engagement Continu</a:t>
            </a:r>
          </a:p>
          <a:p>
            <a:r>
              <a:rPr lang="fr-FR" sz="1600" dirty="0"/>
              <a:t>Encourager l'engagement continu des utilisateurs en proposant régulièrement de nouvelles questions, catégories et mises à jour du jeu. </a:t>
            </a:r>
          </a:p>
          <a:p>
            <a:r>
              <a:rPr lang="fr-FR" sz="1600" b="1" dirty="0"/>
              <a:t>3. Gestion des Catégories</a:t>
            </a:r>
          </a:p>
          <a:p>
            <a:r>
              <a:rPr lang="fr-FR" sz="1600" dirty="0"/>
              <a:t>Équilibrer la difficulté des questions dans chaque catégorie pour s'assurer que le quizz reste accessible aux utilisateurs de tous niveaux tout en offrant un défi aux joueurs expérimentés.</a:t>
            </a:r>
          </a:p>
          <a:p>
            <a:r>
              <a:rPr lang="fr-FR" sz="1600" b="1" dirty="0"/>
              <a:t>4. Sécurité et Confidentialité</a:t>
            </a:r>
          </a:p>
          <a:p>
            <a:r>
              <a:rPr lang="fr-FR" sz="1600" dirty="0" smtClean="0"/>
              <a:t>La </a:t>
            </a:r>
            <a:r>
              <a:rPr lang="fr-FR" sz="1600" dirty="0"/>
              <a:t>confidentialité des utilisateurs doit être une priorité absolue.</a:t>
            </a:r>
          </a:p>
          <a:p>
            <a:r>
              <a:rPr lang="fr-FR" sz="1600" b="1" dirty="0"/>
              <a:t>5. Promotion de la Culture Africaine</a:t>
            </a:r>
          </a:p>
          <a:p>
            <a:r>
              <a:rPr lang="fr-FR" sz="1600" dirty="0"/>
              <a:t>Un défi constant est de présenter la richesse et la diversité des cultures africaines de manière précise et </a:t>
            </a:r>
            <a:r>
              <a:rPr lang="fr-FR" sz="1600" dirty="0" smtClean="0"/>
              <a:t>respectueuse. </a:t>
            </a:r>
          </a:p>
          <a:p>
            <a:r>
              <a:rPr lang="fr-FR" sz="1600" b="1" dirty="0" smtClean="0"/>
              <a:t>6. Accessibilité</a:t>
            </a:r>
          </a:p>
          <a:p>
            <a:r>
              <a:rPr lang="fr-FR" sz="1600" dirty="0" smtClean="0"/>
              <a:t>Garantir que l'application reste accessible à un large public en optimisant son utilisation,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590303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90982" y="2725002"/>
            <a:ext cx="8596668" cy="823415"/>
          </a:xfrm>
        </p:spPr>
        <p:txBody>
          <a:bodyPr>
            <a:normAutofit/>
          </a:bodyPr>
          <a:lstStyle/>
          <a:p>
            <a:pPr algn="ctr"/>
            <a:r>
              <a:rPr lang="fr-FR" dirty="0"/>
              <a:t>CONCLUSION</a:t>
            </a:r>
          </a:p>
        </p:txBody>
      </p:sp>
    </p:spTree>
    <p:extLst>
      <p:ext uri="{BB962C8B-B14F-4D97-AF65-F5344CB8AC3E}">
        <p14:creationId xmlns:p14="http://schemas.microsoft.com/office/powerpoint/2010/main" val="31180735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14494" y="1901190"/>
            <a:ext cx="8596668" cy="2213610"/>
          </a:xfrm>
        </p:spPr>
        <p:txBody>
          <a:bodyPr>
            <a:normAutofit fontScale="90000"/>
          </a:bodyPr>
          <a:lstStyle/>
          <a:p>
            <a:pPr algn="ctr"/>
            <a:r>
              <a:rPr lang="fr-FR" dirty="0" smtClean="0"/>
              <a:t/>
            </a:r>
            <a:br>
              <a:rPr lang="fr-FR" dirty="0" smtClean="0"/>
            </a:br>
            <a:r>
              <a:rPr lang="fr-FR" dirty="0"/>
              <a:t>Merci pour votre aimable </a:t>
            </a:r>
            <a:r>
              <a:rPr lang="fr-FR" dirty="0" smtClean="0"/>
              <a:t>attention</a:t>
            </a:r>
            <a:br>
              <a:rPr lang="fr-FR" dirty="0" smtClean="0"/>
            </a:br>
            <a:r>
              <a:rPr lang="fr-FR" dirty="0"/>
              <a:t/>
            </a:r>
            <a:br>
              <a:rPr lang="fr-FR" dirty="0"/>
            </a:br>
            <a:r>
              <a:rPr lang="fr-FR" dirty="0"/>
              <a:t>Question!!!!</a:t>
            </a:r>
            <a:br>
              <a:rPr lang="fr-FR" dirty="0"/>
            </a:br>
            <a:r>
              <a:rPr lang="fr-FR" dirty="0" smtClean="0"/>
              <a:t/>
            </a:r>
            <a:br>
              <a:rPr lang="fr-FR" dirty="0" smtClean="0"/>
            </a:br>
            <a:endParaRPr lang="fr-FR" dirty="0"/>
          </a:p>
        </p:txBody>
      </p:sp>
    </p:spTree>
    <p:extLst>
      <p:ext uri="{BB962C8B-B14F-4D97-AF65-F5344CB8AC3E}">
        <p14:creationId xmlns:p14="http://schemas.microsoft.com/office/powerpoint/2010/main" val="140085068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822</TotalTime>
  <Words>444</Words>
  <Application>Microsoft Office PowerPoint</Application>
  <PresentationFormat>Grand écran</PresentationFormat>
  <Paragraphs>39</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Times New Roman</vt:lpstr>
      <vt:lpstr>Trebuchet MS</vt:lpstr>
      <vt:lpstr>Wingdings 3</vt:lpstr>
      <vt:lpstr>Facette</vt:lpstr>
      <vt:lpstr>Présentation PowerPoint</vt:lpstr>
      <vt:lpstr>PLAN DETAILLE</vt:lpstr>
      <vt:lpstr>INTRODUCTION</vt:lpstr>
      <vt:lpstr>CONCEPTION DETAILLE</vt:lpstr>
      <vt:lpstr>FONTIONNALITES PRINCIPALE</vt:lpstr>
      <vt:lpstr>Architecture</vt:lpstr>
      <vt:lpstr>Défis Passionnants </vt:lpstr>
      <vt:lpstr>CONCLUSION</vt:lpstr>
      <vt:lpstr> Merci pour votre aimable attention  Question!!!!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37</cp:revision>
  <dcterms:created xsi:type="dcterms:W3CDTF">2023-12-06T23:03:44Z</dcterms:created>
  <dcterms:modified xsi:type="dcterms:W3CDTF">2024-01-04T06:32:08Z</dcterms:modified>
</cp:coreProperties>
</file>