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Source Code Pro"/>
      <p:regular r:id="rId21"/>
      <p:bold r:id="rId22"/>
      <p:italic r:id="rId23"/>
      <p:boldItalic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SourceCodePro-bold.fntdata"/><Relationship Id="rId21" Type="http://schemas.openxmlformats.org/officeDocument/2006/relationships/font" Target="fonts/SourceCodePro-regular.fntdata"/><Relationship Id="rId24" Type="http://schemas.openxmlformats.org/officeDocument/2006/relationships/font" Target="fonts/SourceCodePro-boldItalic.fntdata"/><Relationship Id="rId23" Type="http://schemas.openxmlformats.org/officeDocument/2006/relationships/font" Target="fonts/SourceCodePr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63a9105d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63a9105d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63a9105db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63a9105db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63a9105d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63a9105d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63a9105d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63a9105d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63a9105d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63a9105d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a0a4b18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a0a4b18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63a9105d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f63a9105d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63a9105d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63a9105d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63a9105d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63a9105d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f63a9105d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f63a9105d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63a9105db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f63a9105db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63a9105d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63a9105d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63a9105d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63a9105d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63a9105d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63a9105d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Final Project Presentation</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fontScale="55000" lnSpcReduction="10000"/>
          </a:bodyPr>
          <a:lstStyle/>
          <a:p>
            <a:pPr indent="0" lvl="0" marL="0" rtl="0" algn="ctr">
              <a:lnSpc>
                <a:spcPct val="115000"/>
              </a:lnSpc>
              <a:spcBef>
                <a:spcPts val="0"/>
              </a:spcBef>
              <a:spcAft>
                <a:spcPts val="0"/>
              </a:spcAft>
              <a:buNone/>
            </a:pPr>
            <a:r>
              <a:rPr lang="en-GB" sz="6000"/>
              <a:t>Team: FIT3161_MA_4</a:t>
            </a:r>
            <a:endParaRPr sz="6000"/>
          </a:p>
          <a:p>
            <a:pPr indent="0" lvl="0" marL="0" rtl="0" algn="ctr">
              <a:lnSpc>
                <a:spcPct val="115000"/>
              </a:lnSpc>
              <a:spcBef>
                <a:spcPts val="0"/>
              </a:spcBef>
              <a:spcAft>
                <a:spcPts val="0"/>
              </a:spcAft>
              <a:buNone/>
            </a:pPr>
            <a:r>
              <a:rPr lang="en-GB" sz="6000"/>
              <a:t>Group Members: Jason, Wen Zhong and Ethan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Methodology used: User interface</a:t>
            </a:r>
            <a:endParaRPr/>
          </a:p>
        </p:txBody>
      </p:sp>
      <p:sp>
        <p:nvSpPr>
          <p:cNvPr id="124" name="Google Shape;124;p22"/>
          <p:cNvSpPr txBox="1"/>
          <p:nvPr>
            <p:ph idx="1" type="body"/>
          </p:nvPr>
        </p:nvSpPr>
        <p:spPr>
          <a:xfrm>
            <a:off x="311700" y="1468825"/>
            <a:ext cx="41334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t>Provides </a:t>
            </a:r>
            <a:r>
              <a:rPr lang="en-GB" sz="1200"/>
              <a:t>the user with an outlet to interact with the functionalities of the main algorithm. Below are a few things which the user can do with our user interface:</a:t>
            </a:r>
            <a:endParaRPr sz="1200"/>
          </a:p>
          <a:p>
            <a:pPr indent="-304800" lvl="0" marL="457200" rtl="0" algn="l">
              <a:spcBef>
                <a:spcPts val="1200"/>
              </a:spcBef>
              <a:spcAft>
                <a:spcPts val="0"/>
              </a:spcAft>
              <a:buSzPts val="1200"/>
              <a:buChar char="●"/>
            </a:pPr>
            <a:r>
              <a:rPr lang="en-GB" sz="1200"/>
              <a:t>Selection of prediction models</a:t>
            </a:r>
            <a:endParaRPr sz="1200"/>
          </a:p>
          <a:p>
            <a:pPr indent="-304800" lvl="0" marL="457200" rtl="0" algn="l">
              <a:spcBef>
                <a:spcPts val="0"/>
              </a:spcBef>
              <a:spcAft>
                <a:spcPts val="0"/>
              </a:spcAft>
              <a:buSzPts val="1200"/>
              <a:buChar char="●"/>
            </a:pPr>
            <a:r>
              <a:rPr lang="en-GB" sz="1200"/>
              <a:t>Upload their own datasets</a:t>
            </a:r>
            <a:endParaRPr sz="1200"/>
          </a:p>
          <a:p>
            <a:pPr indent="-304800" lvl="0" marL="457200" rtl="0" algn="l">
              <a:spcBef>
                <a:spcPts val="0"/>
              </a:spcBef>
              <a:spcAft>
                <a:spcPts val="0"/>
              </a:spcAft>
              <a:buSzPts val="1200"/>
              <a:buChar char="●"/>
            </a:pPr>
            <a:r>
              <a:rPr lang="en-GB" sz="1200"/>
              <a:t>Configuration of training settings for the models</a:t>
            </a:r>
            <a:endParaRPr sz="1200"/>
          </a:p>
          <a:p>
            <a:pPr indent="-304800" lvl="0" marL="457200" rtl="0" algn="l">
              <a:spcBef>
                <a:spcPts val="0"/>
              </a:spcBef>
              <a:spcAft>
                <a:spcPts val="0"/>
              </a:spcAft>
              <a:buSzPts val="1200"/>
              <a:buChar char="●"/>
            </a:pPr>
            <a:r>
              <a:rPr lang="en-GB" sz="1200"/>
              <a:t>Configuration of feature selection algorithms to be used by the main algorithm</a:t>
            </a:r>
            <a:endParaRPr sz="1200"/>
          </a:p>
        </p:txBody>
      </p:sp>
      <p:pic>
        <p:nvPicPr>
          <p:cNvPr id="125" name="Google Shape;125;p22"/>
          <p:cNvPicPr preferRelativeResize="0"/>
          <p:nvPr/>
        </p:nvPicPr>
        <p:blipFill rotWithShape="1">
          <a:blip r:embed="rId3">
            <a:alphaModFix/>
          </a:blip>
          <a:srcRect b="10266" l="0" r="0" t="30010"/>
          <a:stretch/>
        </p:blipFill>
        <p:spPr>
          <a:xfrm>
            <a:off x="5163688" y="535774"/>
            <a:ext cx="3831925" cy="2793750"/>
          </a:xfrm>
          <a:prstGeom prst="rect">
            <a:avLst/>
          </a:prstGeom>
          <a:noFill/>
          <a:ln>
            <a:noFill/>
          </a:ln>
        </p:spPr>
      </p:pic>
      <p:pic>
        <p:nvPicPr>
          <p:cNvPr id="126" name="Google Shape;126;p22"/>
          <p:cNvPicPr preferRelativeResize="0"/>
          <p:nvPr/>
        </p:nvPicPr>
        <p:blipFill>
          <a:blip r:embed="rId4">
            <a:alphaModFix/>
          </a:blip>
          <a:stretch>
            <a:fillRect/>
          </a:stretch>
        </p:blipFill>
        <p:spPr>
          <a:xfrm>
            <a:off x="5803414" y="3424700"/>
            <a:ext cx="2552458" cy="1557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Methodology used: User interface</a:t>
            </a:r>
            <a:endParaRPr/>
          </a:p>
        </p:txBody>
      </p:sp>
      <p:sp>
        <p:nvSpPr>
          <p:cNvPr id="132" name="Google Shape;132;p23"/>
          <p:cNvSpPr txBox="1"/>
          <p:nvPr>
            <p:ph idx="1" type="body"/>
          </p:nvPr>
        </p:nvSpPr>
        <p:spPr>
          <a:xfrm>
            <a:off x="311700" y="1468825"/>
            <a:ext cx="34263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After computation, the program will display the results in </a:t>
            </a:r>
            <a:r>
              <a:rPr lang="en-GB" sz="1400"/>
              <a:t>both a tabulated form and a chart form through the user interface. Additionally, these results are saved and stored inside the csv_results folder in the form of a .csv file.</a:t>
            </a:r>
            <a:endParaRPr sz="1400"/>
          </a:p>
          <a:p>
            <a:pPr indent="0" lvl="0" marL="0" rtl="0" algn="l">
              <a:spcBef>
                <a:spcPts val="1200"/>
              </a:spcBef>
              <a:spcAft>
                <a:spcPts val="0"/>
              </a:spcAft>
              <a:buNone/>
            </a:pPr>
            <a:r>
              <a:rPr lang="en-GB" sz="1400"/>
              <a:t>Result display samples:</a:t>
            </a:r>
            <a:endParaRPr sz="1400"/>
          </a:p>
          <a:p>
            <a:pPr indent="-317500" lvl="0" marL="457200" rtl="0" algn="l">
              <a:spcBef>
                <a:spcPts val="1200"/>
              </a:spcBef>
              <a:spcAft>
                <a:spcPts val="0"/>
              </a:spcAft>
              <a:buSzPts val="1400"/>
              <a:buAutoNum type="arabicParenR"/>
            </a:pPr>
            <a:r>
              <a:rPr lang="en-GB" sz="1400"/>
              <a:t>Table View (Left)</a:t>
            </a:r>
            <a:endParaRPr sz="1400"/>
          </a:p>
          <a:p>
            <a:pPr indent="-317500" lvl="0" marL="457200" rtl="0" algn="l">
              <a:spcBef>
                <a:spcPts val="0"/>
              </a:spcBef>
              <a:spcAft>
                <a:spcPts val="0"/>
              </a:spcAft>
              <a:buSzPts val="1400"/>
              <a:buAutoNum type="arabicParenR"/>
            </a:pPr>
            <a:r>
              <a:rPr lang="en-GB" sz="1400"/>
              <a:t>Chart View (Right)</a:t>
            </a:r>
            <a:endParaRPr sz="1400"/>
          </a:p>
          <a:p>
            <a:pPr indent="-317500" lvl="0" marL="457200" rtl="0" algn="l">
              <a:spcBef>
                <a:spcPts val="0"/>
              </a:spcBef>
              <a:spcAft>
                <a:spcPts val="0"/>
              </a:spcAft>
              <a:buSzPts val="1400"/>
              <a:buAutoNum type="arabicParenR"/>
            </a:pPr>
            <a:r>
              <a:rPr lang="en-GB" sz="1400"/>
              <a:t>CSV Form (Bottom)</a:t>
            </a:r>
            <a:endParaRPr sz="1400"/>
          </a:p>
        </p:txBody>
      </p:sp>
      <p:pic>
        <p:nvPicPr>
          <p:cNvPr id="133" name="Google Shape;133;p23"/>
          <p:cNvPicPr preferRelativeResize="0"/>
          <p:nvPr/>
        </p:nvPicPr>
        <p:blipFill>
          <a:blip r:embed="rId3">
            <a:alphaModFix/>
          </a:blip>
          <a:stretch>
            <a:fillRect/>
          </a:stretch>
        </p:blipFill>
        <p:spPr>
          <a:xfrm>
            <a:off x="3903450" y="1302687"/>
            <a:ext cx="2815425" cy="1452025"/>
          </a:xfrm>
          <a:prstGeom prst="rect">
            <a:avLst/>
          </a:prstGeom>
          <a:noFill/>
          <a:ln>
            <a:noFill/>
          </a:ln>
        </p:spPr>
      </p:pic>
      <p:pic>
        <p:nvPicPr>
          <p:cNvPr id="134" name="Google Shape;134;p23"/>
          <p:cNvPicPr preferRelativeResize="0"/>
          <p:nvPr/>
        </p:nvPicPr>
        <p:blipFill>
          <a:blip r:embed="rId4">
            <a:alphaModFix/>
          </a:blip>
          <a:stretch>
            <a:fillRect/>
          </a:stretch>
        </p:blipFill>
        <p:spPr>
          <a:xfrm>
            <a:off x="6884326" y="1106000"/>
            <a:ext cx="2039876" cy="1742649"/>
          </a:xfrm>
          <a:prstGeom prst="rect">
            <a:avLst/>
          </a:prstGeom>
          <a:noFill/>
          <a:ln>
            <a:noFill/>
          </a:ln>
        </p:spPr>
      </p:pic>
      <p:pic>
        <p:nvPicPr>
          <p:cNvPr id="135" name="Google Shape;135;p23"/>
          <p:cNvPicPr preferRelativeResize="0"/>
          <p:nvPr/>
        </p:nvPicPr>
        <p:blipFill>
          <a:blip r:embed="rId5">
            <a:alphaModFix/>
          </a:blip>
          <a:stretch>
            <a:fillRect/>
          </a:stretch>
        </p:blipFill>
        <p:spPr>
          <a:xfrm>
            <a:off x="5234768" y="2848650"/>
            <a:ext cx="2574034" cy="17426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Software deliverables</a:t>
            </a:r>
            <a:endParaRPr/>
          </a:p>
        </p:txBody>
      </p:sp>
      <p:sp>
        <p:nvSpPr>
          <p:cNvPr id="141" name="Google Shape;141;p24"/>
          <p:cNvSpPr txBox="1"/>
          <p:nvPr>
            <p:ph idx="1" type="body"/>
          </p:nvPr>
        </p:nvSpPr>
        <p:spPr>
          <a:xfrm>
            <a:off x="311700" y="1468825"/>
            <a:ext cx="42603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u="sng"/>
              <a:t>What are we delivering?</a:t>
            </a:r>
            <a:endParaRPr sz="1400" u="sng"/>
          </a:p>
          <a:p>
            <a:pPr indent="-317500" lvl="0" marL="457200" rtl="0" algn="l">
              <a:spcBef>
                <a:spcPts val="1200"/>
              </a:spcBef>
              <a:spcAft>
                <a:spcPts val="0"/>
              </a:spcAft>
              <a:buSzPts val="1400"/>
              <a:buChar char="●"/>
            </a:pPr>
            <a:r>
              <a:rPr lang="en-GB" sz="1400"/>
              <a:t>A GUI application that predicts the fault-proneness of any software modules</a:t>
            </a:r>
            <a:endParaRPr sz="1400"/>
          </a:p>
          <a:p>
            <a:pPr indent="-317500" lvl="0" marL="457200" rtl="0" algn="l">
              <a:spcBef>
                <a:spcPts val="0"/>
              </a:spcBef>
              <a:spcAft>
                <a:spcPts val="0"/>
              </a:spcAft>
              <a:buSzPts val="1400"/>
              <a:buChar char="●"/>
            </a:pPr>
            <a:r>
              <a:rPr lang="en-GB" sz="1400"/>
              <a:t>This software application should deal with the issue of data imbalance</a:t>
            </a:r>
            <a:endParaRPr sz="1400"/>
          </a:p>
          <a:p>
            <a:pPr indent="-317500" lvl="0" marL="457200" rtl="0" algn="l">
              <a:spcBef>
                <a:spcPts val="0"/>
              </a:spcBef>
              <a:spcAft>
                <a:spcPts val="0"/>
              </a:spcAft>
              <a:buSzPts val="1400"/>
              <a:buChar char="●"/>
            </a:pPr>
            <a:r>
              <a:rPr lang="en-GB" sz="1400"/>
              <a:t>Built entirely in Python using tkinter and sklearn</a:t>
            </a:r>
            <a:endParaRPr sz="1400"/>
          </a:p>
          <a:p>
            <a:pPr indent="-317500" lvl="0" marL="457200" rtl="0" algn="l">
              <a:spcBef>
                <a:spcPts val="0"/>
              </a:spcBef>
              <a:spcAft>
                <a:spcPts val="0"/>
              </a:spcAft>
              <a:buSzPts val="1400"/>
              <a:buChar char="●"/>
            </a:pPr>
            <a:r>
              <a:rPr lang="en-GB" sz="1400"/>
              <a:t>Runs by clicking on the executable file</a:t>
            </a:r>
            <a:endParaRPr sz="1400"/>
          </a:p>
        </p:txBody>
      </p:sp>
      <p:pic>
        <p:nvPicPr>
          <p:cNvPr id="142" name="Google Shape;142;p24"/>
          <p:cNvPicPr preferRelativeResize="0"/>
          <p:nvPr/>
        </p:nvPicPr>
        <p:blipFill>
          <a:blip r:embed="rId3">
            <a:alphaModFix/>
          </a:blip>
          <a:stretch>
            <a:fillRect/>
          </a:stretch>
        </p:blipFill>
        <p:spPr>
          <a:xfrm>
            <a:off x="5439450" y="1111825"/>
            <a:ext cx="3189350" cy="3813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Project Management and methodology</a:t>
            </a:r>
            <a:endParaRPr/>
          </a:p>
        </p:txBody>
      </p:sp>
      <p:sp>
        <p:nvSpPr>
          <p:cNvPr id="148" name="Google Shape;148;p25"/>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Project Management methodology used: Agile</a:t>
            </a:r>
            <a:endParaRPr/>
          </a:p>
          <a:p>
            <a:pPr indent="-342900" lvl="0" marL="457200" rtl="0" algn="l">
              <a:spcBef>
                <a:spcPts val="1200"/>
              </a:spcBef>
              <a:spcAft>
                <a:spcPts val="0"/>
              </a:spcAft>
              <a:buSzPts val="1800"/>
              <a:buChar char="●"/>
            </a:pPr>
            <a:r>
              <a:rPr lang="en-GB"/>
              <a:t>Iterative and incremental nature, which allows the project to be open to changing requirements</a:t>
            </a:r>
            <a:endParaRPr/>
          </a:p>
          <a:p>
            <a:pPr indent="-342900" lvl="0" marL="457200" rtl="0" algn="l">
              <a:spcBef>
                <a:spcPts val="0"/>
              </a:spcBef>
              <a:spcAft>
                <a:spcPts val="0"/>
              </a:spcAft>
              <a:buSzPts val="1800"/>
              <a:buChar char="●"/>
            </a:pPr>
            <a:r>
              <a:rPr lang="en-GB"/>
              <a:t>Allows team to incorporate any modifications towards the project</a:t>
            </a:r>
            <a:endParaRPr/>
          </a:p>
          <a:p>
            <a:pPr indent="-342900" lvl="0" marL="457200" rtl="0" algn="l">
              <a:spcBef>
                <a:spcPts val="0"/>
              </a:spcBef>
              <a:spcAft>
                <a:spcPts val="0"/>
              </a:spcAft>
              <a:buSzPts val="1800"/>
              <a:buChar char="●"/>
            </a:pPr>
            <a:r>
              <a:rPr lang="en-GB"/>
              <a:t>Final product will be of high quality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Discussion and possible further work</a:t>
            </a:r>
            <a:endParaRPr/>
          </a:p>
        </p:txBody>
      </p:sp>
      <p:sp>
        <p:nvSpPr>
          <p:cNvPr id="154" name="Google Shape;154;p2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u="sng"/>
              <a:t>Current program</a:t>
            </a:r>
            <a:endParaRPr sz="1400" u="sng"/>
          </a:p>
          <a:p>
            <a:pPr indent="-317500" lvl="0" marL="457200" rtl="0" algn="l">
              <a:spcBef>
                <a:spcPts val="1200"/>
              </a:spcBef>
              <a:spcAft>
                <a:spcPts val="0"/>
              </a:spcAft>
              <a:buSzPts val="1400"/>
              <a:buChar char="●"/>
            </a:pPr>
            <a:r>
              <a:rPr lang="en-GB" sz="1400"/>
              <a:t>Only accepts dataset as input</a:t>
            </a:r>
            <a:endParaRPr sz="1400"/>
          </a:p>
          <a:p>
            <a:pPr indent="-317500" lvl="0" marL="457200" rtl="0" algn="l">
              <a:spcBef>
                <a:spcPts val="0"/>
              </a:spcBef>
              <a:spcAft>
                <a:spcPts val="0"/>
              </a:spcAft>
              <a:buSzPts val="1400"/>
              <a:buChar char="●"/>
            </a:pPr>
            <a:r>
              <a:rPr lang="en-GB" sz="1400"/>
              <a:t>External packages are required to install</a:t>
            </a:r>
            <a:endParaRPr sz="1400"/>
          </a:p>
          <a:p>
            <a:pPr indent="-317500" lvl="0" marL="457200" rtl="0" algn="l">
              <a:spcBef>
                <a:spcPts val="0"/>
              </a:spcBef>
              <a:spcAft>
                <a:spcPts val="0"/>
              </a:spcAft>
              <a:buSzPts val="1400"/>
              <a:buChar char="●"/>
            </a:pPr>
            <a:r>
              <a:rPr lang="en-GB" sz="1400"/>
              <a:t>Exposed to only two types of </a:t>
            </a:r>
            <a:r>
              <a:rPr lang="en-GB" sz="1400"/>
              <a:t>metrics</a:t>
            </a:r>
            <a:endParaRPr sz="1400"/>
          </a:p>
          <a:p>
            <a:pPr indent="-317500" lvl="1" marL="914400" rtl="0" algn="l">
              <a:spcBef>
                <a:spcPts val="0"/>
              </a:spcBef>
              <a:spcAft>
                <a:spcPts val="0"/>
              </a:spcAft>
              <a:buSzPts val="1400"/>
              <a:buChar char="○"/>
            </a:pPr>
            <a:r>
              <a:rPr lang="en-GB"/>
              <a:t>Static code metric and object oriented metric</a:t>
            </a:r>
            <a:endParaRPr/>
          </a:p>
          <a:p>
            <a:pPr indent="0" lvl="0" marL="0" rtl="0" algn="l">
              <a:spcBef>
                <a:spcPts val="1200"/>
              </a:spcBef>
              <a:spcAft>
                <a:spcPts val="0"/>
              </a:spcAft>
              <a:buNone/>
            </a:pPr>
            <a:r>
              <a:rPr lang="en-GB" sz="1400" u="sng"/>
              <a:t>Future Work</a:t>
            </a:r>
            <a:endParaRPr sz="1400" u="sng"/>
          </a:p>
          <a:p>
            <a:pPr indent="-317500" lvl="0" marL="457200" rtl="0" algn="l">
              <a:spcBef>
                <a:spcPts val="1200"/>
              </a:spcBef>
              <a:spcAft>
                <a:spcPts val="0"/>
              </a:spcAft>
              <a:buSzPts val="1400"/>
              <a:buChar char="●"/>
            </a:pPr>
            <a:r>
              <a:rPr lang="en-GB" sz="1400"/>
              <a:t>Automate the process of extracting the </a:t>
            </a:r>
            <a:r>
              <a:rPr lang="en-GB" sz="1400"/>
              <a:t>metrics</a:t>
            </a:r>
            <a:endParaRPr sz="1400"/>
          </a:p>
          <a:p>
            <a:pPr indent="-317500" lvl="0" marL="457200" rtl="0" algn="l">
              <a:spcBef>
                <a:spcPts val="0"/>
              </a:spcBef>
              <a:spcAft>
                <a:spcPts val="0"/>
              </a:spcAft>
              <a:buSzPts val="1400"/>
              <a:buChar char="●"/>
            </a:pPr>
            <a:r>
              <a:rPr lang="en-GB" sz="1400"/>
              <a:t>Web and mobile version of the application</a:t>
            </a:r>
            <a:endParaRPr sz="1400"/>
          </a:p>
          <a:p>
            <a:pPr indent="-317500" lvl="0" marL="457200" rtl="0" algn="l">
              <a:spcBef>
                <a:spcPts val="0"/>
              </a:spcBef>
              <a:spcAft>
                <a:spcPts val="0"/>
              </a:spcAft>
              <a:buSzPts val="1400"/>
              <a:buChar char="●"/>
            </a:pPr>
            <a:r>
              <a:rPr lang="en-GB" sz="1400"/>
              <a:t>Inclusion of other software metrics</a:t>
            </a:r>
            <a:endParaRPr sz="1400"/>
          </a:p>
          <a:p>
            <a:pPr indent="-317500" lvl="1" marL="914400" rtl="0" algn="l">
              <a:spcBef>
                <a:spcPts val="0"/>
              </a:spcBef>
              <a:spcAft>
                <a:spcPts val="0"/>
              </a:spcAft>
              <a:buSzPts val="1400"/>
              <a:buChar char="○"/>
            </a:pPr>
            <a:r>
              <a:rPr lang="en-GB"/>
              <a:t>E.g. functional and component-based metric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27"/>
          <p:cNvSpPr txBox="1"/>
          <p:nvPr>
            <p:ph type="title"/>
          </p:nvPr>
        </p:nvSpPr>
        <p:spPr>
          <a:xfrm>
            <a:off x="1732950" y="638750"/>
            <a:ext cx="5678100" cy="4085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solidFill>
                  <a:schemeClr val="dk2"/>
                </a:solidFill>
              </a:rPr>
              <a:t>Thank you!</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spcBef>
                <a:spcPts val="0"/>
              </a:spcBef>
              <a:spcAft>
                <a:spcPts val="0"/>
              </a:spcAft>
              <a:buNone/>
            </a:pPr>
            <a:r>
              <a:rPr lang="en-GB" sz="3000">
                <a:solidFill>
                  <a:srgbClr val="424242"/>
                </a:solidFill>
                <a:latin typeface="Oswald"/>
                <a:ea typeface="Oswald"/>
                <a:cs typeface="Oswald"/>
                <a:sym typeface="Oswald"/>
              </a:rPr>
              <a:t>Introduction</a:t>
            </a:r>
            <a:endParaRPr sz="3000">
              <a:solidFill>
                <a:srgbClr val="424242"/>
              </a:solidFill>
              <a:latin typeface="Oswald"/>
              <a:ea typeface="Oswald"/>
              <a:cs typeface="Oswald"/>
              <a:sym typeface="Oswald"/>
            </a:endParaRPr>
          </a:p>
        </p:txBody>
      </p:sp>
      <p:sp>
        <p:nvSpPr>
          <p:cNvPr id="69" name="Google Shape;69;p14"/>
          <p:cNvSpPr txBox="1"/>
          <p:nvPr/>
        </p:nvSpPr>
        <p:spPr>
          <a:xfrm>
            <a:off x="311700" y="1468825"/>
            <a:ext cx="8520600" cy="30999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b="1" lang="en-GB" sz="1500"/>
              <a:t>Project title</a:t>
            </a:r>
            <a:endParaRPr b="1" sz="1500"/>
          </a:p>
          <a:p>
            <a:pPr indent="0" lvl="0" marL="0" rtl="0" algn="l">
              <a:lnSpc>
                <a:spcPct val="115000"/>
              </a:lnSpc>
              <a:spcBef>
                <a:spcPts val="1000"/>
              </a:spcBef>
              <a:spcAft>
                <a:spcPts val="0"/>
              </a:spcAft>
              <a:buNone/>
            </a:pPr>
            <a:r>
              <a:rPr lang="en-GB" sz="1500"/>
              <a:t>Improving Software Testing</a:t>
            </a:r>
            <a:endParaRPr sz="1500"/>
          </a:p>
          <a:p>
            <a:pPr indent="0" lvl="0" marL="0" rtl="0" algn="l">
              <a:lnSpc>
                <a:spcPct val="115000"/>
              </a:lnSpc>
              <a:spcBef>
                <a:spcPts val="1000"/>
              </a:spcBef>
              <a:spcAft>
                <a:spcPts val="0"/>
              </a:spcAft>
              <a:buNone/>
            </a:pPr>
            <a:r>
              <a:t/>
            </a:r>
            <a:endParaRPr sz="1600"/>
          </a:p>
          <a:p>
            <a:pPr indent="0" lvl="0" marL="0" rtl="0" algn="l">
              <a:lnSpc>
                <a:spcPct val="115000"/>
              </a:lnSpc>
              <a:spcBef>
                <a:spcPts val="1000"/>
              </a:spcBef>
              <a:spcAft>
                <a:spcPts val="0"/>
              </a:spcAft>
              <a:buNone/>
            </a:pPr>
            <a:r>
              <a:rPr b="1" lang="en-GB" sz="1500"/>
              <a:t>Background</a:t>
            </a:r>
            <a:endParaRPr b="1" sz="1500"/>
          </a:p>
          <a:p>
            <a:pPr indent="0" lvl="0" marL="0" rtl="0" algn="l">
              <a:lnSpc>
                <a:spcPct val="115000"/>
              </a:lnSpc>
              <a:spcBef>
                <a:spcPts val="1000"/>
              </a:spcBef>
              <a:spcAft>
                <a:spcPts val="0"/>
              </a:spcAft>
              <a:buNone/>
            </a:pPr>
            <a:r>
              <a:rPr lang="en-GB" sz="1500"/>
              <a:t>Our main objective is to devise a method which is effective at finding fault proneness of a system module/class with imbalance data.</a:t>
            </a:r>
            <a:endParaRPr sz="1900">
              <a:solidFill>
                <a:srgbClr val="424242"/>
              </a:solidFill>
            </a:endParaRPr>
          </a:p>
          <a:p>
            <a:pPr indent="0" lvl="0" marL="0" rtl="0" algn="l">
              <a:lnSpc>
                <a:spcPct val="115000"/>
              </a:lnSpc>
              <a:spcBef>
                <a:spcPts val="1000"/>
              </a:spcBef>
              <a:spcAft>
                <a:spcPts val="0"/>
              </a:spcAft>
              <a:buNone/>
            </a:pPr>
            <a:r>
              <a:t/>
            </a:r>
            <a:endParaRPr sz="1800">
              <a:solidFill>
                <a:srgbClr val="424242"/>
              </a:solidFill>
            </a:endParaRPr>
          </a:p>
          <a:p>
            <a:pPr indent="0" lvl="0" marL="0" rtl="0" algn="l">
              <a:lnSpc>
                <a:spcPct val="115000"/>
              </a:lnSpc>
              <a:spcBef>
                <a:spcPts val="1200"/>
              </a:spcBef>
              <a:spcAft>
                <a:spcPts val="1200"/>
              </a:spcAft>
              <a:buNone/>
            </a:pPr>
            <a:r>
              <a:t/>
            </a:r>
            <a:endParaRPr sz="1800">
              <a:solidFill>
                <a:srgbClr val="42424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Project Outcome: Fault prediction software</a:t>
            </a:r>
            <a:endParaRPr/>
          </a:p>
        </p:txBody>
      </p:sp>
      <p:sp>
        <p:nvSpPr>
          <p:cNvPr id="75" name="Google Shape;75;p15"/>
          <p:cNvSpPr txBox="1"/>
          <p:nvPr>
            <p:ph idx="1" type="body"/>
          </p:nvPr>
        </p:nvSpPr>
        <p:spPr>
          <a:xfrm>
            <a:off x="243950" y="1536550"/>
            <a:ext cx="5046600" cy="3099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4521"/>
              <a:t>The final product of our project is a software which builds and evaluates the performance of various fault prediction models for any given dataset. </a:t>
            </a:r>
            <a:endParaRPr sz="4521"/>
          </a:p>
          <a:p>
            <a:pPr indent="0" lvl="0" marL="0" rtl="0" algn="l">
              <a:spcBef>
                <a:spcPts val="1200"/>
              </a:spcBef>
              <a:spcAft>
                <a:spcPts val="0"/>
              </a:spcAft>
              <a:buNone/>
            </a:pPr>
            <a:r>
              <a:rPr lang="en-GB" sz="4521" u="sng"/>
              <a:t>List of prediction models included:</a:t>
            </a:r>
            <a:endParaRPr sz="4521" u="sng"/>
          </a:p>
          <a:p>
            <a:pPr indent="-300377" lvl="0" marL="457200" rtl="0" algn="l">
              <a:spcBef>
                <a:spcPts val="1200"/>
              </a:spcBef>
              <a:spcAft>
                <a:spcPts val="0"/>
              </a:spcAft>
              <a:buSzPct val="100000"/>
              <a:buChar char="●"/>
            </a:pPr>
            <a:r>
              <a:rPr lang="en-GB" sz="4521"/>
              <a:t>Base:</a:t>
            </a:r>
            <a:endParaRPr sz="4521"/>
          </a:p>
          <a:p>
            <a:pPr indent="-300377" lvl="1" marL="914400" rtl="0" algn="l">
              <a:spcBef>
                <a:spcPts val="0"/>
              </a:spcBef>
              <a:spcAft>
                <a:spcPts val="0"/>
              </a:spcAft>
              <a:buSzPct val="100000"/>
              <a:buChar char="○"/>
            </a:pPr>
            <a:r>
              <a:rPr lang="en-GB" sz="4521"/>
              <a:t>Decision Tree</a:t>
            </a:r>
            <a:endParaRPr sz="4521"/>
          </a:p>
          <a:p>
            <a:pPr indent="-300377" lvl="1" marL="914400" rtl="0" algn="l">
              <a:spcBef>
                <a:spcPts val="0"/>
              </a:spcBef>
              <a:spcAft>
                <a:spcPts val="0"/>
              </a:spcAft>
              <a:buSzPct val="100000"/>
              <a:buChar char="○"/>
            </a:pPr>
            <a:r>
              <a:rPr lang="en-GB" sz="4521"/>
              <a:t>Naive Bayes</a:t>
            </a:r>
            <a:endParaRPr sz="4521"/>
          </a:p>
          <a:p>
            <a:pPr indent="-300377" lvl="1" marL="914400" rtl="0" algn="l">
              <a:spcBef>
                <a:spcPts val="0"/>
              </a:spcBef>
              <a:spcAft>
                <a:spcPts val="0"/>
              </a:spcAft>
              <a:buSzPct val="100000"/>
              <a:buChar char="○"/>
            </a:pPr>
            <a:r>
              <a:rPr lang="en-GB" sz="4521"/>
              <a:t>Complement Naive Bayes</a:t>
            </a:r>
            <a:endParaRPr sz="4521"/>
          </a:p>
          <a:p>
            <a:pPr indent="-300377" lvl="1" marL="914400" rtl="0" algn="l">
              <a:spcBef>
                <a:spcPts val="0"/>
              </a:spcBef>
              <a:spcAft>
                <a:spcPts val="0"/>
              </a:spcAft>
              <a:buSzPct val="100000"/>
              <a:buChar char="○"/>
            </a:pPr>
            <a:r>
              <a:rPr lang="en-GB" sz="4521"/>
              <a:t>Logistic Regression</a:t>
            </a:r>
            <a:endParaRPr sz="4521"/>
          </a:p>
          <a:p>
            <a:pPr indent="-300377" lvl="1" marL="914400" rtl="0" algn="l">
              <a:spcBef>
                <a:spcPts val="0"/>
              </a:spcBef>
              <a:spcAft>
                <a:spcPts val="0"/>
              </a:spcAft>
              <a:buSzPct val="100000"/>
              <a:buChar char="○"/>
            </a:pPr>
            <a:r>
              <a:rPr lang="en-GB" sz="4521"/>
              <a:t>Multi-layer Perceptron</a:t>
            </a:r>
            <a:endParaRPr sz="4521"/>
          </a:p>
          <a:p>
            <a:pPr indent="0" lvl="0" marL="914400" rtl="0" algn="l">
              <a:lnSpc>
                <a:spcPct val="50000"/>
              </a:lnSpc>
              <a:spcBef>
                <a:spcPts val="1200"/>
              </a:spcBef>
              <a:spcAft>
                <a:spcPts val="0"/>
              </a:spcAft>
              <a:buNone/>
            </a:pPr>
            <a:r>
              <a:t/>
            </a:r>
            <a:endParaRPr sz="4521"/>
          </a:p>
          <a:p>
            <a:pPr indent="-300377" lvl="0" marL="457200" rtl="0" algn="l">
              <a:spcBef>
                <a:spcPts val="1200"/>
              </a:spcBef>
              <a:spcAft>
                <a:spcPts val="0"/>
              </a:spcAft>
              <a:buSzPct val="100000"/>
              <a:buChar char="●"/>
            </a:pPr>
            <a:r>
              <a:rPr lang="en-GB" sz="4521"/>
              <a:t>Ensemble:</a:t>
            </a:r>
            <a:endParaRPr sz="4521"/>
          </a:p>
          <a:p>
            <a:pPr indent="-300377" lvl="1" marL="914400" rtl="0" algn="l">
              <a:spcBef>
                <a:spcPts val="0"/>
              </a:spcBef>
              <a:spcAft>
                <a:spcPts val="0"/>
              </a:spcAft>
              <a:buSzPct val="100000"/>
              <a:buChar char="○"/>
            </a:pPr>
            <a:r>
              <a:rPr lang="en-GB" sz="4521"/>
              <a:t>Random Forest</a:t>
            </a:r>
            <a:endParaRPr sz="4521"/>
          </a:p>
          <a:p>
            <a:pPr indent="-300377" lvl="1" marL="914400" rtl="0" algn="l">
              <a:spcBef>
                <a:spcPts val="0"/>
              </a:spcBef>
              <a:spcAft>
                <a:spcPts val="0"/>
              </a:spcAft>
              <a:buSzPct val="100000"/>
              <a:buChar char="○"/>
            </a:pPr>
            <a:r>
              <a:rPr lang="en-GB" sz="4521"/>
              <a:t>Rotation Forest</a:t>
            </a:r>
            <a:endParaRPr sz="4521"/>
          </a:p>
          <a:p>
            <a:pPr indent="-300377" lvl="1" marL="914400" rtl="0" algn="l">
              <a:spcBef>
                <a:spcPts val="0"/>
              </a:spcBef>
              <a:spcAft>
                <a:spcPts val="0"/>
              </a:spcAft>
              <a:buSzPct val="100000"/>
              <a:buChar char="○"/>
            </a:pPr>
            <a:r>
              <a:rPr lang="en-GB" sz="4521"/>
              <a:t>Voting</a:t>
            </a:r>
            <a:endParaRPr sz="4521"/>
          </a:p>
          <a:p>
            <a:pPr indent="0" lvl="0" marL="0" rtl="0" algn="l">
              <a:spcBef>
                <a:spcPts val="1200"/>
              </a:spcBef>
              <a:spcAft>
                <a:spcPts val="1200"/>
              </a:spcAft>
              <a:buNone/>
            </a:pPr>
            <a:r>
              <a:t/>
            </a:r>
            <a:endParaRPr sz="1300"/>
          </a:p>
        </p:txBody>
      </p:sp>
      <p:pic>
        <p:nvPicPr>
          <p:cNvPr id="76" name="Google Shape;76;p15"/>
          <p:cNvPicPr preferRelativeResize="0"/>
          <p:nvPr/>
        </p:nvPicPr>
        <p:blipFill>
          <a:blip r:embed="rId3">
            <a:alphaModFix/>
          </a:blip>
          <a:stretch>
            <a:fillRect/>
          </a:stretch>
        </p:blipFill>
        <p:spPr>
          <a:xfrm>
            <a:off x="5838647" y="1225750"/>
            <a:ext cx="2895677" cy="3530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Project Outcome: Fault prediction software</a:t>
            </a:r>
            <a:endParaRPr/>
          </a:p>
        </p:txBody>
      </p:sp>
      <p:sp>
        <p:nvSpPr>
          <p:cNvPr id="82" name="Google Shape;82;p16"/>
          <p:cNvSpPr txBox="1"/>
          <p:nvPr>
            <p:ph idx="1" type="body"/>
          </p:nvPr>
        </p:nvSpPr>
        <p:spPr>
          <a:xfrm>
            <a:off x="243950" y="1536550"/>
            <a:ext cx="5046600" cy="3099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sz="1300"/>
              <a:t>Our software also includes several hidden algorithms which help to boost the performance of the prediction models</a:t>
            </a:r>
            <a:r>
              <a:rPr lang="en-GB" sz="1300"/>
              <a:t>. </a:t>
            </a:r>
            <a:endParaRPr sz="1300"/>
          </a:p>
          <a:p>
            <a:pPr indent="0" lvl="0" marL="0" rtl="0" algn="l">
              <a:spcBef>
                <a:spcPts val="1200"/>
              </a:spcBef>
              <a:spcAft>
                <a:spcPts val="0"/>
              </a:spcAft>
              <a:buNone/>
            </a:pPr>
            <a:r>
              <a:rPr lang="en-GB" sz="1300" u="sng"/>
              <a:t>List of algorithms included:</a:t>
            </a:r>
            <a:endParaRPr sz="1300" u="sng"/>
          </a:p>
          <a:p>
            <a:pPr indent="-304958" lvl="0" marL="457200" rtl="0" algn="l">
              <a:spcBef>
                <a:spcPts val="1200"/>
              </a:spcBef>
              <a:spcAft>
                <a:spcPts val="0"/>
              </a:spcAft>
              <a:buSzPct val="100000"/>
              <a:buChar char="●"/>
            </a:pPr>
            <a:r>
              <a:rPr lang="en-GB" sz="1300"/>
              <a:t>Instance Hardness Threshold (IHT) </a:t>
            </a:r>
            <a:r>
              <a:rPr lang="en-GB" sz="1300"/>
              <a:t> undersampling algorithm to deal with imbalanced data</a:t>
            </a:r>
            <a:endParaRPr sz="1300"/>
          </a:p>
          <a:p>
            <a:pPr indent="-304958" lvl="0" marL="457200" rtl="0" algn="l">
              <a:spcBef>
                <a:spcPts val="0"/>
              </a:spcBef>
              <a:spcAft>
                <a:spcPts val="0"/>
              </a:spcAft>
              <a:buSzPct val="100000"/>
              <a:buChar char="●"/>
            </a:pPr>
            <a:r>
              <a:rPr lang="en-GB" sz="1300"/>
              <a:t>Feature selection algorithms for selecting the best predictive features:</a:t>
            </a:r>
            <a:endParaRPr sz="1300"/>
          </a:p>
          <a:p>
            <a:pPr indent="-304958" lvl="1" marL="914400" rtl="0" algn="l">
              <a:spcBef>
                <a:spcPts val="0"/>
              </a:spcBef>
              <a:spcAft>
                <a:spcPts val="0"/>
              </a:spcAft>
              <a:buSzPct val="100000"/>
              <a:buChar char="○"/>
            </a:pPr>
            <a:r>
              <a:rPr lang="en-GB" sz="1300"/>
              <a:t>Correlation-based feature selection (CFS)</a:t>
            </a:r>
            <a:endParaRPr sz="1300"/>
          </a:p>
          <a:p>
            <a:pPr indent="-304958" lvl="1" marL="914400" rtl="0" algn="l">
              <a:spcBef>
                <a:spcPts val="0"/>
              </a:spcBef>
              <a:spcAft>
                <a:spcPts val="0"/>
              </a:spcAft>
              <a:buSzPct val="100000"/>
              <a:buChar char="○"/>
            </a:pPr>
            <a:r>
              <a:rPr lang="en-GB" sz="1300"/>
              <a:t>Recursive Feature Elimination (RFE)</a:t>
            </a:r>
            <a:endParaRPr sz="1300"/>
          </a:p>
          <a:p>
            <a:pPr indent="-304958" lvl="0" marL="457200" rtl="0" algn="l">
              <a:spcBef>
                <a:spcPts val="0"/>
              </a:spcBef>
              <a:spcAft>
                <a:spcPts val="0"/>
              </a:spcAft>
              <a:buSzPct val="100000"/>
              <a:buChar char="●"/>
            </a:pPr>
            <a:r>
              <a:rPr lang="en-GB" sz="1300"/>
              <a:t>Data preprocessing algorithm which handles missing data and outliers within the dataset</a:t>
            </a:r>
            <a:endParaRPr sz="1300"/>
          </a:p>
          <a:p>
            <a:pPr indent="-304958" lvl="0" marL="457200" rtl="0" algn="l">
              <a:spcBef>
                <a:spcPts val="0"/>
              </a:spcBef>
              <a:spcAft>
                <a:spcPts val="0"/>
              </a:spcAft>
              <a:buSzPct val="100000"/>
              <a:buChar char="●"/>
            </a:pPr>
            <a:r>
              <a:rPr lang="en-GB" sz="1300"/>
              <a:t>K-fold cross validation algorithm to help with training and testing the prediction </a:t>
            </a:r>
            <a:r>
              <a:rPr lang="en-GB" sz="1300"/>
              <a:t>models</a:t>
            </a:r>
            <a:r>
              <a:rPr lang="en-GB" sz="1300"/>
              <a:t>.</a:t>
            </a:r>
            <a:endParaRPr sz="1300"/>
          </a:p>
          <a:p>
            <a:pPr indent="0" lvl="0" marL="0" rtl="0" algn="l">
              <a:spcBef>
                <a:spcPts val="1200"/>
              </a:spcBef>
              <a:spcAft>
                <a:spcPts val="1200"/>
              </a:spcAft>
              <a:buNone/>
            </a:pPr>
            <a:r>
              <a:t/>
            </a:r>
            <a:endParaRPr sz="1300"/>
          </a:p>
        </p:txBody>
      </p:sp>
      <p:pic>
        <p:nvPicPr>
          <p:cNvPr id="83" name="Google Shape;83;p16"/>
          <p:cNvPicPr preferRelativeResize="0"/>
          <p:nvPr/>
        </p:nvPicPr>
        <p:blipFill>
          <a:blip r:embed="rId3">
            <a:alphaModFix/>
          </a:blip>
          <a:stretch>
            <a:fillRect/>
          </a:stretch>
        </p:blipFill>
        <p:spPr>
          <a:xfrm>
            <a:off x="5838647" y="1225750"/>
            <a:ext cx="2895677" cy="3530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Project Outcome: Analysis of results</a:t>
            </a:r>
            <a:endParaRPr/>
          </a:p>
        </p:txBody>
      </p:sp>
      <p:sp>
        <p:nvSpPr>
          <p:cNvPr id="89" name="Google Shape;89;p17"/>
          <p:cNvSpPr txBox="1"/>
          <p:nvPr>
            <p:ph idx="1" type="body"/>
          </p:nvPr>
        </p:nvSpPr>
        <p:spPr>
          <a:xfrm>
            <a:off x="243950" y="1536550"/>
            <a:ext cx="51447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t>Through the usage of our application, we were able to conduct a number of </a:t>
            </a:r>
            <a:r>
              <a:rPr lang="en-GB" sz="1200"/>
              <a:t>experiments to examine the performances of various combinations of models and techniques. For this, we used datasets from the NASA and PROMISE repository, and our analysis includes:</a:t>
            </a:r>
            <a:endParaRPr sz="1200"/>
          </a:p>
          <a:p>
            <a:pPr indent="-304800" lvl="0" marL="457200" rtl="0" algn="l">
              <a:spcBef>
                <a:spcPts val="1200"/>
              </a:spcBef>
              <a:spcAft>
                <a:spcPts val="0"/>
              </a:spcAft>
              <a:buSzPts val="1200"/>
              <a:buChar char="●"/>
            </a:pPr>
            <a:r>
              <a:rPr lang="en-GB" sz="1200"/>
              <a:t>Analysis 1: Prediction model</a:t>
            </a:r>
            <a:endParaRPr sz="1200"/>
          </a:p>
          <a:p>
            <a:pPr indent="-304800" lvl="0" marL="457200" rtl="0" algn="l">
              <a:spcBef>
                <a:spcPts val="0"/>
              </a:spcBef>
              <a:spcAft>
                <a:spcPts val="0"/>
              </a:spcAft>
              <a:buSzPts val="1200"/>
              <a:buChar char="●"/>
            </a:pPr>
            <a:r>
              <a:rPr lang="en-GB" sz="1200"/>
              <a:t>Analysis 2: Feature reduction</a:t>
            </a:r>
            <a:endParaRPr sz="1200"/>
          </a:p>
          <a:p>
            <a:pPr indent="-304800" lvl="0" marL="457200" rtl="0" algn="l">
              <a:spcBef>
                <a:spcPts val="0"/>
              </a:spcBef>
              <a:spcAft>
                <a:spcPts val="0"/>
              </a:spcAft>
              <a:buSzPts val="1200"/>
              <a:buChar char="●"/>
            </a:pPr>
            <a:r>
              <a:rPr lang="en-GB" sz="1200"/>
              <a:t>Analysis 3: Feature selection method</a:t>
            </a:r>
            <a:endParaRPr sz="1200"/>
          </a:p>
          <a:p>
            <a:pPr indent="-304800" lvl="0" marL="457200" rtl="0" algn="l">
              <a:spcBef>
                <a:spcPts val="0"/>
              </a:spcBef>
              <a:spcAft>
                <a:spcPts val="0"/>
              </a:spcAft>
              <a:buSzPts val="1200"/>
              <a:buChar char="●"/>
            </a:pPr>
            <a:r>
              <a:rPr lang="en-GB" sz="1200"/>
              <a:t>Analysis 4: Performance comparison with other algorithms from other research papers</a:t>
            </a:r>
            <a:endParaRPr sz="1200"/>
          </a:p>
          <a:p>
            <a:pPr indent="0" lvl="0" marL="0" rtl="0" algn="l">
              <a:spcBef>
                <a:spcPts val="1200"/>
              </a:spcBef>
              <a:spcAft>
                <a:spcPts val="1200"/>
              </a:spcAft>
              <a:buNone/>
            </a:pPr>
            <a:r>
              <a:rPr lang="en-GB" sz="1200"/>
              <a:t>Analysis 4 is a comparative analysis, where we compare our method with other algorithm from other research papers.</a:t>
            </a:r>
            <a:endParaRPr sz="1200"/>
          </a:p>
        </p:txBody>
      </p:sp>
      <p:pic>
        <p:nvPicPr>
          <p:cNvPr id="90" name="Google Shape;90;p17"/>
          <p:cNvPicPr preferRelativeResize="0"/>
          <p:nvPr/>
        </p:nvPicPr>
        <p:blipFill>
          <a:blip r:embed="rId3">
            <a:alphaModFix/>
          </a:blip>
          <a:stretch>
            <a:fillRect/>
          </a:stretch>
        </p:blipFill>
        <p:spPr>
          <a:xfrm>
            <a:off x="5688600" y="747850"/>
            <a:ext cx="3075950" cy="418682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Project Outcome: Comparison with other algorithms</a:t>
            </a:r>
            <a:endParaRPr/>
          </a:p>
        </p:txBody>
      </p:sp>
      <p:sp>
        <p:nvSpPr>
          <p:cNvPr id="96" name="Google Shape;96;p18"/>
          <p:cNvSpPr txBox="1"/>
          <p:nvPr>
            <p:ph idx="1" type="body"/>
          </p:nvPr>
        </p:nvSpPr>
        <p:spPr>
          <a:xfrm>
            <a:off x="243950" y="1536550"/>
            <a:ext cx="51447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t>For the 4th analysis</a:t>
            </a:r>
            <a:r>
              <a:rPr lang="en-GB" sz="1200"/>
              <a:t>, we used our best performing prediction model (Voting) to do a performance comparison with other algorithms from other research papers. The two algorithms included from the research papers are as follows:</a:t>
            </a:r>
            <a:endParaRPr sz="1200"/>
          </a:p>
          <a:p>
            <a:pPr indent="-304800" lvl="0" marL="457200" rtl="0" algn="l">
              <a:spcBef>
                <a:spcPts val="1200"/>
              </a:spcBef>
              <a:spcAft>
                <a:spcPts val="0"/>
              </a:spcAft>
              <a:buSzPts val="1200"/>
              <a:buChar char="●"/>
            </a:pPr>
            <a:r>
              <a:rPr lang="en-GB" sz="1200"/>
              <a:t>A voting ensemble method implemented by Yucalar et al. (2020)</a:t>
            </a:r>
            <a:endParaRPr sz="1200"/>
          </a:p>
          <a:p>
            <a:pPr indent="-304800" lvl="0" marL="457200" rtl="0" algn="l">
              <a:spcBef>
                <a:spcPts val="0"/>
              </a:spcBef>
              <a:spcAft>
                <a:spcPts val="0"/>
              </a:spcAft>
              <a:buSzPts val="1200"/>
              <a:buChar char="●"/>
            </a:pPr>
            <a:r>
              <a:rPr lang="en-GB" sz="1200"/>
              <a:t>Tong et al. (2018) proposed approach, SDAEsSTE</a:t>
            </a:r>
            <a:endParaRPr sz="1200"/>
          </a:p>
          <a:p>
            <a:pPr indent="0" lvl="0" marL="0" rtl="0" algn="l">
              <a:spcBef>
                <a:spcPts val="1200"/>
              </a:spcBef>
              <a:spcAft>
                <a:spcPts val="0"/>
              </a:spcAft>
              <a:buNone/>
            </a:pPr>
            <a:r>
              <a:rPr lang="en-GB" sz="1200"/>
              <a:t>Below are our findings:</a:t>
            </a:r>
            <a:endParaRPr sz="1200"/>
          </a:p>
          <a:p>
            <a:pPr indent="-304800" lvl="0" marL="457200" rtl="0" algn="l">
              <a:spcBef>
                <a:spcPts val="1200"/>
              </a:spcBef>
              <a:spcAft>
                <a:spcPts val="0"/>
              </a:spcAft>
              <a:buSzPts val="1200"/>
              <a:buChar char="●"/>
            </a:pPr>
            <a:r>
              <a:rPr lang="en-GB" sz="1200"/>
              <a:t>Our algorithm excels in the F1-score evaluation metric</a:t>
            </a:r>
            <a:endParaRPr sz="1200"/>
          </a:p>
          <a:p>
            <a:pPr indent="-304800" lvl="0" marL="457200" rtl="0" algn="l">
              <a:spcBef>
                <a:spcPts val="0"/>
              </a:spcBef>
              <a:spcAft>
                <a:spcPts val="0"/>
              </a:spcAft>
              <a:buSzPts val="1200"/>
              <a:buChar char="●"/>
            </a:pPr>
            <a:r>
              <a:rPr lang="en-GB" sz="1200"/>
              <a:t>We have decent performance on the AUC evaluation metric, but hardly outperform other algorithms in that evaluation metric</a:t>
            </a:r>
            <a:endParaRPr sz="1200"/>
          </a:p>
        </p:txBody>
      </p:sp>
      <p:pic>
        <p:nvPicPr>
          <p:cNvPr id="97" name="Google Shape;97;p18"/>
          <p:cNvPicPr preferRelativeResize="0"/>
          <p:nvPr/>
        </p:nvPicPr>
        <p:blipFill>
          <a:blip r:embed="rId3">
            <a:alphaModFix/>
          </a:blip>
          <a:stretch>
            <a:fillRect/>
          </a:stretch>
        </p:blipFill>
        <p:spPr>
          <a:xfrm>
            <a:off x="5697350" y="1144825"/>
            <a:ext cx="3134950" cy="26690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Methodology used: System architecture</a:t>
            </a:r>
            <a:endParaRPr/>
          </a:p>
        </p:txBody>
      </p:sp>
      <p:sp>
        <p:nvSpPr>
          <p:cNvPr id="103" name="Google Shape;103;p19"/>
          <p:cNvSpPr txBox="1"/>
          <p:nvPr>
            <p:ph idx="1" type="body"/>
          </p:nvPr>
        </p:nvSpPr>
        <p:spPr>
          <a:xfrm>
            <a:off x="311700" y="1468825"/>
            <a:ext cx="4133400" cy="340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t>The flowchart shows a graphical representation of our system’s flow.</a:t>
            </a:r>
            <a:endParaRPr sz="1200"/>
          </a:p>
          <a:p>
            <a:pPr indent="0" lvl="0" marL="0" rtl="0" algn="l">
              <a:spcBef>
                <a:spcPts val="1200"/>
              </a:spcBef>
              <a:spcAft>
                <a:spcPts val="0"/>
              </a:spcAft>
              <a:buNone/>
            </a:pPr>
            <a:r>
              <a:rPr lang="en-GB" sz="1200"/>
              <a:t>Our system consist of 3 main components:</a:t>
            </a:r>
            <a:endParaRPr sz="1200"/>
          </a:p>
          <a:p>
            <a:pPr indent="-304800" lvl="0" marL="457200" rtl="0" algn="l">
              <a:spcBef>
                <a:spcPts val="1200"/>
              </a:spcBef>
              <a:spcAft>
                <a:spcPts val="0"/>
              </a:spcAft>
              <a:buSzPts val="1200"/>
              <a:buChar char="●"/>
            </a:pPr>
            <a:r>
              <a:rPr lang="en-GB" sz="1200"/>
              <a:t>Data preparation</a:t>
            </a:r>
            <a:endParaRPr sz="1200"/>
          </a:p>
          <a:p>
            <a:pPr indent="-304800" lvl="1" marL="914400" rtl="0" algn="l">
              <a:spcBef>
                <a:spcPts val="0"/>
              </a:spcBef>
              <a:spcAft>
                <a:spcPts val="0"/>
              </a:spcAft>
              <a:buSzPts val="1200"/>
              <a:buChar char="○"/>
            </a:pPr>
            <a:r>
              <a:rPr lang="en-GB" sz="1200"/>
              <a:t>Data extraction and processing</a:t>
            </a:r>
            <a:endParaRPr sz="1200"/>
          </a:p>
          <a:p>
            <a:pPr indent="-304800" lvl="1" marL="914400" rtl="0" algn="l">
              <a:spcBef>
                <a:spcPts val="0"/>
              </a:spcBef>
              <a:spcAft>
                <a:spcPts val="0"/>
              </a:spcAft>
              <a:buSzPts val="1200"/>
              <a:buChar char="○"/>
            </a:pPr>
            <a:r>
              <a:rPr lang="en-GB" sz="1200"/>
              <a:t>Retrieving training test splits</a:t>
            </a:r>
            <a:endParaRPr sz="1200"/>
          </a:p>
          <a:p>
            <a:pPr indent="-304800" lvl="0" marL="457200" rtl="0" algn="l">
              <a:spcBef>
                <a:spcPts val="0"/>
              </a:spcBef>
              <a:spcAft>
                <a:spcPts val="0"/>
              </a:spcAft>
              <a:buSzPts val="1200"/>
              <a:buChar char="●"/>
            </a:pPr>
            <a:r>
              <a:rPr lang="en-GB" sz="1200"/>
              <a:t>Main algorithm</a:t>
            </a:r>
            <a:endParaRPr sz="1200"/>
          </a:p>
          <a:p>
            <a:pPr indent="-304800" lvl="1" marL="914400" rtl="0" algn="l">
              <a:spcBef>
                <a:spcPts val="0"/>
              </a:spcBef>
              <a:spcAft>
                <a:spcPts val="0"/>
              </a:spcAft>
              <a:buSzPts val="1200"/>
              <a:buChar char="○"/>
            </a:pPr>
            <a:r>
              <a:rPr lang="en-GB" sz="1200"/>
              <a:t>Performed after data preparation</a:t>
            </a:r>
            <a:endParaRPr sz="1200"/>
          </a:p>
          <a:p>
            <a:pPr indent="-304800" lvl="1" marL="914400" rtl="0" algn="l">
              <a:spcBef>
                <a:spcPts val="0"/>
              </a:spcBef>
              <a:spcAft>
                <a:spcPts val="0"/>
              </a:spcAft>
              <a:buSzPts val="1200"/>
              <a:buChar char="○"/>
            </a:pPr>
            <a:r>
              <a:rPr lang="en-GB" sz="1200"/>
              <a:t>Building models and evaluating their performances</a:t>
            </a:r>
            <a:endParaRPr sz="1200"/>
          </a:p>
          <a:p>
            <a:pPr indent="-304800" lvl="0" marL="457200" rtl="0" algn="l">
              <a:spcBef>
                <a:spcPts val="0"/>
              </a:spcBef>
              <a:spcAft>
                <a:spcPts val="0"/>
              </a:spcAft>
              <a:buSzPts val="1200"/>
              <a:buChar char="●"/>
            </a:pPr>
            <a:r>
              <a:rPr lang="en-GB" sz="1200"/>
              <a:t>User interface</a:t>
            </a:r>
            <a:endParaRPr sz="1200"/>
          </a:p>
          <a:p>
            <a:pPr indent="-304800" lvl="1" marL="914400" rtl="0" algn="l">
              <a:spcBef>
                <a:spcPts val="0"/>
              </a:spcBef>
              <a:spcAft>
                <a:spcPts val="0"/>
              </a:spcAft>
              <a:buSzPts val="1200"/>
              <a:buChar char="○"/>
            </a:pPr>
            <a:r>
              <a:rPr lang="en-GB" sz="1200"/>
              <a:t>Graphical user interface to provide a better means of interaction the user and our system</a:t>
            </a:r>
            <a:endParaRPr sz="1200"/>
          </a:p>
        </p:txBody>
      </p:sp>
      <p:pic>
        <p:nvPicPr>
          <p:cNvPr id="104" name="Google Shape;104;p19"/>
          <p:cNvPicPr preferRelativeResize="0"/>
          <p:nvPr/>
        </p:nvPicPr>
        <p:blipFill>
          <a:blip r:embed="rId3">
            <a:alphaModFix/>
          </a:blip>
          <a:stretch>
            <a:fillRect/>
          </a:stretch>
        </p:blipFill>
        <p:spPr>
          <a:xfrm>
            <a:off x="4572000" y="1314863"/>
            <a:ext cx="4430901" cy="340782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Methodology used: Data preparation</a:t>
            </a:r>
            <a:endParaRPr/>
          </a:p>
        </p:txBody>
      </p:sp>
      <p:sp>
        <p:nvSpPr>
          <p:cNvPr id="110" name="Google Shape;110;p20"/>
          <p:cNvSpPr txBox="1"/>
          <p:nvPr>
            <p:ph idx="1" type="body"/>
          </p:nvPr>
        </p:nvSpPr>
        <p:spPr>
          <a:xfrm>
            <a:off x="311700" y="1468825"/>
            <a:ext cx="41334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100">
                <a:solidFill>
                  <a:srgbClr val="000000"/>
                </a:solidFill>
              </a:rPr>
              <a:t>preprocess():</a:t>
            </a:r>
            <a:endParaRPr b="1" sz="1100">
              <a:solidFill>
                <a:srgbClr val="000000"/>
              </a:solidFill>
            </a:endParaRPr>
          </a:p>
          <a:p>
            <a:pPr indent="0" lvl="0" marL="0" rtl="0" algn="l">
              <a:spcBef>
                <a:spcPts val="0"/>
              </a:spcBef>
              <a:spcAft>
                <a:spcPts val="0"/>
              </a:spcAft>
              <a:buNone/>
            </a:pPr>
            <a:r>
              <a:rPr lang="en-GB" sz="1100">
                <a:solidFill>
                  <a:srgbClr val="000000"/>
                </a:solidFill>
              </a:rPr>
              <a:t>Function which extracts the data from the given file, perform preprocessing on its content before being passed to the next function. </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rPr b="1" lang="en-GB" sz="1100">
                <a:solidFill>
                  <a:srgbClr val="000000"/>
                </a:solidFill>
              </a:rPr>
              <a:t>feature_selection():</a:t>
            </a:r>
            <a:endParaRPr b="1" sz="1100">
              <a:solidFill>
                <a:srgbClr val="000000"/>
              </a:solidFill>
            </a:endParaRPr>
          </a:p>
          <a:p>
            <a:pPr indent="0" lvl="0" marL="0" rtl="0" algn="l">
              <a:spcBef>
                <a:spcPts val="0"/>
              </a:spcBef>
              <a:spcAft>
                <a:spcPts val="0"/>
              </a:spcAft>
              <a:buNone/>
            </a:pPr>
            <a:r>
              <a:rPr lang="en-GB" sz="1100">
                <a:solidFill>
                  <a:srgbClr val="000000"/>
                </a:solidFill>
              </a:rPr>
              <a:t>Function used to generate multiple sets of training-test splits to be used to evaluate the models. The number of sets are based on the number of feature selection methods the user chooses. One thing to highlight is that the result contains the training-test splits of all versions of the datasets for each feature selection method.</a:t>
            </a:r>
            <a:endParaRPr sz="1200"/>
          </a:p>
        </p:txBody>
      </p:sp>
      <p:pic>
        <p:nvPicPr>
          <p:cNvPr id="111" name="Google Shape;111;p20"/>
          <p:cNvPicPr preferRelativeResize="0"/>
          <p:nvPr/>
        </p:nvPicPr>
        <p:blipFill>
          <a:blip r:embed="rId3">
            <a:alphaModFix/>
          </a:blip>
          <a:stretch>
            <a:fillRect/>
          </a:stretch>
        </p:blipFill>
        <p:spPr>
          <a:xfrm>
            <a:off x="4528450" y="1606750"/>
            <a:ext cx="4394099" cy="26173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Methodology used: Main algorithm</a:t>
            </a:r>
            <a:endParaRPr/>
          </a:p>
        </p:txBody>
      </p:sp>
      <p:sp>
        <p:nvSpPr>
          <p:cNvPr id="117" name="Google Shape;117;p21"/>
          <p:cNvSpPr txBox="1"/>
          <p:nvPr>
            <p:ph idx="1" type="body"/>
          </p:nvPr>
        </p:nvSpPr>
        <p:spPr>
          <a:xfrm>
            <a:off x="311700" y="1468825"/>
            <a:ext cx="41334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200"/>
              <a:t>main_algorithm():</a:t>
            </a:r>
            <a:endParaRPr b="1" sz="1200"/>
          </a:p>
          <a:p>
            <a:pPr indent="0" lvl="0" marL="0" rtl="0" algn="l">
              <a:spcBef>
                <a:spcPts val="0"/>
              </a:spcBef>
              <a:spcAft>
                <a:spcPts val="0"/>
              </a:spcAft>
              <a:buNone/>
            </a:pPr>
            <a:r>
              <a:rPr lang="en-GB" sz="1200"/>
              <a:t>The main algorithm utilizes the two functions for data preparation to perform the required computations on the dataset given, and produce the sets of training/test splits. The last parameter is used to determine the models to build. The results returned is an array of evaluation scores, ordered based on the dataset and feature selection used</a:t>
            </a:r>
            <a:r>
              <a:rPr lang="en-GB" sz="1200"/>
              <a:t> indicated in the first column</a:t>
            </a:r>
            <a:r>
              <a:rPr lang="en-GB" sz="1200"/>
              <a:t>. The result will also be used to produce the csv output file.</a:t>
            </a:r>
            <a:endParaRPr sz="1200"/>
          </a:p>
        </p:txBody>
      </p:sp>
      <p:pic>
        <p:nvPicPr>
          <p:cNvPr id="118" name="Google Shape;118;p21"/>
          <p:cNvPicPr preferRelativeResize="0"/>
          <p:nvPr/>
        </p:nvPicPr>
        <p:blipFill>
          <a:blip r:embed="rId3">
            <a:alphaModFix/>
          </a:blip>
          <a:stretch>
            <a:fillRect/>
          </a:stretch>
        </p:blipFill>
        <p:spPr>
          <a:xfrm>
            <a:off x="4521300" y="1925000"/>
            <a:ext cx="4394100" cy="218753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