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310" r:id="rId4"/>
    <p:sldId id="296" r:id="rId5"/>
    <p:sldId id="292" r:id="rId6"/>
    <p:sldId id="293" r:id="rId7"/>
    <p:sldId id="297" r:id="rId8"/>
    <p:sldId id="298" r:id="rId9"/>
    <p:sldId id="301" r:id="rId10"/>
    <p:sldId id="302" r:id="rId11"/>
    <p:sldId id="311" r:id="rId12"/>
    <p:sldId id="271" r:id="rId13"/>
    <p:sldId id="274" r:id="rId14"/>
    <p:sldId id="276" r:id="rId15"/>
    <p:sldId id="277" r:id="rId16"/>
    <p:sldId id="278" r:id="rId17"/>
    <p:sldId id="279" r:id="rId18"/>
    <p:sldId id="280" r:id="rId19"/>
    <p:sldId id="272" r:id="rId20"/>
    <p:sldId id="284" r:id="rId21"/>
    <p:sldId id="282" r:id="rId22"/>
    <p:sldId id="281" r:id="rId23"/>
    <p:sldId id="285" r:id="rId24"/>
    <p:sldId id="299" r:id="rId25"/>
    <p:sldId id="300" r:id="rId26"/>
    <p:sldId id="312" r:id="rId27"/>
    <p:sldId id="306" r:id="rId28"/>
    <p:sldId id="307" r:id="rId29"/>
    <p:sldId id="313" r:id="rId30"/>
    <p:sldId id="308" r:id="rId31"/>
    <p:sldId id="309" r:id="rId32"/>
    <p:sldId id="286" r:id="rId33"/>
    <p:sldId id="287" r:id="rId34"/>
    <p:sldId id="294" r:id="rId35"/>
    <p:sldId id="288"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D91"/>
    <a:srgbClr val="367BCE"/>
    <a:srgbClr val="2E6EBC"/>
    <a:srgbClr val="298C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p:cViewPr varScale="1">
        <p:scale>
          <a:sx n="74" d="100"/>
          <a:sy n="74"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C6E808-9BA1-4A00-B772-3A649C940D9A}" type="datetimeFigureOut">
              <a:rPr lang="en-US" smtClean="0"/>
              <a:t>6/28/2018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33B3C-4782-4F2F-8EF7-3A5F41D41CD0}" type="slidenum">
              <a:rPr lang="en-US" smtClean="0"/>
              <a:t>‹#›</a:t>
            </a:fld>
            <a:endParaRPr lang="en-US"/>
          </a:p>
        </p:txBody>
      </p:sp>
    </p:spTree>
    <p:extLst>
      <p:ext uri="{BB962C8B-B14F-4D97-AF65-F5344CB8AC3E}">
        <p14:creationId xmlns:p14="http://schemas.microsoft.com/office/powerpoint/2010/main" val="193831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3CC80A-AE7A-4D14-AA83-53A8D2D7F84F}"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90651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CE0-4B7B-43E6-BDFF-E76F70077B6B}"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46523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27260-C68A-44C6-B77D-07E5EEFC117C}"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65203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2076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0EF26-6AB3-4112-89C6-B1A924AD61F0}"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82639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461B3-594E-43E1-8D0C-3DA04A05D531}" type="datetime1">
              <a:rPr lang="en-US" smtClean="0"/>
              <a:t>6/28/2018</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33007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AE9EB8-6622-457B-930E-3D66028F86A3}" type="datetime1">
              <a:rPr lang="en-US" smtClean="0"/>
              <a:t>6/28/2018</a:t>
            </a:fld>
            <a:endParaRPr lang="en-US"/>
          </a:p>
        </p:txBody>
      </p:sp>
      <p:sp>
        <p:nvSpPr>
          <p:cNvPr id="8" name="Footer Placeholder 7"/>
          <p:cNvSpPr>
            <a:spLocks noGrp="1"/>
          </p:cNvSpPr>
          <p:nvPr>
            <p:ph type="ftr" sz="quarter" idx="11"/>
          </p:nvPr>
        </p:nvSpPr>
        <p:spPr/>
        <p:txBody>
          <a:bodyPr/>
          <a:lstStyle/>
          <a:p>
            <a:r>
              <a:rPr lang="en-US" smtClean="0"/>
              <a:t>BSCS-514 Computer Graphics</a:t>
            </a:r>
            <a:endParaRPr lang="en-US"/>
          </a:p>
        </p:txBody>
      </p:sp>
      <p:sp>
        <p:nvSpPr>
          <p:cNvPr id="9" name="Slide Number Placeholder 8"/>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8221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A4BA1-75C6-4708-B17D-420913832FCB}" type="datetime1">
              <a:rPr lang="en-US" smtClean="0"/>
              <a:t>6/28/2018</a:t>
            </a:fld>
            <a:endParaRPr lang="en-US"/>
          </a:p>
        </p:txBody>
      </p:sp>
      <p:sp>
        <p:nvSpPr>
          <p:cNvPr id="4" name="Footer Placeholder 3"/>
          <p:cNvSpPr>
            <a:spLocks noGrp="1"/>
          </p:cNvSpPr>
          <p:nvPr>
            <p:ph type="ftr" sz="quarter" idx="11"/>
          </p:nvPr>
        </p:nvSpPr>
        <p:spPr/>
        <p:txBody>
          <a:bodyPr/>
          <a:lstStyle/>
          <a:p>
            <a:r>
              <a:rPr lang="en-US" smtClean="0"/>
              <a:t>BSCS-514 Computer Graphics</a:t>
            </a:r>
            <a:endParaRPr lang="en-US"/>
          </a:p>
        </p:txBody>
      </p:sp>
      <p:sp>
        <p:nvSpPr>
          <p:cNvPr id="5" name="Slide Number Placeholder 4"/>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82979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8DEF1-D862-42B8-8BF4-0BD58741402D}" type="datetime1">
              <a:rPr lang="en-US" smtClean="0"/>
              <a:t>6/28/2018</a:t>
            </a:fld>
            <a:endParaRPr lang="en-US"/>
          </a:p>
        </p:txBody>
      </p:sp>
      <p:sp>
        <p:nvSpPr>
          <p:cNvPr id="3" name="Footer Placeholder 2"/>
          <p:cNvSpPr>
            <a:spLocks noGrp="1"/>
          </p:cNvSpPr>
          <p:nvPr>
            <p:ph type="ftr" sz="quarter" idx="11"/>
          </p:nvPr>
        </p:nvSpPr>
        <p:spPr/>
        <p:txBody>
          <a:bodyPr/>
          <a:lstStyle/>
          <a:p>
            <a:r>
              <a:rPr lang="en-US" smtClean="0"/>
              <a:t>BSCS-514 Computer Graphics</a:t>
            </a:r>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421893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F6BDE-9FF3-48D9-8257-7CA0FF1D0B3D}" type="datetime1">
              <a:rPr lang="en-US" smtClean="0"/>
              <a:t>6/28/2018</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04752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E46D9-F698-44C4-A010-337945518064}" type="datetime1">
              <a:rPr lang="en-US" smtClean="0"/>
              <a:t>6/28/2018</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81667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2EF56-C4BD-4A44-90AA-CA2F8259573C}" type="datetime1">
              <a:rPr lang="en-US" smtClean="0"/>
              <a:t>6/28/2018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BSCS-514 Computer Graphics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AB374-37BD-4CEF-988D-F9935995E778}" type="slidenum">
              <a:rPr lang="en-US" smtClean="0"/>
              <a:t>‹#›</a:t>
            </a:fld>
            <a:endParaRPr lang="en-US"/>
          </a:p>
        </p:txBody>
      </p:sp>
    </p:spTree>
    <p:extLst>
      <p:ext uri="{BB962C8B-B14F-4D97-AF65-F5344CB8AC3E}">
        <p14:creationId xmlns:p14="http://schemas.microsoft.com/office/powerpoint/2010/main" val="29981379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698625"/>
            <a:ext cx="7772400" cy="1470025"/>
          </a:xfrm>
        </p:spPr>
        <p:txBody>
          <a:bodyPr/>
          <a:lstStyle/>
          <a:p>
            <a:r>
              <a:rPr lang="en-US" dirty="0" smtClean="0"/>
              <a:t>NAVIGATION SYSTEM FOR UBIT</a:t>
            </a:r>
            <a:endParaRPr lang="en-US" dirty="0"/>
          </a:p>
        </p:txBody>
      </p:sp>
      <p:sp>
        <p:nvSpPr>
          <p:cNvPr id="3" name="Subtitle 2"/>
          <p:cNvSpPr>
            <a:spLocks noGrp="1"/>
          </p:cNvSpPr>
          <p:nvPr>
            <p:ph type="subTitle" idx="1"/>
          </p:nvPr>
        </p:nvSpPr>
        <p:spPr>
          <a:xfrm>
            <a:off x="1257300" y="3705086"/>
            <a:ext cx="6400800" cy="2009914"/>
          </a:xfrm>
        </p:spPr>
        <p:txBody>
          <a:bodyPr>
            <a:normAutofit fontScale="47500" lnSpcReduction="20000"/>
          </a:bodyPr>
          <a:lstStyle/>
          <a:p>
            <a:pPr algn="l"/>
            <a:r>
              <a:rPr lang="en-US" sz="3800" dirty="0" smtClean="0"/>
              <a:t>Group Members: </a:t>
            </a:r>
          </a:p>
          <a:p>
            <a:pPr algn="l"/>
            <a:r>
              <a:rPr lang="en-US" sz="3800" dirty="0" smtClean="0"/>
              <a:t>Syed Osama Hussain</a:t>
            </a:r>
          </a:p>
          <a:p>
            <a:pPr algn="l"/>
            <a:r>
              <a:rPr lang="en-US" sz="3800" dirty="0" err="1" smtClean="0"/>
              <a:t>Taha</a:t>
            </a:r>
            <a:r>
              <a:rPr lang="en-US" sz="3800" dirty="0" smtClean="0"/>
              <a:t> </a:t>
            </a:r>
            <a:r>
              <a:rPr lang="en-US" sz="3800" dirty="0" err="1" smtClean="0"/>
              <a:t>Imtiaz</a:t>
            </a:r>
            <a:endParaRPr lang="en-US" sz="3800" dirty="0" smtClean="0"/>
          </a:p>
          <a:p>
            <a:pPr algn="l"/>
            <a:r>
              <a:rPr lang="en-US" sz="3800" dirty="0" smtClean="0"/>
              <a:t>Syed Bilal </a:t>
            </a:r>
            <a:r>
              <a:rPr lang="en-US" sz="3800" dirty="0" err="1" smtClean="0"/>
              <a:t>Raees</a:t>
            </a:r>
            <a:endParaRPr lang="en-US" sz="3800" dirty="0" smtClean="0"/>
          </a:p>
          <a:p>
            <a:pPr algn="l"/>
            <a:r>
              <a:rPr lang="en-US" sz="3800" dirty="0" err="1" smtClean="0"/>
              <a:t>Muneeb</a:t>
            </a:r>
            <a:r>
              <a:rPr lang="en-US" sz="3800" dirty="0" smtClean="0"/>
              <a:t> </a:t>
            </a:r>
            <a:r>
              <a:rPr lang="en-US" sz="3800" dirty="0" err="1" smtClean="0"/>
              <a:t>Ovais</a:t>
            </a:r>
            <a:r>
              <a:rPr lang="en-US" sz="3800" dirty="0" smtClean="0"/>
              <a:t> Khan</a:t>
            </a:r>
          </a:p>
          <a:p>
            <a:pPr algn="l"/>
            <a:endParaRPr lang="en-US" sz="3800" dirty="0"/>
          </a:p>
          <a:p>
            <a:pPr algn="l"/>
            <a:r>
              <a:rPr lang="en-US" sz="3800" dirty="0" smtClean="0"/>
              <a:t>Course Supervisor:  Dr. Humera Tariq</a:t>
            </a:r>
          </a:p>
          <a:p>
            <a:pPr algn="l"/>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C99D4806-B90B-467F-B621-23530C5F6C43}" type="datetime1">
              <a:rPr lang="en-US" smtClean="0"/>
              <a:t>6/28/2018</a:t>
            </a:fld>
            <a:endParaRPr lang="en-US" dirty="0"/>
          </a:p>
        </p:txBody>
      </p:sp>
      <p:sp>
        <p:nvSpPr>
          <p:cNvPr id="5"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a:t>
            </a:fld>
            <a:endParaRPr lang="en-US" dirty="0"/>
          </a:p>
        </p:txBody>
      </p:sp>
      <p:sp>
        <p:nvSpPr>
          <p:cNvPr id="11" name="TextBox 10"/>
          <p:cNvSpPr txBox="1"/>
          <p:nvPr/>
        </p:nvSpPr>
        <p:spPr>
          <a:xfrm>
            <a:off x="2438400" y="685800"/>
            <a:ext cx="4038600" cy="707886"/>
          </a:xfrm>
          <a:prstGeom prst="rect">
            <a:avLst/>
          </a:prstGeom>
          <a:noFill/>
        </p:spPr>
        <p:txBody>
          <a:bodyPr wrap="square" rtlCol="0">
            <a:spAutoFit/>
          </a:bodyPr>
          <a:lstStyle/>
          <a:p>
            <a:pPr algn="ctr"/>
            <a:r>
              <a:rPr lang="en-US" sz="2000" dirty="0" smtClean="0"/>
              <a:t>University Of Karachi</a:t>
            </a:r>
          </a:p>
          <a:p>
            <a:pPr algn="ctr"/>
            <a:r>
              <a:rPr lang="en-US" sz="2000" dirty="0" smtClean="0"/>
              <a:t>Department Of  Computer Science</a:t>
            </a:r>
            <a:endParaRPr lang="en-US" sz="2000" dirty="0"/>
          </a:p>
        </p:txBody>
      </p:sp>
    </p:spTree>
    <p:extLst>
      <p:ext uri="{BB962C8B-B14F-4D97-AF65-F5344CB8AC3E}">
        <p14:creationId xmlns:p14="http://schemas.microsoft.com/office/powerpoint/2010/main" val="2826889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74638"/>
            <a:ext cx="8382000" cy="1325562"/>
          </a:xfrm>
        </p:spPr>
        <p:txBody>
          <a:bodyPr>
            <a:normAutofit/>
          </a:bodyPr>
          <a:lstStyle/>
          <a:p>
            <a:pPr algn="just"/>
            <a:r>
              <a:rPr lang="en-US" sz="2400" dirty="0" smtClean="0"/>
              <a:t>The data of nodes and its inherited classes is read from a text file with the following format by calling a </a:t>
            </a:r>
            <a:r>
              <a:rPr lang="en-US" sz="2400" dirty="0" err="1" smtClean="0"/>
              <a:t>fileInput</a:t>
            </a:r>
            <a:r>
              <a:rPr lang="en-US" sz="2400" dirty="0" smtClean="0"/>
              <a:t> function which takes </a:t>
            </a:r>
            <a:r>
              <a:rPr lang="en-US" sz="2400" dirty="0" err="1" smtClean="0"/>
              <a:t>istream</a:t>
            </a:r>
            <a:r>
              <a:rPr lang="en-US" sz="2400" dirty="0" smtClean="0"/>
              <a:t> object as argument.</a:t>
            </a:r>
            <a:endParaRPr lang="en-US"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804445"/>
            <a:ext cx="4267200" cy="411747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69610" y="1600200"/>
            <a:ext cx="3224379" cy="4525963"/>
          </a:xfrm>
        </p:spPr>
      </p:pic>
      <p:sp>
        <p:nvSpPr>
          <p:cNvPr id="2" name="Date Placeholder 1"/>
          <p:cNvSpPr>
            <a:spLocks noGrp="1"/>
          </p:cNvSpPr>
          <p:nvPr>
            <p:ph type="dt" sz="half" idx="10"/>
          </p:nvPr>
        </p:nvSpPr>
        <p:spPr/>
        <p:txBody>
          <a:bodyPr/>
          <a:lstStyle/>
          <a:p>
            <a:fld id="{7227D881-458B-48D8-AC4B-4D59CDEDDCD1}"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10</a:t>
            </a:fld>
            <a:endParaRPr lang="en-US"/>
          </a:p>
        </p:txBody>
      </p:sp>
    </p:spTree>
    <p:extLst>
      <p:ext uri="{BB962C8B-B14F-4D97-AF65-F5344CB8AC3E}">
        <p14:creationId xmlns:p14="http://schemas.microsoft.com/office/powerpoint/2010/main" val="3401126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Similarly, neighbor objects are read from a separate text file for simplicity and overloaded operator is used for file reading.</a:t>
            </a:r>
            <a:endParaRPr lang="en-US" sz="2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4230" y="1981200"/>
            <a:ext cx="3589169" cy="351661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951" y="1915397"/>
            <a:ext cx="2112211" cy="3639572"/>
          </a:xfrm>
        </p:spPr>
      </p:pic>
      <p:sp>
        <p:nvSpPr>
          <p:cNvPr id="5" name="Date Placeholder 4"/>
          <p:cNvSpPr>
            <a:spLocks noGrp="1"/>
          </p:cNvSpPr>
          <p:nvPr>
            <p:ph type="dt" sz="half" idx="10"/>
          </p:nvPr>
        </p:nvSpPr>
        <p:spPr/>
        <p:txBody>
          <a:bodyPr/>
          <a:lstStyle/>
          <a:p>
            <a:fld id="{692461B3-594E-43E1-8D0C-3DA04A05D531}" type="datetime1">
              <a:rPr lang="en-US" smtClean="0"/>
              <a:t>6/28/2018</a:t>
            </a:fld>
            <a:endParaRPr lang="en-US"/>
          </a:p>
        </p:txBody>
      </p:sp>
      <p:sp>
        <p:nvSpPr>
          <p:cNvPr id="6" name="Footer Placeholder 5"/>
          <p:cNvSpPr>
            <a:spLocks noGrp="1"/>
          </p:cNvSpPr>
          <p:nvPr>
            <p:ph type="ftr" sz="quarter" idx="11"/>
          </p:nvPr>
        </p:nvSpPr>
        <p:spPr/>
        <p:txBody>
          <a:bodyPr/>
          <a:lstStyle/>
          <a:p>
            <a:r>
              <a:rPr lang="en-US" dirty="0" smtClean="0"/>
              <a:t>BSCS-415 Object Oriented Programming.</a:t>
            </a:r>
            <a:endParaRPr lang="en-US" dirty="0"/>
          </a:p>
        </p:txBody>
      </p:sp>
      <p:sp>
        <p:nvSpPr>
          <p:cNvPr id="7" name="Slide Number Placeholder 6"/>
          <p:cNvSpPr>
            <a:spLocks noGrp="1"/>
          </p:cNvSpPr>
          <p:nvPr>
            <p:ph type="sldNum" sz="quarter" idx="12"/>
          </p:nvPr>
        </p:nvSpPr>
        <p:spPr/>
        <p:txBody>
          <a:bodyPr/>
          <a:lstStyle/>
          <a:p>
            <a:fld id="{69EAB374-37BD-4CEF-988D-F9935995E778}" type="slidenum">
              <a:rPr lang="en-US" smtClean="0"/>
              <a:t>11</a:t>
            </a:fld>
            <a:endParaRPr lang="en-US"/>
          </a:p>
        </p:txBody>
      </p:sp>
    </p:spTree>
    <p:extLst>
      <p:ext uri="{BB962C8B-B14F-4D97-AF65-F5344CB8AC3E}">
        <p14:creationId xmlns:p14="http://schemas.microsoft.com/office/powerpoint/2010/main" val="2255298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Text Placeholder 2"/>
          <p:cNvSpPr>
            <a:spLocks noGrp="1"/>
          </p:cNvSpPr>
          <p:nvPr>
            <p:ph type="body" idx="1"/>
          </p:nvPr>
        </p:nvSpPr>
        <p:spPr/>
        <p:txBody>
          <a:bodyPr/>
          <a:lstStyle/>
          <a:p>
            <a:r>
              <a:rPr lang="en-US" dirty="0" smtClean="0"/>
              <a:t>In this section we describe Module Wise UML of important classes and UML of relationship between classes.</a:t>
            </a:r>
            <a:endParaRPr lang="en-US" dirty="0"/>
          </a:p>
        </p:txBody>
      </p:sp>
      <p:sp>
        <p:nvSpPr>
          <p:cNvPr id="4" name="Date Placeholder 3"/>
          <p:cNvSpPr>
            <a:spLocks noGrp="1"/>
          </p:cNvSpPr>
          <p:nvPr>
            <p:ph type="dt" sz="half" idx="10"/>
          </p:nvPr>
        </p:nvSpPr>
        <p:spPr/>
        <p:txBody>
          <a:bodyPr/>
          <a:lstStyle/>
          <a:p>
            <a:fld id="{E1BACC57-2F42-4A0A-ACC3-A3719E9BC830}"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12</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305485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7B96-A241-483D-9024-0F32ED47EE3F}" type="datetime1">
              <a:rPr lang="en-US" smtClean="0"/>
              <a:t>6/28/2018</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13</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Footer Placeholder 4"/>
          <p:cNvSpPr txBox="1">
            <a:spLocks/>
          </p:cNvSpPr>
          <p:nvPr/>
        </p:nvSpPr>
        <p:spPr>
          <a:xfrm>
            <a:off x="2057400" y="476273"/>
            <a:ext cx="5058177" cy="365125"/>
          </a:xfrm>
          <a:prstGeom prst="rect">
            <a:avLst/>
          </a:prstGeom>
          <a:solidFill>
            <a:schemeClr val="accent4">
              <a:lumMod val="50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UML DIAGRAM FOR NAVIGATION SYSTEM OF UBIT</a:t>
            </a:r>
            <a:endParaRPr lang="en-US" sz="1800" dirty="0"/>
          </a:p>
        </p:txBody>
      </p:sp>
      <p:pic>
        <p:nvPicPr>
          <p:cNvPr id="10" name="Picture 9"/>
          <p:cNvPicPr>
            <a:picLocks noChangeAspect="1"/>
          </p:cNvPicPr>
          <p:nvPr/>
        </p:nvPicPr>
        <p:blipFill>
          <a:blip r:embed="rId2"/>
          <a:stretch>
            <a:fillRect/>
          </a:stretch>
        </p:blipFill>
        <p:spPr>
          <a:xfrm>
            <a:off x="990600" y="1144431"/>
            <a:ext cx="7315199" cy="5238750"/>
          </a:xfrm>
          <a:prstGeom prst="rect">
            <a:avLst/>
          </a:prstGeom>
        </p:spPr>
      </p:pic>
    </p:spTree>
    <p:extLst>
      <p:ext uri="{BB962C8B-B14F-4D97-AF65-F5344CB8AC3E}">
        <p14:creationId xmlns:p14="http://schemas.microsoft.com/office/powerpoint/2010/main" val="2858349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Handling</a:t>
            </a:r>
            <a:endParaRPr lang="en-US" dirty="0"/>
          </a:p>
        </p:txBody>
      </p:sp>
      <p:sp>
        <p:nvSpPr>
          <p:cNvPr id="3" name="Text Placeholder 2"/>
          <p:cNvSpPr>
            <a:spLocks noGrp="1"/>
          </p:cNvSpPr>
          <p:nvPr>
            <p:ph type="body" idx="1"/>
          </p:nvPr>
        </p:nvSpPr>
        <p:spPr/>
        <p:txBody>
          <a:bodyPr>
            <a:normAutofit/>
          </a:bodyPr>
          <a:lstStyle/>
          <a:p>
            <a:r>
              <a:rPr lang="en-US" dirty="0" smtClean="0"/>
              <a:t>In this Section we described which attributes are kept private, which are kept static and which are kept final and Why we do so ??</a:t>
            </a:r>
            <a:endParaRPr lang="en-US" dirty="0"/>
          </a:p>
        </p:txBody>
      </p:sp>
      <p:sp>
        <p:nvSpPr>
          <p:cNvPr id="4" name="Date Placeholder 3"/>
          <p:cNvSpPr>
            <a:spLocks noGrp="1"/>
          </p:cNvSpPr>
          <p:nvPr>
            <p:ph type="dt" sz="half" idx="10"/>
          </p:nvPr>
        </p:nvSpPr>
        <p:spPr/>
        <p:txBody>
          <a:bodyPr/>
          <a:lstStyle/>
          <a:p>
            <a:fld id="{E8609354-5019-4DAD-9662-C2ECB797CA94}" type="datetime1">
              <a:rPr lang="en-US" smtClean="0"/>
              <a:t>6/28/2018</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372779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1782762"/>
          </a:xfrm>
        </p:spPr>
        <p:txBody>
          <a:bodyPr>
            <a:normAutofit fontScale="90000"/>
          </a:bodyPr>
          <a:lstStyle/>
          <a:p>
            <a:pPr algn="just"/>
            <a:r>
              <a:rPr lang="en-US" sz="2800" dirty="0" smtClean="0"/>
              <a:t>The attributes of the graph and algorithm classes are kept private due to data abstraction while there are two static attributes in-order to implement singleton pattern. Len is kept constant because array of pointers requires a constant value of pointers.</a:t>
            </a:r>
            <a:endParaRPr lang="en-US" sz="2800"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898074"/>
            <a:ext cx="3429000" cy="2362200"/>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67200" y="3395477"/>
            <a:ext cx="2819400" cy="811397"/>
          </a:xfrm>
        </p:spPr>
      </p:pic>
      <p:sp>
        <p:nvSpPr>
          <p:cNvPr id="2" name="Date Placeholder 1"/>
          <p:cNvSpPr>
            <a:spLocks noGrp="1"/>
          </p:cNvSpPr>
          <p:nvPr>
            <p:ph type="dt" sz="half" idx="10"/>
          </p:nvPr>
        </p:nvSpPr>
        <p:spPr/>
        <p:txBody>
          <a:bodyPr/>
          <a:lstStyle/>
          <a:p>
            <a:fld id="{4647D607-3A66-4B83-AD75-44BC753E2FC2}"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15</a:t>
            </a:fld>
            <a:endParaRPr lang="en-US"/>
          </a:p>
        </p:txBody>
      </p:sp>
    </p:spTree>
    <p:extLst>
      <p:ext uri="{BB962C8B-B14F-4D97-AF65-F5344CB8AC3E}">
        <p14:creationId xmlns:p14="http://schemas.microsoft.com/office/powerpoint/2010/main" val="4202188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6319"/>
            <a:ext cx="8229600" cy="1143000"/>
          </a:xfrm>
        </p:spPr>
        <p:txBody>
          <a:bodyPr>
            <a:normAutofit fontScale="90000"/>
          </a:bodyPr>
          <a:lstStyle/>
          <a:p>
            <a:pPr algn="just"/>
            <a:r>
              <a:rPr lang="en-US" sz="2800" dirty="0" smtClean="0"/>
              <a:t>The attributes of node (on the left) and room (on the right) are kept protected because of their use in the inherited classes.</a:t>
            </a:r>
            <a:endParaRPr lang="en-US" sz="2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1770" y="3276600"/>
            <a:ext cx="2895600" cy="182106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99151" y="3505200"/>
            <a:ext cx="3420849" cy="897888"/>
          </a:xfrm>
        </p:spPr>
      </p:pic>
      <p:sp>
        <p:nvSpPr>
          <p:cNvPr id="2" name="Date Placeholder 1"/>
          <p:cNvSpPr>
            <a:spLocks noGrp="1"/>
          </p:cNvSpPr>
          <p:nvPr>
            <p:ph type="dt" sz="half" idx="10"/>
          </p:nvPr>
        </p:nvSpPr>
        <p:spPr/>
        <p:txBody>
          <a:bodyPr/>
          <a:lstStyle/>
          <a:p>
            <a:fld id="{2A1503EF-6FE6-4FFD-9DAD-CD95312A8CE0}"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16</a:t>
            </a:fld>
            <a:endParaRPr lang="en-US"/>
          </a:p>
        </p:txBody>
      </p:sp>
    </p:spTree>
    <p:extLst>
      <p:ext uri="{BB962C8B-B14F-4D97-AF65-F5344CB8AC3E}">
        <p14:creationId xmlns:p14="http://schemas.microsoft.com/office/powerpoint/2010/main" val="1507291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calling and function calling</a:t>
            </a:r>
            <a:endParaRPr lang="en-US" dirty="0"/>
          </a:p>
        </p:txBody>
      </p:sp>
      <p:sp>
        <p:nvSpPr>
          <p:cNvPr id="3" name="Text Placeholder 2"/>
          <p:cNvSpPr>
            <a:spLocks noGrp="1"/>
          </p:cNvSpPr>
          <p:nvPr>
            <p:ph type="body" idx="1"/>
          </p:nvPr>
        </p:nvSpPr>
        <p:spPr/>
        <p:txBody>
          <a:bodyPr/>
          <a:lstStyle/>
          <a:p>
            <a:r>
              <a:rPr lang="en-US" dirty="0" smtClean="0"/>
              <a:t>In this section we described how we invoke functions to accomplish certain task. We also talked about parameter passing especially object passing as parameter and object returning from function.</a:t>
            </a:r>
            <a:endParaRPr lang="en-US" dirty="0"/>
          </a:p>
        </p:txBody>
      </p:sp>
      <p:sp>
        <p:nvSpPr>
          <p:cNvPr id="4" name="Date Placeholder 3"/>
          <p:cNvSpPr>
            <a:spLocks noGrp="1"/>
          </p:cNvSpPr>
          <p:nvPr>
            <p:ph type="dt" sz="half" idx="10"/>
          </p:nvPr>
        </p:nvSpPr>
        <p:spPr/>
        <p:txBody>
          <a:bodyPr/>
          <a:lstStyle/>
          <a:p>
            <a:fld id="{5B171308-9085-4B03-8453-126257294248}"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17</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788684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477962"/>
          </a:xfrm>
        </p:spPr>
        <p:txBody>
          <a:bodyPr>
            <a:normAutofit fontScale="90000"/>
          </a:bodyPr>
          <a:lstStyle/>
          <a:p>
            <a:pPr algn="just"/>
            <a:r>
              <a:rPr lang="en-US" sz="2800" dirty="0" smtClean="0"/>
              <a:t>The constructors of Dijkstra and graph are called by using </a:t>
            </a:r>
            <a:r>
              <a:rPr lang="en-US" sz="2800" dirty="0" err="1" smtClean="0"/>
              <a:t>getinstance</a:t>
            </a:r>
            <a:r>
              <a:rPr lang="en-US" sz="2800" dirty="0" smtClean="0"/>
              <a:t> function because they are kept private while the inherited constructors are discussed in the inheritance section.</a:t>
            </a:r>
            <a:endParaRPr lang="en-US" sz="2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286000"/>
            <a:ext cx="3810000" cy="335279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29200" y="2286000"/>
            <a:ext cx="3581400" cy="3352799"/>
          </a:xfrm>
        </p:spPr>
      </p:pic>
      <p:sp>
        <p:nvSpPr>
          <p:cNvPr id="2" name="Date Placeholder 1"/>
          <p:cNvSpPr>
            <a:spLocks noGrp="1"/>
          </p:cNvSpPr>
          <p:nvPr>
            <p:ph type="dt" sz="half" idx="10"/>
          </p:nvPr>
        </p:nvSpPr>
        <p:spPr/>
        <p:txBody>
          <a:bodyPr/>
          <a:lstStyle/>
          <a:p>
            <a:fld id="{F02064E0-5A5A-4E98-8849-CAD9B5D8EA93}"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18</a:t>
            </a:fld>
            <a:endParaRPr lang="en-US"/>
          </a:p>
        </p:txBody>
      </p:sp>
    </p:spTree>
    <p:extLst>
      <p:ext uri="{BB962C8B-B14F-4D97-AF65-F5344CB8AC3E}">
        <p14:creationId xmlns:p14="http://schemas.microsoft.com/office/powerpoint/2010/main" val="917313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158" y="762000"/>
            <a:ext cx="8229600" cy="1752600"/>
          </a:xfrm>
        </p:spPr>
        <p:txBody>
          <a:bodyPr>
            <a:normAutofit/>
          </a:bodyPr>
          <a:lstStyle/>
          <a:p>
            <a:pPr algn="just"/>
            <a:r>
              <a:rPr lang="en-US" sz="3600" dirty="0" smtClean="0"/>
              <a:t>This slide shows the method to call functions on a dynamic object and passing an object to a function.</a:t>
            </a:r>
            <a:endParaRPr lang="en-US"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5158" y="3178859"/>
            <a:ext cx="3733800" cy="228600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86400" y="3406091"/>
            <a:ext cx="2400300" cy="1034446"/>
          </a:xfrm>
        </p:spPr>
      </p:pic>
      <p:sp>
        <p:nvSpPr>
          <p:cNvPr id="2" name="Date Placeholder 1"/>
          <p:cNvSpPr>
            <a:spLocks noGrp="1"/>
          </p:cNvSpPr>
          <p:nvPr>
            <p:ph type="dt" sz="half" idx="10"/>
          </p:nvPr>
        </p:nvSpPr>
        <p:spPr/>
        <p:txBody>
          <a:bodyPr/>
          <a:lstStyle/>
          <a:p>
            <a:fld id="{5855102D-56CE-40A2-9446-55A5CC7FD82D}"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19</a:t>
            </a:fld>
            <a:endParaRPr lang="en-US"/>
          </a:p>
        </p:txBody>
      </p:sp>
    </p:spTree>
    <p:extLst>
      <p:ext uri="{BB962C8B-B14F-4D97-AF65-F5344CB8AC3E}">
        <p14:creationId xmlns:p14="http://schemas.microsoft.com/office/powerpoint/2010/main" val="856021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307"/>
            <a:ext cx="8229600" cy="496093"/>
          </a:xfrm>
        </p:spPr>
        <p:txBody>
          <a:bodyPr>
            <a:normAutofit fontScale="90000"/>
          </a:bodyPr>
          <a:lstStyle/>
          <a:p>
            <a:r>
              <a:rPr lang="en-US" dirty="0" smtClean="0">
                <a:solidFill>
                  <a:srgbClr val="FFC000"/>
                </a:solidFill>
              </a:rPr>
              <a:t>Required Content and Sequence </a:t>
            </a:r>
            <a:endParaRPr lang="en-US" dirty="0">
              <a:solidFill>
                <a:srgbClr val="FFC000"/>
              </a:solidFill>
            </a:endParaRPr>
          </a:p>
        </p:txBody>
      </p:sp>
      <p:sp>
        <p:nvSpPr>
          <p:cNvPr id="3" name="Content Placeholder 2"/>
          <p:cNvSpPr>
            <a:spLocks noGrp="1"/>
          </p:cNvSpPr>
          <p:nvPr>
            <p:ph idx="1"/>
          </p:nvPr>
        </p:nvSpPr>
        <p:spPr>
          <a:xfrm>
            <a:off x="190500" y="624648"/>
            <a:ext cx="3505200" cy="5731702"/>
          </a:xfrm>
          <a:solidFill>
            <a:schemeClr val="tx1">
              <a:lumMod val="50000"/>
            </a:schemeClr>
          </a:solidFill>
          <a:ln>
            <a:solidFill>
              <a:srgbClr val="FFC000"/>
            </a:solidFill>
          </a:ln>
        </p:spPr>
        <p:txBody>
          <a:bodyPr>
            <a:noAutofit/>
          </a:bodyPr>
          <a:lstStyle/>
          <a:p>
            <a:r>
              <a:rPr lang="en-US" sz="2000" dirty="0" smtClean="0">
                <a:solidFill>
                  <a:srgbClr val="FFC000"/>
                </a:solidFill>
              </a:rPr>
              <a:t>Introduction</a:t>
            </a:r>
          </a:p>
          <a:p>
            <a:pPr lvl="1">
              <a:buFont typeface="Arial" panose="020B0604020202020204" pitchFamily="34" charset="0"/>
              <a:buChar char="•"/>
            </a:pPr>
            <a:r>
              <a:rPr lang="en-US" sz="2000" dirty="0" smtClean="0"/>
              <a:t>Scenario/Problem Statement </a:t>
            </a:r>
          </a:p>
          <a:p>
            <a:pPr lvl="1">
              <a:buFont typeface="Arial" panose="020B0604020202020204" pitchFamily="34" charset="0"/>
              <a:buChar char="•"/>
            </a:pPr>
            <a:r>
              <a:rPr lang="en-US" sz="2000" dirty="0" smtClean="0"/>
              <a:t>Why It is important to Solve the Chosen Problem?</a:t>
            </a:r>
          </a:p>
          <a:p>
            <a:pPr lvl="1">
              <a:buFont typeface="Arial" panose="020B0604020202020204" pitchFamily="34" charset="0"/>
              <a:buChar char="•"/>
            </a:pPr>
            <a:r>
              <a:rPr lang="en-US" sz="2000" dirty="0" smtClean="0"/>
              <a:t>Sample Input </a:t>
            </a:r>
          </a:p>
          <a:p>
            <a:pPr lvl="1">
              <a:buFont typeface="Arial" panose="020B0604020202020204" pitchFamily="34" charset="0"/>
              <a:buChar char="•"/>
            </a:pPr>
            <a:r>
              <a:rPr lang="en-US" sz="2000" dirty="0" smtClean="0"/>
              <a:t>Sample Output</a:t>
            </a:r>
          </a:p>
          <a:p>
            <a:r>
              <a:rPr lang="en-US" sz="2000" dirty="0" smtClean="0">
                <a:solidFill>
                  <a:srgbClr val="FFC000"/>
                </a:solidFill>
              </a:rPr>
              <a:t>Filing / Database Design</a:t>
            </a:r>
          </a:p>
          <a:p>
            <a:r>
              <a:rPr lang="en-US" sz="2000" dirty="0" smtClean="0">
                <a:solidFill>
                  <a:srgbClr val="FFC000"/>
                </a:solidFill>
              </a:rPr>
              <a:t>Login Module </a:t>
            </a:r>
          </a:p>
          <a:p>
            <a:r>
              <a:rPr lang="en-US" sz="2000" dirty="0" smtClean="0">
                <a:solidFill>
                  <a:srgbClr val="FFC000"/>
                </a:solidFill>
              </a:rPr>
              <a:t>Admin Module</a:t>
            </a:r>
          </a:p>
          <a:p>
            <a:r>
              <a:rPr lang="en-US" sz="2000" dirty="0" smtClean="0">
                <a:solidFill>
                  <a:srgbClr val="FFC000"/>
                </a:solidFill>
              </a:rPr>
              <a:t>User Module</a:t>
            </a:r>
          </a:p>
          <a:p>
            <a:r>
              <a:rPr lang="en-US" sz="2000" dirty="0" smtClean="0">
                <a:solidFill>
                  <a:srgbClr val="FFC000"/>
                </a:solidFill>
              </a:rPr>
              <a:t>Module Wise UML Diagrams showing proper Relationship between classes</a:t>
            </a:r>
          </a:p>
          <a:p>
            <a:r>
              <a:rPr lang="en-US" sz="2000" dirty="0" smtClean="0">
                <a:solidFill>
                  <a:srgbClr val="FFC000"/>
                </a:solidFill>
              </a:rPr>
              <a:t>Attributes </a:t>
            </a:r>
            <a:r>
              <a:rPr lang="en-US" sz="2000" dirty="0">
                <a:solidFill>
                  <a:srgbClr val="FFC000"/>
                </a:solidFill>
              </a:rPr>
              <a:t>H</a:t>
            </a:r>
            <a:r>
              <a:rPr lang="en-US" sz="2000" dirty="0" smtClean="0">
                <a:solidFill>
                  <a:srgbClr val="FFC000"/>
                </a:solidFill>
              </a:rPr>
              <a:t>andling</a:t>
            </a:r>
          </a:p>
          <a:p>
            <a:pPr marL="0" indent="0">
              <a:buNone/>
            </a:pPr>
            <a:r>
              <a:rPr lang="en-US" sz="1600" dirty="0">
                <a:solidFill>
                  <a:srgbClr val="FFC000"/>
                </a:solidFill>
              </a:rPr>
              <a:t> </a:t>
            </a:r>
            <a:r>
              <a:rPr lang="en-US" sz="1600" dirty="0" smtClean="0">
                <a:solidFill>
                  <a:srgbClr val="FFC000"/>
                </a:solidFill>
              </a:rPr>
              <a:t>      </a:t>
            </a:r>
            <a:r>
              <a:rPr lang="en-US" sz="1600" dirty="0" smtClean="0"/>
              <a:t>Private, static, protected,  </a:t>
            </a:r>
            <a:r>
              <a:rPr lang="en-US" sz="1600" dirty="0" err="1" smtClean="0"/>
              <a:t>const</a:t>
            </a:r>
            <a:endParaRPr lang="en-US" sz="1600" dirty="0" smtClean="0"/>
          </a:p>
          <a:p>
            <a:pPr marL="0" indent="0">
              <a:buNone/>
            </a:pPr>
            <a:endParaRPr lang="en-US" sz="2000" dirty="0" smtClean="0"/>
          </a:p>
          <a:p>
            <a:pPr marL="457200" lvl="1" indent="0">
              <a:buNone/>
            </a:pPr>
            <a:endParaRPr lang="en-US" sz="1400" dirty="0" smtClean="0"/>
          </a:p>
          <a:p>
            <a:pPr marL="0" indent="0">
              <a:buNone/>
            </a:pPr>
            <a:endParaRPr lang="en-US" sz="1400" dirty="0"/>
          </a:p>
        </p:txBody>
      </p:sp>
      <p:sp>
        <p:nvSpPr>
          <p:cNvPr id="4" name="Date Placeholder 3"/>
          <p:cNvSpPr>
            <a:spLocks noGrp="1"/>
          </p:cNvSpPr>
          <p:nvPr>
            <p:ph type="dt" sz="half" idx="10"/>
          </p:nvPr>
        </p:nvSpPr>
        <p:spPr/>
        <p:txBody>
          <a:bodyPr/>
          <a:lstStyle/>
          <a:p>
            <a:fld id="{C4E731E8-829B-42E3-AA46-2C0F17DFA0CB}" type="datetime1">
              <a:rPr lang="en-US" smtClean="0"/>
              <a:t>6/28/2018</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2</a:t>
            </a:fld>
            <a:endParaRPr lang="en-US"/>
          </a:p>
        </p:txBody>
      </p:sp>
      <p:sp>
        <p:nvSpPr>
          <p:cNvPr id="8" name="Content Placeholder 2"/>
          <p:cNvSpPr txBox="1">
            <a:spLocks/>
          </p:cNvSpPr>
          <p:nvPr/>
        </p:nvSpPr>
        <p:spPr>
          <a:xfrm>
            <a:off x="3962400" y="624648"/>
            <a:ext cx="4876800" cy="5714240"/>
          </a:xfrm>
          <a:prstGeom prst="rect">
            <a:avLst/>
          </a:prstGeom>
          <a:solidFill>
            <a:schemeClr val="tx1">
              <a:lumMod val="50000"/>
            </a:schemeClr>
          </a:solidFill>
          <a:ln>
            <a:solidFill>
              <a:srgbClr val="FFC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FFC000"/>
                </a:solidFill>
              </a:rPr>
              <a:t>Code snippets of Constructor calling different types </a:t>
            </a:r>
          </a:p>
          <a:p>
            <a:pPr algn="just"/>
            <a:r>
              <a:rPr lang="en-US" sz="1600" dirty="0" smtClean="0">
                <a:solidFill>
                  <a:srgbClr val="FFC000"/>
                </a:solidFill>
              </a:rPr>
              <a:t>Code </a:t>
            </a:r>
            <a:r>
              <a:rPr lang="en-US" sz="1600" dirty="0">
                <a:solidFill>
                  <a:srgbClr val="FFC000"/>
                </a:solidFill>
              </a:rPr>
              <a:t>Snippets of </a:t>
            </a:r>
            <a:r>
              <a:rPr lang="en-US" sz="1600" dirty="0" smtClean="0">
                <a:solidFill>
                  <a:srgbClr val="FFC000"/>
                </a:solidFill>
              </a:rPr>
              <a:t>Copy/Clone</a:t>
            </a:r>
            <a:endParaRPr lang="en-US" sz="1600" dirty="0">
              <a:solidFill>
                <a:srgbClr val="FFC000"/>
              </a:solidFill>
            </a:endParaRPr>
          </a:p>
          <a:p>
            <a:pPr lvl="2" algn="just"/>
            <a:r>
              <a:rPr lang="en-US" sz="1600" dirty="0"/>
              <a:t>Shallow copy Concept</a:t>
            </a:r>
          </a:p>
          <a:p>
            <a:pPr lvl="2" algn="just"/>
            <a:r>
              <a:rPr lang="en-US" sz="1600" dirty="0"/>
              <a:t>Deep Copy Concept</a:t>
            </a:r>
            <a:endParaRPr lang="en-US" sz="1600" dirty="0" smtClean="0">
              <a:solidFill>
                <a:srgbClr val="FFC000"/>
              </a:solidFill>
            </a:endParaRPr>
          </a:p>
          <a:p>
            <a:r>
              <a:rPr lang="en-US" sz="1600" dirty="0" smtClean="0">
                <a:solidFill>
                  <a:srgbClr val="FFC000"/>
                </a:solidFill>
              </a:rPr>
              <a:t>Code Snippets of Function Calling</a:t>
            </a:r>
          </a:p>
          <a:p>
            <a:pPr lvl="2"/>
            <a:r>
              <a:rPr lang="en-US" sz="1600" dirty="0" smtClean="0"/>
              <a:t>Showing Object passing as parameter</a:t>
            </a:r>
          </a:p>
          <a:p>
            <a:pPr lvl="2"/>
            <a:r>
              <a:rPr lang="en-US" sz="1600" dirty="0" smtClean="0"/>
              <a:t>Showing Object  returns from function in class</a:t>
            </a:r>
          </a:p>
          <a:p>
            <a:r>
              <a:rPr lang="en-US" sz="1600" dirty="0" smtClean="0">
                <a:solidFill>
                  <a:srgbClr val="FFC000"/>
                </a:solidFill>
              </a:rPr>
              <a:t>Code Snippets of Overloading</a:t>
            </a:r>
          </a:p>
          <a:p>
            <a:r>
              <a:rPr lang="en-US" sz="1600" dirty="0" smtClean="0">
                <a:solidFill>
                  <a:srgbClr val="FFC000"/>
                </a:solidFill>
              </a:rPr>
              <a:t>Code Snippets of using arrays </a:t>
            </a:r>
          </a:p>
          <a:p>
            <a:pPr lvl="2"/>
            <a:r>
              <a:rPr lang="en-US" sz="1600" dirty="0" smtClean="0"/>
              <a:t>Array of Objects</a:t>
            </a:r>
          </a:p>
          <a:p>
            <a:pPr lvl="2"/>
            <a:r>
              <a:rPr lang="en-US" sz="1600" dirty="0" smtClean="0"/>
              <a:t>Polymorphic Array</a:t>
            </a:r>
          </a:p>
          <a:p>
            <a:pPr lvl="2"/>
            <a:r>
              <a:rPr lang="en-US" sz="1600" dirty="0" smtClean="0"/>
              <a:t>&lt;vector&gt;, &lt;list&gt;</a:t>
            </a:r>
          </a:p>
          <a:p>
            <a:r>
              <a:rPr lang="en-US" sz="1600" dirty="0" smtClean="0">
                <a:solidFill>
                  <a:srgbClr val="FFC000"/>
                </a:solidFill>
              </a:rPr>
              <a:t>Code Snippets of Overriding</a:t>
            </a:r>
          </a:p>
          <a:p>
            <a:r>
              <a:rPr lang="en-US" sz="1600" dirty="0" smtClean="0">
                <a:solidFill>
                  <a:srgbClr val="FFC000"/>
                </a:solidFill>
              </a:rPr>
              <a:t>Code Snippets of Type Casting and Boxing-</a:t>
            </a:r>
            <a:r>
              <a:rPr lang="en-US" sz="1600" dirty="0" err="1" smtClean="0">
                <a:solidFill>
                  <a:srgbClr val="FFC000"/>
                </a:solidFill>
              </a:rPr>
              <a:t>unBoxing</a:t>
            </a:r>
            <a:endParaRPr lang="en-US" sz="1600" dirty="0" smtClean="0">
              <a:solidFill>
                <a:srgbClr val="FFC000"/>
              </a:solidFill>
            </a:endParaRPr>
          </a:p>
          <a:p>
            <a:r>
              <a:rPr lang="en-US" sz="1800" dirty="0" smtClean="0"/>
              <a:t>Learning and achievements</a:t>
            </a:r>
          </a:p>
          <a:p>
            <a:r>
              <a:rPr lang="en-US" sz="1800" dirty="0" smtClean="0"/>
              <a:t>Improvement and Future Work</a:t>
            </a:r>
          </a:p>
          <a:p>
            <a:r>
              <a:rPr lang="en-US" sz="1800" dirty="0" smtClean="0"/>
              <a:t>Demo and Queries</a:t>
            </a:r>
          </a:p>
          <a:p>
            <a:endParaRPr lang="en-US" sz="1600" dirty="0" smtClean="0"/>
          </a:p>
          <a:p>
            <a:endParaRPr lang="en-US" sz="1600" dirty="0" smtClean="0"/>
          </a:p>
          <a:p>
            <a:pPr marL="457200" lvl="1" indent="0">
              <a:buFont typeface="Arial" pitchFamily="34" charset="0"/>
              <a:buNone/>
            </a:pPr>
            <a:endParaRPr lang="en-US" sz="1600" dirty="0" smtClean="0"/>
          </a:p>
          <a:p>
            <a:pPr marL="0" indent="0">
              <a:buFont typeface="Arial" pitchFamily="34" charset="0"/>
              <a:buNone/>
            </a:pPr>
            <a:endParaRPr lang="en-US" sz="1600" dirty="0"/>
          </a:p>
        </p:txBody>
      </p:sp>
      <p:sp>
        <p:nvSpPr>
          <p:cNvPr id="11" name="Footer Placeholder 4"/>
          <p:cNvSpPr>
            <a:spLocks noGrp="1"/>
          </p:cNvSpPr>
          <p:nvPr>
            <p:ph type="ftr" sz="quarter" idx="11"/>
          </p:nvPr>
        </p:nvSpPr>
        <p:spPr>
          <a:xfrm>
            <a:off x="3124200" y="6356350"/>
            <a:ext cx="4419600" cy="365125"/>
          </a:xfrm>
        </p:spPr>
        <p:txBody>
          <a:bodyPr/>
          <a:lstStyle/>
          <a:p>
            <a:r>
              <a:rPr lang="en-US" dirty="0" smtClean="0"/>
              <a:t>BSCS-413 Object Oriented Programming</a:t>
            </a:r>
            <a:endParaRPr lang="en-US" dirty="0"/>
          </a:p>
        </p:txBody>
      </p:sp>
    </p:spTree>
    <p:extLst>
      <p:ext uri="{BB962C8B-B14F-4D97-AF65-F5344CB8AC3E}">
        <p14:creationId xmlns:p14="http://schemas.microsoft.com/office/powerpoint/2010/main" val="46596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a:t>
            </a:r>
            <a:endParaRPr lang="en-US" dirty="0"/>
          </a:p>
        </p:txBody>
      </p:sp>
      <p:sp>
        <p:nvSpPr>
          <p:cNvPr id="3" name="Text Placeholder 2"/>
          <p:cNvSpPr>
            <a:spLocks noGrp="1"/>
          </p:cNvSpPr>
          <p:nvPr>
            <p:ph type="body" idx="1"/>
          </p:nvPr>
        </p:nvSpPr>
        <p:spPr/>
        <p:txBody>
          <a:bodyPr/>
          <a:lstStyle/>
          <a:p>
            <a:r>
              <a:rPr lang="en-US" dirty="0" smtClean="0"/>
              <a:t>In this Section we demonstrate operator overloading.</a:t>
            </a:r>
            <a:endParaRPr lang="en-US" dirty="0"/>
          </a:p>
        </p:txBody>
      </p:sp>
      <p:sp>
        <p:nvSpPr>
          <p:cNvPr id="4" name="Date Placeholder 3"/>
          <p:cNvSpPr>
            <a:spLocks noGrp="1"/>
          </p:cNvSpPr>
          <p:nvPr>
            <p:ph type="dt" sz="half" idx="10"/>
          </p:nvPr>
        </p:nvSpPr>
        <p:spPr/>
        <p:txBody>
          <a:bodyPr/>
          <a:lstStyle/>
          <a:p>
            <a:fld id="{EA2601C0-14AD-47D3-988D-6D50553D4DED}"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20</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920096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59335"/>
            <a:ext cx="8229600" cy="1143000"/>
          </a:xfrm>
        </p:spPr>
        <p:txBody>
          <a:bodyPr>
            <a:normAutofit fontScale="90000"/>
          </a:bodyPr>
          <a:lstStyle/>
          <a:p>
            <a:r>
              <a:rPr lang="en-US" sz="3600" dirty="0" smtClean="0"/>
              <a:t>This slide demonstrates use of operator overloading and definition of such functions.</a:t>
            </a:r>
            <a:endParaRPr lang="en-US"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15487" y="2666999"/>
            <a:ext cx="2328455" cy="62759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000" y="2057400"/>
            <a:ext cx="5334000" cy="2133600"/>
          </a:xfrm>
        </p:spPr>
      </p:pic>
      <p:sp>
        <p:nvSpPr>
          <p:cNvPr id="2" name="Date Placeholder 1"/>
          <p:cNvSpPr>
            <a:spLocks noGrp="1"/>
          </p:cNvSpPr>
          <p:nvPr>
            <p:ph type="dt" sz="half" idx="10"/>
          </p:nvPr>
        </p:nvSpPr>
        <p:spPr/>
        <p:txBody>
          <a:bodyPr/>
          <a:lstStyle/>
          <a:p>
            <a:fld id="{F443F7C9-307D-451A-84A0-E399B1760DF2}"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21</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4830762"/>
            <a:ext cx="5867400" cy="1400070"/>
          </a:xfrm>
          <a:prstGeom prst="rect">
            <a:avLst/>
          </a:prstGeom>
        </p:spPr>
      </p:pic>
    </p:spTree>
    <p:extLst>
      <p:ext uri="{BB962C8B-B14F-4D97-AF65-F5344CB8AC3E}">
        <p14:creationId xmlns:p14="http://schemas.microsoft.com/office/powerpoint/2010/main" val="3030311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a:t>
            </a:r>
            <a:br>
              <a:rPr lang="en-US" dirty="0" smtClean="0"/>
            </a:br>
            <a:r>
              <a:rPr lang="en-US" dirty="0" smtClean="0"/>
              <a:t> </a:t>
            </a:r>
            <a:endParaRPr lang="en-US" dirty="0"/>
          </a:p>
        </p:txBody>
      </p:sp>
      <p:sp>
        <p:nvSpPr>
          <p:cNvPr id="3" name="Text Placeholder 2"/>
          <p:cNvSpPr>
            <a:spLocks noGrp="1"/>
          </p:cNvSpPr>
          <p:nvPr>
            <p:ph type="body" idx="1"/>
          </p:nvPr>
        </p:nvSpPr>
        <p:spPr/>
        <p:txBody>
          <a:bodyPr/>
          <a:lstStyle/>
          <a:p>
            <a:r>
              <a:rPr lang="en-US" dirty="0" smtClean="0"/>
              <a:t>Here we describes the grouping of similar objects via arrays, list and other containers</a:t>
            </a:r>
            <a:endParaRPr lang="en-US" dirty="0"/>
          </a:p>
        </p:txBody>
      </p:sp>
      <p:sp>
        <p:nvSpPr>
          <p:cNvPr id="4" name="Date Placeholder 3"/>
          <p:cNvSpPr>
            <a:spLocks noGrp="1"/>
          </p:cNvSpPr>
          <p:nvPr>
            <p:ph type="dt" sz="half" idx="10"/>
          </p:nvPr>
        </p:nvSpPr>
        <p:spPr/>
        <p:txBody>
          <a:bodyPr/>
          <a:lstStyle/>
          <a:p>
            <a:fld id="{C3C23773-F819-4A69-B6FD-32BCB75AACE6}"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22</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819203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just"/>
            <a:r>
              <a:rPr lang="en-US" sz="2800" dirty="0" smtClean="0"/>
              <a:t>An array of pointers is used of node type which is also a polymorphic array in-order to store vertices of the graph. </a:t>
            </a:r>
            <a:endParaRPr lang="en-US" sz="2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1184" y="1600200"/>
            <a:ext cx="4010631" cy="4525963"/>
          </a:xfrm>
        </p:spPr>
      </p:pic>
      <p:pic>
        <p:nvPicPr>
          <p:cNvPr id="9" name="Content Placeholder 8"/>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73140"/>
          <a:stretch/>
        </p:blipFill>
        <p:spPr>
          <a:xfrm>
            <a:off x="4953000" y="3048000"/>
            <a:ext cx="2362405" cy="609600"/>
          </a:xfrm>
        </p:spPr>
      </p:pic>
      <p:sp>
        <p:nvSpPr>
          <p:cNvPr id="2" name="Date Placeholder 1"/>
          <p:cNvSpPr>
            <a:spLocks noGrp="1"/>
          </p:cNvSpPr>
          <p:nvPr>
            <p:ph type="dt" sz="half" idx="10"/>
          </p:nvPr>
        </p:nvSpPr>
        <p:spPr/>
        <p:txBody>
          <a:bodyPr/>
          <a:lstStyle/>
          <a:p>
            <a:fld id="{7227D881-458B-48D8-AC4B-4D59CDEDDCD1}"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23</a:t>
            </a:fld>
            <a:endParaRPr lang="en-US"/>
          </a:p>
        </p:txBody>
      </p:sp>
    </p:spTree>
    <p:extLst>
      <p:ext uri="{BB962C8B-B14F-4D97-AF65-F5344CB8AC3E}">
        <p14:creationId xmlns:p14="http://schemas.microsoft.com/office/powerpoint/2010/main" val="112336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and polymorphism </a:t>
            </a:r>
            <a:br>
              <a:rPr lang="en-US" dirty="0" smtClean="0"/>
            </a:br>
            <a:r>
              <a:rPr lang="en-US" dirty="0" smtClean="0"/>
              <a:t> </a:t>
            </a:r>
            <a:endParaRPr lang="en-US" dirty="0"/>
          </a:p>
        </p:txBody>
      </p:sp>
      <p:sp>
        <p:nvSpPr>
          <p:cNvPr id="3" name="Text Placeholder 2"/>
          <p:cNvSpPr>
            <a:spLocks noGrp="1"/>
          </p:cNvSpPr>
          <p:nvPr>
            <p:ph type="body" idx="1"/>
          </p:nvPr>
        </p:nvSpPr>
        <p:spPr/>
        <p:txBody>
          <a:bodyPr/>
          <a:lstStyle/>
          <a:p>
            <a:r>
              <a:rPr lang="en-US" dirty="0" smtClean="0"/>
              <a:t>Here we describe about </a:t>
            </a:r>
            <a:r>
              <a:rPr lang="en-US" dirty="0" smtClean="0">
                <a:solidFill>
                  <a:srgbClr val="FFC000"/>
                </a:solidFill>
              </a:rPr>
              <a:t>Inheritance, Polymorphism, Polymorphic Array and Overriding.</a:t>
            </a:r>
            <a:endParaRPr lang="en-US" dirty="0">
              <a:solidFill>
                <a:srgbClr val="FFC000"/>
              </a:solidFill>
            </a:endParaRPr>
          </a:p>
        </p:txBody>
      </p:sp>
      <p:sp>
        <p:nvSpPr>
          <p:cNvPr id="4" name="Date Placeholder 3"/>
          <p:cNvSpPr>
            <a:spLocks noGrp="1"/>
          </p:cNvSpPr>
          <p:nvPr>
            <p:ph type="dt" sz="half" idx="10"/>
          </p:nvPr>
        </p:nvSpPr>
        <p:spPr/>
        <p:txBody>
          <a:bodyPr/>
          <a:lstStyle/>
          <a:p>
            <a:fld id="{C3C23773-F819-4A69-B6FD-32BCB75AACE6}"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1561951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401762"/>
          </a:xfrm>
        </p:spPr>
        <p:txBody>
          <a:bodyPr>
            <a:noAutofit/>
          </a:bodyPr>
          <a:lstStyle/>
          <a:p>
            <a:pPr algn="just"/>
            <a:r>
              <a:rPr lang="en-US" sz="2000" dirty="0" smtClean="0"/>
              <a:t>The constructors are used in the following way in inheritance. The base constructors are called from the derived constructors. The program consists of a two level inheritance hierarchy. Node is inherited into stairs and room while room has 3 derived classes.</a:t>
            </a:r>
            <a:endParaRPr lang="en-US" sz="20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938212"/>
            <a:ext cx="7239000" cy="2929187"/>
          </a:xfrm>
        </p:spPr>
      </p:pic>
      <p:sp>
        <p:nvSpPr>
          <p:cNvPr id="2" name="Date Placeholder 1"/>
          <p:cNvSpPr>
            <a:spLocks noGrp="1"/>
          </p:cNvSpPr>
          <p:nvPr>
            <p:ph type="dt" sz="half" idx="10"/>
          </p:nvPr>
        </p:nvSpPr>
        <p:spPr/>
        <p:txBody>
          <a:bodyPr/>
          <a:lstStyle/>
          <a:p>
            <a:fld id="{7227D881-458B-48D8-AC4B-4D59CDEDDCD1}"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25</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96722"/>
            <a:ext cx="2651990" cy="1021168"/>
          </a:xfrm>
          <a:prstGeom prst="rect">
            <a:avLst/>
          </a:prstGeom>
        </p:spPr>
      </p:pic>
      <p:sp>
        <p:nvSpPr>
          <p:cNvPr id="12" name="Content Placeholder 11"/>
          <p:cNvSpPr>
            <a:spLocks noGrp="1"/>
          </p:cNvSpPr>
          <p:nvPr>
            <p:ph sz="half" idx="2"/>
          </p:nvPr>
        </p:nvSpPr>
        <p:spPr>
          <a:xfrm>
            <a:off x="8305800" y="1600200"/>
            <a:ext cx="381000" cy="4525963"/>
          </a:xfrm>
        </p:spPr>
        <p:txBody>
          <a:bodyPr/>
          <a:lstStyle/>
          <a:p>
            <a:endParaRPr lang="en-US" dirty="0"/>
          </a:p>
        </p:txBody>
      </p:sp>
    </p:spTree>
    <p:extLst>
      <p:ext uri="{BB962C8B-B14F-4D97-AF65-F5344CB8AC3E}">
        <p14:creationId xmlns:p14="http://schemas.microsoft.com/office/powerpoint/2010/main" val="3549882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pPr algn="just"/>
            <a:r>
              <a:rPr lang="en-US" sz="2400" dirty="0" smtClean="0"/>
              <a:t>Vertices is a polymorphic array of node type which calls the </a:t>
            </a:r>
            <a:r>
              <a:rPr lang="en-US" sz="2400" dirty="0" err="1" smtClean="0"/>
              <a:t>fileInput</a:t>
            </a:r>
            <a:r>
              <a:rPr lang="en-US" sz="2400" dirty="0" smtClean="0"/>
              <a:t> function according to the derived objects at that particular index, executing run time polymorphism. The two getter functions and display are </a:t>
            </a:r>
            <a:r>
              <a:rPr lang="en-US" sz="2400" dirty="0" err="1" smtClean="0"/>
              <a:t>overrided</a:t>
            </a:r>
            <a:r>
              <a:rPr lang="en-US" sz="2400" dirty="0" smtClean="0"/>
              <a:t> in derived classes.</a:t>
            </a:r>
            <a:endParaRPr lang="en-US"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011" y="1833262"/>
            <a:ext cx="4010631" cy="452596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3126314"/>
            <a:ext cx="4038600" cy="1473734"/>
          </a:xfrm>
        </p:spPr>
      </p:pic>
      <p:sp>
        <p:nvSpPr>
          <p:cNvPr id="5" name="Date Placeholder 4"/>
          <p:cNvSpPr>
            <a:spLocks noGrp="1"/>
          </p:cNvSpPr>
          <p:nvPr>
            <p:ph type="dt" sz="half" idx="10"/>
          </p:nvPr>
        </p:nvSpPr>
        <p:spPr/>
        <p:txBody>
          <a:bodyPr/>
          <a:lstStyle/>
          <a:p>
            <a:fld id="{692461B3-594E-43E1-8D0C-3DA04A05D531}" type="datetime1">
              <a:rPr lang="en-US" smtClean="0"/>
              <a:t>6/28/2018</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26</a:t>
            </a:fld>
            <a:endParaRPr lang="en-US"/>
          </a:p>
        </p:txBody>
      </p:sp>
    </p:spTree>
    <p:extLst>
      <p:ext uri="{BB962C8B-B14F-4D97-AF65-F5344CB8AC3E}">
        <p14:creationId xmlns:p14="http://schemas.microsoft.com/office/powerpoint/2010/main" val="369746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Mathematics, logic , data structure and </a:t>
            </a:r>
            <a:r>
              <a:rPr lang="en-US" dirty="0" err="1" smtClean="0"/>
              <a:t>ai</a:t>
            </a:r>
            <a:r>
              <a:rPr lang="en-US" dirty="0" smtClean="0"/>
              <a:t> </a:t>
            </a:r>
            <a:br>
              <a:rPr lang="en-US" dirty="0" smtClean="0"/>
            </a:br>
            <a:r>
              <a:rPr lang="en-US" dirty="0" smtClean="0"/>
              <a:t> </a:t>
            </a:r>
            <a:endParaRPr lang="en-US" dirty="0"/>
          </a:p>
        </p:txBody>
      </p:sp>
      <p:sp>
        <p:nvSpPr>
          <p:cNvPr id="3" name="Text Placeholder 2"/>
          <p:cNvSpPr>
            <a:spLocks noGrp="1"/>
          </p:cNvSpPr>
          <p:nvPr>
            <p:ph type="body" idx="1"/>
          </p:nvPr>
        </p:nvSpPr>
        <p:spPr/>
        <p:txBody>
          <a:bodyPr/>
          <a:lstStyle/>
          <a:p>
            <a:r>
              <a:rPr lang="en-US" dirty="0" smtClean="0"/>
              <a:t>Here we describe about Mathematics and Logics from Discrete Mathematics domain. It may talk about Algorithms, Matrices, Data Structure, Graph, Tree, Number Theory …………………..</a:t>
            </a:r>
            <a:endParaRPr lang="en-US" dirty="0">
              <a:solidFill>
                <a:srgbClr val="FFC000"/>
              </a:solidFill>
            </a:endParaRPr>
          </a:p>
        </p:txBody>
      </p:sp>
      <p:sp>
        <p:nvSpPr>
          <p:cNvPr id="4" name="Date Placeholder 3"/>
          <p:cNvSpPr>
            <a:spLocks noGrp="1"/>
          </p:cNvSpPr>
          <p:nvPr>
            <p:ph type="dt" sz="half" idx="10"/>
          </p:nvPr>
        </p:nvSpPr>
        <p:spPr/>
        <p:txBody>
          <a:bodyPr/>
          <a:lstStyle/>
          <a:p>
            <a:fld id="{C3C23773-F819-4A69-B6FD-32BCB75AACE6}"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27</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90307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just"/>
            <a:r>
              <a:rPr lang="en-US" sz="2800" dirty="0" smtClean="0"/>
              <a:t>Following is the slightly modified implementation of the Dijkstra algorithm, which is a popular algorithm for finding the shortest path in a given graph.</a:t>
            </a:r>
            <a:endParaRPr lang="en-US" sz="2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977130"/>
            <a:ext cx="4191000" cy="396647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19600" y="1977130"/>
            <a:ext cx="4724400" cy="2667000"/>
          </a:xfrm>
        </p:spPr>
      </p:pic>
      <p:sp>
        <p:nvSpPr>
          <p:cNvPr id="2" name="Date Placeholder 1"/>
          <p:cNvSpPr>
            <a:spLocks noGrp="1"/>
          </p:cNvSpPr>
          <p:nvPr>
            <p:ph type="dt" sz="half" idx="10"/>
          </p:nvPr>
        </p:nvSpPr>
        <p:spPr/>
        <p:txBody>
          <a:bodyPr/>
          <a:lstStyle/>
          <a:p>
            <a:fld id="{7227D881-458B-48D8-AC4B-4D59CDEDDCD1}"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28</a:t>
            </a:fld>
            <a:endParaRPr lang="en-US"/>
          </a:p>
        </p:txBody>
      </p:sp>
    </p:spTree>
    <p:extLst>
      <p:ext uri="{BB962C8B-B14F-4D97-AF65-F5344CB8AC3E}">
        <p14:creationId xmlns:p14="http://schemas.microsoft.com/office/powerpoint/2010/main" val="2373630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Autofit/>
          </a:bodyPr>
          <a:lstStyle/>
          <a:p>
            <a:pPr algn="just"/>
            <a:r>
              <a:rPr lang="en-US" sz="2800" dirty="0" smtClean="0"/>
              <a:t>We have implemented the graph data structure by using the adjacency matrix representation for a weighted undirected graph.</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09800"/>
            <a:ext cx="5257800" cy="3082255"/>
          </a:xfrm>
        </p:spPr>
      </p:pic>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29</a:t>
            </a:fld>
            <a:endParaRPr lang="en-US"/>
          </a:p>
        </p:txBody>
      </p:sp>
    </p:spTree>
    <p:extLst>
      <p:ext uri="{BB962C8B-B14F-4D97-AF65-F5344CB8AC3E}">
        <p14:creationId xmlns:p14="http://schemas.microsoft.com/office/powerpoint/2010/main" val="2517286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Features</a:t>
            </a:r>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a:t>
            </a:fld>
            <a:endParaRPr lang="en-US"/>
          </a:p>
        </p:txBody>
      </p:sp>
      <p:sp>
        <p:nvSpPr>
          <p:cNvPr id="7" name="TextBox 6"/>
          <p:cNvSpPr txBox="1"/>
          <p:nvPr/>
        </p:nvSpPr>
        <p:spPr>
          <a:xfrm>
            <a:off x="762000" y="1600200"/>
            <a:ext cx="7848600" cy="4616648"/>
          </a:xfrm>
          <a:prstGeom prst="rect">
            <a:avLst/>
          </a:prstGeom>
          <a:solidFill>
            <a:schemeClr val="tx1">
              <a:lumMod val="50000"/>
            </a:schemeClr>
          </a:solidFill>
        </p:spPr>
        <p:txBody>
          <a:bodyPr wrap="square" rtlCol="0">
            <a:spAutoFit/>
          </a:bodyPr>
          <a:lstStyle/>
          <a:p>
            <a:pPr marL="457200" indent="-457200">
              <a:lnSpc>
                <a:spcPct val="150000"/>
              </a:lnSpc>
              <a:buFont typeface="Wingdings" panose="05000000000000000000" pitchFamily="2" charset="2"/>
              <a:buChar char="ü"/>
            </a:pPr>
            <a:r>
              <a:rPr lang="en-US" sz="2800" dirty="0"/>
              <a:t>Singleton </a:t>
            </a:r>
            <a:r>
              <a:rPr lang="en-US" sz="2800" dirty="0" smtClean="0"/>
              <a:t>Pattern for Object Creation</a:t>
            </a:r>
          </a:p>
          <a:p>
            <a:pPr marL="457200" indent="-457200">
              <a:lnSpc>
                <a:spcPct val="150000"/>
              </a:lnSpc>
              <a:buFont typeface="Wingdings" panose="05000000000000000000" pitchFamily="2" charset="2"/>
              <a:buChar char="ü"/>
            </a:pPr>
            <a:r>
              <a:rPr lang="en-US" sz="2800" dirty="0" smtClean="0"/>
              <a:t>Composite Pattern  for Module </a:t>
            </a:r>
          </a:p>
          <a:p>
            <a:pPr marL="457200" indent="-457200">
              <a:lnSpc>
                <a:spcPct val="150000"/>
              </a:lnSpc>
              <a:buFont typeface="Wingdings" panose="05000000000000000000" pitchFamily="2" charset="2"/>
              <a:buChar char="ü"/>
            </a:pPr>
            <a:r>
              <a:rPr lang="en-US" sz="2800" dirty="0" smtClean="0"/>
              <a:t>MVC Pattern for Code Organization</a:t>
            </a:r>
          </a:p>
          <a:p>
            <a:pPr marL="457200" indent="-457200">
              <a:lnSpc>
                <a:spcPct val="150000"/>
              </a:lnSpc>
              <a:buFont typeface="Wingdings" panose="05000000000000000000" pitchFamily="2" charset="2"/>
              <a:buChar char="ü"/>
            </a:pPr>
            <a:r>
              <a:rPr lang="en-US" sz="2800" dirty="0" smtClean="0"/>
              <a:t>Graphical user Interface (GUI)</a:t>
            </a:r>
          </a:p>
          <a:p>
            <a:pPr marL="457200" indent="-457200">
              <a:lnSpc>
                <a:spcPct val="150000"/>
              </a:lnSpc>
              <a:buFont typeface="Wingdings" panose="05000000000000000000" pitchFamily="2" charset="2"/>
              <a:buChar char="ü"/>
            </a:pPr>
            <a:r>
              <a:rPr lang="en-US" sz="2800" dirty="0" smtClean="0"/>
              <a:t>Exceptions (Error Handling)</a:t>
            </a:r>
          </a:p>
          <a:p>
            <a:pPr marL="457200" indent="-457200">
              <a:lnSpc>
                <a:spcPct val="150000"/>
              </a:lnSpc>
              <a:buFont typeface="Wingdings" panose="05000000000000000000" pitchFamily="2" charset="2"/>
              <a:buChar char="ü"/>
            </a:pPr>
            <a:r>
              <a:rPr lang="en-US" sz="2800" dirty="0" smtClean="0"/>
              <a:t>Generics / Templates</a:t>
            </a:r>
          </a:p>
          <a:p>
            <a:pPr marL="457200" indent="-457200">
              <a:lnSpc>
                <a:spcPct val="150000"/>
              </a:lnSpc>
              <a:buFont typeface="Wingdings" panose="05000000000000000000" pitchFamily="2" charset="2"/>
              <a:buChar char="ü"/>
            </a:pPr>
            <a:endParaRPr lang="en-US" sz="2800" dirty="0"/>
          </a:p>
        </p:txBody>
      </p:sp>
    </p:spTree>
    <p:extLst>
      <p:ext uri="{BB962C8B-B14F-4D97-AF65-F5344CB8AC3E}">
        <p14:creationId xmlns:p14="http://schemas.microsoft.com/office/powerpoint/2010/main" val="2778874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other content you want to highlight from your project</a:t>
            </a:r>
            <a:endParaRPr lang="en-US" dirty="0"/>
          </a:p>
        </p:txBody>
      </p:sp>
      <p:sp>
        <p:nvSpPr>
          <p:cNvPr id="3" name="Text Placeholder 2"/>
          <p:cNvSpPr>
            <a:spLocks noGrp="1"/>
          </p:cNvSpPr>
          <p:nvPr>
            <p:ph type="body" idx="1"/>
          </p:nvPr>
        </p:nvSpPr>
        <p:spPr/>
        <p:txBody>
          <a:bodyPr/>
          <a:lstStyle/>
          <a:p>
            <a:r>
              <a:rPr lang="en-US" dirty="0" smtClean="0"/>
              <a:t>In this section we describe Our Module / Programming effort which we did as a part of project requirement.</a:t>
            </a:r>
            <a:endParaRPr lang="en-US" dirty="0"/>
          </a:p>
        </p:txBody>
      </p:sp>
      <p:sp>
        <p:nvSpPr>
          <p:cNvPr id="4" name="Date Placeholder 3"/>
          <p:cNvSpPr>
            <a:spLocks noGrp="1"/>
          </p:cNvSpPr>
          <p:nvPr>
            <p:ph type="dt" sz="half" idx="10"/>
          </p:nvPr>
        </p:nvSpPr>
        <p:spPr/>
        <p:txBody>
          <a:bodyPr/>
          <a:lstStyle/>
          <a:p>
            <a:fld id="{71B1524D-18C4-448D-9FED-2D8CABAFF6F7}" type="datetime1">
              <a:rPr lang="en-US" smtClean="0"/>
              <a:t>6/28/2018</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30</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338445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just"/>
            <a:r>
              <a:rPr lang="en-US" sz="2800" dirty="0" smtClean="0"/>
              <a:t>We have used singleton pattern for creation of graph and Dijkstra objects according to our requirement.</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60843"/>
            <a:ext cx="2392887" cy="558557"/>
          </a:xfrm>
        </p:spPr>
      </p:pic>
      <p:sp>
        <p:nvSpPr>
          <p:cNvPr id="2" name="Date Placeholder 1"/>
          <p:cNvSpPr>
            <a:spLocks noGrp="1"/>
          </p:cNvSpPr>
          <p:nvPr>
            <p:ph type="dt" sz="half" idx="10"/>
          </p:nvPr>
        </p:nvSpPr>
        <p:spPr/>
        <p:txBody>
          <a:bodyPr/>
          <a:lstStyle/>
          <a:p>
            <a:fld id="{7227D881-458B-48D8-AC4B-4D59CDEDDCD1}"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31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133600"/>
            <a:ext cx="3733799" cy="2895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91" y="3290754"/>
            <a:ext cx="3261643" cy="747846"/>
          </a:xfrm>
          <a:prstGeom prst="rect">
            <a:avLst/>
          </a:prstGeom>
        </p:spPr>
      </p:pic>
    </p:spTree>
    <p:extLst>
      <p:ext uri="{BB962C8B-B14F-4D97-AF65-F5344CB8AC3E}">
        <p14:creationId xmlns:p14="http://schemas.microsoft.com/office/powerpoint/2010/main" val="671202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and Achievements</a:t>
            </a:r>
            <a:endParaRPr lang="en-US" dirty="0"/>
          </a:p>
        </p:txBody>
      </p:sp>
      <p:sp>
        <p:nvSpPr>
          <p:cNvPr id="3" name="Text Placeholder 2"/>
          <p:cNvSpPr>
            <a:spLocks noGrp="1"/>
          </p:cNvSpPr>
          <p:nvPr>
            <p:ph type="body" idx="1"/>
          </p:nvPr>
        </p:nvSpPr>
        <p:spPr/>
        <p:txBody>
          <a:bodyPr/>
          <a:lstStyle/>
          <a:p>
            <a:r>
              <a:rPr lang="en-US" dirty="0" smtClean="0"/>
              <a:t>In this section we describe the things that makes us feel that we have learned, we did something new , we did something that is different and thus we should get full marks or even we deserves Bonus marks.</a:t>
            </a:r>
            <a:endParaRPr lang="en-US" dirty="0"/>
          </a:p>
        </p:txBody>
      </p:sp>
      <p:sp>
        <p:nvSpPr>
          <p:cNvPr id="4" name="Date Placeholder 3"/>
          <p:cNvSpPr>
            <a:spLocks noGrp="1"/>
          </p:cNvSpPr>
          <p:nvPr>
            <p:ph type="dt" sz="half" idx="10"/>
          </p:nvPr>
        </p:nvSpPr>
        <p:spPr/>
        <p:txBody>
          <a:bodyPr/>
          <a:lstStyle/>
          <a:p>
            <a:fld id="{71B1524D-18C4-448D-9FED-2D8CABAFF6F7}"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32</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995216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228600"/>
            <a:ext cx="8229600" cy="3733800"/>
          </a:xfrm>
        </p:spPr>
        <p:txBody>
          <a:bodyPr>
            <a:normAutofit/>
          </a:bodyPr>
          <a:lstStyle/>
          <a:p>
            <a:pPr algn="just"/>
            <a:r>
              <a:rPr lang="en-US" sz="2800" dirty="0" smtClean="0"/>
              <a:t>We have studied and implemented the graph data structure and Dijkstra algorithm which would have been taught to us in future semesters. In addition to this we also built a GUI representing our program. We worked on practical data gathered by us and have done sincere effort on mapping the department on a graph and used  a big amount of data.</a:t>
            </a:r>
            <a:endParaRPr lang="en-US" sz="2800" dirty="0"/>
          </a:p>
        </p:txBody>
      </p:sp>
      <p:sp>
        <p:nvSpPr>
          <p:cNvPr id="2" name="Date Placeholder 1"/>
          <p:cNvSpPr>
            <a:spLocks noGrp="1"/>
          </p:cNvSpPr>
          <p:nvPr>
            <p:ph type="dt" sz="half" idx="10"/>
          </p:nvPr>
        </p:nvSpPr>
        <p:spPr/>
        <p:txBody>
          <a:bodyPr/>
          <a:lstStyle/>
          <a:p>
            <a:fld id="{AB4E4C7C-6821-4784-83D3-07FF2026B858}"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33</a:t>
            </a:fld>
            <a:endParaRPr lang="en-US"/>
          </a:p>
        </p:txBody>
      </p:sp>
    </p:spTree>
    <p:extLst>
      <p:ext uri="{BB962C8B-B14F-4D97-AF65-F5344CB8AC3E}">
        <p14:creationId xmlns:p14="http://schemas.microsoft.com/office/powerpoint/2010/main" val="628879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and future work</a:t>
            </a:r>
            <a:endParaRPr lang="en-US" dirty="0"/>
          </a:p>
        </p:txBody>
      </p:sp>
      <p:sp>
        <p:nvSpPr>
          <p:cNvPr id="3" name="Text Placeholder 2"/>
          <p:cNvSpPr>
            <a:spLocks noGrp="1"/>
          </p:cNvSpPr>
          <p:nvPr>
            <p:ph type="body" idx="1"/>
          </p:nvPr>
        </p:nvSpPr>
        <p:spPr/>
        <p:txBody>
          <a:bodyPr/>
          <a:lstStyle/>
          <a:p>
            <a:r>
              <a:rPr lang="en-US" dirty="0" smtClean="0"/>
              <a:t>In this section we mention the tasks that are still unresolved. The exceptional cases where still improvement is needed. We also mention the applications that can build on top of our current work.</a:t>
            </a:r>
            <a:endParaRPr lang="en-US" dirty="0"/>
          </a:p>
        </p:txBody>
      </p:sp>
      <p:sp>
        <p:nvSpPr>
          <p:cNvPr id="4" name="Date Placeholder 3"/>
          <p:cNvSpPr>
            <a:spLocks noGrp="1"/>
          </p:cNvSpPr>
          <p:nvPr>
            <p:ph type="dt" sz="half" idx="10"/>
          </p:nvPr>
        </p:nvSpPr>
        <p:spPr/>
        <p:txBody>
          <a:bodyPr/>
          <a:lstStyle/>
          <a:p>
            <a:fld id="{71B1524D-18C4-448D-9FED-2D8CABAFF6F7}"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731331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3230562"/>
          </a:xfrm>
        </p:spPr>
        <p:txBody>
          <a:bodyPr>
            <a:normAutofit fontScale="90000"/>
          </a:bodyPr>
          <a:lstStyle/>
          <a:p>
            <a:pPr algn="just"/>
            <a:r>
              <a:rPr lang="en-US" sz="2800" dirty="0" smtClean="0"/>
              <a:t>Some improvements are still needed in the program such as taking into account a more efficient algorithm and extracting data from a google maps API which is more precise and can save time of typing data into text files. In future this program can be used on a bigger scale and a mobile application can be made to provide easier access to the students and employees of our university and save a great deal of time.</a:t>
            </a:r>
            <a:endParaRPr lang="en-US" sz="2800" dirty="0"/>
          </a:p>
        </p:txBody>
      </p:sp>
      <p:sp>
        <p:nvSpPr>
          <p:cNvPr id="2" name="Date Placeholder 1"/>
          <p:cNvSpPr>
            <a:spLocks noGrp="1"/>
          </p:cNvSpPr>
          <p:nvPr>
            <p:ph type="dt" sz="half" idx="10"/>
          </p:nvPr>
        </p:nvSpPr>
        <p:spPr/>
        <p:txBody>
          <a:bodyPr/>
          <a:lstStyle/>
          <a:p>
            <a:fld id="{2DDD9B06-C460-4C8B-BA45-44F754E866A6}" type="datetime1">
              <a:rPr lang="en-US" smtClean="0"/>
              <a:t>6/28/2018</a:t>
            </a:fld>
            <a:endParaRPr lang="en-US"/>
          </a:p>
        </p:txBody>
      </p:sp>
      <p:sp>
        <p:nvSpPr>
          <p:cNvPr id="6"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35</a:t>
            </a:fld>
            <a:endParaRPr lang="en-US"/>
          </a:p>
        </p:txBody>
      </p:sp>
    </p:spTree>
    <p:extLst>
      <p:ext uri="{BB962C8B-B14F-4D97-AF65-F5344CB8AC3E}">
        <p14:creationId xmlns:p14="http://schemas.microsoft.com/office/powerpoint/2010/main" val="2066111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and Queries</a:t>
            </a:r>
            <a:endParaRPr lang="en-US" dirty="0"/>
          </a:p>
        </p:txBody>
      </p:sp>
      <p:sp>
        <p:nvSpPr>
          <p:cNvPr id="3" name="Content Placeholder 2"/>
          <p:cNvSpPr>
            <a:spLocks noGrp="1"/>
          </p:cNvSpPr>
          <p:nvPr>
            <p:ph idx="1"/>
          </p:nvPr>
        </p:nvSpPr>
        <p:spPr/>
        <p:txBody>
          <a:bodyPr/>
          <a:lstStyle/>
          <a:p>
            <a:r>
              <a:rPr lang="en-US" dirty="0" smtClean="0"/>
              <a:t>What improvements do you suggest in our program?</a:t>
            </a:r>
          </a:p>
          <a:p>
            <a:r>
              <a:rPr lang="en-US" dirty="0" smtClean="0"/>
              <a:t>Can a mobile application be made using </a:t>
            </a:r>
            <a:r>
              <a:rPr lang="en-US" dirty="0" err="1" smtClean="0"/>
              <a:t>c++</a:t>
            </a:r>
            <a:r>
              <a:rPr lang="en-US" dirty="0" smtClean="0"/>
              <a:t> or we have to study other options?</a:t>
            </a:r>
          </a:p>
          <a:p>
            <a:r>
              <a:rPr lang="en-US" dirty="0" smtClean="0"/>
              <a:t>Is their any other efficient way to read more precise data for our program?</a:t>
            </a:r>
          </a:p>
          <a:p>
            <a:pPr marL="0" indent="0">
              <a:buNone/>
            </a:pPr>
            <a:endParaRPr lang="en-US" dirty="0"/>
          </a:p>
        </p:txBody>
      </p:sp>
      <p:sp>
        <p:nvSpPr>
          <p:cNvPr id="4" name="Date Placeholder 3"/>
          <p:cNvSpPr>
            <a:spLocks noGrp="1"/>
          </p:cNvSpPr>
          <p:nvPr>
            <p:ph type="dt" sz="half" idx="10"/>
          </p:nvPr>
        </p:nvSpPr>
        <p:spPr/>
        <p:txBody>
          <a:bodyPr/>
          <a:lstStyle/>
          <a:p>
            <a:fld id="{6A1913C6-BCA6-4507-A015-E83913D35C31}"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36</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4288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normAutofit/>
          </a:bodyPr>
          <a:lstStyle/>
          <a:p>
            <a:r>
              <a:rPr lang="en-US" dirty="0" smtClean="0"/>
              <a:t>In this Section we described the chosen problem along with sample input and output.</a:t>
            </a:r>
            <a:endParaRPr lang="en-US" dirty="0"/>
          </a:p>
        </p:txBody>
      </p:sp>
      <p:sp>
        <p:nvSpPr>
          <p:cNvPr id="4" name="Date Placeholder 3"/>
          <p:cNvSpPr>
            <a:spLocks noGrp="1"/>
          </p:cNvSpPr>
          <p:nvPr>
            <p:ph type="dt" sz="half" idx="10"/>
          </p:nvPr>
        </p:nvSpPr>
        <p:spPr/>
        <p:txBody>
          <a:bodyPr/>
          <a:lstStyle/>
          <a:p>
            <a:fld id="{E8609354-5019-4DAD-9662-C2ECB797CA94}" type="datetime1">
              <a:rPr lang="en-US" smtClean="0"/>
              <a:t>6/28/2018</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94980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smtClean="0"/>
              <a:t>The objective of the project is to provide the shortest path to the students of UBIT from one room or node to the other, using Dijkstra algorithm. The department building consists of 3 floors and on each floor there are different types of rooms which include teachers’ room and special rooms also. Stairs are also taken into account because it takes more effort to cover them. </a:t>
            </a:r>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5</a:t>
            </a:fld>
            <a:endParaRPr lang="en-US"/>
          </a:p>
        </p:txBody>
      </p:sp>
      <p:sp>
        <p:nvSpPr>
          <p:cNvPr id="8" name="Footer Placeholder 4"/>
          <p:cNvSpPr txBox="1">
            <a:spLocks/>
          </p:cNvSpPr>
          <p:nvPr/>
        </p:nvSpPr>
        <p:spPr>
          <a:xfrm>
            <a:off x="2514600" y="6356349"/>
            <a:ext cx="4419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BSCS-415 Object Oriented Programming</a:t>
            </a:r>
            <a:endParaRPr lang="en-US" dirty="0"/>
          </a:p>
        </p:txBody>
      </p:sp>
    </p:spTree>
    <p:extLst>
      <p:ext uri="{BB962C8B-B14F-4D97-AF65-F5344CB8AC3E}">
        <p14:creationId xmlns:p14="http://schemas.microsoft.com/office/powerpoint/2010/main" val="206229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lstStyle/>
          <a:p>
            <a:pPr algn="just"/>
            <a:r>
              <a:rPr lang="en-US" dirty="0" smtClean="0"/>
              <a:t>It is important to solve the given problem because it can save a great deal of time of the students as well as of some newly appointed or visiting faculty teachers. They don’t have to run around searching for the class or room. It can improve the timing schedule of classes.</a:t>
            </a:r>
            <a:endParaRPr lang="en-US" dirty="0"/>
          </a:p>
          <a:p>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6</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176490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Input</a:t>
            </a:r>
            <a:endParaRPr lang="en-US" dirty="0"/>
          </a:p>
        </p:txBody>
      </p:sp>
      <p:sp>
        <p:nvSpPr>
          <p:cNvPr id="11" name="Text Placeholder 10"/>
          <p:cNvSpPr>
            <a:spLocks noGrp="1"/>
          </p:cNvSpPr>
          <p:nvPr>
            <p:ph type="body" idx="1"/>
          </p:nvPr>
        </p:nvSpPr>
        <p:spPr>
          <a:xfrm>
            <a:off x="457200" y="1535113"/>
            <a:ext cx="8153400" cy="639762"/>
          </a:xfrm>
        </p:spPr>
        <p:txBody>
          <a:bodyPr>
            <a:normAutofit fontScale="77500" lnSpcReduction="20000"/>
          </a:bodyPr>
          <a:lstStyle/>
          <a:p>
            <a:r>
              <a:rPr lang="en-US" dirty="0" smtClean="0"/>
              <a:t>The user can enter the room number, teachers’ name or the purpose </a:t>
            </a:r>
          </a:p>
          <a:p>
            <a:r>
              <a:rPr lang="en-US" dirty="0"/>
              <a:t> </a:t>
            </a:r>
            <a:r>
              <a:rPr lang="en-US" dirty="0" smtClean="0"/>
              <a:t>of any special room in-order to search the shortest path.</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3200400"/>
            <a:ext cx="3733800" cy="1524000"/>
          </a:xfrm>
        </p:spPr>
      </p:pic>
      <p:sp>
        <p:nvSpPr>
          <p:cNvPr id="12" name="Text Placeholder 11"/>
          <p:cNvSpPr>
            <a:spLocks noGrp="1"/>
          </p:cNvSpPr>
          <p:nvPr>
            <p:ph type="body" sz="quarter" idx="3"/>
          </p:nvPr>
        </p:nvSpPr>
        <p:spPr>
          <a:xfrm>
            <a:off x="7696200" y="1535113"/>
            <a:ext cx="990600" cy="639762"/>
          </a:xfrm>
        </p:spPr>
        <p:txBody>
          <a:bodyPr/>
          <a:lstStyle/>
          <a:p>
            <a:endParaRPr lang="en-US" dirty="0"/>
          </a:p>
        </p:txBody>
      </p:sp>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9200" y="3200400"/>
            <a:ext cx="3581400" cy="1524000"/>
          </a:xfrm>
        </p:spPr>
      </p:pic>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8"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7</a:t>
            </a:fld>
            <a:endParaRPr lang="en-US"/>
          </a:p>
        </p:txBody>
      </p:sp>
    </p:spTree>
    <p:extLst>
      <p:ext uri="{BB962C8B-B14F-4D97-AF65-F5344CB8AC3E}">
        <p14:creationId xmlns:p14="http://schemas.microsoft.com/office/powerpoint/2010/main" val="3312849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Output</a:t>
            </a:r>
            <a:endParaRPr lang="en-US" dirty="0"/>
          </a:p>
        </p:txBody>
      </p:sp>
      <p:sp>
        <p:nvSpPr>
          <p:cNvPr id="9" name="Text Placeholder 8"/>
          <p:cNvSpPr>
            <a:spLocks noGrp="1"/>
          </p:cNvSpPr>
          <p:nvPr>
            <p:ph type="body" idx="1"/>
          </p:nvPr>
        </p:nvSpPr>
        <p:spPr>
          <a:xfrm>
            <a:off x="457200" y="1417638"/>
            <a:ext cx="7696200" cy="757237"/>
          </a:xfrm>
        </p:spPr>
        <p:txBody>
          <a:bodyPr>
            <a:normAutofit lnSpcReduction="10000"/>
          </a:bodyPr>
          <a:lstStyle/>
          <a:p>
            <a:r>
              <a:rPr lang="en-US" dirty="0" smtClean="0"/>
              <a:t>The output of the sample inputs is given below where random alphabets are the names of certain nodes.</a:t>
            </a:r>
            <a:endParaRPr lang="en-US" dirty="0"/>
          </a:p>
        </p:txBody>
      </p:sp>
      <p:pic>
        <p:nvPicPr>
          <p:cNvPr id="13" name="Content Placeholder 1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94736" y="2250282"/>
            <a:ext cx="8239664" cy="2016918"/>
          </a:xfrm>
        </p:spPr>
      </p:pic>
      <p:sp>
        <p:nvSpPr>
          <p:cNvPr id="11" name="Text Placeholder 10"/>
          <p:cNvSpPr>
            <a:spLocks noGrp="1"/>
          </p:cNvSpPr>
          <p:nvPr>
            <p:ph type="body" sz="quarter" idx="3"/>
          </p:nvPr>
        </p:nvSpPr>
        <p:spPr>
          <a:xfrm>
            <a:off x="8382000" y="1535113"/>
            <a:ext cx="304800" cy="639762"/>
          </a:xfrm>
        </p:spPr>
        <p:txBody>
          <a:bodyPr/>
          <a:lstStyle/>
          <a:p>
            <a:endParaRPr lang="en-US" dirty="0"/>
          </a:p>
        </p:txBody>
      </p:sp>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43481" y="4495800"/>
            <a:ext cx="8276037" cy="1539928"/>
          </a:xfrm>
        </p:spPr>
      </p:pic>
      <p:sp>
        <p:nvSpPr>
          <p:cNvPr id="4" name="Date Placeholder 3"/>
          <p:cNvSpPr>
            <a:spLocks noGrp="1"/>
          </p:cNvSpPr>
          <p:nvPr>
            <p:ph type="dt" sz="half" idx="10"/>
          </p:nvPr>
        </p:nvSpPr>
        <p:spPr/>
        <p:txBody>
          <a:bodyPr/>
          <a:lstStyle/>
          <a:p>
            <a:fld id="{5C6A9F75-7F35-4AA5-8319-C8C855CA49D1}" type="datetime1">
              <a:rPr lang="en-US" smtClean="0"/>
              <a:t>6/28/2018</a:t>
            </a:fld>
            <a:endParaRPr lang="en-US"/>
          </a:p>
        </p:txBody>
      </p:sp>
      <p:sp>
        <p:nvSpPr>
          <p:cNvPr id="8" name="Footer Placeholder 4"/>
          <p:cNvSpPr>
            <a:spLocks noGrp="1"/>
          </p:cNvSpPr>
          <p:nvPr>
            <p:ph type="ftr" sz="quarter" idx="11"/>
          </p:nvPr>
        </p:nvSpPr>
        <p:spPr/>
        <p:txBody>
          <a:bodyPr/>
          <a:lstStyle/>
          <a:p>
            <a:r>
              <a:rPr lang="en-US" dirty="0" smtClean="0"/>
              <a:t>BSCS-415 Object Oriented Programming</a:t>
            </a:r>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8</a:t>
            </a:fld>
            <a:endParaRPr lang="en-US"/>
          </a:p>
        </p:txBody>
      </p:sp>
    </p:spTree>
    <p:extLst>
      <p:ext uri="{BB962C8B-B14F-4D97-AF65-F5344CB8AC3E}">
        <p14:creationId xmlns:p14="http://schemas.microsoft.com/office/powerpoint/2010/main" val="1611210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Filing </a:t>
            </a:r>
            <a:br>
              <a:rPr lang="en-US" dirty="0" smtClean="0"/>
            </a:br>
            <a:r>
              <a:rPr lang="en-US" dirty="0" smtClean="0"/>
              <a:t> </a:t>
            </a:r>
            <a:endParaRPr lang="en-US" dirty="0"/>
          </a:p>
        </p:txBody>
      </p:sp>
      <p:sp>
        <p:nvSpPr>
          <p:cNvPr id="3" name="Text Placeholder 2"/>
          <p:cNvSpPr>
            <a:spLocks noGrp="1"/>
          </p:cNvSpPr>
          <p:nvPr>
            <p:ph type="body" idx="1"/>
          </p:nvPr>
        </p:nvSpPr>
        <p:spPr/>
        <p:txBody>
          <a:bodyPr/>
          <a:lstStyle/>
          <a:p>
            <a:r>
              <a:rPr lang="en-US" dirty="0" smtClean="0"/>
              <a:t>Here we describe about </a:t>
            </a:r>
            <a:r>
              <a:rPr lang="en-US" dirty="0" smtClean="0">
                <a:solidFill>
                  <a:srgbClr val="FFC000"/>
                </a:solidFill>
              </a:rPr>
              <a:t>Filing and information storage </a:t>
            </a:r>
            <a:endParaRPr lang="en-US" dirty="0">
              <a:solidFill>
                <a:srgbClr val="FFC000"/>
              </a:solidFill>
            </a:endParaRPr>
          </a:p>
        </p:txBody>
      </p:sp>
      <p:sp>
        <p:nvSpPr>
          <p:cNvPr id="4" name="Date Placeholder 3"/>
          <p:cNvSpPr>
            <a:spLocks noGrp="1"/>
          </p:cNvSpPr>
          <p:nvPr>
            <p:ph type="dt" sz="half" idx="10"/>
          </p:nvPr>
        </p:nvSpPr>
        <p:spPr/>
        <p:txBody>
          <a:bodyPr/>
          <a:lstStyle/>
          <a:p>
            <a:fld id="{C3C23773-F819-4A69-B6FD-32BCB75AACE6}" type="datetime1">
              <a:rPr lang="en-US" smtClean="0"/>
              <a:t>6/28/2018</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9</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830093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1428</Words>
  <Application>Microsoft Office PowerPoint</Application>
  <PresentationFormat>On-screen Show (4:3)</PresentationFormat>
  <Paragraphs>212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Office Theme</vt:lpstr>
      <vt:lpstr>NAVIGATION SYSTEM FOR UBIT</vt:lpstr>
      <vt:lpstr>Required Content and Sequence </vt:lpstr>
      <vt:lpstr>Bonus Features</vt:lpstr>
      <vt:lpstr>introduction</vt:lpstr>
      <vt:lpstr>Problem Statement</vt:lpstr>
      <vt:lpstr>Importance</vt:lpstr>
      <vt:lpstr>Sample Input</vt:lpstr>
      <vt:lpstr>Sample Output</vt:lpstr>
      <vt:lpstr>Filing   </vt:lpstr>
      <vt:lpstr>The data of nodes and its inherited classes is read from a text file with the following format by calling a fileInput function which takes istream object as argument.</vt:lpstr>
      <vt:lpstr>Similarly, neighbor objects are read from a separate text file for simplicity and overloaded operator is used for file reading.</vt:lpstr>
      <vt:lpstr>UML Diagrams</vt:lpstr>
      <vt:lpstr>PowerPoint Presentation</vt:lpstr>
      <vt:lpstr>Attribute Handling</vt:lpstr>
      <vt:lpstr>The attributes of the graph and algorithm classes are kept private due to data abstraction while there are two static attributes in-order to implement singleton pattern. Len is kept constant because array of pointers requires a constant value of pointers.</vt:lpstr>
      <vt:lpstr>The attributes of node (on the left) and room (on the right) are kept protected because of their use in the inherited classes.</vt:lpstr>
      <vt:lpstr>Constructor calling and function calling</vt:lpstr>
      <vt:lpstr>The constructors of Dijkstra and graph are called by using getinstance function because they are kept private while the inherited constructors are discussed in the inheritance section.</vt:lpstr>
      <vt:lpstr>This slide shows the method to call functions on a dynamic object and passing an object to a function.</vt:lpstr>
      <vt:lpstr>Overloading</vt:lpstr>
      <vt:lpstr>This slide demonstrates use of operator overloading and definition of such functions.</vt:lpstr>
      <vt:lpstr>Array of objects  </vt:lpstr>
      <vt:lpstr>An array of pointers is used of node type which is also a polymorphic array in-order to store vertices of the graph. </vt:lpstr>
      <vt:lpstr>Inheritance and polymorphism   </vt:lpstr>
      <vt:lpstr>The constructors are used in the following way in inheritance. The base constructors are called from the derived constructors. The program consists of a two level inheritance hierarchy. Node is inherited into stairs and room while room has 3 derived classes.</vt:lpstr>
      <vt:lpstr>Vertices is a polymorphic array of node type which calls the fileInput function according to the derived objects at that particular index, executing run time polymorphism. The two getter functions and display are overrided in derived classes.</vt:lpstr>
      <vt:lpstr>Mathematics, logic , data structure and ai   </vt:lpstr>
      <vt:lpstr>Following is the slightly modified implementation of the Dijkstra algorithm, which is a popular algorithm for finding the shortest path in a given graph.</vt:lpstr>
      <vt:lpstr>We have implemented the graph data structure by using the adjacency matrix representation for a weighted undirected graph.</vt:lpstr>
      <vt:lpstr>Any other content you want to highlight from your project</vt:lpstr>
      <vt:lpstr>We have used singleton pattern for creation of graph and Dijkstra objects according to our requirement.</vt:lpstr>
      <vt:lpstr>Learning and Achievements</vt:lpstr>
      <vt:lpstr>We have studied and implemented the graph data structure and Dijkstra algorithm which would have been taught to us in future semesters. In addition to this we also built a GUI representing our program. We worked on practical data gathered by us and have done sincere effort on mapping the department on a graph and used  a big amount of data.</vt:lpstr>
      <vt:lpstr>Improvements and future work</vt:lpstr>
      <vt:lpstr>Some improvements are still needed in the program such as taking into account a more efficient algorithm and extracting data from a google maps API which is more precise and can save time of typing data into text files. In future this program can be used on a bigger scale and a mobile application can be made to provide easier access to the students and employees of our university and save a great deal of time.</vt:lpstr>
      <vt:lpstr>Demo and Queries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humera</dc:creator>
  <cp:lastModifiedBy>Techlogicx</cp:lastModifiedBy>
  <cp:revision>89</cp:revision>
  <dcterms:created xsi:type="dcterms:W3CDTF">2014-10-20T08:45:26Z</dcterms:created>
  <dcterms:modified xsi:type="dcterms:W3CDTF">2018-06-28T12:42:19Z</dcterms:modified>
</cp:coreProperties>
</file>