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2" r:id="rId1"/>
  </p:sldMasterIdLst>
  <p:notesMasterIdLst>
    <p:notesMasterId r:id="rId23"/>
  </p:notesMasterIdLst>
  <p:handoutMasterIdLst>
    <p:handoutMasterId r:id="rId24"/>
  </p:handoutMasterIdLst>
  <p:sldIdLst>
    <p:sldId id="288" r:id="rId2"/>
    <p:sldId id="323"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Blackadder ITC" pitchFamily="82" charset="0"/>
        <a:ea typeface="+mn-ea"/>
        <a:cs typeface="+mn-cs"/>
      </a:defRPr>
    </a:lvl1pPr>
    <a:lvl2pPr marL="457200" algn="l" rtl="0" fontAlgn="base">
      <a:spcBef>
        <a:spcPct val="0"/>
      </a:spcBef>
      <a:spcAft>
        <a:spcPct val="0"/>
      </a:spcAft>
      <a:defRPr kern="1200">
        <a:solidFill>
          <a:schemeClr val="tx1"/>
        </a:solidFill>
        <a:latin typeface="Blackadder ITC" pitchFamily="82" charset="0"/>
        <a:ea typeface="+mn-ea"/>
        <a:cs typeface="+mn-cs"/>
      </a:defRPr>
    </a:lvl2pPr>
    <a:lvl3pPr marL="914400" algn="l" rtl="0" fontAlgn="base">
      <a:spcBef>
        <a:spcPct val="0"/>
      </a:spcBef>
      <a:spcAft>
        <a:spcPct val="0"/>
      </a:spcAft>
      <a:defRPr kern="1200">
        <a:solidFill>
          <a:schemeClr val="tx1"/>
        </a:solidFill>
        <a:latin typeface="Blackadder ITC" pitchFamily="82" charset="0"/>
        <a:ea typeface="+mn-ea"/>
        <a:cs typeface="+mn-cs"/>
      </a:defRPr>
    </a:lvl3pPr>
    <a:lvl4pPr marL="1371600" algn="l" rtl="0" fontAlgn="base">
      <a:spcBef>
        <a:spcPct val="0"/>
      </a:spcBef>
      <a:spcAft>
        <a:spcPct val="0"/>
      </a:spcAft>
      <a:defRPr kern="1200">
        <a:solidFill>
          <a:schemeClr val="tx1"/>
        </a:solidFill>
        <a:latin typeface="Blackadder ITC" pitchFamily="82" charset="0"/>
        <a:ea typeface="+mn-ea"/>
        <a:cs typeface="+mn-cs"/>
      </a:defRPr>
    </a:lvl4pPr>
    <a:lvl5pPr marL="1828800" algn="l" rtl="0" fontAlgn="base">
      <a:spcBef>
        <a:spcPct val="0"/>
      </a:spcBef>
      <a:spcAft>
        <a:spcPct val="0"/>
      </a:spcAft>
      <a:defRPr kern="1200">
        <a:solidFill>
          <a:schemeClr val="tx1"/>
        </a:solidFill>
        <a:latin typeface="Blackadder ITC" pitchFamily="82" charset="0"/>
        <a:ea typeface="+mn-ea"/>
        <a:cs typeface="+mn-cs"/>
      </a:defRPr>
    </a:lvl5pPr>
    <a:lvl6pPr marL="2286000" algn="l" defTabSz="914400" rtl="0" eaLnBrk="1" latinLnBrk="0" hangingPunct="1">
      <a:defRPr kern="1200">
        <a:solidFill>
          <a:schemeClr val="tx1"/>
        </a:solidFill>
        <a:latin typeface="Blackadder ITC" pitchFamily="82" charset="0"/>
        <a:ea typeface="+mn-ea"/>
        <a:cs typeface="+mn-cs"/>
      </a:defRPr>
    </a:lvl6pPr>
    <a:lvl7pPr marL="2743200" algn="l" defTabSz="914400" rtl="0" eaLnBrk="1" latinLnBrk="0" hangingPunct="1">
      <a:defRPr kern="1200">
        <a:solidFill>
          <a:schemeClr val="tx1"/>
        </a:solidFill>
        <a:latin typeface="Blackadder ITC" pitchFamily="82" charset="0"/>
        <a:ea typeface="+mn-ea"/>
        <a:cs typeface="+mn-cs"/>
      </a:defRPr>
    </a:lvl7pPr>
    <a:lvl8pPr marL="3200400" algn="l" defTabSz="914400" rtl="0" eaLnBrk="1" latinLnBrk="0" hangingPunct="1">
      <a:defRPr kern="1200">
        <a:solidFill>
          <a:schemeClr val="tx1"/>
        </a:solidFill>
        <a:latin typeface="Blackadder ITC" pitchFamily="82" charset="0"/>
        <a:ea typeface="+mn-ea"/>
        <a:cs typeface="+mn-cs"/>
      </a:defRPr>
    </a:lvl8pPr>
    <a:lvl9pPr marL="3657600" algn="l" defTabSz="914400" rtl="0" eaLnBrk="1" latinLnBrk="0" hangingPunct="1">
      <a:defRPr kern="1200">
        <a:solidFill>
          <a:schemeClr val="tx1"/>
        </a:solidFill>
        <a:latin typeface="Blackadder ITC" pitchFamily="8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5D000"/>
    <a:srgbClr val="CC0000"/>
    <a:srgbClr val="E2DD00"/>
    <a:srgbClr val="716A3F"/>
    <a:srgbClr val="FAF400"/>
    <a:srgbClr val="E6AD3A"/>
    <a:srgbClr val="D2DD8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19" autoAdjust="0"/>
    <p:restoredTop sz="94324" autoAdjust="0"/>
  </p:normalViewPr>
  <p:slideViewPr>
    <p:cSldViewPr>
      <p:cViewPr varScale="1">
        <p:scale>
          <a:sx n="86" d="100"/>
          <a:sy n="86" d="100"/>
        </p:scale>
        <p:origin x="-1518"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B6C1669-A097-4A30-81D7-D3951B812EC2}" type="datetimeFigureOut">
              <a:rPr lang="en-US"/>
              <a:pPr>
                <a:defRPr/>
              </a:pPr>
              <a:t>12/1/2015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r>
              <a:rPr lang="en-US"/>
              <a:t>Confidential © </a:t>
            </a:r>
            <a:r>
              <a:rPr lang="en-US" smtClean="0"/>
              <a:t>2009 </a:t>
            </a:r>
            <a:r>
              <a:rPr lang="en-US"/>
              <a:t>Wipro Ltd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FA2A7F91-6864-42C7-A31B-7754E308C2AD}"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BD41FAB-52B9-4084-8F92-B201377A2126}" type="datetimeFigureOut">
              <a:rPr lang="en-US"/>
              <a:pPr>
                <a:defRPr/>
              </a:pPr>
              <a:t>12/1/2015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r>
              <a:rPr lang="en-US"/>
              <a:t>Confidential © 2009 Wipro Ltd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898894D2-D9D5-41C4-90F3-9CAC54CE13CD}" type="slidenum">
              <a:rPr lang="en-US"/>
              <a:pPr>
                <a:defRPr/>
              </a:pPr>
              <a:t>‹#›</a:t>
            </a:fld>
            <a:endParaRPr lang="en-US" dirty="0"/>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894ED926-64BE-4596-9FD9-77A3ABC6762D}" type="datetimeFigureOut">
              <a:rPr lang="en-US" smtClean="0"/>
              <a:pPr>
                <a:defRPr/>
              </a:pPr>
              <a:t>12/1/2015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C4DFA65-AAE8-44D3-B525-B45DF00D73D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5F5AD2AC-6E9C-446A-B6B3-BA0F697C12AF}" type="datetimeFigureOut">
              <a:rPr lang="en-US" smtClean="0"/>
              <a:pPr>
                <a:defRPr/>
              </a:pPr>
              <a:t>12/1/2015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67F9C1C-59C3-449A-8B1F-7AC3BD482CA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C734E18-6CA7-4A30-B635-406B353233DA}" type="datetimeFigureOut">
              <a:rPr lang="en-US" smtClean="0"/>
              <a:pPr>
                <a:defRPr/>
              </a:pPr>
              <a:t>12/1/2015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F2D5AB-CD74-4B6A-9519-DDB4EF14E3B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6452136-C19E-4C66-8138-9F1072521D39}" type="datetimeFigureOut">
              <a:rPr lang="en-US" smtClean="0"/>
              <a:pPr>
                <a:defRPr/>
              </a:pPr>
              <a:t>12/1/2015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78F480-6256-41F6-A8A6-C5CD98047E4B}" type="slidenum">
              <a:rPr lang="en-US" smtClean="0"/>
              <a:pPr>
                <a:defRPr/>
              </a:pPr>
              <a:t>‹#›</a:t>
            </a:fld>
            <a:endParaRPr lang="en-US"/>
          </a:p>
        </p:txBody>
      </p:sp>
      <p:pic>
        <p:nvPicPr>
          <p:cNvPr id="7" name="Picture 2" descr="http://images.justdial.com/upload_test/kolkata/70/033p603470/logo/7d5cd9b23503baa3df3c60fc7faa68ef.jpg"/>
          <p:cNvPicPr>
            <a:picLocks noChangeAspect="1" noChangeArrowheads="1"/>
          </p:cNvPicPr>
          <p:nvPr userDrawn="1"/>
        </p:nvPicPr>
        <p:blipFill>
          <a:blip r:embed="rId2"/>
          <a:srcRect/>
          <a:stretch>
            <a:fillRect/>
          </a:stretch>
        </p:blipFill>
        <p:spPr bwMode="auto">
          <a:xfrm>
            <a:off x="0" y="5783263"/>
            <a:ext cx="1600200" cy="1074737"/>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D6D36E0A-3F91-46DD-AD63-9F269D83ACB6}" type="datetimeFigureOut">
              <a:rPr lang="en-US" smtClean="0"/>
              <a:pPr>
                <a:defRPr/>
              </a:pPr>
              <a:t>12/1/2015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043F6F-A162-4120-83BA-BC386FBA469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EA23C840-2E59-407D-9ED6-4D16608D587D}" type="datetimeFigureOut">
              <a:rPr lang="en-US" smtClean="0"/>
              <a:pPr>
                <a:defRPr/>
              </a:pPr>
              <a:t>12/1/2015</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C11B2E-A294-4C8A-80C2-7CA76347A21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2FCFD21A-5657-4C8C-A6D3-9A3872713D41}" type="datetimeFigureOut">
              <a:rPr lang="en-US" smtClean="0"/>
              <a:pPr>
                <a:defRPr/>
              </a:pPr>
              <a:t>12/1/2015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985DE1C-DCCE-4ED2-B32C-DCD07F9FDDB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5875B037-3C04-4ABF-B2B4-EBE7B063A6E3}" type="datetimeFigureOut">
              <a:rPr lang="en-US" smtClean="0"/>
              <a:pPr>
                <a:defRPr/>
              </a:pPr>
              <a:t>12/1/2015</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4262E49-D094-4E67-AAE6-DEF738D0719D}"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B679F59-3B6B-484A-BFEF-F18B8800A7AF}" type="datetimeFigureOut">
              <a:rPr lang="en-US" smtClean="0"/>
              <a:pPr>
                <a:defRPr/>
              </a:pPr>
              <a:t>12/1/2015</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BE34534-E6D9-4C9E-94E4-E7F9A1A8D4C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6DB3454-07CD-4541-87E2-3A1143578C69}" type="datetimeFigureOut">
              <a:rPr lang="en-US" smtClean="0"/>
              <a:pPr>
                <a:defRPr/>
              </a:pPr>
              <a:t>12/1/2015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06C4817-1B58-4D1A-87FC-9FBD5BFDA48C}"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549641E-B88F-46C2-BCC1-4D16248D86A0}" type="datetimeFigureOut">
              <a:rPr lang="en-US" smtClean="0"/>
              <a:pPr>
                <a:defRPr/>
              </a:pPr>
              <a:t>12/1/2015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24F66F3-138B-4D01-8B2B-D1E350E8EF76}"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9878A78-58F3-4945-ADE5-87AF7ABD26C0}" type="datetimeFigureOut">
              <a:rPr lang="en-US" smtClean="0"/>
              <a:pPr>
                <a:defRPr/>
              </a:pPr>
              <a:t>12/1/2015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8BCE8C1-DF71-44C4-B7D3-ECF1F33EE08C}"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ctrTitle"/>
          </p:nvPr>
        </p:nvSpPr>
        <p:spPr/>
        <p:txBody>
          <a:bodyPr/>
          <a:lstStyle/>
          <a:p>
            <a:r>
              <a:rPr lang="en-US" dirty="0" smtClean="0"/>
              <a:t>PIZZA ORDERING SYSTEM</a:t>
            </a:r>
            <a:endParaRPr lang="en-US" dirty="0" smtClean="0"/>
          </a:p>
        </p:txBody>
      </p:sp>
      <p:sp>
        <p:nvSpPr>
          <p:cNvPr id="7170" name="Subtitle 4"/>
          <p:cNvSpPr>
            <a:spLocks noGrp="1"/>
          </p:cNvSpPr>
          <p:nvPr>
            <p:ph type="subTitle" idx="1"/>
          </p:nvPr>
        </p:nvSpPr>
        <p:spPr/>
        <p:txBody>
          <a:bodyPr>
            <a:normAutofit/>
          </a:bodyPr>
          <a:lstStyle/>
          <a:p>
            <a:pPr fontAlgn="auto">
              <a:spcAft>
                <a:spcPts val="0"/>
              </a:spcAft>
              <a:buFont typeface="Wingdings 3"/>
              <a:buNone/>
              <a:defRPr/>
            </a:pPr>
            <a:r>
              <a:rPr lang="en-US" dirty="0" err="1" smtClean="0"/>
              <a:t>Avishek</a:t>
            </a:r>
            <a:r>
              <a:rPr lang="en-US" dirty="0" smtClean="0"/>
              <a:t> </a:t>
            </a:r>
            <a:r>
              <a:rPr lang="en-US" dirty="0" err="1" smtClean="0"/>
              <a:t>Majhi,Ankur</a:t>
            </a:r>
            <a:r>
              <a:rPr lang="en-US" dirty="0" smtClean="0"/>
              <a:t> </a:t>
            </a:r>
            <a:r>
              <a:rPr lang="en-US" dirty="0" err="1" smtClean="0"/>
              <a:t>Kasyap</a:t>
            </a:r>
            <a:r>
              <a:rPr lang="en-US" dirty="0" smtClean="0"/>
              <a:t>, </a:t>
            </a:r>
            <a:r>
              <a:rPr lang="en-US" dirty="0" err="1" smtClean="0"/>
              <a:t>Chetan</a:t>
            </a:r>
            <a:r>
              <a:rPr lang="en-US" dirty="0" smtClean="0"/>
              <a:t> </a:t>
            </a:r>
            <a:r>
              <a:rPr lang="en-US" dirty="0" err="1" smtClean="0"/>
              <a:t>Kumar,Prakash</a:t>
            </a:r>
            <a:r>
              <a:rPr lang="en-US" dirty="0" smtClean="0"/>
              <a:t> Kumar &amp;</a:t>
            </a:r>
            <a:r>
              <a:rPr lang="en-US" dirty="0" err="1" smtClean="0"/>
              <a:t>Taha</a:t>
            </a:r>
            <a:r>
              <a:rPr lang="en-US" dirty="0" smtClean="0"/>
              <a:t> </a:t>
            </a:r>
            <a:r>
              <a:rPr lang="en-US" dirty="0" err="1" smtClean="0"/>
              <a:t>Kasim</a:t>
            </a:r>
            <a:r>
              <a:rPr lang="en-US" dirty="0" smtClean="0"/>
              <a:t> </a:t>
            </a:r>
            <a:r>
              <a:rPr lang="en-US" dirty="0" err="1" smtClean="0"/>
              <a:t>Saifee</a:t>
            </a:r>
            <a:endParaRPr lang="en-US" dirty="0" smtClean="0"/>
          </a:p>
        </p:txBody>
      </p:sp>
      <p:pic>
        <p:nvPicPr>
          <p:cNvPr id="4" name="Picture 3" descr="logo.jpg"/>
          <p:cNvPicPr>
            <a:picLocks noChangeAspect="1"/>
          </p:cNvPicPr>
          <p:nvPr/>
        </p:nvPicPr>
        <p:blipFill>
          <a:blip r:embed="rId2"/>
          <a:stretch>
            <a:fillRect/>
          </a:stretch>
        </p:blipFill>
        <p:spPr>
          <a:xfrm>
            <a:off x="0" y="0"/>
            <a:ext cx="1600200" cy="828675"/>
          </a:xfrm>
          <a:prstGeom prst="rect">
            <a:avLst/>
          </a:prstGeom>
        </p:spPr>
      </p:pic>
      <p:sp>
        <p:nvSpPr>
          <p:cNvPr id="5" name="TextBox 4"/>
          <p:cNvSpPr txBox="1"/>
          <p:nvPr/>
        </p:nvSpPr>
        <p:spPr>
          <a:xfrm>
            <a:off x="8153400" y="0"/>
            <a:ext cx="990600" cy="738664"/>
          </a:xfrm>
          <a:prstGeom prst="rect">
            <a:avLst/>
          </a:prstGeom>
          <a:noFill/>
        </p:spPr>
        <p:txBody>
          <a:bodyPr wrap="square" rtlCol="0">
            <a:spAutoFit/>
          </a:bodyPr>
          <a:lstStyle/>
          <a:p>
            <a:pPr algn="ctr"/>
            <a:r>
              <a:rPr lang="en-US" sz="1400" dirty="0" smtClean="0">
                <a:latin typeface="Bauhaus 93" pitchFamily="82" charset="0"/>
              </a:rPr>
              <a:t>College Logo</a:t>
            </a:r>
          </a:p>
          <a:p>
            <a:pPr algn="ctr"/>
            <a:r>
              <a:rPr lang="en-US" sz="1400" dirty="0" smtClean="0">
                <a:latin typeface="Bauhaus 93" pitchFamily="82" charset="0"/>
              </a:rPr>
              <a:t>Here</a:t>
            </a:r>
            <a:endParaRPr lang="en-US" sz="1400" dirty="0">
              <a:latin typeface="Bauhaus 93"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                        </a:t>
            </a:r>
            <a:r>
              <a:rPr lang="en-US" sz="3500" b="1" dirty="0" smtClean="0">
                <a:latin typeface="Algerian" pitchFamily="82" charset="0"/>
              </a:rPr>
              <a:t>SCREENSHOTS</a:t>
            </a:r>
            <a:endParaRPr lang="en-US" sz="3500" dirty="0"/>
          </a:p>
        </p:txBody>
      </p:sp>
      <p:pic>
        <p:nvPicPr>
          <p:cNvPr id="4" name="Content Placeholder 3"/>
          <p:cNvPicPr>
            <a:picLocks noGrp="1"/>
          </p:cNvPicPr>
          <p:nvPr>
            <p:ph idx="1"/>
          </p:nvPr>
        </p:nvPicPr>
        <p:blipFill>
          <a:blip r:embed="rId2"/>
          <a:stretch>
            <a:fillRect/>
          </a:stretch>
        </p:blipFill>
        <p:spPr bwMode="auto">
          <a:xfrm>
            <a:off x="457201" y="1676400"/>
            <a:ext cx="8077200" cy="4419600"/>
          </a:xfrm>
          <a:prstGeom prst="rect">
            <a:avLst/>
          </a:prstGeom>
          <a:noFill/>
          <a:ln w="9525">
            <a:noFill/>
            <a:miter lim="800000"/>
            <a:headEnd/>
            <a:tailEnd/>
          </a:ln>
        </p:spPr>
      </p:pic>
      <p:sp>
        <p:nvSpPr>
          <p:cNvPr id="5" name="TextBox 4"/>
          <p:cNvSpPr txBox="1"/>
          <p:nvPr/>
        </p:nvSpPr>
        <p:spPr>
          <a:xfrm>
            <a:off x="533400" y="1295400"/>
            <a:ext cx="2057400" cy="400110"/>
          </a:xfrm>
          <a:prstGeom prst="rect">
            <a:avLst/>
          </a:prstGeom>
          <a:noFill/>
        </p:spPr>
        <p:txBody>
          <a:bodyPr wrap="square" rtlCol="0">
            <a:spAutoFit/>
          </a:bodyPr>
          <a:lstStyle/>
          <a:p>
            <a:r>
              <a:rPr lang="en-US" sz="2000" b="1" dirty="0" smtClean="0">
                <a:latin typeface="Agency FB" pitchFamily="34" charset="0"/>
              </a:rPr>
              <a:t>HOME PAGE</a:t>
            </a:r>
            <a:endParaRPr lang="en-US" sz="2000" b="1" dirty="0">
              <a:latin typeface="Agency FB"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304800" y="1219200"/>
            <a:ext cx="8382000" cy="4800600"/>
          </a:xfrm>
          <a:prstGeom prst="rect">
            <a:avLst/>
          </a:prstGeom>
          <a:noFill/>
          <a:ln w="9525">
            <a:noFill/>
            <a:miter lim="800000"/>
            <a:headEnd/>
            <a:tailEnd/>
          </a:ln>
        </p:spPr>
      </p:pic>
      <p:sp>
        <p:nvSpPr>
          <p:cNvPr id="6" name="TextBox 5"/>
          <p:cNvSpPr txBox="1"/>
          <p:nvPr/>
        </p:nvSpPr>
        <p:spPr>
          <a:xfrm>
            <a:off x="533400" y="762000"/>
            <a:ext cx="1828800" cy="369332"/>
          </a:xfrm>
          <a:prstGeom prst="rect">
            <a:avLst/>
          </a:prstGeom>
          <a:noFill/>
        </p:spPr>
        <p:txBody>
          <a:bodyPr wrap="square" rtlCol="0">
            <a:spAutoFit/>
          </a:bodyPr>
          <a:lstStyle/>
          <a:p>
            <a:r>
              <a:rPr lang="en-US" b="1" dirty="0" smtClean="0">
                <a:latin typeface="Agency FB" pitchFamily="34" charset="0"/>
              </a:rPr>
              <a:t>MENU PAGE</a:t>
            </a:r>
            <a:endParaRPr lang="en-US" b="1" dirty="0">
              <a:latin typeface="Agency FB"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609600" y="1371600"/>
            <a:ext cx="8153400" cy="4876800"/>
          </a:xfrm>
          <a:prstGeom prst="rect">
            <a:avLst/>
          </a:prstGeom>
          <a:noFill/>
          <a:ln w="9525">
            <a:noFill/>
            <a:miter lim="800000"/>
            <a:headEnd/>
            <a:tailEnd/>
          </a:ln>
        </p:spPr>
      </p:pic>
      <p:sp>
        <p:nvSpPr>
          <p:cNvPr id="5" name="TextBox 4"/>
          <p:cNvSpPr txBox="1"/>
          <p:nvPr/>
        </p:nvSpPr>
        <p:spPr>
          <a:xfrm>
            <a:off x="609600" y="838200"/>
            <a:ext cx="2286000" cy="369332"/>
          </a:xfrm>
          <a:prstGeom prst="rect">
            <a:avLst/>
          </a:prstGeom>
          <a:noFill/>
        </p:spPr>
        <p:txBody>
          <a:bodyPr wrap="square" rtlCol="0">
            <a:spAutoFit/>
          </a:bodyPr>
          <a:lstStyle/>
          <a:p>
            <a:r>
              <a:rPr lang="en-US" b="1" dirty="0" smtClean="0">
                <a:latin typeface="Agency FB" pitchFamily="34" charset="0"/>
              </a:rPr>
              <a:t>MENU PAGE</a:t>
            </a:r>
            <a:endParaRPr lang="en-US" b="1" dirty="0">
              <a:latin typeface="Agency FB"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 name="Picture 4"/>
          <p:cNvPicPr/>
          <p:nvPr/>
        </p:nvPicPr>
        <p:blipFill>
          <a:blip r:embed="rId2"/>
          <a:srcRect/>
          <a:stretch>
            <a:fillRect/>
          </a:stretch>
        </p:blipFill>
        <p:spPr bwMode="auto">
          <a:xfrm>
            <a:off x="457200" y="1219200"/>
            <a:ext cx="8229600" cy="5105399"/>
          </a:xfrm>
          <a:prstGeom prst="rect">
            <a:avLst/>
          </a:prstGeom>
          <a:noFill/>
          <a:ln w="9525">
            <a:noFill/>
            <a:miter lim="800000"/>
            <a:headEnd/>
            <a:tailEnd/>
          </a:ln>
        </p:spPr>
      </p:pic>
      <p:sp>
        <p:nvSpPr>
          <p:cNvPr id="6" name="TextBox 5"/>
          <p:cNvSpPr txBox="1"/>
          <p:nvPr/>
        </p:nvSpPr>
        <p:spPr>
          <a:xfrm>
            <a:off x="609600" y="838200"/>
            <a:ext cx="2286000" cy="369332"/>
          </a:xfrm>
          <a:prstGeom prst="rect">
            <a:avLst/>
          </a:prstGeom>
          <a:noFill/>
        </p:spPr>
        <p:txBody>
          <a:bodyPr wrap="square" rtlCol="0">
            <a:spAutoFit/>
          </a:bodyPr>
          <a:lstStyle/>
          <a:p>
            <a:r>
              <a:rPr lang="en-US" b="1" dirty="0" smtClean="0">
                <a:latin typeface="Agency FB" pitchFamily="34" charset="0"/>
              </a:rPr>
              <a:t>ORDER PAGE</a:t>
            </a:r>
            <a:endParaRPr lang="en-US" b="1" dirty="0">
              <a:latin typeface="Agency FB"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609600" y="1371600"/>
            <a:ext cx="7924800" cy="4876800"/>
          </a:xfrm>
          <a:prstGeom prst="rect">
            <a:avLst/>
          </a:prstGeom>
          <a:noFill/>
          <a:ln w="9525">
            <a:noFill/>
            <a:miter lim="800000"/>
            <a:headEnd/>
            <a:tailEnd/>
          </a:ln>
        </p:spPr>
      </p:pic>
      <p:sp>
        <p:nvSpPr>
          <p:cNvPr id="10" name="TextBox 9"/>
          <p:cNvSpPr txBox="1"/>
          <p:nvPr/>
        </p:nvSpPr>
        <p:spPr>
          <a:xfrm>
            <a:off x="609600" y="838200"/>
            <a:ext cx="2438400" cy="369332"/>
          </a:xfrm>
          <a:prstGeom prst="rect">
            <a:avLst/>
          </a:prstGeom>
          <a:noFill/>
        </p:spPr>
        <p:txBody>
          <a:bodyPr wrap="square" rtlCol="0">
            <a:spAutoFit/>
          </a:bodyPr>
          <a:lstStyle/>
          <a:p>
            <a:r>
              <a:rPr lang="en-US" b="1" dirty="0" smtClean="0">
                <a:latin typeface="Agency FB" pitchFamily="34" charset="0"/>
              </a:rPr>
              <a:t>ORDER PAGE</a:t>
            </a:r>
            <a:endParaRPr lang="en-US" b="1" dirty="0">
              <a:latin typeface="Agency FB"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609600" y="1219200"/>
            <a:ext cx="8001000" cy="4953000"/>
          </a:xfrm>
          <a:prstGeom prst="rect">
            <a:avLst/>
          </a:prstGeom>
          <a:noFill/>
          <a:ln w="9525">
            <a:noFill/>
            <a:miter lim="800000"/>
            <a:headEnd/>
            <a:tailEnd/>
          </a:ln>
        </p:spPr>
      </p:pic>
      <p:sp>
        <p:nvSpPr>
          <p:cNvPr id="5" name="TextBox 4"/>
          <p:cNvSpPr txBox="1"/>
          <p:nvPr/>
        </p:nvSpPr>
        <p:spPr>
          <a:xfrm>
            <a:off x="609600" y="838200"/>
            <a:ext cx="2438400" cy="369332"/>
          </a:xfrm>
          <a:prstGeom prst="rect">
            <a:avLst/>
          </a:prstGeom>
          <a:noFill/>
        </p:spPr>
        <p:txBody>
          <a:bodyPr wrap="square" rtlCol="0">
            <a:spAutoFit/>
          </a:bodyPr>
          <a:lstStyle/>
          <a:p>
            <a:r>
              <a:rPr lang="en-US" b="1" dirty="0" smtClean="0">
                <a:latin typeface="Agency FB" pitchFamily="34" charset="0"/>
              </a:rPr>
              <a:t>REGISTRATION PAGE</a:t>
            </a:r>
            <a:endParaRPr lang="en-US" b="1" dirty="0">
              <a:latin typeface="Agency FB"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609600" y="1447800"/>
            <a:ext cx="8001000" cy="4800600"/>
          </a:xfrm>
          <a:prstGeom prst="rect">
            <a:avLst/>
          </a:prstGeom>
          <a:noFill/>
          <a:ln w="9525">
            <a:noFill/>
            <a:miter lim="800000"/>
            <a:headEnd/>
            <a:tailEnd/>
          </a:ln>
        </p:spPr>
      </p:pic>
      <p:sp>
        <p:nvSpPr>
          <p:cNvPr id="5" name="TextBox 4"/>
          <p:cNvSpPr txBox="1"/>
          <p:nvPr/>
        </p:nvSpPr>
        <p:spPr>
          <a:xfrm>
            <a:off x="609600" y="838200"/>
            <a:ext cx="2438400" cy="369332"/>
          </a:xfrm>
          <a:prstGeom prst="rect">
            <a:avLst/>
          </a:prstGeom>
          <a:noFill/>
        </p:spPr>
        <p:txBody>
          <a:bodyPr wrap="square" rtlCol="0">
            <a:spAutoFit/>
          </a:bodyPr>
          <a:lstStyle/>
          <a:p>
            <a:r>
              <a:rPr lang="en-US" b="1" dirty="0" smtClean="0">
                <a:latin typeface="Agency FB" pitchFamily="34" charset="0"/>
              </a:rPr>
              <a:t>PURCHASE CART</a:t>
            </a:r>
            <a:endParaRPr lang="en-US" b="1" dirty="0">
              <a:latin typeface="Agency FB"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199" y="1295400"/>
            <a:ext cx="8153401" cy="4648200"/>
          </a:xfrm>
          <a:prstGeom prst="rect">
            <a:avLst/>
          </a:prstGeom>
          <a:noFill/>
          <a:ln w="9525">
            <a:noFill/>
            <a:miter lim="800000"/>
            <a:headEnd/>
            <a:tailEnd/>
          </a:ln>
          <a:effectLst/>
        </p:spPr>
      </p:pic>
      <p:sp>
        <p:nvSpPr>
          <p:cNvPr id="7" name="TextBox 6"/>
          <p:cNvSpPr txBox="1"/>
          <p:nvPr/>
        </p:nvSpPr>
        <p:spPr>
          <a:xfrm>
            <a:off x="609600" y="838200"/>
            <a:ext cx="2438400" cy="369332"/>
          </a:xfrm>
          <a:prstGeom prst="rect">
            <a:avLst/>
          </a:prstGeom>
          <a:noFill/>
        </p:spPr>
        <p:txBody>
          <a:bodyPr wrap="square" rtlCol="0">
            <a:spAutoFit/>
          </a:bodyPr>
          <a:lstStyle/>
          <a:p>
            <a:r>
              <a:rPr lang="en-US" b="1" dirty="0" smtClean="0">
                <a:latin typeface="Agency FB" pitchFamily="34" charset="0"/>
              </a:rPr>
              <a:t>Confirmation Page</a:t>
            </a:r>
            <a:endParaRPr lang="en-US" b="1" dirty="0">
              <a:latin typeface="Agency FB"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Algerian" pitchFamily="82" charset="0"/>
              </a:rPr>
              <a:t>                        TEST CASES</a:t>
            </a:r>
            <a:endParaRPr lang="en-US" sz="3600" dirty="0"/>
          </a:p>
        </p:txBody>
      </p:sp>
      <p:sp>
        <p:nvSpPr>
          <p:cNvPr id="3" name="Content Placeholder 2"/>
          <p:cNvSpPr>
            <a:spLocks noGrp="1"/>
          </p:cNvSpPr>
          <p:nvPr>
            <p:ph idx="1"/>
          </p:nvPr>
        </p:nvSpPr>
        <p:spPr/>
        <p:txBody>
          <a:bodyPr>
            <a:normAutofit fontScale="92500" lnSpcReduction="10000"/>
          </a:bodyPr>
          <a:lstStyle/>
          <a:p>
            <a:r>
              <a:rPr lang="en-US" sz="2000" b="1" dirty="0" smtClean="0"/>
              <a:t>Tested By  :    </a:t>
            </a:r>
            <a:r>
              <a:rPr lang="en-US" sz="2000" dirty="0" err="1" smtClean="0"/>
              <a:t>Avishek</a:t>
            </a:r>
            <a:r>
              <a:rPr lang="en-US" sz="2000" dirty="0" smtClean="0"/>
              <a:t> </a:t>
            </a:r>
            <a:r>
              <a:rPr lang="en-US" sz="2000" dirty="0" err="1" smtClean="0"/>
              <a:t>Majhi</a:t>
            </a:r>
            <a:r>
              <a:rPr lang="en-US" sz="2000" dirty="0" smtClean="0"/>
              <a:t> and </a:t>
            </a:r>
            <a:r>
              <a:rPr lang="en-US" sz="2000" dirty="0" err="1" smtClean="0"/>
              <a:t>Prakash</a:t>
            </a:r>
            <a:r>
              <a:rPr lang="en-US" sz="2000" dirty="0" smtClean="0"/>
              <a:t> Kumar</a:t>
            </a:r>
          </a:p>
          <a:p>
            <a:r>
              <a:rPr lang="en-US" sz="2000" b="1" dirty="0" smtClean="0"/>
              <a:t>Test Type   :    </a:t>
            </a:r>
            <a:r>
              <a:rPr lang="en-US" sz="2000" dirty="0" err="1" smtClean="0"/>
              <a:t>Mysql</a:t>
            </a:r>
            <a:r>
              <a:rPr lang="en-US" sz="2000" dirty="0" smtClean="0"/>
              <a:t> Testing</a:t>
            </a:r>
          </a:p>
          <a:p>
            <a:r>
              <a:rPr lang="en-US" sz="2000" b="1" dirty="0" smtClean="0"/>
              <a:t>Test Case Number :  </a:t>
            </a:r>
            <a:r>
              <a:rPr lang="en-US" sz="2000" dirty="0" smtClean="0"/>
              <a:t>1</a:t>
            </a:r>
          </a:p>
          <a:p>
            <a:r>
              <a:rPr lang="en-US" sz="2000" b="1" dirty="0" smtClean="0"/>
              <a:t>Test Case Name :   </a:t>
            </a:r>
            <a:r>
              <a:rPr lang="en-US" sz="2000" dirty="0" smtClean="0"/>
              <a:t>User Identification</a:t>
            </a:r>
          </a:p>
          <a:p>
            <a:r>
              <a:rPr lang="en-US" sz="2000" b="1" dirty="0" smtClean="0"/>
              <a:t>Test Case Description</a:t>
            </a:r>
            <a:r>
              <a:rPr lang="en-US" sz="2000" dirty="0" smtClean="0"/>
              <a:t>  :     The user should enter his/ her accurate </a:t>
            </a:r>
            <a:r>
              <a:rPr lang="en-US" sz="2000" dirty="0" err="1" smtClean="0"/>
              <a:t>userid</a:t>
            </a:r>
            <a:r>
              <a:rPr lang="en-US" sz="2000" dirty="0" smtClean="0"/>
              <a:t> and password so that he/she can able to go for the further options. The test case will check the application for the same since a user can only login with the correct </a:t>
            </a:r>
            <a:r>
              <a:rPr lang="en-US" sz="2000" dirty="0" err="1" smtClean="0"/>
              <a:t>userid</a:t>
            </a:r>
            <a:r>
              <a:rPr lang="en-US" sz="2000" dirty="0" smtClean="0"/>
              <a:t>, password.</a:t>
            </a:r>
          </a:p>
          <a:p>
            <a:r>
              <a:rPr lang="en-US" sz="2000" b="1" dirty="0" smtClean="0"/>
              <a:t>Item(s) to be tested :   </a:t>
            </a:r>
            <a:r>
              <a:rPr lang="en-US" sz="2000" dirty="0" smtClean="0"/>
              <a:t>1</a:t>
            </a:r>
          </a:p>
          <a:p>
            <a:r>
              <a:rPr lang="en-US" sz="2000" b="1" dirty="0" smtClean="0"/>
              <a:t>Specifications     : </a:t>
            </a:r>
            <a:r>
              <a:rPr lang="en-US" sz="2000" dirty="0" smtClean="0"/>
              <a:t>Verification of the </a:t>
            </a:r>
            <a:r>
              <a:rPr lang="en-US" sz="2000" dirty="0" err="1" smtClean="0"/>
              <a:t>userid</a:t>
            </a:r>
            <a:r>
              <a:rPr lang="en-US" sz="2000" dirty="0" smtClean="0"/>
              <a:t> and password with the record in the database.</a:t>
            </a:r>
            <a:r>
              <a:rPr lang="en-US" sz="2000" b="1" dirty="0" smtClean="0"/>
              <a:t> </a:t>
            </a:r>
            <a:endParaRPr lang="en-US" sz="2000" dirty="0" smtClean="0"/>
          </a:p>
          <a:p>
            <a:pPr lvl="0"/>
            <a:r>
              <a:rPr lang="en-US" sz="2000" b="1" dirty="0" smtClean="0"/>
              <a:t>Output/Result    :   </a:t>
            </a:r>
            <a:r>
              <a:rPr lang="en-US" sz="2000" dirty="0" smtClean="0"/>
              <a:t>Correct User id and password , Incorrect Id or Password , Successful login &amp; Failure Message</a:t>
            </a:r>
          </a:p>
          <a:p>
            <a:pPr lvl="0">
              <a:buNone/>
            </a:pPr>
            <a:r>
              <a:rPr lang="en-US" sz="2000" dirty="0" smtClean="0"/>
              <a:t>       </a:t>
            </a:r>
          </a:p>
          <a:p>
            <a:pPr lvl="0"/>
            <a:endParaRPr lang="en-US" sz="1500" dirty="0" smtClean="0"/>
          </a:p>
          <a:p>
            <a:endParaRPr lang="en-US" sz="1500" dirty="0" smtClean="0"/>
          </a:p>
          <a:p>
            <a:endParaRPr lang="en-US" sz="15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Algerian" pitchFamily="82" charset="0"/>
              </a:rPr>
              <a:t>                     FUTURE SCOPE</a:t>
            </a:r>
            <a:endParaRPr lang="en-US" sz="3600" dirty="0"/>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lgn="just">
              <a:buNone/>
            </a:pPr>
            <a:r>
              <a:rPr lang="en-US" dirty="0" smtClean="0"/>
              <a:t>   Pizza ordering system has lot of enhancement options. In future documents may be classified category wise. It may try to analyze the user behavior and preference and accordingly suggest document categories.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lstStyle/>
          <a:p>
            <a:r>
              <a:rPr lang="en-US" smtClean="0"/>
              <a:t>Table of Contents</a:t>
            </a:r>
          </a:p>
        </p:txBody>
      </p:sp>
      <p:sp>
        <p:nvSpPr>
          <p:cNvPr id="2" name="Rectangle 3"/>
          <p:cNvSpPr>
            <a:spLocks noGrp="1" noChangeArrowheads="1"/>
          </p:cNvSpPr>
          <p:nvPr>
            <p:ph idx="1"/>
          </p:nvPr>
        </p:nvSpPr>
        <p:spPr/>
        <p:txBody>
          <a:bodyPr>
            <a:normAutofit fontScale="92500" lnSpcReduction="20000"/>
          </a:bodyPr>
          <a:lstStyle/>
          <a:p>
            <a:pPr marL="274320" indent="-274320" fontAlgn="auto">
              <a:lnSpc>
                <a:spcPct val="150000"/>
              </a:lnSpc>
              <a:spcBef>
                <a:spcPts val="580"/>
              </a:spcBef>
              <a:spcAft>
                <a:spcPts val="0"/>
              </a:spcAft>
              <a:buFont typeface="Wingdings 2"/>
              <a:buChar char=""/>
              <a:defRPr/>
            </a:pPr>
            <a:r>
              <a:rPr lang="en-US" sz="1800" cap="all" dirty="0" smtClean="0"/>
              <a:t>ABSTRACT</a:t>
            </a:r>
          </a:p>
          <a:p>
            <a:pPr marL="274320" indent="-274320" fontAlgn="auto">
              <a:lnSpc>
                <a:spcPct val="150000"/>
              </a:lnSpc>
              <a:spcBef>
                <a:spcPts val="580"/>
              </a:spcBef>
              <a:spcAft>
                <a:spcPts val="0"/>
              </a:spcAft>
              <a:buFont typeface="Wingdings 2"/>
              <a:buChar char=""/>
              <a:defRPr/>
            </a:pPr>
            <a:r>
              <a:rPr lang="en-US" sz="1800" cap="all" dirty="0" smtClean="0"/>
              <a:t>INTRODUCTION                                                                      </a:t>
            </a:r>
          </a:p>
          <a:p>
            <a:pPr marL="274320" indent="-274320" fontAlgn="auto">
              <a:lnSpc>
                <a:spcPct val="150000"/>
              </a:lnSpc>
              <a:spcBef>
                <a:spcPts val="580"/>
              </a:spcBef>
              <a:spcAft>
                <a:spcPts val="0"/>
              </a:spcAft>
              <a:buFont typeface="Wingdings 2"/>
              <a:buChar char=""/>
              <a:defRPr/>
            </a:pPr>
            <a:r>
              <a:rPr lang="en-US" sz="1800" cap="all" dirty="0" smtClean="0"/>
              <a:t>SYSTEM REQUIREMENTS  </a:t>
            </a:r>
          </a:p>
          <a:p>
            <a:pPr marL="548640" lvl="1" indent="-274320" fontAlgn="auto">
              <a:lnSpc>
                <a:spcPct val="150000"/>
              </a:lnSpc>
              <a:spcBef>
                <a:spcPts val="580"/>
              </a:spcBef>
              <a:spcAft>
                <a:spcPts val="0"/>
              </a:spcAft>
              <a:buFont typeface="Wingdings 2"/>
              <a:buChar char=""/>
              <a:defRPr/>
            </a:pPr>
            <a:r>
              <a:rPr lang="en-US" sz="1500" cap="all" dirty="0" smtClean="0"/>
              <a:t>Hardware Requirement Specification </a:t>
            </a:r>
          </a:p>
          <a:p>
            <a:pPr marL="548640" lvl="1" indent="-274320" fontAlgn="auto">
              <a:lnSpc>
                <a:spcPct val="150000"/>
              </a:lnSpc>
              <a:spcBef>
                <a:spcPts val="580"/>
              </a:spcBef>
              <a:spcAft>
                <a:spcPts val="0"/>
              </a:spcAft>
              <a:buFont typeface="Wingdings 2"/>
              <a:buChar char=""/>
              <a:defRPr/>
            </a:pPr>
            <a:r>
              <a:rPr lang="en-US" sz="1500" cap="all" dirty="0" smtClean="0"/>
              <a:t>Software Requirement Specification</a:t>
            </a:r>
          </a:p>
          <a:p>
            <a:pPr marL="274320" indent="-274320" fontAlgn="auto">
              <a:lnSpc>
                <a:spcPct val="150000"/>
              </a:lnSpc>
              <a:spcBef>
                <a:spcPts val="580"/>
              </a:spcBef>
              <a:spcAft>
                <a:spcPts val="0"/>
              </a:spcAft>
              <a:buFont typeface="Wingdings 2"/>
              <a:buChar char=""/>
              <a:defRPr/>
            </a:pPr>
            <a:r>
              <a:rPr lang="en-US" sz="1800" cap="all" dirty="0" smtClean="0"/>
              <a:t>Use CASE Diagram/E-R Diagram/Data Flow Diagram</a:t>
            </a:r>
          </a:p>
          <a:p>
            <a:pPr marL="274320" indent="-274320" fontAlgn="auto">
              <a:lnSpc>
                <a:spcPct val="150000"/>
              </a:lnSpc>
              <a:spcBef>
                <a:spcPts val="580"/>
              </a:spcBef>
              <a:spcAft>
                <a:spcPts val="0"/>
              </a:spcAft>
              <a:buFont typeface="Wingdings 2"/>
              <a:buChar char=""/>
              <a:defRPr/>
            </a:pPr>
            <a:r>
              <a:rPr lang="en-US" sz="1800" cap="all" dirty="0" smtClean="0"/>
              <a:t>Screen </a:t>
            </a:r>
            <a:r>
              <a:rPr lang="en-US" sz="1800" cap="all" dirty="0" smtClean="0"/>
              <a:t>Shots</a:t>
            </a:r>
            <a:endParaRPr lang="en-US" sz="1800" cap="all" dirty="0" smtClean="0"/>
          </a:p>
          <a:p>
            <a:pPr marL="274320" indent="-274320" fontAlgn="auto">
              <a:lnSpc>
                <a:spcPct val="150000"/>
              </a:lnSpc>
              <a:spcBef>
                <a:spcPts val="580"/>
              </a:spcBef>
              <a:spcAft>
                <a:spcPts val="0"/>
              </a:spcAft>
              <a:buFont typeface="Wingdings 2"/>
              <a:buChar char=""/>
              <a:defRPr/>
            </a:pPr>
            <a:r>
              <a:rPr lang="en-US" sz="1800" cap="all" dirty="0" smtClean="0"/>
              <a:t>Test Cases</a:t>
            </a:r>
          </a:p>
          <a:p>
            <a:pPr marL="274320" indent="-274320" fontAlgn="auto">
              <a:lnSpc>
                <a:spcPct val="150000"/>
              </a:lnSpc>
              <a:spcBef>
                <a:spcPts val="580"/>
              </a:spcBef>
              <a:spcAft>
                <a:spcPts val="0"/>
              </a:spcAft>
              <a:buFont typeface="Wingdings 2"/>
              <a:buChar char=""/>
              <a:defRPr/>
            </a:pPr>
            <a:r>
              <a:rPr lang="en-US" sz="1800" cap="all" dirty="0" smtClean="0"/>
              <a:t>Future Scope                                                                             </a:t>
            </a:r>
          </a:p>
          <a:p>
            <a:pPr marL="274320" indent="-274320" fontAlgn="auto">
              <a:lnSpc>
                <a:spcPct val="150000"/>
              </a:lnSpc>
              <a:spcBef>
                <a:spcPts val="580"/>
              </a:spcBef>
              <a:spcAft>
                <a:spcPts val="0"/>
              </a:spcAft>
              <a:buFont typeface="Wingdings 2"/>
              <a:buChar char=""/>
              <a:defRPr/>
            </a:pPr>
            <a:r>
              <a:rPr lang="en-US" sz="1800" cap="all" dirty="0" smtClean="0"/>
              <a:t>Conclusion</a:t>
            </a:r>
          </a:p>
          <a:p>
            <a:pPr marL="274320" indent="-274320" fontAlgn="auto">
              <a:lnSpc>
                <a:spcPct val="150000"/>
              </a:lnSpc>
              <a:spcBef>
                <a:spcPts val="580"/>
              </a:spcBef>
              <a:spcAft>
                <a:spcPts val="0"/>
              </a:spcAft>
              <a:buFont typeface="Wingdings 2"/>
              <a:buChar char=""/>
              <a:defRPr/>
            </a:pPr>
            <a:r>
              <a:rPr lang="en-US" sz="1800" cap="all" dirty="0" smtClean="0"/>
              <a:t>References</a:t>
            </a:r>
          </a:p>
          <a:p>
            <a:pPr marL="274320" indent="-274320" fontAlgn="auto">
              <a:spcBef>
                <a:spcPts val="580"/>
              </a:spcBef>
              <a:spcAft>
                <a:spcPts val="0"/>
              </a:spcAft>
              <a:buFont typeface="Wingdings 2"/>
              <a:buChar char=""/>
              <a:defRPr/>
            </a:pPr>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Algerian" pitchFamily="82" charset="0"/>
              </a:rPr>
              <a:t>                  CONCLUSION</a:t>
            </a:r>
            <a:endParaRPr lang="en-US" sz="3600" dirty="0"/>
          </a:p>
        </p:txBody>
      </p:sp>
      <p:sp>
        <p:nvSpPr>
          <p:cNvPr id="3" name="Content Placeholder 2"/>
          <p:cNvSpPr>
            <a:spLocks noGrp="1"/>
          </p:cNvSpPr>
          <p:nvPr>
            <p:ph idx="1"/>
          </p:nvPr>
        </p:nvSpPr>
        <p:spPr/>
        <p:txBody>
          <a:bodyPr/>
          <a:lstStyle/>
          <a:p>
            <a:pPr algn="just">
              <a:buNone/>
            </a:pPr>
            <a:endParaRPr lang="en-US" sz="2800" dirty="0" smtClean="0"/>
          </a:p>
          <a:p>
            <a:pPr algn="just">
              <a:buNone/>
            </a:pPr>
            <a:endParaRPr lang="en-US" sz="2800" dirty="0" smtClean="0"/>
          </a:p>
          <a:p>
            <a:pPr algn="just">
              <a:buNone/>
            </a:pPr>
            <a:r>
              <a:rPr lang="en-US" sz="2800" dirty="0" smtClean="0"/>
              <a:t>   This new system is surely to benefit the user and let the user order the pizza in a much faster and efficient way.</a:t>
            </a:r>
          </a:p>
          <a:p>
            <a:pPr algn="just"/>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                         </a:t>
            </a:r>
            <a:r>
              <a:rPr lang="en-US" sz="3500" b="1" dirty="0" smtClean="0">
                <a:latin typeface="Algerian" pitchFamily="82" charset="0"/>
              </a:rPr>
              <a:t>REFERENCE</a:t>
            </a:r>
            <a:endParaRPr lang="en-US" sz="3500" dirty="0"/>
          </a:p>
        </p:txBody>
      </p:sp>
      <p:sp>
        <p:nvSpPr>
          <p:cNvPr id="3" name="Content Placeholder 2"/>
          <p:cNvSpPr>
            <a:spLocks noGrp="1"/>
          </p:cNvSpPr>
          <p:nvPr>
            <p:ph idx="1"/>
          </p:nvPr>
        </p:nvSpPr>
        <p:spPr/>
        <p:txBody>
          <a:bodyPr/>
          <a:lstStyle/>
          <a:p>
            <a:pPr lvl="0"/>
            <a:endParaRPr lang="en-US" dirty="0" smtClean="0"/>
          </a:p>
          <a:p>
            <a:pPr lvl="0"/>
            <a:endParaRPr lang="en-US" dirty="0" smtClean="0"/>
          </a:p>
          <a:p>
            <a:pPr lvl="0"/>
            <a:r>
              <a:rPr lang="en-US" dirty="0" smtClean="0"/>
              <a:t>W3school.com</a:t>
            </a:r>
          </a:p>
          <a:p>
            <a:pPr lvl="0"/>
            <a:r>
              <a:rPr lang="en-US" dirty="0" err="1" smtClean="0"/>
              <a:t>Mysql</a:t>
            </a:r>
            <a:endParaRPr lang="en-US" dirty="0" smtClean="0"/>
          </a:p>
          <a:p>
            <a:pPr lvl="0"/>
            <a:r>
              <a:rPr lang="en-US" dirty="0" smtClean="0"/>
              <a:t>PHP by </a:t>
            </a:r>
            <a:r>
              <a:rPr lang="en-US" dirty="0" err="1" smtClean="0"/>
              <a:t>Khanna</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p:txBody>
          <a:bodyPr/>
          <a:lstStyle/>
          <a:p>
            <a:r>
              <a:rPr lang="en-US" dirty="0" smtClean="0"/>
              <a:t>                    </a:t>
            </a:r>
            <a:r>
              <a:rPr lang="en-US" sz="4000" b="1" dirty="0" smtClean="0">
                <a:latin typeface="Algerian" pitchFamily="82" charset="0"/>
              </a:rPr>
              <a:t>ABSTRACT</a:t>
            </a:r>
          </a:p>
        </p:txBody>
      </p:sp>
      <p:sp>
        <p:nvSpPr>
          <p:cNvPr id="12291" name="Content Placeholder 1"/>
          <p:cNvSpPr>
            <a:spLocks noGrp="1"/>
          </p:cNvSpPr>
          <p:nvPr>
            <p:ph idx="1"/>
          </p:nvPr>
        </p:nvSpPr>
        <p:spPr/>
        <p:txBody>
          <a:bodyPr/>
          <a:lstStyle/>
          <a:p>
            <a:pPr algn="just">
              <a:buNone/>
            </a:pPr>
            <a:r>
              <a:rPr lang="en-US" dirty="0" smtClean="0"/>
              <a:t>   </a:t>
            </a:r>
          </a:p>
          <a:p>
            <a:pPr algn="just">
              <a:buNone/>
            </a:pPr>
            <a:endParaRPr lang="en-US" dirty="0" smtClean="0"/>
          </a:p>
          <a:p>
            <a:pPr algn="just">
              <a:buNone/>
            </a:pPr>
            <a:r>
              <a:rPr lang="en-US" dirty="0" smtClean="0"/>
              <a:t>   The project planned to automate "Pizza Ordering System" is a Web application intended to be used by user for ordering of pizza. The ordering mechanism is fairly easy as the system becomes computerized.</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Algerian" pitchFamily="82" charset="0"/>
              </a:rPr>
              <a:t>                   INTRODUCTION</a:t>
            </a:r>
            <a:endParaRPr lang="en-US" sz="4000" b="1" dirty="0">
              <a:latin typeface="Algerian" pitchFamily="82" charset="0"/>
            </a:endParaRPr>
          </a:p>
        </p:txBody>
      </p:sp>
      <p:sp>
        <p:nvSpPr>
          <p:cNvPr id="3" name="Content Placeholder 2"/>
          <p:cNvSpPr>
            <a:spLocks noGrp="1"/>
          </p:cNvSpPr>
          <p:nvPr>
            <p:ph idx="1"/>
          </p:nvPr>
        </p:nvSpPr>
        <p:spPr/>
        <p:txBody>
          <a:bodyPr>
            <a:normAutofit fontScale="92500" lnSpcReduction="10000"/>
          </a:bodyPr>
          <a:lstStyle/>
          <a:p>
            <a:pPr algn="just">
              <a:buNone/>
            </a:pPr>
            <a:r>
              <a:rPr lang="en-US" sz="2000" dirty="0" smtClean="0"/>
              <a:t>    </a:t>
            </a:r>
          </a:p>
          <a:p>
            <a:pPr algn="just">
              <a:buNone/>
            </a:pPr>
            <a:r>
              <a:rPr lang="en-US" sz="2000" dirty="0" smtClean="0"/>
              <a:t>    The system interacts to the users (customer, admin) by means of some front-end </a:t>
            </a:r>
            <a:r>
              <a:rPr lang="en-US" sz="2000" b="1" dirty="0" smtClean="0"/>
              <a:t>form</a:t>
            </a:r>
            <a:r>
              <a:rPr lang="en-US" sz="2000" dirty="0" smtClean="0"/>
              <a:t>. To enter the system a </a:t>
            </a:r>
            <a:r>
              <a:rPr lang="en-US" sz="2000" b="1" dirty="0" err="1" smtClean="0"/>
              <a:t>signin</a:t>
            </a:r>
            <a:r>
              <a:rPr lang="en-US" sz="2000" b="1" dirty="0" smtClean="0"/>
              <a:t> form </a:t>
            </a:r>
            <a:r>
              <a:rPr lang="en-US" sz="2000" dirty="0" smtClean="0"/>
              <a:t>will appear where </a:t>
            </a:r>
            <a:r>
              <a:rPr lang="en-US" sz="2000" b="1" dirty="0" err="1" smtClean="0"/>
              <a:t>userID</a:t>
            </a:r>
            <a:r>
              <a:rPr lang="en-US" sz="2000" dirty="0" err="1" smtClean="0"/>
              <a:t>and</a:t>
            </a:r>
            <a:r>
              <a:rPr lang="en-US" sz="2000" dirty="0" smtClean="0"/>
              <a:t> </a:t>
            </a:r>
            <a:r>
              <a:rPr lang="en-US" sz="2000" b="1" dirty="0" smtClean="0"/>
              <a:t>Password </a:t>
            </a:r>
            <a:r>
              <a:rPr lang="en-US" sz="2000" dirty="0" smtClean="0"/>
              <a:t>for both </a:t>
            </a:r>
            <a:r>
              <a:rPr lang="en-US" sz="2000" dirty="0" err="1" smtClean="0"/>
              <a:t>Admins</a:t>
            </a:r>
            <a:r>
              <a:rPr lang="en-US" sz="2000" dirty="0" smtClean="0"/>
              <a:t> and for the Customers will have to be entered to log into the system and then this will check the </a:t>
            </a:r>
            <a:r>
              <a:rPr lang="en-US" sz="2000" b="1" dirty="0" smtClean="0"/>
              <a:t>Type</a:t>
            </a:r>
            <a:r>
              <a:rPr lang="en-US" sz="2000" dirty="0" smtClean="0"/>
              <a:t> of that user. According to type the System is loaded.</a:t>
            </a:r>
          </a:p>
          <a:p>
            <a:pPr algn="just">
              <a:buNone/>
            </a:pPr>
            <a:r>
              <a:rPr lang="en-US" sz="2000" dirty="0" smtClean="0"/>
              <a:t>    After </a:t>
            </a:r>
            <a:r>
              <a:rPr lang="en-US" sz="2000" dirty="0" err="1" smtClean="0"/>
              <a:t>signin</a:t>
            </a:r>
            <a:r>
              <a:rPr lang="en-US" sz="2000" dirty="0" smtClean="0"/>
              <a:t>, customers enters into their profile. Customer can check the pizza menu and order it.</a:t>
            </a:r>
          </a:p>
          <a:p>
            <a:pPr algn="just">
              <a:buNone/>
            </a:pPr>
            <a:r>
              <a:rPr lang="en-US" sz="2000" dirty="0" smtClean="0"/>
              <a:t>     After </a:t>
            </a:r>
            <a:r>
              <a:rPr lang="en-US" sz="2000" dirty="0" err="1" smtClean="0"/>
              <a:t>signin,admin</a:t>
            </a:r>
            <a:r>
              <a:rPr lang="en-US" sz="2000" dirty="0" smtClean="0"/>
              <a:t> can enter into its profile. Admin can view the Food list, Order List and Store </a:t>
            </a:r>
            <a:r>
              <a:rPr lang="en-US" sz="2000" dirty="0" err="1" smtClean="0"/>
              <a:t>List.Admin</a:t>
            </a:r>
            <a:r>
              <a:rPr lang="en-US" sz="2000" dirty="0" smtClean="0"/>
              <a:t> can also update/modify/add the details of Pizza and Store. New users must have to register before </a:t>
            </a:r>
            <a:r>
              <a:rPr lang="en-US" sz="2000" dirty="0" err="1" smtClean="0"/>
              <a:t>signin</a:t>
            </a:r>
            <a:r>
              <a:rPr lang="en-US" sz="2000" dirty="0" smtClean="0"/>
              <a:t>. Every stage data is stored in the database. This is why the system is very easy to use and every user can accept the system by thinking its utility in present and by applying the idea of Prototyping Model the system can be developed with more features in future.</a:t>
            </a:r>
          </a:p>
          <a:p>
            <a:pPr algn="just"/>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800" b="1" dirty="0" smtClean="0">
                <a:latin typeface="Algerian" pitchFamily="82" charset="0"/>
              </a:rPr>
              <a:t> SYSTEM REQUIREMENTS</a:t>
            </a:r>
            <a:endParaRPr lang="en-US" sz="3800" b="1" dirty="0">
              <a:latin typeface="Algerian" pitchFamily="82" charset="0"/>
            </a:endParaRPr>
          </a:p>
        </p:txBody>
      </p:sp>
      <p:sp>
        <p:nvSpPr>
          <p:cNvPr id="3" name="Content Placeholder 2"/>
          <p:cNvSpPr>
            <a:spLocks noGrp="1"/>
          </p:cNvSpPr>
          <p:nvPr>
            <p:ph idx="1"/>
          </p:nvPr>
        </p:nvSpPr>
        <p:spPr>
          <a:xfrm>
            <a:off x="457200" y="1295400"/>
            <a:ext cx="8229600" cy="4937760"/>
          </a:xfrm>
        </p:spPr>
        <p:txBody>
          <a:bodyPr/>
          <a:lstStyle/>
          <a:p>
            <a:pPr>
              <a:buNone/>
            </a:pPr>
            <a:endParaRPr lang="en-US" sz="3000" b="1" dirty="0" smtClean="0"/>
          </a:p>
          <a:p>
            <a:pPr>
              <a:buNone/>
            </a:pPr>
            <a:r>
              <a:rPr lang="en-US" sz="3000" b="1" dirty="0" smtClean="0"/>
              <a:t>Software </a:t>
            </a:r>
            <a:r>
              <a:rPr lang="en-US" sz="3000" b="1" dirty="0" smtClean="0"/>
              <a:t>Requirements</a:t>
            </a:r>
          </a:p>
          <a:p>
            <a:pPr>
              <a:buNone/>
            </a:pPr>
            <a:endParaRPr lang="en-US" dirty="0" smtClean="0"/>
          </a:p>
          <a:p>
            <a:pPr lvl="2"/>
            <a:r>
              <a:rPr lang="en-US" sz="2200" dirty="0" smtClean="0"/>
              <a:t>Adobe DreamweaverCS6</a:t>
            </a:r>
          </a:p>
          <a:p>
            <a:pPr lvl="2"/>
            <a:r>
              <a:rPr lang="en-US" sz="2200" dirty="0" smtClean="0"/>
              <a:t>WAMP Packages</a:t>
            </a:r>
          </a:p>
          <a:p>
            <a:pPr lvl="2"/>
            <a:r>
              <a:rPr lang="en-US" sz="2200" dirty="0" smtClean="0"/>
              <a:t>MS Office</a:t>
            </a:r>
          </a:p>
          <a:p>
            <a:pPr lvl="2"/>
            <a:r>
              <a:rPr lang="en-US" sz="2200" dirty="0" err="1" smtClean="0"/>
              <a:t>Dia</a:t>
            </a:r>
            <a:r>
              <a:rPr lang="en-US" sz="2200" dirty="0" smtClean="0"/>
              <a:t> Tools</a:t>
            </a:r>
            <a:endParaRPr lang="en-US" sz="22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Algerian" pitchFamily="82" charset="0"/>
              </a:rPr>
              <a:t>                 SYSTEM REQUIREMENTS</a:t>
            </a:r>
            <a:endParaRPr lang="en-US" dirty="0"/>
          </a:p>
        </p:txBody>
      </p:sp>
      <p:sp>
        <p:nvSpPr>
          <p:cNvPr id="3" name="Content Placeholder 2"/>
          <p:cNvSpPr>
            <a:spLocks noGrp="1"/>
          </p:cNvSpPr>
          <p:nvPr>
            <p:ph idx="1"/>
          </p:nvPr>
        </p:nvSpPr>
        <p:spPr/>
        <p:txBody>
          <a:bodyPr>
            <a:normAutofit lnSpcReduction="10000"/>
          </a:bodyPr>
          <a:lstStyle/>
          <a:p>
            <a:pPr>
              <a:buNone/>
            </a:pPr>
            <a:r>
              <a:rPr lang="en-US" sz="3000" b="1" dirty="0" smtClean="0"/>
              <a:t>Hardware Requirements</a:t>
            </a:r>
          </a:p>
          <a:p>
            <a:pPr>
              <a:buNone/>
            </a:pPr>
            <a:endParaRPr lang="en-US" dirty="0" smtClean="0"/>
          </a:p>
          <a:p>
            <a:pPr>
              <a:buNone/>
            </a:pPr>
            <a:r>
              <a:rPr lang="en-US" dirty="0" smtClean="0"/>
              <a:t>              Client Machine</a:t>
            </a:r>
          </a:p>
          <a:p>
            <a:pPr>
              <a:buNone/>
            </a:pPr>
            <a:r>
              <a:rPr lang="en-US" dirty="0" smtClean="0"/>
              <a:t>                           </a:t>
            </a:r>
            <a:r>
              <a:rPr lang="en-US" sz="2000" dirty="0" err="1" smtClean="0"/>
              <a:t>Harddisk</a:t>
            </a:r>
            <a:r>
              <a:rPr lang="en-US" sz="2000" dirty="0" smtClean="0"/>
              <a:t>  200MB</a:t>
            </a:r>
          </a:p>
          <a:p>
            <a:pPr>
              <a:buNone/>
            </a:pPr>
            <a:r>
              <a:rPr lang="en-US" sz="2000" dirty="0" smtClean="0"/>
              <a:t>                                    Pentium 4 or newer processor that supports SSE2</a:t>
            </a:r>
          </a:p>
          <a:p>
            <a:pPr>
              <a:buNone/>
            </a:pPr>
            <a:r>
              <a:rPr lang="en-US" sz="2000" dirty="0" smtClean="0"/>
              <a:t>                                    512MB Memory</a:t>
            </a:r>
          </a:p>
          <a:p>
            <a:pPr>
              <a:buNone/>
            </a:pPr>
            <a:r>
              <a:rPr lang="en-US" sz="2000" dirty="0" smtClean="0"/>
              <a:t>                 </a:t>
            </a:r>
            <a:r>
              <a:rPr lang="en-US" dirty="0" smtClean="0"/>
              <a:t>Server Machine</a:t>
            </a:r>
            <a:endParaRPr lang="en-US" sz="2000" dirty="0" smtClean="0"/>
          </a:p>
          <a:p>
            <a:pPr>
              <a:buNone/>
            </a:pPr>
            <a:r>
              <a:rPr lang="en-US" sz="2000" dirty="0" smtClean="0"/>
              <a:t>                                    </a:t>
            </a:r>
            <a:r>
              <a:rPr lang="en-US" sz="2000" dirty="0" err="1" smtClean="0"/>
              <a:t>Harddisk</a:t>
            </a:r>
            <a:r>
              <a:rPr lang="en-US" sz="2000" dirty="0" smtClean="0"/>
              <a:t> 320GB</a:t>
            </a:r>
          </a:p>
          <a:p>
            <a:pPr>
              <a:buNone/>
            </a:pPr>
            <a:r>
              <a:rPr lang="en-US" sz="2000" dirty="0" smtClean="0"/>
              <a:t>                                    Dual core or newer processor</a:t>
            </a:r>
          </a:p>
          <a:p>
            <a:pPr>
              <a:buNone/>
            </a:pPr>
            <a:r>
              <a:rPr lang="en-US" sz="2000" dirty="0" smtClean="0"/>
              <a:t>                                    2GB Memory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itchFamily="82" charset="0"/>
              </a:rPr>
              <a:t>                     </a:t>
            </a:r>
            <a:r>
              <a:rPr lang="en-US" sz="3800" b="1" dirty="0" smtClean="0">
                <a:latin typeface="Algerian" pitchFamily="82" charset="0"/>
              </a:rPr>
              <a:t>E-R DIAGRAM</a:t>
            </a:r>
            <a:endParaRPr lang="en-US" sz="3800" dirty="0"/>
          </a:p>
        </p:txBody>
      </p:sp>
      <p:sp>
        <p:nvSpPr>
          <p:cNvPr id="66" name="Content Placeholder 65"/>
          <p:cNvSpPr>
            <a:spLocks noGrp="1"/>
          </p:cNvSpPr>
          <p:nvPr>
            <p:ph idx="1"/>
          </p:nvPr>
        </p:nvSpPr>
        <p:spPr/>
        <p:txBody>
          <a:bodyPr/>
          <a:lstStyle/>
          <a:p>
            <a:endParaRPr lang="en-US"/>
          </a:p>
        </p:txBody>
      </p:sp>
      <p:pic>
        <p:nvPicPr>
          <p:cNvPr id="2111" name="Picture 63"/>
          <p:cNvPicPr>
            <a:picLocks noChangeAspect="1" noChangeArrowheads="1"/>
          </p:cNvPicPr>
          <p:nvPr/>
        </p:nvPicPr>
        <p:blipFill>
          <a:blip r:embed="rId2"/>
          <a:srcRect/>
          <a:stretch>
            <a:fillRect/>
          </a:stretch>
        </p:blipFill>
        <p:spPr bwMode="auto">
          <a:xfrm>
            <a:off x="304801" y="1143000"/>
            <a:ext cx="8610600" cy="5334000"/>
          </a:xfrm>
          <a:prstGeom prst="rect">
            <a:avLst/>
          </a:prstGeom>
          <a:noFill/>
          <a:ln w="9525">
            <a:noFill/>
            <a:miter lim="800000"/>
            <a:headEnd/>
            <a:tailEnd/>
          </a:ln>
          <a:effectLst/>
        </p:spPr>
      </p:pic>
      <p:pic>
        <p:nvPicPr>
          <p:cNvPr id="2112" name="Picture 64"/>
          <p:cNvPicPr>
            <a:picLocks noChangeAspect="1" noChangeArrowheads="1"/>
          </p:cNvPicPr>
          <p:nvPr/>
        </p:nvPicPr>
        <p:blipFill>
          <a:blip r:embed="rId3"/>
          <a:srcRect/>
          <a:stretch>
            <a:fillRect/>
          </a:stretch>
        </p:blipFill>
        <p:spPr bwMode="auto">
          <a:xfrm>
            <a:off x="0" y="1066800"/>
            <a:ext cx="91440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1" dirty="0" smtClean="0">
                <a:latin typeface="Algerian" pitchFamily="82" charset="0"/>
              </a:rPr>
              <a:t>                DATA FLOW DIAGRAM</a:t>
            </a:r>
            <a:endParaRPr lang="en-US" sz="3500" dirty="0"/>
          </a:p>
        </p:txBody>
      </p:sp>
      <p:pic>
        <p:nvPicPr>
          <p:cNvPr id="13" name="Picture 12" descr="C:\Users\ArnaB\Desktop\ppt and docs\erd and dfd\a1.JPG"/>
          <p:cNvPicPr/>
          <p:nvPr/>
        </p:nvPicPr>
        <p:blipFill>
          <a:blip r:embed="rId2"/>
          <a:srcRect/>
          <a:stretch>
            <a:fillRect/>
          </a:stretch>
        </p:blipFill>
        <p:spPr bwMode="auto">
          <a:xfrm>
            <a:off x="304800" y="1143000"/>
            <a:ext cx="8686800" cy="5257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rnaB\Desktop\ppt and docs\erd and dfd\a1.JPG"/>
          <p:cNvPicPr>
            <a:picLocks noGrp="1"/>
          </p:cNvPicPr>
          <p:nvPr>
            <p:ph idx="1"/>
          </p:nvPr>
        </p:nvPicPr>
        <p:blipFill>
          <a:blip r:embed="rId2"/>
          <a:stretch>
            <a:fillRect/>
          </a:stretch>
        </p:blipFill>
        <p:spPr bwMode="auto">
          <a:xfrm>
            <a:off x="1843110" y="1600200"/>
            <a:ext cx="5457779"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570</TotalTime>
  <Words>445</Words>
  <Application>Microsoft Office PowerPoint</Application>
  <PresentationFormat>On-screen Show (4:3)</PresentationFormat>
  <Paragraphs>80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PIZZA ORDERING SYSTEM</vt:lpstr>
      <vt:lpstr>Table of Contents</vt:lpstr>
      <vt:lpstr>                    ABSTRACT</vt:lpstr>
      <vt:lpstr>                   INTRODUCTION</vt:lpstr>
      <vt:lpstr>          SYSTEM REQUIREMENTS</vt:lpstr>
      <vt:lpstr>                 SYSTEM REQUIREMENTS</vt:lpstr>
      <vt:lpstr>                     E-R DIAGRAM</vt:lpstr>
      <vt:lpstr>                DATA FLOW DIAGRAM</vt:lpstr>
      <vt:lpstr>Slide 9</vt:lpstr>
      <vt:lpstr>                        SCREENSHOTS</vt:lpstr>
      <vt:lpstr>Slide 11</vt:lpstr>
      <vt:lpstr>Slide 12</vt:lpstr>
      <vt:lpstr>Slide 13</vt:lpstr>
      <vt:lpstr>Slide 14</vt:lpstr>
      <vt:lpstr>Slide 15</vt:lpstr>
      <vt:lpstr>Slide 16</vt:lpstr>
      <vt:lpstr>Slide 17</vt:lpstr>
      <vt:lpstr>                        TEST CASES</vt:lpstr>
      <vt:lpstr>                     FUTURE SCOPE</vt:lpstr>
      <vt:lpstr>                  CONCLUSION</vt:lpstr>
      <vt:lpstr>                         REFERENCE</vt:lpstr>
    </vt:vector>
  </TitlesOfParts>
  <Company>wipro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Standard Presentation Template</dc:subject>
  <dc:creator>wipro</dc:creator>
  <cp:lastModifiedBy>owner</cp:lastModifiedBy>
  <cp:revision>99</cp:revision>
  <dcterms:created xsi:type="dcterms:W3CDTF">2010-09-29T07:38:33Z</dcterms:created>
  <dcterms:modified xsi:type="dcterms:W3CDTF">2015-12-01T15:02:16Z</dcterms:modified>
</cp:coreProperties>
</file>