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86" r:id="rId3"/>
    <p:sldId id="294" r:id="rId4"/>
    <p:sldId id="288" r:id="rId5"/>
    <p:sldId id="289" r:id="rId6"/>
    <p:sldId id="295" r:id="rId7"/>
    <p:sldId id="296" r:id="rId8"/>
    <p:sldId id="293" r:id="rId9"/>
    <p:sldId id="297" r:id="rId10"/>
    <p:sldId id="290" r:id="rId11"/>
    <p:sldId id="291" r:id="rId12"/>
    <p:sldId id="292" r:id="rId13"/>
    <p:sldId id="287" r:id="rId14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835"/>
    <a:srgbClr val="E6E4DC"/>
    <a:srgbClr val="D6D2C4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80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9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6AA85-543A-49BD-AAEA-D8BCB9E3072D}" type="datetimeFigureOut">
              <a:rPr lang="en-AU" smtClean="0"/>
              <a:t>5/06/2025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58E6-743C-4555-8C1C-3E338A27C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78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C062A73-2E64-49D6-ABD8-1FCFA8272204}" type="datetimeFigureOut">
              <a:rPr lang="en-AU" smtClean="0"/>
              <a:t>5/06/2025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780AC98-8E30-490D-A639-38DF0F70C2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58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63"/>
          <a:stretch/>
        </p:blipFill>
        <p:spPr>
          <a:xfrm>
            <a:off x="241904" y="3067670"/>
            <a:ext cx="11710747" cy="3611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F52CFF-C49E-FB47-9FC2-54AD48C78F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73174" y="217272"/>
            <a:ext cx="2037600" cy="8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2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151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20000" y="1620000"/>
            <a:ext cx="10752000" cy="452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251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3392" y="6309321"/>
            <a:ext cx="5472608" cy="365125"/>
          </a:xfrm>
        </p:spPr>
        <p:txBody>
          <a:bodyPr/>
          <a:lstStyle/>
          <a:p>
            <a:r>
              <a:rPr lang="en-AU"/>
              <a:t>OFFICE | FACULTY |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09321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2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001277" y="57150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20000" y="1620000"/>
            <a:ext cx="8507963" cy="4490720"/>
          </a:xfrm>
        </p:spPr>
        <p:txBody>
          <a:bodyPr>
            <a:noAutofit/>
          </a:bodyPr>
          <a:lstStyle>
            <a:lvl7pPr>
              <a:buNone/>
              <a:defRPr/>
            </a:lvl7pPr>
            <a:lvl8pPr>
              <a:buNone/>
              <a:defRPr/>
            </a:lvl8pPr>
          </a:lstStyle>
          <a:p>
            <a:r>
              <a:rPr lang="en-US" b="1" dirty="0">
                <a:solidFill>
                  <a:srgbClr val="6D0020"/>
                </a:solidFill>
              </a:rPr>
              <a:t>HEADER INFO</a:t>
            </a:r>
          </a:p>
          <a:p>
            <a:r>
              <a:rPr lang="en-US" dirty="0" err="1">
                <a:latin typeface="Georgia"/>
                <a:cs typeface="Georgia"/>
              </a:rPr>
              <a:t>Consectetur</a:t>
            </a:r>
            <a:r>
              <a:rPr lang="en-US" dirty="0">
                <a:latin typeface="Georgia"/>
                <a:cs typeface="Georgia"/>
              </a:rPr>
              <a:t>  met </a:t>
            </a:r>
            <a:r>
              <a:rPr lang="en-US" dirty="0" err="1">
                <a:latin typeface="Georgia"/>
                <a:cs typeface="Georgia"/>
              </a:rPr>
              <a:t>adipiscing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. </a:t>
            </a:r>
            <a:r>
              <a:rPr lang="en-US" dirty="0" err="1">
                <a:latin typeface="Georgia"/>
                <a:cs typeface="Georgia"/>
              </a:rPr>
              <a:t>Aenean</a:t>
            </a:r>
            <a:r>
              <a:rPr lang="en-US" dirty="0">
                <a:latin typeface="Georgia"/>
                <a:cs typeface="Georgia"/>
              </a:rPr>
              <a:t> ac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a </a:t>
            </a:r>
            <a:r>
              <a:rPr lang="en-US" dirty="0" err="1">
                <a:latin typeface="Georgia"/>
                <a:cs typeface="Georgia"/>
              </a:rPr>
              <a:t>felis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pharetra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vel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Fringilla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Duis</a:t>
            </a:r>
            <a:r>
              <a:rPr lang="en-US" dirty="0">
                <a:latin typeface="Georgia"/>
                <a:cs typeface="Georgia"/>
              </a:rPr>
              <a:t> dui </a:t>
            </a:r>
            <a:r>
              <a:rPr lang="en-US" dirty="0" err="1">
                <a:latin typeface="Georgia"/>
                <a:cs typeface="Georgia"/>
              </a:rPr>
              <a:t>arcu</a:t>
            </a:r>
            <a:r>
              <a:rPr lang="en-US" dirty="0">
                <a:latin typeface="Georgia"/>
                <a:cs typeface="Georgia"/>
              </a:rPr>
              <a:t>,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scelerisque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nec</a:t>
            </a:r>
            <a:r>
              <a:rPr lang="en-US" dirty="0">
                <a:latin typeface="Georgia"/>
                <a:cs typeface="Georgia"/>
              </a:rPr>
              <a:t> dictum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ac </a:t>
            </a:r>
            <a:r>
              <a:rPr lang="en-US" dirty="0" err="1">
                <a:latin typeface="Georgia"/>
                <a:cs typeface="Georgia"/>
              </a:rPr>
              <a:t>conse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eu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Donec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tincid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unt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enim</a:t>
            </a:r>
            <a:r>
              <a:rPr lang="en-US" dirty="0">
                <a:latin typeface="Georgia"/>
                <a:cs typeface="Georgia"/>
              </a:rPr>
              <a:t> sit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consequat</a:t>
            </a:r>
            <a:r>
              <a:rPr lang="en-US" dirty="0">
                <a:latin typeface="Georgia"/>
                <a:cs typeface="Georgia"/>
              </a:rPr>
              <a:t>.</a:t>
            </a:r>
          </a:p>
          <a:p>
            <a:pPr>
              <a:buFont typeface="Arial"/>
              <a:buChar char="•"/>
            </a:pPr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7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pPr marL="342900" lvl="7" indent="0"/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6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endParaRPr lang="en-US" dirty="0">
              <a:latin typeface="Georgia"/>
              <a:cs typeface="Georgia"/>
            </a:endParaRPr>
          </a:p>
          <a:p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458276" cy="434305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7084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41904" y="3062172"/>
            <a:ext cx="4722971" cy="3633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Placeholder 9" descr="Section_Image.jp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3" t="15468" r="100" b="1049"/>
          <a:stretch/>
        </p:blipFill>
        <p:spPr>
          <a:xfrm>
            <a:off x="4964875" y="3062172"/>
            <a:ext cx="6987287" cy="363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59" y="3448840"/>
            <a:ext cx="1943987" cy="323997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046796" y="5910035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A9269F-011F-4649-845C-08AE05BE96C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73174" y="217272"/>
            <a:ext cx="2037600" cy="8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1428" y="181429"/>
            <a:ext cx="1170333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pic>
        <p:nvPicPr>
          <p:cNvPr id="9" name="Picture Placeholder 9" descr="Section_Imag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" t="15597" r="462" b="1605"/>
          <a:stretch/>
        </p:blipFill>
        <p:spPr>
          <a:xfrm>
            <a:off x="251429" y="1257301"/>
            <a:ext cx="11706850" cy="5419724"/>
          </a:xfrm>
          <a:prstGeom prst="rect">
            <a:avLst/>
          </a:prstGeom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0000" y="2863019"/>
            <a:ext cx="8045752" cy="6083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485114"/>
            <a:ext cx="6407150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42605" y="5842000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457" y="3502203"/>
            <a:ext cx="3174822" cy="31748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9B8C79-07FC-2444-B397-BBCDB3F9F22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73174" y="217272"/>
            <a:ext cx="2037600" cy="8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9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41904" y="181429"/>
            <a:ext cx="11710800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08410" y="6183276"/>
            <a:ext cx="577266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5639120" y="2708920"/>
            <a:ext cx="5665556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5638360" y="3357564"/>
            <a:ext cx="5666316" cy="503237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9" name="Picture 8" descr="MAC21_190.5x254_PowerPoint_Images_Cov v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" y="0"/>
            <a:ext cx="4383024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F0B494-A7A4-6F4C-8E15-141F578E02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73174" y="217272"/>
            <a:ext cx="2037600" cy="8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8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10800001" cy="45259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04664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/>
              <a:t>OFFICE | FACULTY |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914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1744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10776675" cy="45243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392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7590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38668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9872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25430"/>
          </a:xfrm>
        </p:spPr>
        <p:txBody>
          <a:bodyPr lIns="0" tIns="0" rIns="0" bIns="0"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484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</p:spTree>
    <p:extLst>
      <p:ext uri="{BB962C8B-B14F-4D97-AF65-F5344CB8AC3E}">
        <p14:creationId xmlns:p14="http://schemas.microsoft.com/office/powerpoint/2010/main" val="2404540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200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3624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726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/>
              <a:t>OFFICE | FACULTY |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0870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29F5C7-1EDD-4D4F-B3EB-31F227D9F42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673174" y="217272"/>
            <a:ext cx="2037600" cy="80476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620000"/>
            <a:ext cx="10800001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309321"/>
            <a:ext cx="54006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1875" y="630932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26" name="Picture 2"/>
          <p:cNvPicPr preferRelativeResize="0"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68000"/>
            <a:ext cx="10800000" cy="1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76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7" r:id="rId3"/>
    <p:sldLayoutId id="2147483651" r:id="rId4"/>
    <p:sldLayoutId id="2147483650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5" r:id="rId11"/>
    <p:sldLayoutId id="2147483665" r:id="rId12"/>
    <p:sldLayoutId id="2147483669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>
          <a:xfrm>
            <a:off x="720000" y="2716954"/>
            <a:ext cx="6175828" cy="275580"/>
          </a:xfrm>
        </p:spPr>
        <p:txBody>
          <a:bodyPr/>
          <a:lstStyle/>
          <a:p>
            <a:r>
              <a:rPr lang="en-AU" dirty="0"/>
              <a:t>Date: 7 June 2025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00" y="971600"/>
            <a:ext cx="9804931" cy="648000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 Knowledge-Based QA System for Macquarie University using RAG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9FB8E-93ED-579A-4F0F-4435024D6D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Taha Ahmed Siddiqui (48189111)</a:t>
            </a:r>
          </a:p>
          <a:p>
            <a:r>
              <a:rPr lang="en-US" dirty="0"/>
              <a:t>Muhammad Ahmad Butt (48387355)</a:t>
            </a:r>
          </a:p>
          <a:p>
            <a:r>
              <a:rPr lang="en-US" dirty="0"/>
              <a:t>COMP8420 NLP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76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CEFDD-8E02-D043-B22F-D9BBB2AA0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>
            <a:extLst>
              <a:ext uri="{FF2B5EF4-FFF2-40B4-BE49-F238E27FC236}">
                <a16:creationId xmlns:a16="http://schemas.microsoft.com/office/drawing/2014/main" id="{DDB2922A-5D53-E4BE-3297-8E28EFEA60B5}"/>
              </a:ext>
            </a:extLst>
          </p:cNvPr>
          <p:cNvSpPr txBox="1">
            <a:spLocks/>
          </p:cNvSpPr>
          <p:nvPr/>
        </p:nvSpPr>
        <p:spPr>
          <a:xfrm>
            <a:off x="695326" y="1620000"/>
            <a:ext cx="10761574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20604-08DA-518E-52FB-8265D677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BAF5-0ACF-2BB1-DCFD-5DDDB7EA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48130-3B3E-CF02-AEA4-1BBC7D60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5CDB29-E3BF-542E-9CC6-94D971E114B9}"/>
              </a:ext>
            </a:extLst>
          </p:cNvPr>
          <p:cNvSpPr txBox="1">
            <a:spLocks/>
          </p:cNvSpPr>
          <p:nvPr/>
        </p:nvSpPr>
        <p:spPr>
          <a:xfrm>
            <a:off x="4450702" y="1761885"/>
            <a:ext cx="6767929" cy="43895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Some pages had sparse or generic content.</a:t>
            </a:r>
          </a:p>
          <a:p>
            <a:r>
              <a:rPr lang="en-US" sz="3600" dirty="0"/>
              <a:t>Legal/ethical limits on scraping dynamic pages.</a:t>
            </a:r>
          </a:p>
          <a:p>
            <a:r>
              <a:rPr lang="en-US" sz="3600" dirty="0"/>
              <a:t>Basic embeddings may miss deep semantic relations.</a:t>
            </a:r>
          </a:p>
        </p:txBody>
      </p:sp>
      <p:pic>
        <p:nvPicPr>
          <p:cNvPr id="13" name="Picture 12" descr="MAC21_190.5x254_PowerPoint_Images_Cov v3.png">
            <a:extLst>
              <a:ext uri="{FF2B5EF4-FFF2-40B4-BE49-F238E27FC236}">
                <a16:creationId xmlns:a16="http://schemas.microsoft.com/office/drawing/2014/main" id="{FF6278BA-40EA-AEDC-97AC-90F48F0AE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/>
          <a:stretch/>
        </p:blipFill>
        <p:spPr>
          <a:xfrm>
            <a:off x="695326" y="1499839"/>
            <a:ext cx="3029286" cy="49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96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C4EF9-6497-F5AF-A9E0-411B0DC9F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>
            <a:extLst>
              <a:ext uri="{FF2B5EF4-FFF2-40B4-BE49-F238E27FC236}">
                <a16:creationId xmlns:a16="http://schemas.microsoft.com/office/drawing/2014/main" id="{52C256B8-34B3-6B14-477E-C13F49B2134B}"/>
              </a:ext>
            </a:extLst>
          </p:cNvPr>
          <p:cNvSpPr txBox="1">
            <a:spLocks/>
          </p:cNvSpPr>
          <p:nvPr/>
        </p:nvSpPr>
        <p:spPr>
          <a:xfrm>
            <a:off x="695326" y="1620000"/>
            <a:ext cx="10761574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93CBE-FBEB-E4DE-7D87-EBED71CE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A4C48-4510-89E2-99EE-13DF9E12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5DCB6-80BE-072B-0026-D3FC1666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DD7008-273E-FDF2-8997-79C874FE18A2}"/>
              </a:ext>
            </a:extLst>
          </p:cNvPr>
          <p:cNvSpPr txBox="1">
            <a:spLocks/>
          </p:cNvSpPr>
          <p:nvPr/>
        </p:nvSpPr>
        <p:spPr>
          <a:xfrm>
            <a:off x="4450702" y="1761885"/>
            <a:ext cx="6767929" cy="43895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Add multilingual question support.</a:t>
            </a:r>
          </a:p>
          <a:p>
            <a:r>
              <a:rPr lang="en-US" sz="4000" dirty="0"/>
              <a:t>Live API or RSS-based updates.</a:t>
            </a:r>
          </a:p>
          <a:p>
            <a:r>
              <a:rPr lang="en-US" sz="4000" dirty="0"/>
              <a:t>Hybrid search: keyword + embedding.</a:t>
            </a:r>
          </a:p>
        </p:txBody>
      </p:sp>
      <p:pic>
        <p:nvPicPr>
          <p:cNvPr id="13" name="Picture 12" descr="MAC21_190.5x254_PowerPoint_Images_Cov v3.png">
            <a:extLst>
              <a:ext uri="{FF2B5EF4-FFF2-40B4-BE49-F238E27FC236}">
                <a16:creationId xmlns:a16="http://schemas.microsoft.com/office/drawing/2014/main" id="{3676A310-AED2-F991-868F-BA49E422C5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/>
          <a:stretch/>
        </p:blipFill>
        <p:spPr>
          <a:xfrm>
            <a:off x="695326" y="1499839"/>
            <a:ext cx="3029286" cy="49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5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EB7C6-95F7-52AE-B23C-0ED1F41D9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>
            <a:extLst>
              <a:ext uri="{FF2B5EF4-FFF2-40B4-BE49-F238E27FC236}">
                <a16:creationId xmlns:a16="http://schemas.microsoft.com/office/drawing/2014/main" id="{C93B20E6-4687-020C-96EB-D4B63687EB62}"/>
              </a:ext>
            </a:extLst>
          </p:cNvPr>
          <p:cNvSpPr txBox="1">
            <a:spLocks/>
          </p:cNvSpPr>
          <p:nvPr/>
        </p:nvSpPr>
        <p:spPr>
          <a:xfrm>
            <a:off x="695326" y="1620000"/>
            <a:ext cx="10761574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3EF73-D783-ACE3-4E1A-55642F1E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4F-FA8E-4420-3A75-F9C51EE8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16469-10DA-7334-AD59-2C820BDA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AC08557-D885-85FF-A0B7-A9970590FD51}"/>
              </a:ext>
            </a:extLst>
          </p:cNvPr>
          <p:cNvSpPr txBox="1">
            <a:spLocks/>
          </p:cNvSpPr>
          <p:nvPr/>
        </p:nvSpPr>
        <p:spPr>
          <a:xfrm>
            <a:off x="4450702" y="1761885"/>
            <a:ext cx="6767929" cy="43895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RAG makes </a:t>
            </a:r>
            <a:r>
              <a:rPr lang="en-US" sz="3600" dirty="0" err="1"/>
              <a:t>uni</a:t>
            </a:r>
            <a:r>
              <a:rPr lang="en-US" sz="3600" dirty="0"/>
              <a:t> data accessible via natural language.</a:t>
            </a:r>
          </a:p>
          <a:p>
            <a:r>
              <a:rPr lang="en-US" sz="3600" dirty="0"/>
              <a:t>Improves student services, chatbot integration.</a:t>
            </a:r>
          </a:p>
          <a:p>
            <a:r>
              <a:rPr lang="en-US" sz="3600" dirty="0"/>
              <a:t>Ready for scaling and wider deployment.</a:t>
            </a:r>
          </a:p>
        </p:txBody>
      </p:sp>
      <p:pic>
        <p:nvPicPr>
          <p:cNvPr id="13" name="Picture 12" descr="MAC21_190.5x254_PowerPoint_Images_Cov v3.png">
            <a:extLst>
              <a:ext uri="{FF2B5EF4-FFF2-40B4-BE49-F238E27FC236}">
                <a16:creationId xmlns:a16="http://schemas.microsoft.com/office/drawing/2014/main" id="{E51FBA22-0CE3-8F72-7315-89557D1F6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/>
          <a:stretch/>
        </p:blipFill>
        <p:spPr>
          <a:xfrm>
            <a:off x="695326" y="1499839"/>
            <a:ext cx="3029286" cy="49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72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CCE4DB-1C65-25E5-41E6-BF10C102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D7DD5-0EB3-69E6-155A-7256358B18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58462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695326" y="1620000"/>
            <a:ext cx="10761574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&amp; Motivation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50702" y="1761885"/>
            <a:ext cx="6767929" cy="43895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Challenge: Info scattered across multiple MQ student portals.</a:t>
            </a:r>
          </a:p>
          <a:p>
            <a:r>
              <a:rPr lang="en-US" sz="3200" dirty="0"/>
              <a:t>Goal: Use RAG to build a searchable QA assistant.</a:t>
            </a:r>
          </a:p>
          <a:p>
            <a:r>
              <a:rPr lang="en-US" sz="3200" dirty="0"/>
              <a:t>Impact: Faster, centralized access to policy info for students.</a:t>
            </a:r>
          </a:p>
        </p:txBody>
      </p:sp>
      <p:pic>
        <p:nvPicPr>
          <p:cNvPr id="13" name="Picture 12" descr="MAC21_190.5x254_PowerPoint_Images_Cov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/>
          <a:stretch/>
        </p:blipFill>
        <p:spPr>
          <a:xfrm>
            <a:off x="695326" y="1499839"/>
            <a:ext cx="3029286" cy="49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5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C45B6-4F44-979D-1DCB-CA4E40C22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>
            <a:extLst>
              <a:ext uri="{FF2B5EF4-FFF2-40B4-BE49-F238E27FC236}">
                <a16:creationId xmlns:a16="http://schemas.microsoft.com/office/drawing/2014/main" id="{E4B63424-12CB-5DEF-8C58-E176DB6F620E}"/>
              </a:ext>
            </a:extLst>
          </p:cNvPr>
          <p:cNvSpPr txBox="1">
            <a:spLocks/>
          </p:cNvSpPr>
          <p:nvPr/>
        </p:nvSpPr>
        <p:spPr>
          <a:xfrm>
            <a:off x="695326" y="1620000"/>
            <a:ext cx="10761574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DB1A4-4793-A36D-7888-E260DF4A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&amp; Motivation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D6F92-0778-8152-D566-C17BA6A6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B90C3-B22B-26E7-3374-65D320F7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93C3099-06AE-9D96-2122-72497BA2216D}"/>
              </a:ext>
            </a:extLst>
          </p:cNvPr>
          <p:cNvSpPr txBox="1">
            <a:spLocks/>
          </p:cNvSpPr>
          <p:nvPr/>
        </p:nvSpPr>
        <p:spPr>
          <a:xfrm>
            <a:off x="4450702" y="1761885"/>
            <a:ext cx="6767929" cy="43895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"Students struggle to find accurate answers across multiple university platforms"</a:t>
            </a:r>
          </a:p>
          <a:p>
            <a:r>
              <a:rPr lang="en-US" sz="2400" dirty="0"/>
              <a:t>Current challenges:</a:t>
            </a:r>
          </a:p>
          <a:p>
            <a:pPr lvl="1"/>
            <a:r>
              <a:rPr lang="en-US" sz="2200" dirty="0"/>
              <a:t>Information scattered across 3+ systems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2,000+ documents with varying structures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Time-consuming manual searches</a:t>
            </a:r>
          </a:p>
        </p:txBody>
      </p:sp>
      <p:pic>
        <p:nvPicPr>
          <p:cNvPr id="13" name="Picture 12" descr="MAC21_190.5x254_PowerPoint_Images_Cov v3.png">
            <a:extLst>
              <a:ext uri="{FF2B5EF4-FFF2-40B4-BE49-F238E27FC236}">
                <a16:creationId xmlns:a16="http://schemas.microsoft.com/office/drawing/2014/main" id="{A247E798-D54F-FC46-1FDE-377DD8721D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/>
          <a:stretch/>
        </p:blipFill>
        <p:spPr>
          <a:xfrm>
            <a:off x="695326" y="1499839"/>
            <a:ext cx="3029286" cy="49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2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B4CDD-3A56-EA2F-F668-33CCB6961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>
            <a:extLst>
              <a:ext uri="{FF2B5EF4-FFF2-40B4-BE49-F238E27FC236}">
                <a16:creationId xmlns:a16="http://schemas.microsoft.com/office/drawing/2014/main" id="{2BAEAE6E-E8BE-3DEA-3CEB-970FD7DAFF33}"/>
              </a:ext>
            </a:extLst>
          </p:cNvPr>
          <p:cNvSpPr txBox="1">
            <a:spLocks/>
          </p:cNvSpPr>
          <p:nvPr/>
        </p:nvSpPr>
        <p:spPr>
          <a:xfrm>
            <a:off x="695326" y="1620000"/>
            <a:ext cx="10761574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113AF-9168-0D02-BFE4-2B200666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and Chunking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C4023-78C8-A51F-9592-C4EDBDCE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4175E-960A-0B18-AA88-BE95A1E8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519A29-79B1-5797-0B27-FF235AE5671A}"/>
              </a:ext>
            </a:extLst>
          </p:cNvPr>
          <p:cNvSpPr txBox="1">
            <a:spLocks/>
          </p:cNvSpPr>
          <p:nvPr/>
        </p:nvSpPr>
        <p:spPr>
          <a:xfrm>
            <a:off x="4450702" y="1761885"/>
            <a:ext cx="6767929" cy="43895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Clean HTML → Remove navigation, footer content.</a:t>
            </a:r>
          </a:p>
          <a:p>
            <a:r>
              <a:rPr lang="en-US" sz="3200" dirty="0"/>
              <a:t>Split into ~300-word chunks for embeddings.</a:t>
            </a:r>
          </a:p>
          <a:p>
            <a:r>
              <a:rPr lang="en-US" sz="3200" dirty="0"/>
              <a:t>Maintain source URL for context traceability.</a:t>
            </a:r>
          </a:p>
        </p:txBody>
      </p:sp>
      <p:pic>
        <p:nvPicPr>
          <p:cNvPr id="13" name="Picture 12" descr="MAC21_190.5x254_PowerPoint_Images_Cov v3.png">
            <a:extLst>
              <a:ext uri="{FF2B5EF4-FFF2-40B4-BE49-F238E27FC236}">
                <a16:creationId xmlns:a16="http://schemas.microsoft.com/office/drawing/2014/main" id="{C43B8DAC-42B8-B4A1-7AB2-67B7838995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/>
          <a:stretch/>
        </p:blipFill>
        <p:spPr>
          <a:xfrm>
            <a:off x="695326" y="1499839"/>
            <a:ext cx="3029286" cy="49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4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E002E-5817-A5FD-6008-FE3E8CED3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>
            <a:extLst>
              <a:ext uri="{FF2B5EF4-FFF2-40B4-BE49-F238E27FC236}">
                <a16:creationId xmlns:a16="http://schemas.microsoft.com/office/drawing/2014/main" id="{2843E3A8-ADD0-9B1A-7C53-FF3B50B32A42}"/>
              </a:ext>
            </a:extLst>
          </p:cNvPr>
          <p:cNvSpPr txBox="1">
            <a:spLocks/>
          </p:cNvSpPr>
          <p:nvPr/>
        </p:nvSpPr>
        <p:spPr>
          <a:xfrm>
            <a:off x="695326" y="1620000"/>
            <a:ext cx="10761574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2407A-9481-8143-5F8B-AA2B1645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&amp; Vector Store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C5572-918C-24D5-D2FA-27B41082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C8DE-BBF5-803A-41D0-67CA1E12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63CFE2E-FF74-30B8-BE2B-513A26BF6556}"/>
              </a:ext>
            </a:extLst>
          </p:cNvPr>
          <p:cNvSpPr txBox="1">
            <a:spLocks/>
          </p:cNvSpPr>
          <p:nvPr/>
        </p:nvSpPr>
        <p:spPr>
          <a:xfrm>
            <a:off x="4450702" y="1761885"/>
            <a:ext cx="6767929" cy="43895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Model: all-MiniLM-L6-v2 (384-dim).</a:t>
            </a:r>
          </a:p>
          <a:p>
            <a:r>
              <a:rPr lang="en-US" sz="3600" dirty="0"/>
              <a:t>Tool: FAISS for vector storage and fast similarity search.</a:t>
            </a:r>
          </a:p>
          <a:p>
            <a:r>
              <a:rPr lang="en-US" sz="3600" dirty="0"/>
              <a:t>Retrieve top-5 semantically similar chunks.</a:t>
            </a:r>
          </a:p>
        </p:txBody>
      </p:sp>
      <p:pic>
        <p:nvPicPr>
          <p:cNvPr id="13" name="Picture 12" descr="MAC21_190.5x254_PowerPoint_Images_Cov v3.png">
            <a:extLst>
              <a:ext uri="{FF2B5EF4-FFF2-40B4-BE49-F238E27FC236}">
                <a16:creationId xmlns:a16="http://schemas.microsoft.com/office/drawing/2014/main" id="{86FBB481-0C5E-72FF-3469-41BAE7E17C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/>
          <a:stretch/>
        </p:blipFill>
        <p:spPr>
          <a:xfrm>
            <a:off x="695326" y="1499839"/>
            <a:ext cx="3029286" cy="49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9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CDF00-1094-64BD-4B5D-D5D767A2E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>
            <a:extLst>
              <a:ext uri="{FF2B5EF4-FFF2-40B4-BE49-F238E27FC236}">
                <a16:creationId xmlns:a16="http://schemas.microsoft.com/office/drawing/2014/main" id="{F332412E-89A2-6564-F3C8-20E81CF79748}"/>
              </a:ext>
            </a:extLst>
          </p:cNvPr>
          <p:cNvSpPr txBox="1">
            <a:spLocks/>
          </p:cNvSpPr>
          <p:nvPr/>
        </p:nvSpPr>
        <p:spPr>
          <a:xfrm>
            <a:off x="695326" y="1620000"/>
            <a:ext cx="10761574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F39C6-0171-1E0E-B922-F30A7C3E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Our Solution - RAG Architecture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0E05C-026D-D66D-902C-0385DD0C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B4120-371C-45DD-763E-831A3A9C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D0CB43-8464-E925-8B39-EED38C2C55D4}"/>
              </a:ext>
            </a:extLst>
          </p:cNvPr>
          <p:cNvSpPr txBox="1">
            <a:spLocks/>
          </p:cNvSpPr>
          <p:nvPr/>
        </p:nvSpPr>
        <p:spPr>
          <a:xfrm>
            <a:off x="4450702" y="1761885"/>
            <a:ext cx="6767929" cy="43895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[User Question]  </a:t>
            </a:r>
          </a:p>
          <a:p>
            <a:pPr marL="0" indent="0" algn="ctr">
              <a:buNone/>
            </a:pPr>
            <a:r>
              <a:rPr lang="en-US" sz="2400" dirty="0"/>
              <a:t>  ↓  </a:t>
            </a:r>
          </a:p>
          <a:p>
            <a:pPr marL="0" indent="0" algn="ctr">
              <a:buNone/>
            </a:pPr>
            <a:r>
              <a:rPr lang="en-US" sz="2400" dirty="0"/>
              <a:t>[Text Embedding] → FAISS Vector Database (2,031 entries)  </a:t>
            </a:r>
          </a:p>
          <a:p>
            <a:pPr marL="0" indent="0" algn="ctr">
              <a:buNone/>
            </a:pPr>
            <a:r>
              <a:rPr lang="en-US" sz="2400" dirty="0"/>
              <a:t>  ↓  </a:t>
            </a:r>
          </a:p>
          <a:p>
            <a:pPr marL="0" indent="0" algn="ctr">
              <a:buNone/>
            </a:pPr>
            <a:r>
              <a:rPr lang="en-US" sz="2400" dirty="0"/>
              <a:t>[Top 3 Matches]  </a:t>
            </a:r>
          </a:p>
          <a:p>
            <a:pPr marL="0" indent="0" algn="ctr">
              <a:buNone/>
            </a:pPr>
            <a:r>
              <a:rPr lang="en-US" sz="2400" dirty="0"/>
              <a:t>  ↓  </a:t>
            </a:r>
          </a:p>
          <a:p>
            <a:pPr marL="0" indent="0" algn="ctr">
              <a:buNone/>
            </a:pPr>
            <a:r>
              <a:rPr lang="en-US" sz="2400" dirty="0"/>
              <a:t>[Gemini-2.0 Prompt]  </a:t>
            </a:r>
          </a:p>
          <a:p>
            <a:pPr marL="0" indent="0" algn="ctr">
              <a:buNone/>
            </a:pPr>
            <a:r>
              <a:rPr lang="en-US" sz="2400" dirty="0"/>
              <a:t>  ↓  </a:t>
            </a:r>
          </a:p>
          <a:p>
            <a:pPr marL="0" indent="0" algn="ctr">
              <a:buNone/>
            </a:pPr>
            <a:r>
              <a:rPr lang="en-US" sz="2400" dirty="0"/>
              <a:t>[Verified Answer + Sources]</a:t>
            </a:r>
          </a:p>
        </p:txBody>
      </p:sp>
      <p:pic>
        <p:nvPicPr>
          <p:cNvPr id="13" name="Picture 12" descr="MAC21_190.5x254_PowerPoint_Images_Cov v3.png">
            <a:extLst>
              <a:ext uri="{FF2B5EF4-FFF2-40B4-BE49-F238E27FC236}">
                <a16:creationId xmlns:a16="http://schemas.microsoft.com/office/drawing/2014/main" id="{0A1EC9FE-7706-3BD6-542F-7DA5CAA5B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/>
          <a:stretch/>
        </p:blipFill>
        <p:spPr>
          <a:xfrm>
            <a:off x="695326" y="1499839"/>
            <a:ext cx="3029286" cy="49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1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5E851-F664-84AB-C272-3E6BDA303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>
            <a:extLst>
              <a:ext uri="{FF2B5EF4-FFF2-40B4-BE49-F238E27FC236}">
                <a16:creationId xmlns:a16="http://schemas.microsoft.com/office/drawing/2014/main" id="{38801E0C-5320-41C4-29DD-635E4D184926}"/>
              </a:ext>
            </a:extLst>
          </p:cNvPr>
          <p:cNvSpPr txBox="1">
            <a:spLocks/>
          </p:cNvSpPr>
          <p:nvPr/>
        </p:nvSpPr>
        <p:spPr>
          <a:xfrm>
            <a:off x="695326" y="1620000"/>
            <a:ext cx="10761574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EED9A-99EE-9117-DE35-701A54A6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Breakdown: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6C888-8995-C921-9087-AA17EC72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AE3B9-8CEC-7DBC-69CB-BFFE8557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7</a:t>
            </a:fld>
            <a:endParaRPr lang="en-AU" dirty="0"/>
          </a:p>
        </p:txBody>
      </p:sp>
      <p:pic>
        <p:nvPicPr>
          <p:cNvPr id="13" name="Picture 12" descr="MAC21_190.5x254_PowerPoint_Images_Cov v3.png">
            <a:extLst>
              <a:ext uri="{FF2B5EF4-FFF2-40B4-BE49-F238E27FC236}">
                <a16:creationId xmlns:a16="http://schemas.microsoft.com/office/drawing/2014/main" id="{70D39FF2-1F5A-2B4B-3F3C-F42571D33B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/>
          <a:stretch/>
        </p:blipFill>
        <p:spPr>
          <a:xfrm>
            <a:off x="695326" y="1499839"/>
            <a:ext cx="3029286" cy="4956132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C5A7C06-624D-B844-F403-7D3D52B8B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954807"/>
              </p:ext>
            </p:extLst>
          </p:nvPr>
        </p:nvGraphicFramePr>
        <p:xfrm>
          <a:off x="3832809" y="1820677"/>
          <a:ext cx="7475895" cy="4440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965">
                  <a:extLst>
                    <a:ext uri="{9D8B030D-6E8A-4147-A177-3AD203B41FA5}">
                      <a16:colId xmlns:a16="http://schemas.microsoft.com/office/drawing/2014/main" val="734526949"/>
                    </a:ext>
                  </a:extLst>
                </a:gridCol>
                <a:gridCol w="2491965">
                  <a:extLst>
                    <a:ext uri="{9D8B030D-6E8A-4147-A177-3AD203B41FA5}">
                      <a16:colId xmlns:a16="http://schemas.microsoft.com/office/drawing/2014/main" val="3356289963"/>
                    </a:ext>
                  </a:extLst>
                </a:gridCol>
                <a:gridCol w="2491965">
                  <a:extLst>
                    <a:ext uri="{9D8B030D-6E8A-4147-A177-3AD203B41FA5}">
                      <a16:colId xmlns:a16="http://schemas.microsoft.com/office/drawing/2014/main" val="199665988"/>
                    </a:ext>
                  </a:extLst>
                </a:gridCol>
              </a:tblGrid>
              <a:tr h="1110041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 Categories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78215"/>
                  </a:ext>
                </a:extLst>
              </a:tr>
              <a:tr h="1110041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askMQ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Articles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 Management, Enrolment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902606"/>
                  </a:ext>
                </a:extLst>
              </a:tr>
              <a:tr h="111004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Students Portal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Support, Graduation, Careers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146459"/>
                  </a:ext>
                </a:extLst>
              </a:tr>
              <a:tr h="111004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Guides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1,711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academic units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64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37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6C314-DF75-6ED0-1DE8-4711E57D1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>
            <a:extLst>
              <a:ext uri="{FF2B5EF4-FFF2-40B4-BE49-F238E27FC236}">
                <a16:creationId xmlns:a16="http://schemas.microsoft.com/office/drawing/2014/main" id="{260025C6-DB70-AB43-441C-ECD7617277C9}"/>
              </a:ext>
            </a:extLst>
          </p:cNvPr>
          <p:cNvSpPr txBox="1">
            <a:spLocks/>
          </p:cNvSpPr>
          <p:nvPr/>
        </p:nvSpPr>
        <p:spPr>
          <a:xfrm>
            <a:off x="695326" y="1620000"/>
            <a:ext cx="10761574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2E634-0A22-C833-98E4-2C0122BA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Query → Context → Answer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DC6D0-3800-AB5B-6D9F-68C7FCF0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E1EF0-5C22-5FA7-13A6-66399A35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9E1867-E81F-B10C-B46C-D46080899934}"/>
              </a:ext>
            </a:extLst>
          </p:cNvPr>
          <p:cNvSpPr txBox="1">
            <a:spLocks/>
          </p:cNvSpPr>
          <p:nvPr/>
        </p:nvSpPr>
        <p:spPr>
          <a:xfrm>
            <a:off x="4450702" y="1761885"/>
            <a:ext cx="6767929" cy="43895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Sample: 'Census date for Session 2 in 2025?' → Answer: 22 Aug 2025</a:t>
            </a:r>
          </a:p>
        </p:txBody>
      </p:sp>
      <p:pic>
        <p:nvPicPr>
          <p:cNvPr id="13" name="Picture 12" descr="MAC21_190.5x254_PowerPoint_Images_Cov v3.png">
            <a:extLst>
              <a:ext uri="{FF2B5EF4-FFF2-40B4-BE49-F238E27FC236}">
                <a16:creationId xmlns:a16="http://schemas.microsoft.com/office/drawing/2014/main" id="{C0E147D0-DB06-6FC5-8335-7856ECF63A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/>
          <a:stretch/>
        </p:blipFill>
        <p:spPr>
          <a:xfrm>
            <a:off x="695326" y="1499839"/>
            <a:ext cx="3029286" cy="49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2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42043-FB5C-4B30-A33B-2BE19B5B8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>
            <a:extLst>
              <a:ext uri="{FF2B5EF4-FFF2-40B4-BE49-F238E27FC236}">
                <a16:creationId xmlns:a16="http://schemas.microsoft.com/office/drawing/2014/main" id="{57F83564-8030-E310-E4EB-6F19CDFCD0D2}"/>
              </a:ext>
            </a:extLst>
          </p:cNvPr>
          <p:cNvSpPr txBox="1">
            <a:spLocks/>
          </p:cNvSpPr>
          <p:nvPr/>
        </p:nvSpPr>
        <p:spPr>
          <a:xfrm>
            <a:off x="695326" y="1620000"/>
            <a:ext cx="10761574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8B2B2-29DF-0785-A62F-64BC28F3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Query → Context → Answer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C1603-0343-E7FB-0359-5076DE57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57066-F264-B491-8E07-778DD8E2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985ED2-F1A2-6D8A-1477-8045B97B2CED}"/>
              </a:ext>
            </a:extLst>
          </p:cNvPr>
          <p:cNvSpPr txBox="1">
            <a:spLocks/>
          </p:cNvSpPr>
          <p:nvPr/>
        </p:nvSpPr>
        <p:spPr>
          <a:xfrm>
            <a:off x="4450702" y="1761885"/>
            <a:ext cx="6767929" cy="43895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Example Query:</a:t>
            </a:r>
          </a:p>
          <a:p>
            <a:pPr marL="0" indent="0">
              <a:buNone/>
            </a:pPr>
            <a:r>
              <a:rPr lang="en-US" sz="2800" dirty="0"/>
              <a:t>"Where can I access printers at Macquarie?“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1. 18 Wally's Walk  </a:t>
            </a:r>
          </a:p>
          <a:p>
            <a:pPr marL="0" indent="0">
              <a:buNone/>
            </a:pPr>
            <a:r>
              <a:rPr lang="en-US" sz="2800" dirty="0"/>
              <a:t>2. Library all levels  </a:t>
            </a:r>
          </a:p>
          <a:p>
            <a:pPr marL="0" indent="0">
              <a:buNone/>
            </a:pPr>
            <a:r>
              <a:rPr lang="en-US" sz="2800" dirty="0"/>
              <a:t>3. MQBS Labs (Rooms 102, 118...) </a:t>
            </a:r>
          </a:p>
        </p:txBody>
      </p:sp>
      <p:pic>
        <p:nvPicPr>
          <p:cNvPr id="13" name="Picture 12" descr="MAC21_190.5x254_PowerPoint_Images_Cov v3.png">
            <a:extLst>
              <a:ext uri="{FF2B5EF4-FFF2-40B4-BE49-F238E27FC236}">
                <a16:creationId xmlns:a16="http://schemas.microsoft.com/office/drawing/2014/main" id="{C6691D16-A106-F54D-15E0-7291445428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/>
          <a:stretch/>
        </p:blipFill>
        <p:spPr>
          <a:xfrm>
            <a:off x="695326" y="1499839"/>
            <a:ext cx="3029286" cy="49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90762"/>
      </p:ext>
    </p:extLst>
  </p:cSld>
  <p:clrMapOvr>
    <a:masterClrMapping/>
  </p:clrMapOvr>
</p:sld>
</file>

<file path=ppt/theme/theme1.xml><?xml version="1.0" encoding="utf-8"?>
<a:theme xmlns:a="http://schemas.openxmlformats.org/drawingml/2006/main" name="MAC UNI BASIC_Round 1 Draft for feedback">
  <a:themeElements>
    <a:clrScheme name="MQU Colours">
      <a:dk1>
        <a:sysClr val="windowText" lastClr="000000"/>
      </a:dk1>
      <a:lt1>
        <a:sysClr val="window" lastClr="FFFFFF"/>
      </a:lt1>
      <a:dk2>
        <a:srgbClr val="D6D2C4"/>
      </a:dk2>
      <a:lt2>
        <a:srgbClr val="E6E4DC"/>
      </a:lt2>
      <a:accent1>
        <a:srgbClr val="A6192E"/>
      </a:accent1>
      <a:accent2>
        <a:srgbClr val="76232F"/>
      </a:accent2>
      <a:accent3>
        <a:srgbClr val="D6001C"/>
      </a:accent3>
      <a:accent4>
        <a:srgbClr val="C6007E"/>
      </a:accent4>
      <a:accent5>
        <a:srgbClr val="80225F"/>
      </a:accent5>
      <a:accent6>
        <a:srgbClr val="373A36"/>
      </a:accent6>
      <a:hlink>
        <a:srgbClr val="A6192E"/>
      </a:hlink>
      <a:folHlink>
        <a:srgbClr val="954F72"/>
      </a:folHlink>
    </a:clrScheme>
    <a:fontScheme name="MQ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-INT 16x9 Template _2016" id="{260B2EA1-E29E-8F43-8CD0-19C5943E9B3E}" vid="{17EFAF55-AA0F-074F-B88C-D92FD2EB11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Assignment 2 Slide Template</Template>
  <TotalTime>25</TotalTime>
  <Words>430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Georgia</vt:lpstr>
      <vt:lpstr>Wingdings</vt:lpstr>
      <vt:lpstr>MAC UNI BASIC_Round 1 Draft for feedback</vt:lpstr>
      <vt:lpstr>Custom Knowledge-Based QA System for Macquarie University using RAG</vt:lpstr>
      <vt:lpstr>Problem Statement &amp; Motivation</vt:lpstr>
      <vt:lpstr>Problem Statement &amp; Motivation</vt:lpstr>
      <vt:lpstr>Preprocessing and Chunking</vt:lpstr>
      <vt:lpstr>Embedding &amp; Vector Store</vt:lpstr>
      <vt:lpstr> Our Solution - RAG Architecture</vt:lpstr>
      <vt:lpstr>Data Breakdown:</vt:lpstr>
      <vt:lpstr>Demo: Query → Context → Answer</vt:lpstr>
      <vt:lpstr>Demo: Query → Context → Answer</vt:lpstr>
      <vt:lpstr>Challenges</vt:lpstr>
      <vt:lpstr>Future Work</vt:lpstr>
      <vt:lpstr>Conclusion</vt:lpstr>
      <vt:lpstr>Thankyou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Taha Ahmed Siddiqui</dc:creator>
  <cp:lastModifiedBy>Taha Ahmed Siddiqui</cp:lastModifiedBy>
  <cp:revision>3</cp:revision>
  <cp:lastPrinted>2016-10-17T01:23:38Z</cp:lastPrinted>
  <dcterms:created xsi:type="dcterms:W3CDTF">2025-06-05T10:26:28Z</dcterms:created>
  <dcterms:modified xsi:type="dcterms:W3CDTF">2025-06-05T10:51:38Z</dcterms:modified>
</cp:coreProperties>
</file>