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68" d="100"/>
          <a:sy n="68" d="100"/>
        </p:scale>
        <p:origin x="92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9/26/2023</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9/26/2023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9/26/2023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p:cNvPicPr>
          <p:nvPr/>
        </p:nvPicPr>
        <p:blipFill>
          <a:blip r:embed="rId13"/>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9/26/2023</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144000" cy="2000885"/>
          </a:xfrm>
        </p:spPr>
        <p:txBody>
          <a:bodyPr/>
          <a:lstStyle/>
          <a:p>
            <a:r>
              <a:rPr lang="en-US" b="1"/>
              <a:t>PING PONG 2D GAME </a:t>
            </a:r>
          </a:p>
        </p:txBody>
      </p:sp>
      <p:sp>
        <p:nvSpPr>
          <p:cNvPr id="3" name="Subtitle 2"/>
          <p:cNvSpPr>
            <a:spLocks noGrp="1"/>
          </p:cNvSpPr>
          <p:nvPr>
            <p:ph type="subTitle" idx="1"/>
          </p:nvPr>
        </p:nvSpPr>
        <p:spPr>
          <a:xfrm>
            <a:off x="1524000" y="3202305"/>
            <a:ext cx="9144000" cy="2704465"/>
          </a:xfrm>
        </p:spPr>
        <p:txBody>
          <a:bodyPr>
            <a:normAutofit/>
          </a:bodyPr>
          <a:lstStyle/>
          <a:p>
            <a:r>
              <a:rPr lang="en-US"/>
              <a:t>COURSE INCHARGE :</a:t>
            </a:r>
          </a:p>
          <a:p>
            <a:r>
              <a:rPr lang="en-US"/>
              <a:t>DR. HUMERA BASHIR</a:t>
            </a:r>
          </a:p>
          <a:p>
            <a:r>
              <a:rPr lang="en-US"/>
              <a:t>MADE BY : </a:t>
            </a:r>
          </a:p>
          <a:p>
            <a:r>
              <a:rPr lang="en-US"/>
              <a:t>ABDULLAH MUJTABA KHAN (B-20102008)</a:t>
            </a:r>
          </a:p>
          <a:p>
            <a:r>
              <a:rPr lang="en-US"/>
              <a:t>TAHA AKBAR (B-20102176)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Void Restart() and Void String Score()</a:t>
            </a:r>
          </a:p>
        </p:txBody>
      </p:sp>
      <p:sp>
        <p:nvSpPr>
          <p:cNvPr id="3" name="Content Placeholder 2"/>
          <p:cNvSpPr>
            <a:spLocks noGrp="1"/>
          </p:cNvSpPr>
          <p:nvPr>
            <p:ph idx="1"/>
          </p:nvPr>
        </p:nvSpPr>
        <p:spPr/>
        <p:txBody>
          <a:bodyPr/>
          <a:lstStyle/>
          <a:p>
            <a:r>
              <a:rPr lang="en-US"/>
              <a:t>This is the function used to restore all starting values of the game it takes no parameter and the game will start from beginning with black background color.</a:t>
            </a:r>
          </a:p>
          <a:p>
            <a:endParaRPr lang="en-US"/>
          </a:p>
          <a:p>
            <a:r>
              <a:rPr lang="en-US"/>
              <a:t>It is creating string object then it is taking numerical score values from the game and then appending to the string object convert all numerical values to string and store in str. In other words it is overloading function.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draw_ball() and displayfunction();</a:t>
            </a:r>
          </a:p>
        </p:txBody>
      </p:sp>
      <p:sp>
        <p:nvSpPr>
          <p:cNvPr id="3" name="Content Placeholder 2"/>
          <p:cNvSpPr>
            <a:spLocks noGrp="1"/>
          </p:cNvSpPr>
          <p:nvPr>
            <p:ph idx="1"/>
          </p:nvPr>
        </p:nvSpPr>
        <p:spPr/>
        <p:txBody>
          <a:bodyPr/>
          <a:lstStyle/>
          <a:p>
            <a:r>
              <a:rPr lang="en-US"/>
              <a:t>we are giving coordinates of the box ball to be drawn on screen as you know the s1</a:t>
            </a:r>
            <a:r>
              <a:rPr lang="en-US">
                <a:sym typeface="+mn-ea"/>
              </a:rPr>
              <a:t>x&amp;y</a:t>
            </a:r>
            <a:r>
              <a:rPr lang="en-US"/>
              <a:t> and s2</a:t>
            </a:r>
            <a:r>
              <a:rPr lang="en-US">
                <a:sym typeface="+mn-ea"/>
              </a:rPr>
              <a:t>x&amp;y</a:t>
            </a:r>
            <a:r>
              <a:rPr lang="en-US"/>
              <a:t> was previously defined.</a:t>
            </a:r>
          </a:p>
          <a:p>
            <a:r>
              <a:rPr lang="en-US"/>
              <a:t>In this displayfunction() rectangle bar was drawed on screen </a:t>
            </a:r>
            <a:r>
              <a:rPr lang="en-US">
                <a:sym typeface="+mn-ea"/>
              </a:rPr>
              <a:t>as you know the r1 x&amp;y and r2 x&amp;y was previously defined.</a:t>
            </a:r>
          </a:p>
          <a:p>
            <a:endParaRPr lang="en-US">
              <a:sym typeface="+mn-ea"/>
            </a:endParaRPr>
          </a:p>
          <a:p>
            <a:endParaRPr lang="en-US">
              <a:sym typeface="+mn-ea"/>
            </a:endParaRPr>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Headings</a:t>
            </a:r>
          </a:p>
        </p:txBody>
      </p:sp>
      <p:sp>
        <p:nvSpPr>
          <p:cNvPr id="3" name="Content Placeholder 2"/>
          <p:cNvSpPr>
            <a:spLocks noGrp="1"/>
          </p:cNvSpPr>
          <p:nvPr>
            <p:ph idx="1"/>
          </p:nvPr>
        </p:nvSpPr>
        <p:spPr/>
        <p:txBody>
          <a:bodyPr/>
          <a:lstStyle/>
          <a:p>
            <a:r>
              <a:rPr lang="en-US" sz="2000"/>
              <a:t>glColor3f(1.0, 1.0, 1.0);</a:t>
            </a:r>
          </a:p>
          <a:p>
            <a:r>
              <a:rPr lang="en-US" sz="2000"/>
              <a:t>glRasterPos2f(10, 460);</a:t>
            </a:r>
          </a:p>
          <a:p>
            <a:r>
              <a:rPr lang="en-US" sz="2000"/>
              <a:t>std::string human = score("Human's Score: ", player_score);</a:t>
            </a:r>
          </a:p>
          <a:p>
            <a:r>
              <a:rPr lang="en-US" sz="2000"/>
              <a:t>for (unsigned int i = 0; i &lt; human.length(); i++) {</a:t>
            </a:r>
          </a:p>
          <a:p>
            <a:r>
              <a:rPr lang="en-US" sz="2000"/>
              <a:t>	glutBitmapCharacter(GLUT_BITMAP_8_BY_13, human[i]);</a:t>
            </a:r>
          </a:p>
          <a:p>
            <a:r>
              <a:rPr lang="en-US" sz="2000"/>
              <a:t>}</a:t>
            </a:r>
          </a:p>
          <a:p>
            <a:pPr marL="0" indent="0">
              <a:buNone/>
            </a:pPr>
            <a:r>
              <a:rPr lang="en-US" sz="2400"/>
              <a:t>This code is defining the default color of human score heading which was black and defining the rasterpos2f as this is pixel based heading thats why to define its position we use rasterpos2f, and to describe pixel by pixel we use loop and inside loop we are pushing char by char to display on screen. Same is described for Stage.</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Void PassiveMotion();</a:t>
            </a:r>
          </a:p>
        </p:txBody>
      </p:sp>
      <p:sp>
        <p:nvSpPr>
          <p:cNvPr id="3" name="Content Placeholder 2"/>
          <p:cNvSpPr>
            <a:spLocks noGrp="1"/>
          </p:cNvSpPr>
          <p:nvPr>
            <p:ph idx="1"/>
          </p:nvPr>
        </p:nvSpPr>
        <p:spPr/>
        <p:txBody>
          <a:bodyPr/>
          <a:lstStyle/>
          <a:p>
            <a:r>
              <a:rPr lang="en-US"/>
              <a:t>It takes two parameters x and y for moving rectangular bar with mouse only by movement of mouse </a:t>
            </a:r>
          </a:p>
          <a:p>
            <a:pPr marL="0" indent="0">
              <a:buNone/>
            </a:pPr>
            <a:endParaRPr lang="en-US"/>
          </a:p>
          <a:p>
            <a:pPr marL="1371600" lvl="3" indent="0">
              <a:buNone/>
            </a:pPr>
            <a:r>
              <a:rPr lang="en-US" sz="2000"/>
              <a:t>if (cursor_x &gt;= 50 &amp;&amp; cursor_x &lt;= 590) {</a:t>
            </a:r>
          </a:p>
          <a:p>
            <a:pPr marL="1371600" lvl="3" indent="0">
              <a:buNone/>
            </a:pPr>
            <a:r>
              <a:rPr lang="en-US" sz="2000"/>
              <a:t>		r1.x = cursor_x - 50;</a:t>
            </a:r>
          </a:p>
          <a:p>
            <a:pPr marL="1371600" lvl="3" indent="0">
              <a:buNone/>
            </a:pPr>
            <a:r>
              <a:rPr lang="en-US" sz="2000"/>
              <a:t>		r2.x = cursor_x + 50;</a:t>
            </a:r>
          </a:p>
          <a:p>
            <a:pPr marL="1371600" lvl="3" indent="0">
              <a:buNone/>
            </a:pPr>
            <a:r>
              <a:rPr lang="en-US" sz="2000"/>
              <a:t>}</a:t>
            </a:r>
          </a:p>
          <a:p>
            <a:pPr marL="0" indent="0">
              <a:buNone/>
            </a:pPr>
            <a:endParaRPr lang="en-US" sz="1800"/>
          </a:p>
          <a:p>
            <a:pPr marL="0" indent="0">
              <a:buNone/>
            </a:pPr>
            <a:r>
              <a:rPr lang="en-US" sz="2400"/>
              <a:t>This if check sets the boundary of the rectangular bar to which it can move in. as bar is moving in x-axis thats why boundary is set for x-axis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860" y="92075"/>
            <a:ext cx="10515600" cy="1325563"/>
          </a:xfrm>
        </p:spPr>
        <p:txBody>
          <a:bodyPr/>
          <a:lstStyle/>
          <a:p>
            <a:r>
              <a:rPr lang="en-US"/>
              <a:t>MoveSquare()</a:t>
            </a:r>
          </a:p>
        </p:txBody>
      </p:sp>
      <p:sp>
        <p:nvSpPr>
          <p:cNvPr id="3" name="Content Placeholder 2"/>
          <p:cNvSpPr>
            <a:spLocks noGrp="1"/>
          </p:cNvSpPr>
          <p:nvPr>
            <p:ph idx="1"/>
          </p:nvPr>
        </p:nvSpPr>
        <p:spPr>
          <a:xfrm>
            <a:off x="-635" y="1417955"/>
            <a:ext cx="12192635" cy="5439410"/>
          </a:xfrm>
        </p:spPr>
        <p:txBody>
          <a:bodyPr>
            <a:noAutofit/>
          </a:bodyPr>
          <a:lstStyle/>
          <a:p>
            <a:pPr algn="l"/>
            <a:r>
              <a:rPr lang="en-US" sz="2000" b="1" dirty="0"/>
              <a:t>Initialization and Sleep:</a:t>
            </a:r>
          </a:p>
          <a:p>
            <a:pPr algn="l"/>
            <a:r>
              <a:rPr lang="en-US" sz="2000" dirty="0"/>
              <a:t> </a:t>
            </a:r>
            <a:r>
              <a:rPr lang="en-US" sz="2000" b="1" dirty="0" err="1"/>
              <a:t>init</a:t>
            </a:r>
            <a:r>
              <a:rPr lang="en-US" sz="2000" b="1" dirty="0"/>
              <a:t>()</a:t>
            </a:r>
            <a:r>
              <a:rPr lang="en-US" sz="2000" dirty="0"/>
              <a:t>;: This function is called at the beginning of each frame to perform some initialization. </a:t>
            </a:r>
          </a:p>
          <a:p>
            <a:pPr algn="l"/>
            <a:r>
              <a:rPr lang="en-US" sz="2000" b="1" dirty="0"/>
              <a:t>Sleep((int)(1000 / 60));</a:t>
            </a:r>
            <a:r>
              <a:rPr lang="en-US" sz="2000" dirty="0"/>
              <a:t>: This line causes the program to pause for a short time (approximately 16 milliseconds) to control the frame rate. It's commonly used to limit how fast the game loop runs to a target frame rate (in this case, 60 frames per second).</a:t>
            </a:r>
          </a:p>
          <a:p>
            <a:pPr algn="l"/>
            <a:r>
              <a:rPr lang="en-US" sz="2000" b="1" dirty="0"/>
              <a:t>Game Over Handling:</a:t>
            </a:r>
          </a:p>
          <a:p>
            <a:pPr marL="0" indent="0" algn="l">
              <a:buNone/>
            </a:pPr>
            <a:r>
              <a:rPr lang="en-US" sz="2000" dirty="0"/>
              <a:t>      If the </a:t>
            </a:r>
            <a:r>
              <a:rPr lang="en-US" sz="2000" dirty="0" err="1"/>
              <a:t>gameOver</a:t>
            </a:r>
            <a:r>
              <a:rPr lang="en-US" sz="2000" dirty="0"/>
              <a:t> flag is true, the code inside this block is executed. It displays a "Game Over" message on the screen with the player's score and prompts the user to press F1 to restart the game.</a:t>
            </a:r>
          </a:p>
          <a:p>
            <a:pPr algn="l"/>
            <a:r>
              <a:rPr lang="en-US" sz="2000" b="1" dirty="0"/>
              <a:t>Pause Handling:</a:t>
            </a:r>
          </a:p>
          <a:p>
            <a:pPr marL="0" indent="0" algn="l">
              <a:buNone/>
            </a:pPr>
            <a:r>
              <a:rPr lang="en-US" sz="2000" dirty="0"/>
              <a:t>    If the pause flag is true, the code inside this block is executed. It displays a "Game Paused" message on the screen.</a:t>
            </a:r>
          </a:p>
          <a:p>
            <a:pPr algn="l">
              <a:buFont typeface="Arial" panose="020B0604020202020204" pitchFamily="34" charset="0"/>
              <a:buChar char="•"/>
            </a:pPr>
            <a:r>
              <a:rPr lang="en-US" sz="2000" b="1" dirty="0">
                <a:sym typeface="+mn-ea"/>
              </a:rPr>
              <a:t>Redrawing the Scene:</a:t>
            </a:r>
            <a:endParaRPr lang="en-US" sz="2000" dirty="0"/>
          </a:p>
          <a:p>
            <a:pPr marL="0" indent="0" algn="l">
              <a:buNone/>
            </a:pPr>
            <a:r>
              <a:rPr lang="en-US" sz="2000" dirty="0">
                <a:sym typeface="+mn-ea"/>
              </a:rPr>
              <a:t>     </a:t>
            </a:r>
            <a:r>
              <a:rPr lang="en-US" sz="2000" dirty="0" err="1">
                <a:sym typeface="+mn-ea"/>
              </a:rPr>
              <a:t>glutPostRedisplay</a:t>
            </a:r>
            <a:r>
              <a:rPr lang="en-US" sz="2000" dirty="0">
                <a:sym typeface="+mn-ea"/>
              </a:rPr>
              <a:t>(); is used to indicate that the scene needs to be redrawn. This typically triggers the OpenGL   display function (display) to be called, refreshing the screen with updated graphics.</a:t>
            </a:r>
            <a:endParaRPr lang="en-US" sz="2000" dirty="0"/>
          </a:p>
          <a:p>
            <a:pPr marL="0" indent="0" algn="l">
              <a:buNone/>
            </a:pP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1465"/>
            <a:ext cx="10515600" cy="6038850"/>
          </a:xfrm>
        </p:spPr>
        <p:txBody>
          <a:bodyPr>
            <a:normAutofit lnSpcReduction="10000"/>
          </a:bodyPr>
          <a:lstStyle/>
          <a:p>
            <a:r>
              <a:rPr lang="en-US" sz="2000" b="1" dirty="0"/>
              <a:t>Square Movement:</a:t>
            </a:r>
          </a:p>
          <a:p>
            <a:pPr marL="0" indent="0">
              <a:buNone/>
            </a:pPr>
            <a:r>
              <a:rPr lang="en-US" sz="2000" dirty="0"/>
              <a:t>Depending on the values of _left and _down variables, the square represented by s1 and s2 is moved. If _left is true, the square moves to the left; otherwise, it moves to the right. If _down is true, the square moves downward; otherwise, it moves upward. The speed variable determines how much the square moves in each frame.</a:t>
            </a:r>
          </a:p>
          <a:p>
            <a:pPr marL="0" indent="0">
              <a:buNone/>
            </a:pPr>
            <a:endParaRPr lang="en-US" sz="2000" dirty="0"/>
          </a:p>
          <a:p>
            <a:pPr marL="0" indent="0">
              <a:buNone/>
            </a:pPr>
            <a:r>
              <a:rPr lang="en-US" sz="2000" b="1" dirty="0"/>
              <a:t>Collision Detection:</a:t>
            </a:r>
          </a:p>
          <a:p>
            <a:pPr marL="0" indent="0">
              <a:buNone/>
            </a:pPr>
            <a:r>
              <a:rPr lang="en-US" sz="2000" dirty="0"/>
              <a:t>    There is collision detection logic for checking if the square collides with the player's rectangular bar (defined by r1 and r2). If a collision occurs at the bottom of the bar, the player's score is increased, and the game progresses to the next stage with increased speed and a color change for the square.</a:t>
            </a:r>
          </a:p>
          <a:p>
            <a:pPr marL="0" indent="0">
              <a:buNone/>
            </a:pPr>
            <a:r>
              <a:rPr lang="en-US" sz="2000" dirty="0"/>
              <a:t>    If the square hits the ground (the bottom of the window), the </a:t>
            </a:r>
            <a:r>
              <a:rPr lang="en-US" sz="2000" dirty="0" err="1"/>
              <a:t>cpu_score</a:t>
            </a:r>
            <a:r>
              <a:rPr lang="en-US" sz="2000" dirty="0"/>
              <a:t> is increased, and the game is set to a "game over" state.</a:t>
            </a:r>
          </a:p>
          <a:p>
            <a:pPr marL="0" indent="0">
              <a:buNone/>
            </a:pPr>
            <a:endParaRPr lang="en-US" sz="2000" dirty="0"/>
          </a:p>
          <a:p>
            <a:pPr marL="0" indent="0">
              <a:buNone/>
            </a:pPr>
            <a:r>
              <a:rPr lang="en-US" sz="2000" b="1" dirty="0">
                <a:sym typeface="+mn-ea"/>
              </a:rPr>
              <a:t>Boundary Handling:</a:t>
            </a:r>
            <a:endParaRPr lang="en-US" sz="2000" b="1" dirty="0"/>
          </a:p>
          <a:p>
            <a:pPr marL="0" indent="0">
              <a:buNone/>
            </a:pPr>
            <a:r>
              <a:rPr lang="en-US" sz="2000" dirty="0">
                <a:sym typeface="+mn-ea"/>
              </a:rPr>
              <a:t>There are checks to ensure that the square does not move beyond the boundaries of the window. If it reaches the left or right boundary, its direction is reversed accordingly.</a:t>
            </a:r>
            <a:endParaRPr lang="en-US" sz="2000" dirty="0"/>
          </a:p>
          <a:p>
            <a:pPr marL="0" indent="0">
              <a:buNone/>
            </a:pP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 : </a:t>
            </a:r>
          </a:p>
        </p:txBody>
      </p:sp>
      <p:sp>
        <p:nvSpPr>
          <p:cNvPr id="3" name="Content Placeholder 2"/>
          <p:cNvSpPr>
            <a:spLocks noGrp="1"/>
          </p:cNvSpPr>
          <p:nvPr>
            <p:ph idx="1"/>
          </p:nvPr>
        </p:nvSpPr>
        <p:spPr/>
        <p:txBody>
          <a:bodyPr/>
          <a:lstStyle/>
          <a:p>
            <a:pPr marL="0" indent="0">
              <a:buNone/>
            </a:pPr>
            <a:r>
              <a:rPr lang="en-US"/>
              <a:t>Ping Pong game is just like squash but in this we have one player which controls the square shaped box and in other side, there is a wall on which the square shaped ball bounces back and returns to player and the score increment by one. If a player doesnot touch the ball with square shaped box then the games over and the final score comes to the screen. In between, a player can also pause the game. The background colour changes after every touch by the player. The player controls the box by mouse.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 :</a:t>
            </a:r>
          </a:p>
        </p:txBody>
      </p:sp>
      <p:pic>
        <p:nvPicPr>
          <p:cNvPr id="4" name="Content Placeholder 3"/>
          <p:cNvPicPr>
            <a:picLocks noGrp="1" noChangeAspect="1"/>
          </p:cNvPicPr>
          <p:nvPr>
            <p:ph idx="1"/>
          </p:nvPr>
        </p:nvPicPr>
        <p:blipFill>
          <a:blip r:embed="rId2"/>
          <a:stretch>
            <a:fillRect/>
          </a:stretch>
        </p:blipFill>
        <p:spPr>
          <a:xfrm>
            <a:off x="838835" y="1475105"/>
            <a:ext cx="10514965" cy="49352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LIBRARIES:</a:t>
            </a:r>
          </a:p>
        </p:txBody>
      </p:sp>
      <p:sp>
        <p:nvSpPr>
          <p:cNvPr id="3" name="Content Placeholder 2"/>
          <p:cNvSpPr>
            <a:spLocks noGrp="1"/>
          </p:cNvSpPr>
          <p:nvPr>
            <p:ph idx="1"/>
          </p:nvPr>
        </p:nvSpPr>
        <p:spPr/>
        <p:txBody>
          <a:bodyPr/>
          <a:lstStyle/>
          <a:p>
            <a:r>
              <a:rPr lang="en-US"/>
              <a:t>#include &lt;Windows.h&gt; =&gt; declares the basic window operations and functions</a:t>
            </a:r>
          </a:p>
          <a:p>
            <a:r>
              <a:rPr lang="en-US"/>
              <a:t>#include &lt;glut.h&gt; =&gt; intializes opengl in visual studio</a:t>
            </a:r>
          </a:p>
          <a:p>
            <a:r>
              <a:rPr lang="en-US"/>
              <a:t>#include &lt;iostream&gt; =&gt; intializes basic input/output functions</a:t>
            </a:r>
          </a:p>
          <a:p>
            <a:r>
              <a:rPr lang="en-US"/>
              <a:t>#include &lt;sstream&gt; =&gt; to read string as cin, we use string stream</a:t>
            </a:r>
          </a:p>
          <a:p>
            <a:r>
              <a:rPr lang="en-US"/>
              <a:t>#include &lt;string&gt; =&gt; to use string in our program </a:t>
            </a:r>
          </a:p>
          <a:p>
            <a:r>
              <a:rPr lang="en-US"/>
              <a:t>#include &lt;random&gt; =&gt; to use random function in our program</a:t>
            </a:r>
          </a:p>
          <a:p>
            <a:r>
              <a:rPr lang="en-US"/>
              <a:t>#include &lt;time.h&gt; =&gt; for manupulating date and time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INTIALIZATIONS</a:t>
            </a:r>
          </a:p>
        </p:txBody>
      </p:sp>
      <p:sp>
        <p:nvSpPr>
          <p:cNvPr id="3" name="Content Placeholder 2"/>
          <p:cNvSpPr>
            <a:spLocks noGrp="1"/>
          </p:cNvSpPr>
          <p:nvPr>
            <p:ph idx="1"/>
          </p:nvPr>
        </p:nvSpPr>
        <p:spPr/>
        <p:txBody>
          <a:bodyPr/>
          <a:lstStyle/>
          <a:p>
            <a:r>
              <a:rPr lang="en-US"/>
              <a:t>We have initialize  windows width and height: 640x480 and then initializer player score,stage,speed by 0. Background color starting with black, and taken two bool type game over and pause as false and initial counter as 0.</a:t>
            </a:r>
          </a:p>
          <a:p>
            <a:r>
              <a:rPr lang="en-US"/>
              <a:t>We have defined point Class that gives us x and y coordinates we use here struct instead of class because struct is by defualt public. and in class we need to have used setters and getters functions So keep things easy as possible we use struct.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RECTANGULAR BAR AND BOUNCY BALL</a:t>
            </a:r>
          </a:p>
        </p:txBody>
      </p:sp>
      <p:sp>
        <p:nvSpPr>
          <p:cNvPr id="3" name="Content Placeholder 2"/>
          <p:cNvSpPr>
            <a:spLocks noGrp="1"/>
          </p:cNvSpPr>
          <p:nvPr>
            <p:ph idx="1"/>
          </p:nvPr>
        </p:nvSpPr>
        <p:spPr>
          <a:xfrm>
            <a:off x="838200" y="1457960"/>
            <a:ext cx="10515600" cy="5400040"/>
          </a:xfrm>
        </p:spPr>
        <p:txBody>
          <a:bodyPr>
            <a:normAutofit lnSpcReduction="20000"/>
          </a:bodyPr>
          <a:lstStyle/>
          <a:p>
            <a:pPr marL="0" indent="457200">
              <a:buNone/>
            </a:pPr>
            <a:r>
              <a:rPr lang="en-US"/>
              <a:t>// Player's rectangle bar </a:t>
            </a:r>
          </a:p>
          <a:p>
            <a:r>
              <a:rPr lang="en-US"/>
              <a:t>Point r1 = { 0.0,5.0 };</a:t>
            </a:r>
          </a:p>
          <a:p>
            <a:r>
              <a:rPr lang="en-US"/>
              <a:t>Point r2 = { 100.0, 15.0 };</a:t>
            </a:r>
          </a:p>
          <a:p>
            <a:pPr marL="0" indent="0">
              <a:buNone/>
            </a:pPr>
            <a:r>
              <a:rPr lang="en-US"/>
              <a:t>  r1 and r2 defines one corner of rectangular bar and r2 defines          	oppositte corner</a:t>
            </a:r>
          </a:p>
          <a:p>
            <a:pPr marL="0" indent="0">
              <a:buNone/>
            </a:pPr>
            <a:endParaRPr lang="en-US"/>
          </a:p>
          <a:p>
            <a:pPr marL="0" indent="0">
              <a:buNone/>
            </a:pPr>
            <a:r>
              <a:rPr lang="en-US"/>
              <a:t>     // The bouncing square, outside boundary</a:t>
            </a:r>
          </a:p>
          <a:p>
            <a:r>
              <a:rPr lang="en-US"/>
              <a:t>Point s1 = { 600.0, 400.0 };</a:t>
            </a:r>
          </a:p>
          <a:p>
            <a:r>
              <a:rPr lang="en-US"/>
              <a:t>Point s2 = { 620.0 , 420.0 };</a:t>
            </a:r>
          </a:p>
          <a:p>
            <a:pPr marL="0" indent="0">
              <a:buNone/>
            </a:pPr>
            <a:r>
              <a:rPr lang="en-US">
                <a:sym typeface="+mn-ea"/>
              </a:rPr>
              <a:t>s1 represent the top-left corner of a square and s2 likely represents the bottom-right corner of the same square, specifying its size and position relative to s1.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FUNCTIONS INITIALIZATION</a:t>
            </a:r>
          </a:p>
        </p:txBody>
      </p:sp>
      <p:sp>
        <p:nvSpPr>
          <p:cNvPr id="3" name="Content Placeholder 2"/>
          <p:cNvSpPr>
            <a:spLocks noGrp="1"/>
          </p:cNvSpPr>
          <p:nvPr>
            <p:ph idx="1"/>
          </p:nvPr>
        </p:nvSpPr>
        <p:spPr>
          <a:xfrm>
            <a:off x="838200" y="1825625"/>
            <a:ext cx="10515600" cy="4785995"/>
          </a:xfrm>
        </p:spPr>
        <p:txBody>
          <a:bodyPr>
            <a:normAutofit fontScale="80000"/>
          </a:bodyPr>
          <a:lstStyle/>
          <a:p>
            <a:r>
              <a:rPr lang="en-US" b="1"/>
              <a:t>void init();</a:t>
            </a:r>
          </a:p>
          <a:p>
            <a:r>
              <a:rPr lang="en-US" b="1"/>
              <a:t>void display();</a:t>
            </a:r>
          </a:p>
          <a:p>
            <a:r>
              <a:rPr lang="en-US" b="1"/>
              <a:t>std::string score(std::string s, unsigned int score); </a:t>
            </a:r>
            <a:r>
              <a:rPr lang="en-US"/>
              <a:t>=&gt; returns the string with score </a:t>
            </a:r>
            <a:r>
              <a:rPr lang="en-US" b="1"/>
              <a:t>concatenated</a:t>
            </a:r>
          </a:p>
          <a:p>
            <a:r>
              <a:rPr lang="en-US" b="1"/>
              <a:t>void passiveMotion(int x, int y); </a:t>
            </a:r>
            <a:r>
              <a:rPr lang="en-US"/>
              <a:t>=&gt; this function is activated when mouse moves </a:t>
            </a:r>
            <a:r>
              <a:rPr lang="en-US" b="1"/>
              <a:t>without any button held.</a:t>
            </a:r>
          </a:p>
          <a:p>
            <a:r>
              <a:rPr lang="en-US" b="1"/>
              <a:t>void moveSquare(); </a:t>
            </a:r>
            <a:r>
              <a:rPr lang="en-US"/>
              <a:t>=&gt; move the ball every frame</a:t>
            </a:r>
            <a:endParaRPr lang="en-US" b="1"/>
          </a:p>
          <a:p>
            <a:r>
              <a:rPr lang="en-US" b="1"/>
              <a:t>void specialKeys(int key, int x, int y);</a:t>
            </a:r>
            <a:r>
              <a:rPr lang="en-US"/>
              <a:t> =&gt; handles special keys for restart</a:t>
            </a:r>
            <a:endParaRPr lang="en-US" b="1"/>
          </a:p>
          <a:p>
            <a:r>
              <a:rPr lang="en-US" b="1"/>
              <a:t>void pauseKey(unsigned char key, int x, int y);</a:t>
            </a:r>
            <a:r>
              <a:rPr lang="en-US"/>
              <a:t> =&gt; handles normal keys</a:t>
            </a:r>
            <a:endParaRPr lang="en-US" b="1"/>
          </a:p>
          <a:p>
            <a:r>
              <a:rPr lang="en-US" b="1"/>
              <a:t>void Restart();</a:t>
            </a:r>
          </a:p>
          <a:p>
            <a:r>
              <a:rPr lang="en-US" b="1"/>
              <a:t>void ChangeToRandomColor()</a:t>
            </a:r>
            <a:r>
              <a:rPr lang="en-US"/>
              <a:t>; =&gt; changes color value r g b which handles background color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MAIN FUNCTION();</a:t>
            </a:r>
          </a:p>
        </p:txBody>
      </p:sp>
      <p:sp>
        <p:nvSpPr>
          <p:cNvPr id="3" name="Content Placeholder 2"/>
          <p:cNvSpPr>
            <a:spLocks noGrp="1"/>
          </p:cNvSpPr>
          <p:nvPr>
            <p:ph idx="1"/>
          </p:nvPr>
        </p:nvSpPr>
        <p:spPr/>
        <p:txBody>
          <a:bodyPr/>
          <a:lstStyle/>
          <a:p>
            <a:r>
              <a:rPr lang="en-US"/>
              <a:t>Inside main function we have used all the functions that have been defined along with their parameters, here we have used glutIdleFunc(moveSquare); specially so that square box ball continues to move without anycallback </a:t>
            </a:r>
          </a:p>
          <a:p>
            <a:r>
              <a:rPr lang="en-US"/>
              <a:t>Then we set displaymode, window size which is as window_height and window_widht, window-position, glutkeyboard(); function to pause the game and  glutspecialkey(); to restart the game and in the end use glutmainloop(); so the game continues to run.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Void pause() and Void Specialkey();</a:t>
            </a:r>
          </a:p>
        </p:txBody>
      </p:sp>
      <p:sp>
        <p:nvSpPr>
          <p:cNvPr id="3" name="Content Placeholder 2"/>
          <p:cNvSpPr>
            <a:spLocks noGrp="1"/>
          </p:cNvSpPr>
          <p:nvPr>
            <p:ph idx="1"/>
          </p:nvPr>
        </p:nvSpPr>
        <p:spPr/>
        <p:txBody>
          <a:bodyPr/>
          <a:lstStyle/>
          <a:p>
            <a:r>
              <a:rPr lang="en-US"/>
              <a:t>void pause takes three arguments that includes escape key to pause and int x , int y to save current position of box. after pressing esc key the bool pause will be true and the game will be paused.</a:t>
            </a:r>
          </a:p>
          <a:p>
            <a:endParaRPr lang="en-US"/>
          </a:p>
          <a:p>
            <a:endParaRPr lang="en-US"/>
          </a:p>
          <a:p>
            <a:r>
              <a:rPr lang="en-US"/>
              <a:t>void specialkey also takes </a:t>
            </a:r>
            <a:r>
              <a:rPr lang="en-US">
                <a:sym typeface="+mn-ea"/>
              </a:rPr>
              <a:t>three arguments that includes f1 key to restart and int x , int y to save current position of box. in this function we need gameOver bool data type which was previously set to false after pressing f1 it should be true and game restarts.</a:t>
            </a:r>
            <a:endParaRPr lang="en-US"/>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1477</Words>
  <Application>Microsoft Office PowerPoint</Application>
  <PresentationFormat>Widescreen</PresentationFormat>
  <Paragraphs>92</Paragraphs>
  <Slides>15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Gear Drives</vt:lpstr>
      <vt:lpstr>PING PONG 2D GAME </vt:lpstr>
      <vt:lpstr>INTRODUCTION : </vt:lpstr>
      <vt:lpstr>Output :</vt:lpstr>
      <vt:lpstr>LIBRARIES:</vt:lpstr>
      <vt:lpstr>INTIALIZATIONS</vt:lpstr>
      <vt:lpstr>RECTANGULAR BAR AND BOUNCY BALL</vt:lpstr>
      <vt:lpstr>FUNCTIONS INITIALIZATION</vt:lpstr>
      <vt:lpstr>MAIN FUNCTION();</vt:lpstr>
      <vt:lpstr>Void pause() and Void Specialkey();</vt:lpstr>
      <vt:lpstr>Void Restart() and Void String Score()</vt:lpstr>
      <vt:lpstr>draw_ball() and displayfunction();</vt:lpstr>
      <vt:lpstr>Headings</vt:lpstr>
      <vt:lpstr>Void PassiveMotion();</vt:lpstr>
      <vt:lpstr>MoveSquare()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PING PONG 2D GAME </dc:title>
  <dc:creator>Tariq.Mujtaba</dc:creator>
  <cp:lastModifiedBy>Taha Akber</cp:lastModifiedBy>
  <cp:revision>3</cp:revision>
  <dcterms:created xsi:type="dcterms:W3CDTF">2023-09-25T16:37:56Z</dcterms:created>
  <dcterms:modified xsi:type="dcterms:W3CDTF">2023-09-25T19:11:14Z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AB90B1442186477AA5CA30A6522B82A8_11</vt:lpwstr>
  </property>
  <property fmtid="{D5CDD505-2E9C-101B-9397-08002B2CF9AE}" pid="3" name="KSOProductBuildVer">
    <vt:lpwstr>1033-12.2.0.13215</vt:lpwstr>
  </property>
</Properties>
</file>