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</p:sldIdLst>
  <p:sldSz cx="43891200" cy="329184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horzBarState="maximized">
    <p:restoredLeft sz="17030" autoAdjust="0"/>
    <p:restoredTop sz="94676" autoAdjust="0"/>
  </p:normalViewPr>
  <p:slideViewPr>
    <p:cSldViewPr>
      <p:cViewPr>
        <p:scale>
          <a:sx n="48" d="100"/>
          <a:sy n="48" d="100"/>
        </p:scale>
        <p:origin x="-6908" y="56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95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AA2320-7051-4086-BE30-05F3CED9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B6650-51D1-4FB7-8D77-2EAACEEAD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0E7C8-7FF9-4C9C-8025-3CCF1F580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1752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26B8D-9A00-4784-BBA0-627D012CA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38960" y="30510482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72DF0-F4C0-44E8-9F72-FFC4534F3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99816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6B75E9-20AF-4508-B0B1-37EB62C7573F}"/>
              </a:ext>
            </a:extLst>
          </p:cNvPr>
          <p:cNvSpPr/>
          <p:nvPr userDrawn="1"/>
        </p:nvSpPr>
        <p:spPr>
          <a:xfrm>
            <a:off x="43159680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08E2B7-FD7C-4917-9116-BC481670380D}"/>
              </a:ext>
            </a:extLst>
          </p:cNvPr>
          <p:cNvSpPr/>
          <p:nvPr userDrawn="1"/>
        </p:nvSpPr>
        <p:spPr>
          <a:xfrm>
            <a:off x="-3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459857-EC20-4725-9729-C46C2B82E67B}"/>
              </a:ext>
            </a:extLst>
          </p:cNvPr>
          <p:cNvSpPr/>
          <p:nvPr userDrawn="1"/>
        </p:nvSpPr>
        <p:spPr>
          <a:xfrm>
            <a:off x="0" y="0"/>
            <a:ext cx="43891200" cy="411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D01061-EB55-4BDA-9715-6B258A79D235}"/>
              </a:ext>
            </a:extLst>
          </p:cNvPr>
          <p:cNvSpPr/>
          <p:nvPr userDrawn="1"/>
        </p:nvSpPr>
        <p:spPr>
          <a:xfrm>
            <a:off x="0" y="28803600"/>
            <a:ext cx="43891200" cy="411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1" name="Instructions">
            <a:extLst>
              <a:ext uri="{FF2B5EF4-FFF2-40B4-BE49-F238E27FC236}">
                <a16:creationId xmlns:a16="http://schemas.microsoft.com/office/drawing/2014/main" id="{2635A212-2F14-4E54-B188-2E68FF297809}"/>
              </a:ext>
            </a:extLst>
          </p:cNvPr>
          <p:cNvSpPr/>
          <p:nvPr userDrawn="1"/>
        </p:nvSpPr>
        <p:spPr>
          <a:xfrm>
            <a:off x="-10515600" y="0"/>
            <a:ext cx="960120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1421" tIns="171421" rIns="171421" bIns="171421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72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36” high by 48” wide. It can be used to print any poster with a 3:4 aspect ratio.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72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49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49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800"/>
              </a:spcAft>
            </a:pPr>
            <a:br>
              <a:rPr lang="en-US" sz="3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3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03A960-1683-409E-A55D-F51A19859FC5}"/>
              </a:ext>
            </a:extLst>
          </p:cNvPr>
          <p:cNvGrpSpPr/>
          <p:nvPr userDrawn="1"/>
        </p:nvGrpSpPr>
        <p:grpSpPr>
          <a:xfrm>
            <a:off x="44805600" y="0"/>
            <a:ext cx="9601200" cy="32918400"/>
            <a:chOff x="33832800" y="0"/>
            <a:chExt cx="12801600" cy="43891200"/>
          </a:xfrm>
        </p:grpSpPr>
        <p:sp>
          <p:nvSpPr>
            <p:cNvPr id="13" name="Instructions">
              <a:extLst>
                <a:ext uri="{FF2B5EF4-FFF2-40B4-BE49-F238E27FC236}">
                  <a16:creationId xmlns:a16="http://schemas.microsoft.com/office/drawing/2014/main" id="{AB929665-0AA8-4244-A1ED-F55D3543CCB6}"/>
                </a:ext>
              </a:extLst>
            </p:cNvPr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7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49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49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49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br>
                <a:rPr lang="en-US" sz="3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BC9F82D-95DA-49DA-BE65-A0623C7DA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C3E37D2B-E2A9-420A-AA43-8831BDD4649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0" y="32613600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9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8000" b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8229600" y="553997"/>
            <a:ext cx="27432000" cy="180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7200" b="1" dirty="0">
                <a:solidFill>
                  <a:schemeClr val="bg1"/>
                </a:solidFill>
                <a:latin typeface="+mn-lt"/>
              </a:rPr>
              <a:t>Using Machine Learning for Predicting Antimicrobial Resistance</a:t>
            </a: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8229600" y="2400300"/>
            <a:ext cx="274320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dirty="0">
                <a:solidFill>
                  <a:schemeClr val="bg1"/>
                </a:solidFill>
                <a:latin typeface="+mn-lt"/>
              </a:rPr>
              <a:t>Taha ValizadehAslani; Gail Rosen, PhD</a:t>
            </a:r>
            <a:endParaRPr lang="en-US" sz="4000" baseline="30000" dirty="0">
              <a:solidFill>
                <a:schemeClr val="bg1"/>
              </a:solidFill>
              <a:latin typeface="+mn-lt"/>
            </a:endParaRPr>
          </a:p>
          <a:p>
            <a:pPr algn="ctr" eaLnBrk="1" hangingPunct="1"/>
            <a:r>
              <a:rPr lang="en-US" sz="4000" dirty="0">
                <a:solidFill>
                  <a:schemeClr val="bg1"/>
                </a:solidFill>
                <a:latin typeface="+mn-lt"/>
              </a:rPr>
              <a:t>Department of Electrical and Computer Engineering, Drexel University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06881" y="30038039"/>
            <a:ext cx="12923519" cy="2223674"/>
          </a:xfrm>
          <a:prstGeom prst="rect">
            <a:avLst/>
          </a:prstGeom>
          <a:noFill/>
        </p:spPr>
        <p:txBody>
          <a:bodyPr wrap="square" lIns="68568" tIns="34284" rIns="68568" bIns="34284" rtlCol="0">
            <a:spAutoFit/>
          </a:bodyPr>
          <a:lstStyle/>
          <a:p>
            <a:r>
              <a:rPr lang="en-US" sz="2800" dirty="0"/>
              <a:t>Taha ValizadehAslani</a:t>
            </a:r>
          </a:p>
          <a:p>
            <a:r>
              <a:rPr lang="en-US" sz="2800" dirty="0"/>
              <a:t>EESI lab, Drexel University</a:t>
            </a:r>
          </a:p>
          <a:p>
            <a:r>
              <a:rPr lang="en-US" sz="2800" dirty="0"/>
              <a:t>DrexelEESI.com</a:t>
            </a:r>
          </a:p>
          <a:p>
            <a:r>
              <a:rPr lang="en-US" sz="2800" dirty="0"/>
              <a:t>tv349@drexel.edu</a:t>
            </a:r>
          </a:p>
          <a:p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1706880" y="29146502"/>
            <a:ext cx="1937494" cy="746346"/>
          </a:xfrm>
          <a:prstGeom prst="rect">
            <a:avLst/>
          </a:prstGeom>
          <a:noFill/>
        </p:spPr>
        <p:txBody>
          <a:bodyPr wrap="none" lIns="68568" tIns="34284" rIns="68568" bIns="34284" rtlCol="0">
            <a:spAutoFit/>
          </a:bodyPr>
          <a:lstStyle/>
          <a:p>
            <a:r>
              <a:rPr lang="en-US" sz="4400" b="1" dirty="0"/>
              <a:t>Contact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945600" y="30038039"/>
            <a:ext cx="19507200" cy="2323689"/>
          </a:xfrm>
          <a:prstGeom prst="rect">
            <a:avLst/>
          </a:prstGeom>
          <a:noFill/>
        </p:spPr>
        <p:txBody>
          <a:bodyPr wrap="square" lIns="68568" tIns="68568" rIns="68568" bIns="68568" numCol="1" spcCol="342842" rtlCol="0">
            <a:spAutoFit/>
          </a:bodyPr>
          <a:lstStyle/>
          <a:p>
            <a:r>
              <a:rPr lang="en-US" dirty="0"/>
              <a:t>[1] M. Nguyen, T. </a:t>
            </a:r>
            <a:r>
              <a:rPr lang="en-US" dirty="0" err="1"/>
              <a:t>Brettin</a:t>
            </a:r>
            <a:r>
              <a:rPr lang="en-US" dirty="0"/>
              <a:t>, S.W. Long, J.M. Musser, R.J. Olsen, R. Olson, M. Shukla, R.L. Stevens, F. Xia, H. </a:t>
            </a:r>
            <a:r>
              <a:rPr lang="en-US" dirty="0" err="1"/>
              <a:t>Yoo</a:t>
            </a:r>
            <a:r>
              <a:rPr lang="en-US" dirty="0"/>
              <a:t>, J.J. Davis, Developing an in silico minimum inhibitory concentration panel test for Klebsiella pneumonia, Sci. Rep. 8 (2018) 421. doi:10.1038/s41598-017-18972-w.</a:t>
            </a:r>
          </a:p>
          <a:p>
            <a:endParaRPr lang="en-US" dirty="0"/>
          </a:p>
          <a:p>
            <a:r>
              <a:rPr lang="en-US" dirty="0"/>
              <a:t>[2] T. Chen, C. </a:t>
            </a:r>
            <a:r>
              <a:rPr lang="en-US" dirty="0" err="1"/>
              <a:t>Guestrin</a:t>
            </a:r>
            <a:r>
              <a:rPr lang="en-US" dirty="0"/>
              <a:t>, XGBoost : A Scalable Tree Boosting System, (n.d.).</a:t>
            </a:r>
          </a:p>
          <a:p>
            <a:endParaRPr lang="en-US" dirty="0"/>
          </a:p>
          <a:p>
            <a:r>
              <a:rPr lang="en-US" dirty="0"/>
              <a:t>[3] M. Nguyen, S.W. Long, P.F. McDermott, R.J. Olsen, R. Olson, R.L. Stevens, G.H. Tyson, S. Zhao, J.J. Davis, Using Machine Learning To Predict Antimicrobial MICs and Associated Genomic Features for Nontyphoidal Salmonella, J. Clin. Microbiol. 57 (2018). doi:10.1128/JCM.01260-18.</a:t>
            </a:r>
          </a:p>
          <a:p>
            <a:r>
              <a:rPr lang="en-US" sz="1600" dirty="0"/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912940" y="29048882"/>
            <a:ext cx="2703473" cy="746346"/>
          </a:xfrm>
          <a:prstGeom prst="rect">
            <a:avLst/>
          </a:prstGeom>
          <a:noFill/>
        </p:spPr>
        <p:txBody>
          <a:bodyPr wrap="none" lIns="68568" tIns="34284" rIns="68568" bIns="34284" rtlCol="0">
            <a:spAutoFit/>
          </a:bodyPr>
          <a:lstStyle/>
          <a:p>
            <a:r>
              <a:rPr lang="en-US" sz="4400" b="1" dirty="0"/>
              <a:t>References</a:t>
            </a: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463040" y="5486400"/>
            <a:ext cx="13167360" cy="1754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To predict Minimum Inhibitory Concentration with a good accuracy, low cost and fast speed from the genome of a </a:t>
            </a:r>
            <a:r>
              <a:rPr lang="en-US" sz="3200">
                <a:latin typeface="Calibri" pitchFamily="34" charset="0"/>
              </a:rPr>
              <a:t>microbial strain</a:t>
            </a:r>
            <a:endParaRPr lang="en-US" sz="3200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To find the genetics determinants of antimicrobial resistance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463040" y="4754880"/>
            <a:ext cx="13167360" cy="7315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15" name="Text Box 194"/>
          <p:cNvSpPr txBox="1">
            <a:spLocks noChangeArrowheads="1"/>
          </p:cNvSpPr>
          <p:nvPr/>
        </p:nvSpPr>
        <p:spPr bwMode="auto">
          <a:xfrm>
            <a:off x="15361920" y="19281683"/>
            <a:ext cx="13167360" cy="914091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 b="1" dirty="0">
                <a:latin typeface="Calibri" pitchFamily="34" charset="0"/>
              </a:rPr>
              <a:t>Accuracy of prediction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</a:rPr>
              <a:t>Accuracy of XGBoost for effect of Ampicillin on </a:t>
            </a:r>
            <a:r>
              <a:rPr lang="en-US" sz="3200" i="1" dirty="0">
                <a:latin typeface="Calibri" pitchFamily="34" charset="0"/>
              </a:rPr>
              <a:t>Salmonella enterica</a:t>
            </a:r>
          </a:p>
          <a:p>
            <a:pPr algn="ctr" eaLnBrk="1" hangingPunct="1"/>
            <a:r>
              <a:rPr lang="en-US" sz="3200" b="1" dirty="0">
                <a:latin typeface="Calibri" pitchFamily="34" charset="0"/>
              </a:rPr>
              <a:t>Visualization of the predictions</a:t>
            </a:r>
          </a:p>
          <a:p>
            <a:pPr algn="ctr" eaLnBrk="1" hangingPunct="1"/>
            <a:endParaRPr lang="en-US" sz="3200" i="1" dirty="0">
              <a:latin typeface="Calibri" pitchFamily="34" charset="0"/>
            </a:endParaRPr>
          </a:p>
          <a:p>
            <a:pPr algn="ctr" eaLnBrk="1" hangingPunct="1"/>
            <a:endParaRPr lang="en-US" sz="3200" i="1" dirty="0">
              <a:latin typeface="Calibri" pitchFamily="34" charset="0"/>
            </a:endParaRPr>
          </a:p>
          <a:p>
            <a:pPr algn="ctr" eaLnBrk="1" hangingPunct="1"/>
            <a:endParaRPr lang="en-US" sz="3200" i="1" dirty="0">
              <a:latin typeface="Calibri" pitchFamily="34" charset="0"/>
            </a:endParaRPr>
          </a:p>
          <a:p>
            <a:pPr algn="ctr" eaLnBrk="1" hangingPunct="1"/>
            <a:endParaRPr lang="en-US" sz="3200" i="1" dirty="0">
              <a:latin typeface="Calibri" pitchFamily="34" charset="0"/>
            </a:endParaRPr>
          </a:p>
          <a:p>
            <a:pPr algn="ctr" eaLnBrk="1" hangingPunct="1"/>
            <a:endParaRPr lang="en-US" sz="3200" i="1" dirty="0">
              <a:latin typeface="Calibri" pitchFamily="34" charset="0"/>
            </a:endParaRPr>
          </a:p>
          <a:p>
            <a:pPr algn="ctr" eaLnBrk="1" hangingPunct="1"/>
            <a:endParaRPr lang="en-US" sz="3200" i="1" dirty="0">
              <a:latin typeface="Calibri" pitchFamily="34" charset="0"/>
            </a:endParaRPr>
          </a:p>
          <a:p>
            <a:pPr algn="ctr" eaLnBrk="1" hangingPunct="1"/>
            <a:endParaRPr lang="en-US" sz="3200" i="1" dirty="0">
              <a:latin typeface="Calibri" pitchFamily="34" charset="0"/>
            </a:endParaRPr>
          </a:p>
          <a:p>
            <a:pPr algn="ctr" eaLnBrk="1" hangingPunct="1"/>
            <a:endParaRPr lang="en-US" sz="3200" i="1" dirty="0">
              <a:latin typeface="Calibri" pitchFamily="34" charset="0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</a:rPr>
              <a:t>Distribution of prediction of values of MIC (effect of </a:t>
            </a:r>
            <a:r>
              <a:rPr lang="da-DK" sz="3200" dirty="0">
                <a:latin typeface="Calibri" pitchFamily="34" charset="0"/>
              </a:rPr>
              <a:t>nalidixic acid</a:t>
            </a:r>
          </a:p>
          <a:p>
            <a:pPr algn="ctr" eaLnBrk="1" hangingPunct="1"/>
            <a:r>
              <a:rPr lang="da-DK" sz="3200" dirty="0">
                <a:latin typeface="Calibri" pitchFamily="34" charset="0"/>
              </a:rPr>
              <a:t>on </a:t>
            </a:r>
            <a:r>
              <a:rPr lang="da-DK" sz="3200" i="1" dirty="0">
                <a:latin typeface="Calibri" pitchFamily="34" charset="0"/>
              </a:rPr>
              <a:t>Campilobacter Jejuni</a:t>
            </a:r>
            <a:r>
              <a:rPr lang="da-DK" sz="3200" dirty="0">
                <a:latin typeface="Calibri" pitchFamily="34" charset="0"/>
              </a:rPr>
              <a:t>. </a:t>
            </a:r>
            <a:r>
              <a:rPr lang="en-US" sz="3200" dirty="0">
                <a:latin typeface="Calibri" pitchFamily="34" charset="0"/>
              </a:rPr>
              <a:t>4-mers of AA)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463040" y="7924800"/>
            <a:ext cx="13167360" cy="7315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92"/>
              <p:cNvSpPr txBox="1">
                <a:spLocks noChangeArrowheads="1"/>
              </p:cNvSpPr>
              <p:nvPr/>
            </p:nvSpPr>
            <p:spPr bwMode="auto">
              <a:xfrm>
                <a:off x="15361920" y="5486400"/>
                <a:ext cx="13167360" cy="1253973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txBody>
              <a:bodyPr lIns="137137" tIns="137137" rIns="137137" bIns="137137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sz="3200" b="1" dirty="0">
                    <a:latin typeface="Calibri" pitchFamily="34" charset="0"/>
                  </a:rPr>
                  <a:t>Data Preprocessing</a:t>
                </a:r>
              </a:p>
              <a:p>
                <a:pPr eaLnBrk="1" hangingPunct="1"/>
                <a:endParaRPr lang="en-US" sz="3200" dirty="0">
                  <a:latin typeface="Calibri" pitchFamily="34" charset="0"/>
                </a:endParaRPr>
              </a:p>
              <a:p>
                <a:pPr eaLnBrk="1" hangingPunct="1"/>
                <a:endParaRPr lang="en-US" sz="3200" dirty="0">
                  <a:latin typeface="Calibri" pitchFamily="34" charset="0"/>
                </a:endParaRPr>
              </a:p>
              <a:p>
                <a:pPr eaLnBrk="1" hangingPunct="1"/>
                <a:endParaRPr lang="en-US" sz="3200" dirty="0">
                  <a:latin typeface="Calibri" pitchFamily="34" charset="0"/>
                </a:endParaRPr>
              </a:p>
              <a:p>
                <a:pPr eaLnBrk="1" hangingPunct="1"/>
                <a:endParaRPr lang="en-US" sz="3200" dirty="0">
                  <a:latin typeface="Calibri" pitchFamily="34" charset="0"/>
                </a:endParaRPr>
              </a:p>
              <a:p>
                <a:pPr eaLnBrk="1" hangingPunct="1"/>
                <a:endParaRPr lang="en-US" sz="3200" dirty="0">
                  <a:latin typeface="Calibri" pitchFamily="34" charset="0"/>
                </a:endParaRPr>
              </a:p>
              <a:p>
                <a:pPr eaLnBrk="1" hangingPunct="1"/>
                <a:endParaRPr lang="en-US" sz="3200" dirty="0">
                  <a:latin typeface="Calibri" pitchFamily="34" charset="0"/>
                </a:endParaRPr>
              </a:p>
              <a:p>
                <a:pPr marL="457200" indent="-457200" eaLnBrk="1" hangingPunct="1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DNA is converted to k-mers.</a:t>
                </a:r>
              </a:p>
              <a:p>
                <a:pPr eaLnBrk="1" hangingPunct="1"/>
                <a:endParaRPr lang="en-US" sz="3200" dirty="0">
                  <a:latin typeface="Calibri" pitchFamily="34" charset="0"/>
                </a:endParaRPr>
              </a:p>
              <a:p>
                <a:pPr eaLnBrk="1" hangingPunct="1"/>
                <a:endParaRPr lang="en-US" sz="3200" dirty="0">
                  <a:latin typeface="Calibri" pitchFamily="34" charset="0"/>
                </a:endParaRPr>
              </a:p>
              <a:p>
                <a:pPr eaLnBrk="1" hangingPunct="1"/>
                <a:endParaRPr lang="en-US" sz="3200" dirty="0">
                  <a:latin typeface="Calibri" pitchFamily="34" charset="0"/>
                </a:endParaRPr>
              </a:p>
              <a:p>
                <a:pPr eaLnBrk="1" hangingPunct="1"/>
                <a:endParaRPr lang="en-US" sz="3200" dirty="0">
                  <a:latin typeface="Calibri" pitchFamily="34" charset="0"/>
                </a:endParaRPr>
              </a:p>
              <a:p>
                <a:pPr eaLnBrk="1" hangingPunct="1"/>
                <a:endParaRPr lang="en-US" sz="3200" dirty="0">
                  <a:latin typeface="Calibri" pitchFamily="34" charset="0"/>
                </a:endParaRPr>
              </a:p>
              <a:p>
                <a:pPr algn="ctr"/>
                <a:r>
                  <a:rPr lang="en-US" sz="3200" b="1" dirty="0"/>
                  <a:t>Double-Dilution Accuracy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FDA range of correct prediction [1-3]: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𝑀𝐼𝐶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∈[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𝑀𝐼𝐶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𝑡𝑎𝑟𝑔𝑒𝑡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𝑀𝐼𝐶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𝑡𝑎𝑟𝑔𝑒𝑡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∗2]</m:t>
                      </m:r>
                    </m:oMath>
                  </m:oMathPara>
                </a14:m>
                <a:endParaRPr lang="en-US" sz="3200" dirty="0"/>
              </a:p>
              <a:p>
                <a:pPr algn="ctr" eaLnBrk="1" hangingPunct="1"/>
                <a:r>
                  <a:rPr lang="en-US" sz="3200" b="1" dirty="0">
                    <a:latin typeface="Calibri" pitchFamily="34" charset="0"/>
                  </a:rPr>
                  <a:t>XGBoost Model [2]</a:t>
                </a:r>
              </a:p>
              <a:p>
                <a:pPr eaLnBrk="1" hangingPunct="1"/>
                <a:endParaRPr lang="en-US" sz="3200" dirty="0">
                  <a:latin typeface="Calibri" pitchFamily="34" charset="0"/>
                </a:endParaRPr>
              </a:p>
              <a:p>
                <a:pPr eaLnBrk="1" hangingPunct="1"/>
                <a:endParaRPr lang="en-US" sz="3200" dirty="0">
                  <a:latin typeface="Calibri" pitchFamily="34" charset="0"/>
                </a:endParaRPr>
              </a:p>
              <a:p>
                <a:pPr eaLnBrk="1" hangingPunct="1"/>
                <a:endParaRPr lang="en-US" sz="3200" dirty="0">
                  <a:latin typeface="Calibri" pitchFamily="34" charset="0"/>
                </a:endParaRPr>
              </a:p>
              <a:p>
                <a:pPr eaLnBrk="1" hangingPunct="1"/>
                <a:endParaRPr lang="en-US" sz="3200" dirty="0">
                  <a:latin typeface="Calibri" pitchFamily="34" charset="0"/>
                </a:endParaRPr>
              </a:p>
              <a:p>
                <a:pPr eaLnBrk="1" hangingPunct="1"/>
                <a:endParaRPr lang="en-US" sz="3200" dirty="0">
                  <a:latin typeface="Calibri" pitchFamily="34" charset="0"/>
                </a:endParaRPr>
              </a:p>
              <a:p>
                <a:pPr eaLnBrk="1" hangingPunct="1"/>
                <a:endParaRPr lang="en-US" sz="3200" dirty="0">
                  <a:latin typeface="Calibri" pitchFamily="34" charset="0"/>
                </a:endParaRPr>
              </a:p>
              <a:p>
                <a:pPr eaLnBrk="1" hangingPunct="1"/>
                <a:endParaRPr lang="en-US" sz="32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3" name="Text 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361920" y="5486400"/>
                <a:ext cx="13167360" cy="12539733"/>
              </a:xfrm>
              <a:prstGeom prst="rect">
                <a:avLst/>
              </a:prstGeom>
              <a:blipFill>
                <a:blip r:embed="rId2"/>
                <a:stretch>
                  <a:fillRect l="-694"/>
                </a:stretch>
              </a:blip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15361920" y="4754880"/>
            <a:ext cx="13167360" cy="7315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29296410" y="15374102"/>
            <a:ext cx="13167360" cy="8648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After training the model, the important features were extracted, and a new model was trained using only the selected features.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Important genes were found by searching the important k-mers on NCBI database.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</a:rPr>
              <a:t>Left: Accuracy of the XG Boost model only using a few important features (effect of ampicillin on </a:t>
            </a:r>
            <a:r>
              <a:rPr lang="en-US" sz="3200" i="1" dirty="0">
                <a:latin typeface="Calibri" pitchFamily="34" charset="0"/>
              </a:rPr>
              <a:t>Salmonella enterica </a:t>
            </a:r>
            <a:r>
              <a:rPr lang="en-US" sz="3200" dirty="0">
                <a:latin typeface="Calibri" pitchFamily="34" charset="0"/>
              </a:rPr>
              <a:t>4-mers of aminoacidic)</a:t>
            </a:r>
          </a:p>
          <a:p>
            <a:pPr algn="ctr" eaLnBrk="1" hangingPunct="1"/>
            <a:r>
              <a:rPr lang="en-US" sz="3200" dirty="0">
                <a:latin typeface="Calibri" pitchFamily="34" charset="0"/>
              </a:rPr>
              <a:t>Right: Important genes that affect AMR </a:t>
            </a:r>
            <a:r>
              <a:rPr lang="en-US" sz="3200">
                <a:latin typeface="Calibri" pitchFamily="34" charset="0"/>
              </a:rPr>
              <a:t>for </a:t>
            </a:r>
            <a:r>
              <a:rPr lang="en-US" sz="3200" i="1">
                <a:latin typeface="Calibri" pitchFamily="34" charset="0"/>
              </a:rPr>
              <a:t>Staphylococcus </a:t>
            </a:r>
            <a:r>
              <a:rPr lang="en-US" sz="3200" i="1" dirty="0">
                <a:latin typeface="Calibri" pitchFamily="34" charset="0"/>
              </a:rPr>
              <a:t>aureus</a:t>
            </a:r>
            <a:r>
              <a:rPr lang="en-US" sz="3200" dirty="0">
                <a:latin typeface="Calibri" pitchFamily="34" charset="0"/>
              </a:rPr>
              <a:t> (extracted after training the model with 15-mers of nucleotide)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9278605" y="14628119"/>
            <a:ext cx="13167360" cy="7315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Feature selection</a:t>
            </a:r>
          </a:p>
        </p:txBody>
      </p:sp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1463040" y="8686800"/>
            <a:ext cx="13167360" cy="1209557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Anti-Microbial Resistance (AMR) occurs when bacteria change in response to the use of medicines.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antibiotics should not be overprescribed. Only the minimum concentration must be used to treat the infection.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MIC: Minimum inhibitory concentration : The lowest concentration of a chemical, usually a drug, which prevents visible growth of a bacterium</a:t>
            </a:r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361920" y="18550163"/>
            <a:ext cx="13167360" cy="7315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BCBB676-6E6B-4E1F-B8B1-2EBA884E7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96" y="10165769"/>
            <a:ext cx="10813004" cy="3460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2EB698-7D17-4F5A-9642-79ADD47857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1"/>
          <a:stretch/>
        </p:blipFill>
        <p:spPr>
          <a:xfrm>
            <a:off x="4286343" y="16169051"/>
            <a:ext cx="6979510" cy="4428446"/>
          </a:xfrm>
          <a:prstGeom prst="rect">
            <a:avLst/>
          </a:prstGeom>
        </p:spPr>
      </p:pic>
      <p:sp>
        <p:nvSpPr>
          <p:cNvPr id="38" name="Text Box 194">
            <a:extLst>
              <a:ext uri="{FF2B5EF4-FFF2-40B4-BE49-F238E27FC236}">
                <a16:creationId xmlns:a16="http://schemas.microsoft.com/office/drawing/2014/main" id="{EBE21E48-7198-4882-A76D-DF600BB3F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3040" y="22261341"/>
            <a:ext cx="13167360" cy="618626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/>
              <a:t>DNA of the bacterium contains the AMR information and can be used for predicting MIC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DNA sequences are translated to amino acid 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squences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9772B8B-5976-4220-865F-1D9348D63E9C}"/>
              </a:ext>
            </a:extLst>
          </p:cNvPr>
          <p:cNvSpPr/>
          <p:nvPr/>
        </p:nvSpPr>
        <p:spPr>
          <a:xfrm>
            <a:off x="1463040" y="21529821"/>
            <a:ext cx="13167360" cy="7315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DNA and amino acid</a:t>
            </a: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56C3DA-8B99-49BB-866C-95A7278032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321" y="24058952"/>
            <a:ext cx="10291551" cy="4104568"/>
          </a:xfrm>
          <a:prstGeom prst="rect">
            <a:avLst/>
          </a:prstGeom>
        </p:spPr>
      </p:pic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811A1B6-531B-4F6C-80E8-E30F78207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368264"/>
              </p:ext>
            </p:extLst>
          </p:nvPr>
        </p:nvGraphicFramePr>
        <p:xfrm>
          <a:off x="15887700" y="6200505"/>
          <a:ext cx="12115800" cy="27753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11551">
                  <a:extLst>
                    <a:ext uri="{9D8B030D-6E8A-4147-A177-3AD203B41FA5}">
                      <a16:colId xmlns:a16="http://schemas.microsoft.com/office/drawing/2014/main" val="497841222"/>
                    </a:ext>
                  </a:extLst>
                </a:gridCol>
                <a:gridCol w="2647243">
                  <a:extLst>
                    <a:ext uri="{9D8B030D-6E8A-4147-A177-3AD203B41FA5}">
                      <a16:colId xmlns:a16="http://schemas.microsoft.com/office/drawing/2014/main" val="1007579311"/>
                    </a:ext>
                  </a:extLst>
                </a:gridCol>
                <a:gridCol w="1957006">
                  <a:extLst>
                    <a:ext uri="{9D8B030D-6E8A-4147-A177-3AD203B41FA5}">
                      <a16:colId xmlns:a16="http://schemas.microsoft.com/office/drawing/2014/main" val="3124544092"/>
                    </a:ext>
                  </a:extLst>
                </a:gridCol>
              </a:tblGrid>
              <a:tr h="5550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DNA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Antibiotic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MIC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870326"/>
                  </a:ext>
                </a:extLst>
              </a:tr>
              <a:tr h="5550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AACTTATATACACAGGGTACACAT…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Ampicillin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 g/ liter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0329677"/>
                  </a:ext>
                </a:extLst>
              </a:tr>
              <a:tr h="5550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GGGTACCCTGATGTGAACCATGRA…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Ampicillin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 g/liter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3955832"/>
                  </a:ext>
                </a:extLst>
              </a:tr>
              <a:tr h="5550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CCCGGTAGCTGACTGCTAGTGGGG…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Tetracycline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4 g/ liter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1027631"/>
                  </a:ext>
                </a:extLst>
              </a:tr>
              <a:tr h="5550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ATCGGGGTCATTGCAAATGACCGT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Ampicillin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3889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effectLst/>
                        </a:rPr>
                        <a:t>1 g/liter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0507099"/>
                  </a:ext>
                </a:extLst>
              </a:tr>
            </a:tbl>
          </a:graphicData>
        </a:graphic>
      </p:graphicFrame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AEA58F-421D-4834-9D59-2BC41057E7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2202" y="9689940"/>
            <a:ext cx="6366791" cy="2250246"/>
          </a:xfrm>
          <a:prstGeom prst="rect">
            <a:avLst/>
          </a:prstGeom>
        </p:spPr>
      </p:pic>
      <p:pic>
        <p:nvPicPr>
          <p:cNvPr id="21" name="Picture 20" descr="A close up of a map&#10;&#10;Description automatically generated">
            <a:extLst>
              <a:ext uri="{FF2B5EF4-FFF2-40B4-BE49-F238E27FC236}">
                <a16:creationId xmlns:a16="http://schemas.microsoft.com/office/drawing/2014/main" id="{E9E5BFD7-F274-4D22-A573-DE1541ADD0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5015" y="14337267"/>
            <a:ext cx="7368959" cy="3626703"/>
          </a:xfrm>
          <a:prstGeom prst="rect">
            <a:avLst/>
          </a:prstGeom>
        </p:spPr>
      </p:pic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591DAC01-91E2-444B-A187-830EF1097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891949"/>
              </p:ext>
            </p:extLst>
          </p:nvPr>
        </p:nvGraphicFramePr>
        <p:xfrm>
          <a:off x="15887700" y="20013203"/>
          <a:ext cx="12115801" cy="21815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97849">
                  <a:extLst>
                    <a:ext uri="{9D8B030D-6E8A-4147-A177-3AD203B41FA5}">
                      <a16:colId xmlns:a16="http://schemas.microsoft.com/office/drawing/2014/main" val="1123217578"/>
                    </a:ext>
                  </a:extLst>
                </a:gridCol>
                <a:gridCol w="3849329">
                  <a:extLst>
                    <a:ext uri="{9D8B030D-6E8A-4147-A177-3AD203B41FA5}">
                      <a16:colId xmlns:a16="http://schemas.microsoft.com/office/drawing/2014/main" val="2720678980"/>
                    </a:ext>
                  </a:extLst>
                </a:gridCol>
                <a:gridCol w="4068623">
                  <a:extLst>
                    <a:ext uri="{9D8B030D-6E8A-4147-A177-3AD203B41FA5}">
                      <a16:colId xmlns:a16="http://schemas.microsoft.com/office/drawing/2014/main" val="319546907"/>
                    </a:ext>
                  </a:extLst>
                </a:gridCol>
              </a:tblGrid>
              <a:tr h="345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Data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Mean accuracy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Standard Deviation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8755607"/>
                  </a:ext>
                </a:extLst>
              </a:tr>
              <a:tr h="345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10-mers NT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0.935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0.012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4991380"/>
                  </a:ext>
                </a:extLst>
              </a:tr>
              <a:tr h="345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3-mers AA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0.747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0.038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4542441"/>
                  </a:ext>
                </a:extLst>
              </a:tr>
              <a:tr h="345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4-mers AA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 0.941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0.012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1194927"/>
                  </a:ext>
                </a:extLst>
              </a:tr>
              <a:tr h="345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5-mers AA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0.959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0.008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7011141"/>
                  </a:ext>
                </a:extLst>
              </a:tr>
            </a:tbl>
          </a:graphicData>
        </a:graphic>
      </p:graphicFrame>
      <p:sp>
        <p:nvSpPr>
          <p:cNvPr id="54" name="Text Box 193">
            <a:extLst>
              <a:ext uri="{FF2B5EF4-FFF2-40B4-BE49-F238E27FC236}">
                <a16:creationId xmlns:a16="http://schemas.microsoft.com/office/drawing/2014/main" id="{C81AE3F1-4FB9-4983-83D8-1D2D67140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800" y="5470437"/>
            <a:ext cx="13167360" cy="8156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</a:rPr>
              <a:t>AA4-mers of </a:t>
            </a:r>
            <a:r>
              <a:rPr lang="en-US" sz="3200" i="1" dirty="0">
                <a:latin typeface="Calibri" pitchFamily="34" charset="0"/>
              </a:rPr>
              <a:t>Salmonella enterica </a:t>
            </a:r>
            <a:r>
              <a:rPr lang="en-US" sz="3200" dirty="0">
                <a:latin typeface="Calibri" pitchFamily="34" charset="0"/>
              </a:rPr>
              <a:t>ampicillin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2051E5A-C83C-44C0-9C33-514F65C4B5DD}"/>
              </a:ext>
            </a:extLst>
          </p:cNvPr>
          <p:cNvSpPr/>
          <p:nvPr/>
        </p:nvSpPr>
        <p:spPr>
          <a:xfrm>
            <a:off x="29260800" y="4800600"/>
            <a:ext cx="13167360" cy="7315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Other machine learning methods</a:t>
            </a:r>
          </a:p>
        </p:txBody>
      </p:sp>
      <p:sp>
        <p:nvSpPr>
          <p:cNvPr id="57" name="Text Box 193">
            <a:extLst>
              <a:ext uri="{FF2B5EF4-FFF2-40B4-BE49-F238E27FC236}">
                <a16:creationId xmlns:a16="http://schemas.microsoft.com/office/drawing/2014/main" id="{CE8840DC-BEE5-486B-BF92-74970D640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800" y="25119555"/>
            <a:ext cx="13167360" cy="323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Given enough number of genomes, machine learning can be used to predict MIC with a good accuracy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Instead of nucleotide sequences, amino acid sequences can be used for increasing accuracy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XG Boost outperforms other methods for MIC prediction from genome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Feature selection can identify genes  that are important to AMR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10865D9-04F2-445D-BC02-09C62B0A3A41}"/>
              </a:ext>
            </a:extLst>
          </p:cNvPr>
          <p:cNvSpPr/>
          <p:nvPr/>
        </p:nvSpPr>
        <p:spPr>
          <a:xfrm>
            <a:off x="29260800" y="24384000"/>
            <a:ext cx="13167360" cy="7315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Conclusions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BAB13D9C-FA6B-4679-899A-EBF7E39F293F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9344" y="17493199"/>
            <a:ext cx="6217918" cy="391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1889CB0-4251-4EB3-8D0A-EAE4D76B48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43" b="9343"/>
          <a:stretch/>
        </p:blipFill>
        <p:spPr>
          <a:xfrm>
            <a:off x="18669000" y="23393400"/>
            <a:ext cx="6317853" cy="3853016"/>
          </a:xfrm>
          <a:prstGeom prst="rect">
            <a:avLst/>
          </a:prstGeom>
        </p:spPr>
      </p:pic>
      <p:pic>
        <p:nvPicPr>
          <p:cNvPr id="3" name="Picture 2" descr="A picture containing plate, food&#10;&#10;Description automatically generated">
            <a:extLst>
              <a:ext uri="{FF2B5EF4-FFF2-40B4-BE49-F238E27FC236}">
                <a16:creationId xmlns:a16="http://schemas.microsoft.com/office/drawing/2014/main" id="{F738CDBA-CAD9-4A02-8751-98743567600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47" y="583640"/>
            <a:ext cx="5320412" cy="2781297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172CB0-C78D-4A41-A0E7-C4EF4DAC58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4164" y="983374"/>
            <a:ext cx="7306347" cy="1861426"/>
          </a:xfrm>
          <a:prstGeom prst="rect">
            <a:avLst/>
          </a:prstGeom>
        </p:spPr>
      </p:pic>
      <p:pic>
        <p:nvPicPr>
          <p:cNvPr id="7" name="Picture 6" descr="A diagram of a graph&#10;&#10;AI-generated content may be incorrect.">
            <a:extLst>
              <a:ext uri="{FF2B5EF4-FFF2-40B4-BE49-F238E27FC236}">
                <a16:creationId xmlns:a16="http://schemas.microsoft.com/office/drawing/2014/main" id="{568CED3B-C522-AF9C-2F40-00FD1687FC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200" y="5558790"/>
            <a:ext cx="9860280" cy="7395210"/>
          </a:xfrm>
          <a:prstGeom prst="rect">
            <a:avLst/>
          </a:prstGeom>
        </p:spPr>
      </p:pic>
      <p:pic>
        <p:nvPicPr>
          <p:cNvPr id="12" name="Picture 11" descr="A graph showing the number of features&#10;&#10;AI-generated content may be incorrect.">
            <a:extLst>
              <a:ext uri="{FF2B5EF4-FFF2-40B4-BE49-F238E27FC236}">
                <a16:creationId xmlns:a16="http://schemas.microsoft.com/office/drawing/2014/main" id="{CFD23ED2-93B2-4B94-25CF-4A1550F52A6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5468" y="17373600"/>
            <a:ext cx="6082332" cy="456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3139</TotalTime>
  <Words>624</Words>
  <Application>Microsoft Office PowerPoint</Application>
  <PresentationFormat>Custom</PresentationFormat>
  <Paragraphs>155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36x48</dc:title>
  <dc:creator>Jay Larson</dc:creator>
  <dc:description>Quality poster printing
www.genigraphics.com
1-800-790-4001</dc:description>
  <cp:lastModifiedBy>ValizadehAslani, Taha</cp:lastModifiedBy>
  <cp:revision>126</cp:revision>
  <cp:lastPrinted>2017-11-03T00:56:36Z</cp:lastPrinted>
  <dcterms:created xsi:type="dcterms:W3CDTF">2013-02-10T21:14:48Z</dcterms:created>
  <dcterms:modified xsi:type="dcterms:W3CDTF">2025-09-03T04:50:37Z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ec73f6c-70eb-4b84-9ffa-39fe698bd292_Enabled">
    <vt:lpwstr>true</vt:lpwstr>
  </property>
  <property fmtid="{D5CDD505-2E9C-101B-9397-08002B2CF9AE}" pid="3" name="MSIP_Label_7ec73f6c-70eb-4b84-9ffa-39fe698bd292_SetDate">
    <vt:lpwstr>2025-09-03T03:58:27Z</vt:lpwstr>
  </property>
  <property fmtid="{D5CDD505-2E9C-101B-9397-08002B2CF9AE}" pid="4" name="MSIP_Label_7ec73f6c-70eb-4b84-9ffa-39fe698bd292_Method">
    <vt:lpwstr>Privileged</vt:lpwstr>
  </property>
  <property fmtid="{D5CDD505-2E9C-101B-9397-08002B2CF9AE}" pid="5" name="MSIP_Label_7ec73f6c-70eb-4b84-9ffa-39fe698bd292_Name">
    <vt:lpwstr>Non-Business Information (NB)</vt:lpwstr>
  </property>
  <property fmtid="{D5CDD505-2E9C-101B-9397-08002B2CF9AE}" pid="6" name="MSIP_Label_7ec73f6c-70eb-4b84-9ffa-39fe698bd292_SiteId">
    <vt:lpwstr>906aefe9-76a7-4f65-b82d-5ec20775d5aa</vt:lpwstr>
  </property>
  <property fmtid="{D5CDD505-2E9C-101B-9397-08002B2CF9AE}" pid="7" name="MSIP_Label_7ec73f6c-70eb-4b84-9ffa-39fe698bd292_ActionId">
    <vt:lpwstr>b6a9c365-11ed-47b5-94f8-9e2e3f77462e</vt:lpwstr>
  </property>
  <property fmtid="{D5CDD505-2E9C-101B-9397-08002B2CF9AE}" pid="8" name="MSIP_Label_7ec73f6c-70eb-4b84-9ffa-39fe698bd292_ContentBits">
    <vt:lpwstr>0</vt:lpwstr>
  </property>
  <property fmtid="{D5CDD505-2E9C-101B-9397-08002B2CF9AE}" pid="9" name="MSIP_Label_7ec73f6c-70eb-4b84-9ffa-39fe698bd292_Tag">
    <vt:lpwstr>10, 0, 1, 1</vt:lpwstr>
  </property>
</Properties>
</file>