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gwluLlP7j6YZmnK5u6ELWTEjDw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3.1 An edge is chosen from TREE2 (edges are visited in order of decreasing distance from the root).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3.2 TREE2 is divided into two subtrees by deleting the edge. The profile of the multiple alignment in each subtree is computed.</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3.3 A new multiple alignment is produced by re-aligning the two profiles.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3.4 If the SP score is improved, the new alignment is kept, otherwise it is discarded.</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Steps 3.1–3.4 are repeated until convergence or until a user-defined limit is reached. This is a variant of tree-dependent restricted partitioning</a:t>
            </a:r>
            <a:endParaRPr/>
          </a:p>
        </p:txBody>
      </p:sp>
      <p:sp>
        <p:nvSpPr>
          <p:cNvPr id="161" name="Google Shape;16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highlight>
                  <a:srgbClr val="FFFFFF"/>
                </a:highlight>
                <a:latin typeface="Times New Roman"/>
                <a:ea typeface="Times New Roman"/>
                <a:cs typeface="Times New Roman"/>
                <a:sym typeface="Times New Roman"/>
              </a:rPr>
              <a:t>Distance matrices are clustered using UPGMA , which we find to give slightly improved results over neighbor-joining</a:t>
            </a:r>
            <a:endParaRPr b="0" i="0" sz="1200">
              <a:solidFill>
                <a:schemeClr val="dk1"/>
              </a:solidFill>
              <a:latin typeface="Calibri"/>
              <a:ea typeface="Calibri"/>
              <a:cs typeface="Calibri"/>
              <a:sym typeface="Calibri"/>
            </a:endParaRPr>
          </a:p>
        </p:txBody>
      </p:sp>
      <p:sp>
        <p:nvSpPr>
          <p:cNvPr id="168" name="Google Shape;16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1997550d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1997550d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51997550d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a6261e46d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5a6261e46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BAliBASE reference datasets (RV11, RV12, RV20, RV30, RV40 and RV50) respectively</a:t>
            </a:r>
            <a:endParaRPr/>
          </a:p>
        </p:txBody>
      </p:sp>
      <p:sp>
        <p:nvSpPr>
          <p:cNvPr id="268" name="Google Shape;26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BAliBASE reference datasets (RV11, RV12, RV20, RV30, RV40 and RV50) respectively</a:t>
            </a:r>
            <a:endParaRPr/>
          </a:p>
        </p:txBody>
      </p:sp>
      <p:sp>
        <p:nvSpPr>
          <p:cNvPr id="276" name="Google Shape;27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BAliBASE reference datasets (RV11, RV12, RV20, RV30, RV40 and RV50) respectively</a:t>
            </a:r>
            <a:endParaRPr/>
          </a:p>
        </p:txBody>
      </p:sp>
      <p:sp>
        <p:nvSpPr>
          <p:cNvPr id="284" name="Google Shape;28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860d6dd5f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860d6dd5f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5860d6dd5f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MUSCLE-p has time complexity O(</a:t>
            </a:r>
            <a:r>
              <a:rPr i="1" lang="en-US"/>
              <a:t>N</a:t>
            </a:r>
            <a:r>
              <a:rPr baseline="30000" lang="en-US"/>
              <a:t>2</a:t>
            </a:r>
            <a:r>
              <a:rPr i="1" lang="en-US"/>
              <a:t>L</a:t>
            </a:r>
            <a:r>
              <a:rPr lang="en-US"/>
              <a:t> + </a:t>
            </a:r>
            <a:r>
              <a:rPr i="1" lang="en-US"/>
              <a:t>NL</a:t>
            </a:r>
            <a:r>
              <a:rPr baseline="30000" lang="en-US"/>
              <a:t>2</a:t>
            </a:r>
            <a:r>
              <a:rPr lang="en-US"/>
              <a:t>) and space complexity O(</a:t>
            </a:r>
            <a:r>
              <a:rPr i="1" lang="en-US"/>
              <a:t>N</a:t>
            </a:r>
            <a:r>
              <a:rPr baseline="30000" lang="en-US"/>
              <a:t>2</a:t>
            </a:r>
            <a:r>
              <a:rPr lang="en-US"/>
              <a:t> + </a:t>
            </a:r>
            <a:r>
              <a:rPr i="1" lang="en-US"/>
              <a:t>NL + L</a:t>
            </a:r>
            <a:r>
              <a:rPr baseline="30000" lang="en-US"/>
              <a:t>2</a:t>
            </a:r>
            <a:r>
              <a:rPr lang="en-US"/>
              <a:t>). Refinement adds an O(</a:t>
            </a:r>
            <a:r>
              <a:rPr i="1" lang="en-US"/>
              <a:t>N</a:t>
            </a:r>
            <a:r>
              <a:rPr baseline="30000" lang="en-US"/>
              <a:t>3</a:t>
            </a:r>
            <a:r>
              <a:rPr i="1" lang="en-US"/>
              <a:t>L</a:t>
            </a:r>
            <a:r>
              <a:rPr lang="en-US"/>
              <a:t>) term to the time complexity.</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br>
              <a:rPr lang="en-US"/>
            </a:br>
            <a:endParaRPr/>
          </a:p>
          <a:p>
            <a:pPr indent="0" lvl="0" marL="0" rtl="0" algn="l">
              <a:spcBef>
                <a:spcPts val="0"/>
              </a:spcBef>
              <a:spcAft>
                <a:spcPts val="0"/>
              </a:spcAft>
              <a:buNone/>
            </a:pPr>
            <a:r>
              <a:t/>
            </a:r>
            <a:endParaRPr/>
          </a:p>
        </p:txBody>
      </p:sp>
      <p:sp>
        <p:nvSpPr>
          <p:cNvPr id="125" name="Google Shape;12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order to apply pairwise alignment to profiles, a scoring function must be defined on an aligned pair of profile positions, i.e. a pair of multiple alignment columns</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lang="en-US">
                <a:highlight>
                  <a:srgbClr val="FFFFFF"/>
                </a:highlight>
                <a:latin typeface="Times New Roman"/>
                <a:ea typeface="Times New Roman"/>
                <a:cs typeface="Times New Roman"/>
                <a:sym typeface="Times New Roman"/>
              </a:rPr>
              <a:t>MUSCLE uses probabilities </a:t>
            </a:r>
            <a:r>
              <a:rPr i="1" lang="en-US">
                <a:highlight>
                  <a:srgbClr val="FFFFFF"/>
                </a:highlight>
                <a:latin typeface="Times New Roman"/>
                <a:ea typeface="Times New Roman"/>
                <a:cs typeface="Times New Roman"/>
                <a:sym typeface="Times New Roman"/>
              </a:rPr>
              <a:t>p</a:t>
            </a:r>
            <a:r>
              <a:rPr i="1" lang="en-US" sz="950">
                <a:highlight>
                  <a:srgbClr val="FFFFFF"/>
                </a:highlight>
                <a:latin typeface="Times New Roman"/>
                <a:ea typeface="Times New Roman"/>
                <a:cs typeface="Times New Roman"/>
                <a:sym typeface="Times New Roman"/>
              </a:rPr>
              <a:t>i</a:t>
            </a:r>
            <a:r>
              <a:rPr lang="en-US">
                <a:highlight>
                  <a:srgbClr val="FFFFFF"/>
                </a:highlight>
                <a:latin typeface="Times New Roman"/>
                <a:ea typeface="Times New Roman"/>
                <a:cs typeface="Times New Roman"/>
                <a:sym typeface="Times New Roman"/>
              </a:rPr>
              <a:t> and </a:t>
            </a:r>
            <a:r>
              <a:rPr i="1" lang="en-US">
                <a:highlight>
                  <a:srgbClr val="FFFFFF"/>
                </a:highlight>
                <a:latin typeface="Times New Roman"/>
                <a:ea typeface="Times New Roman"/>
                <a:cs typeface="Times New Roman"/>
                <a:sym typeface="Times New Roman"/>
              </a:rPr>
              <a:t>p</a:t>
            </a:r>
            <a:r>
              <a:rPr i="1" lang="en-US" sz="950">
                <a:highlight>
                  <a:srgbClr val="FFFFFF"/>
                </a:highlight>
                <a:latin typeface="Times New Roman"/>
                <a:ea typeface="Times New Roman"/>
                <a:cs typeface="Times New Roman"/>
                <a:sym typeface="Times New Roman"/>
              </a:rPr>
              <a:t>ij</a:t>
            </a:r>
            <a:r>
              <a:rPr lang="en-US">
                <a:highlight>
                  <a:srgbClr val="FFFFFF"/>
                </a:highlight>
                <a:latin typeface="Times New Roman"/>
                <a:ea typeface="Times New Roman"/>
                <a:cs typeface="Times New Roman"/>
                <a:sym typeface="Times New Roman"/>
              </a:rPr>
              <a:t> derived from the 240 PAM VTML matrix . Frequencies </a:t>
            </a:r>
            <a:r>
              <a:rPr i="1" lang="en-US">
                <a:highlight>
                  <a:srgbClr val="FFFFFF"/>
                </a:highlight>
                <a:latin typeface="Times New Roman"/>
                <a:ea typeface="Times New Roman"/>
                <a:cs typeface="Times New Roman"/>
                <a:sym typeface="Times New Roman"/>
              </a:rPr>
              <a:t>f</a:t>
            </a:r>
            <a:r>
              <a:rPr i="1" lang="en-US" sz="950">
                <a:highlight>
                  <a:srgbClr val="FFFFFF"/>
                </a:highlight>
                <a:latin typeface="Times New Roman"/>
                <a:ea typeface="Times New Roman"/>
                <a:cs typeface="Times New Roman"/>
                <a:sym typeface="Times New Roman"/>
              </a:rPr>
              <a:t>i</a:t>
            </a:r>
            <a:r>
              <a:rPr lang="en-US">
                <a:highlight>
                  <a:srgbClr val="FFFFFF"/>
                </a:highlight>
                <a:latin typeface="Times New Roman"/>
                <a:ea typeface="Times New Roman"/>
                <a:cs typeface="Times New Roman"/>
                <a:sym typeface="Times New Roman"/>
              </a:rPr>
              <a:t> are normalized to sum to 1 when indels are present (otherwise the logarithm becomes increasingly negative with increasing numbers of gaps even when aligning conserved or similar residues). The factor (1 – </a:t>
            </a:r>
            <a:r>
              <a:rPr i="1" lang="en-US">
                <a:highlight>
                  <a:srgbClr val="FFFFFF"/>
                </a:highlight>
                <a:latin typeface="Times New Roman"/>
                <a:ea typeface="Times New Roman"/>
                <a:cs typeface="Times New Roman"/>
                <a:sym typeface="Times New Roman"/>
              </a:rPr>
              <a:t>f</a:t>
            </a:r>
            <a:r>
              <a:rPr lang="en-US" sz="950">
                <a:highlight>
                  <a:srgbClr val="FFFFFF"/>
                </a:highlight>
                <a:latin typeface="Times New Roman"/>
                <a:ea typeface="Times New Roman"/>
                <a:cs typeface="Times New Roman"/>
                <a:sym typeface="Times New Roman"/>
              </a:rPr>
              <a:t>G</a:t>
            </a:r>
            <a:r>
              <a:rPr lang="en-US">
                <a:highlight>
                  <a:srgbClr val="FFFFFF"/>
                </a:highlight>
                <a:latin typeface="Times New Roman"/>
                <a:ea typeface="Times New Roman"/>
                <a:cs typeface="Times New Roman"/>
                <a:sym typeface="Times New Roman"/>
              </a:rPr>
              <a:t>) is the occupancy of a column, introduced to encourage more highly occupied columns to align. </a:t>
            </a:r>
            <a:endParaRPr/>
          </a:p>
          <a:p>
            <a:pPr indent="0" lvl="0" marL="0" rtl="0" algn="l">
              <a:spcBef>
                <a:spcPts val="0"/>
              </a:spcBef>
              <a:spcAft>
                <a:spcPts val="0"/>
              </a:spcAft>
              <a:buNone/>
            </a:pPr>
            <a:br>
              <a:rPr lang="en-US"/>
            </a:br>
            <a:endParaRPr/>
          </a:p>
          <a:p>
            <a:pPr indent="0" lvl="0" marL="0" rtl="0" algn="l">
              <a:spcBef>
                <a:spcPts val="0"/>
              </a:spcBef>
              <a:spcAft>
                <a:spcPts val="0"/>
              </a:spcAft>
              <a:buNone/>
            </a:pPr>
            <a:r>
              <a:t/>
            </a:r>
            <a:endParaRPr/>
          </a:p>
        </p:txBody>
      </p:sp>
      <p:sp>
        <p:nvSpPr>
          <p:cNvPr id="133" name="Google Shape;13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match = 1, a mismatch = -1, and a gap = -2.</a:t>
            </a:r>
            <a:endParaRPr/>
          </a:p>
        </p:txBody>
      </p:sp>
      <p:sp>
        <p:nvSpPr>
          <p:cNvPr id="140" name="Google Shape;14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1" lang="en-US" sz="1200">
                <a:solidFill>
                  <a:schemeClr val="dk1"/>
                </a:solidFill>
                <a:latin typeface="Calibri"/>
                <a:ea typeface="Calibri"/>
                <a:cs typeface="Calibri"/>
                <a:sym typeface="Calibri"/>
              </a:rPr>
              <a:t>Stage 1, Draft progressive</a:t>
            </a:r>
            <a:r>
              <a:rPr b="0" i="0" lang="en-US" sz="1200">
                <a:solidFill>
                  <a:schemeClr val="dk1"/>
                </a:solidFill>
                <a:latin typeface="Calibri"/>
                <a:ea typeface="Calibri"/>
                <a:cs typeface="Calibri"/>
                <a:sym typeface="Calibri"/>
              </a:rPr>
              <a:t>. The goal of the first stage is to produce a multiple alignment, emphasizing speed over accuracy.</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1.1 The </a:t>
            </a:r>
            <a:r>
              <a:rPr b="0" i="1" lang="en-US" sz="1200">
                <a:solidFill>
                  <a:schemeClr val="dk1"/>
                </a:solidFill>
                <a:latin typeface="Calibri"/>
                <a:ea typeface="Calibri"/>
                <a:cs typeface="Calibri"/>
                <a:sym typeface="Calibri"/>
              </a:rPr>
              <a:t>k</a:t>
            </a:r>
            <a:r>
              <a:rPr b="0" i="0" lang="en-US" sz="1200">
                <a:solidFill>
                  <a:schemeClr val="dk1"/>
                </a:solidFill>
                <a:latin typeface="Calibri"/>
                <a:ea typeface="Calibri"/>
                <a:cs typeface="Calibri"/>
                <a:sym typeface="Calibri"/>
              </a:rPr>
              <a:t>mer distance is computed for each pair of input sequences, giving distance matrix D1.</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1.2 Matrix D1 is clustered by UPGMA, producing binary tree TREE1.</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1.3 A progressive alignment is constructed by following the branching order of TREE1. At each leaf, a profile is constructed from an input sequence. Nodes in the tree are visited in prefix order (children before their parent). At each internal node, a pairwise alignment is constructed of the two child profiles, giving a new profile which is assigned to that node. This produces a multiple alignment of all input sequences, MSA1, at the root.</a:t>
            </a:r>
            <a:br>
              <a:rPr lang="en-US"/>
            </a:br>
            <a:endParaRPr/>
          </a:p>
          <a:p>
            <a:pPr indent="0" lvl="0" marL="0" rtl="0" algn="l">
              <a:spcBef>
                <a:spcPts val="0"/>
              </a:spcBef>
              <a:spcAft>
                <a:spcPts val="0"/>
              </a:spcAft>
              <a:buNone/>
            </a:pPr>
            <a:r>
              <a:t/>
            </a:r>
            <a:endParaRPr/>
          </a:p>
        </p:txBody>
      </p:sp>
      <p:sp>
        <p:nvSpPr>
          <p:cNvPr id="147" name="Google Shape;14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1" lang="en-US" sz="1200">
                <a:solidFill>
                  <a:schemeClr val="dk1"/>
                </a:solidFill>
                <a:latin typeface="Calibri"/>
                <a:ea typeface="Calibri"/>
                <a:cs typeface="Calibri"/>
                <a:sym typeface="Calibri"/>
              </a:rPr>
              <a:t>Stage 2, Improved progressive</a:t>
            </a:r>
            <a:r>
              <a:rPr b="0" i="0" lang="en-US" sz="1200">
                <a:solidFill>
                  <a:schemeClr val="dk1"/>
                </a:solidFill>
                <a:latin typeface="Calibri"/>
                <a:ea typeface="Calibri"/>
                <a:cs typeface="Calibri"/>
                <a:sym typeface="Calibri"/>
              </a:rPr>
              <a:t>. The main source of error in the draft progressive stage is the approximate </a:t>
            </a:r>
            <a:r>
              <a:rPr b="0" i="1" lang="en-US" sz="1200">
                <a:solidFill>
                  <a:schemeClr val="dk1"/>
                </a:solidFill>
                <a:latin typeface="Calibri"/>
                <a:ea typeface="Calibri"/>
                <a:cs typeface="Calibri"/>
                <a:sym typeface="Calibri"/>
              </a:rPr>
              <a:t>k</a:t>
            </a:r>
            <a:r>
              <a:rPr b="0" i="0" lang="en-US" sz="1200">
                <a:solidFill>
                  <a:schemeClr val="dk1"/>
                </a:solidFill>
                <a:latin typeface="Calibri"/>
                <a:ea typeface="Calibri"/>
                <a:cs typeface="Calibri"/>
                <a:sym typeface="Calibri"/>
              </a:rPr>
              <a:t>mer distance measure, which results in a suboptimal tree. MUSCLE therefore re-estimates the tree using the Kimura distance, which is more accurate but requires an alignment.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2.1 The Kimura distance for each pair of input sequences is computed from MSA1, giving distance matrix D2.</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2.2 Matrix D2 is clustered by UPGMA, producing binary tree TREE2.</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2.3 A progressive alignment is produced following TREE2 (similar to 1.3), producing multiple alignment MSA2. This is optimized by computing alignments only for subtrees whose branching orders changed relative to TREE1.</a:t>
            </a:r>
            <a:endParaRPr/>
          </a:p>
        </p:txBody>
      </p:sp>
      <p:sp>
        <p:nvSpPr>
          <p:cNvPr id="154" name="Google Shape;15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accent1"/>
        </a:solidFill>
      </p:bgPr>
    </p:bg>
    <p:spTree>
      <p:nvGrpSpPr>
        <p:cNvPr id="17" name="Shape 17"/>
        <p:cNvGrpSpPr/>
        <p:nvPr/>
      </p:nvGrpSpPr>
      <p:grpSpPr>
        <a:xfrm>
          <a:off x="0" y="0"/>
          <a:ext cx="0" cy="0"/>
          <a:chOff x="0" y="0"/>
          <a:chExt cx="0" cy="0"/>
        </a:xfrm>
      </p:grpSpPr>
      <p:sp>
        <p:nvSpPr>
          <p:cNvPr id="18" name="Google Shape;18;p29" title="scalloped circle"/>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9" name="Google Shape;19;p29"/>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dk2"/>
              </a:buClr>
              <a:buSzPts val="10000"/>
              <a:buFont typeface="Impact"/>
              <a:buNone/>
              <a:defRPr sz="10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9"/>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00"/>
              </a:spcBef>
              <a:spcAft>
                <a:spcPts val="0"/>
              </a:spcAft>
              <a:buSzPts val="2000"/>
              <a:buNone/>
              <a:defRPr b="1" i="0" sz="200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21" name="Google Shape;21;p29"/>
          <p:cNvSpPr txBox="1"/>
          <p:nvPr>
            <p:ph idx="10" type="dt"/>
          </p:nvPr>
        </p:nvSpPr>
        <p:spPr>
          <a:xfrm>
            <a:off x="1078523" y="6375679"/>
            <a:ext cx="2329722" cy="348462"/>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9"/>
          <p:cNvSpPr txBox="1"/>
          <p:nvPr>
            <p:ph idx="11" type="ftr"/>
          </p:nvPr>
        </p:nvSpPr>
        <p:spPr>
          <a:xfrm>
            <a:off x="4180332" y="6375679"/>
            <a:ext cx="4114800" cy="345796"/>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9"/>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5E04"/>
                </a:solidFill>
                <a:latin typeface="Gill Sans"/>
                <a:ea typeface="Gill Sans"/>
                <a:cs typeface="Gill Sans"/>
                <a:sym typeface="Gill Sans"/>
              </a:defRPr>
            </a:lvl1pPr>
            <a:lvl2pPr indent="0" lvl="1" marL="0" algn="r">
              <a:spcBef>
                <a:spcPts val="0"/>
              </a:spcBef>
              <a:buNone/>
              <a:defRPr b="0" i="0" sz="1200" u="none" cap="none" strike="noStrike">
                <a:solidFill>
                  <a:srgbClr val="895E04"/>
                </a:solidFill>
                <a:latin typeface="Gill Sans"/>
                <a:ea typeface="Gill Sans"/>
                <a:cs typeface="Gill Sans"/>
                <a:sym typeface="Gill Sans"/>
              </a:defRPr>
            </a:lvl2pPr>
            <a:lvl3pPr indent="0" lvl="2" marL="0" algn="r">
              <a:spcBef>
                <a:spcPts val="0"/>
              </a:spcBef>
              <a:buNone/>
              <a:defRPr b="0" i="0" sz="1200" u="none" cap="none" strike="noStrike">
                <a:solidFill>
                  <a:srgbClr val="895E04"/>
                </a:solidFill>
                <a:latin typeface="Gill Sans"/>
                <a:ea typeface="Gill Sans"/>
                <a:cs typeface="Gill Sans"/>
                <a:sym typeface="Gill Sans"/>
              </a:defRPr>
            </a:lvl3pPr>
            <a:lvl4pPr indent="0" lvl="3" marL="0" algn="r">
              <a:spcBef>
                <a:spcPts val="0"/>
              </a:spcBef>
              <a:buNone/>
              <a:defRPr b="0" i="0" sz="1200" u="none" cap="none" strike="noStrike">
                <a:solidFill>
                  <a:srgbClr val="895E04"/>
                </a:solidFill>
                <a:latin typeface="Gill Sans"/>
                <a:ea typeface="Gill Sans"/>
                <a:cs typeface="Gill Sans"/>
                <a:sym typeface="Gill Sans"/>
              </a:defRPr>
            </a:lvl4pPr>
            <a:lvl5pPr indent="0" lvl="4" marL="0" algn="r">
              <a:spcBef>
                <a:spcPts val="0"/>
              </a:spcBef>
              <a:buNone/>
              <a:defRPr b="0" i="0" sz="1200" u="none" cap="none" strike="noStrike">
                <a:solidFill>
                  <a:srgbClr val="895E04"/>
                </a:solidFill>
                <a:latin typeface="Gill Sans"/>
                <a:ea typeface="Gill Sans"/>
                <a:cs typeface="Gill Sans"/>
                <a:sym typeface="Gill Sans"/>
              </a:defRPr>
            </a:lvl5pPr>
            <a:lvl6pPr indent="0" lvl="5" marL="0" algn="r">
              <a:spcBef>
                <a:spcPts val="0"/>
              </a:spcBef>
              <a:buNone/>
              <a:defRPr b="0" i="0" sz="1200" u="none" cap="none" strike="noStrike">
                <a:solidFill>
                  <a:srgbClr val="895E04"/>
                </a:solidFill>
                <a:latin typeface="Gill Sans"/>
                <a:ea typeface="Gill Sans"/>
                <a:cs typeface="Gill Sans"/>
                <a:sym typeface="Gill Sans"/>
              </a:defRPr>
            </a:lvl6pPr>
            <a:lvl7pPr indent="0" lvl="6" marL="0" algn="r">
              <a:spcBef>
                <a:spcPts val="0"/>
              </a:spcBef>
              <a:buNone/>
              <a:defRPr b="0" i="0" sz="1200" u="none" cap="none" strike="noStrike">
                <a:solidFill>
                  <a:srgbClr val="895E04"/>
                </a:solidFill>
                <a:latin typeface="Gill Sans"/>
                <a:ea typeface="Gill Sans"/>
                <a:cs typeface="Gill Sans"/>
                <a:sym typeface="Gill Sans"/>
              </a:defRPr>
            </a:lvl7pPr>
            <a:lvl8pPr indent="0" lvl="7" marL="0" algn="r">
              <a:spcBef>
                <a:spcPts val="0"/>
              </a:spcBef>
              <a:buNone/>
              <a:defRPr b="0" i="0" sz="1200" u="none" cap="none" strike="noStrike">
                <a:solidFill>
                  <a:srgbClr val="895E04"/>
                </a:solidFill>
                <a:latin typeface="Gill Sans"/>
                <a:ea typeface="Gill Sans"/>
                <a:cs typeface="Gill Sans"/>
                <a:sym typeface="Gill Sans"/>
              </a:defRPr>
            </a:lvl8pPr>
            <a:lvl9pPr indent="0" lvl="8" marL="0" algn="r">
              <a:spcBef>
                <a:spcPts val="0"/>
              </a:spcBef>
              <a:buNone/>
              <a:defRPr b="0" i="0" sz="1200" u="none" cap="none" strike="noStrike">
                <a:solidFill>
                  <a:srgbClr val="895E0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29" title="left edge border"/>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3" name="Shape 83"/>
        <p:cNvGrpSpPr/>
        <p:nvPr/>
      </p:nvGrpSpPr>
      <p:grpSpPr>
        <a:xfrm>
          <a:off x="0" y="0"/>
          <a:ext cx="0" cy="0"/>
          <a:chOff x="0" y="0"/>
          <a:chExt cx="0" cy="0"/>
        </a:xfrm>
      </p:grpSpPr>
      <p:sp>
        <p:nvSpPr>
          <p:cNvPr id="84" name="Google Shape;84;p38"/>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8"/>
          <p:cNvSpPr txBox="1"/>
          <p:nvPr>
            <p:ph idx="1" type="body"/>
          </p:nvPr>
        </p:nvSpPr>
        <p:spPr>
          <a:xfrm rot="5400000">
            <a:off x="4544043" y="-1006365"/>
            <a:ext cx="3593591" cy="1017832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6" name="Google Shape;86;p3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8"/>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39"/>
          <p:cNvSpPr txBox="1"/>
          <p:nvPr>
            <p:ph type="title"/>
          </p:nvPr>
        </p:nvSpPr>
        <p:spPr>
          <a:xfrm rot="5400000">
            <a:off x="8012185" y="2436522"/>
            <a:ext cx="5600404"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9"/>
          <p:cNvSpPr txBox="1"/>
          <p:nvPr>
            <p:ph idx="1" type="body"/>
          </p:nvPr>
        </p:nvSpPr>
        <p:spPr>
          <a:xfrm rot="5400000">
            <a:off x="2653390" y="-1013705"/>
            <a:ext cx="5600405" cy="839258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92" name="Google Shape;92;p39"/>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9"/>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30"/>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0"/>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28" name="Google Shape;28;p30"/>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31"/>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1"/>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chemeClr val="lt1"/>
                </a:solidFill>
              </a:defRPr>
            </a:lvl2pPr>
            <a:lvl3pPr indent="-228600" lvl="2" marL="1371600" algn="l">
              <a:lnSpc>
                <a:spcPct val="110000"/>
              </a:lnSpc>
              <a:spcBef>
                <a:spcPts val="700"/>
              </a:spcBef>
              <a:spcAft>
                <a:spcPts val="0"/>
              </a:spcAft>
              <a:buSzPts val="1800"/>
              <a:buNone/>
              <a:defRPr sz="1800">
                <a:solidFill>
                  <a:schemeClr val="lt1"/>
                </a:solidFill>
              </a:defRPr>
            </a:lvl3pPr>
            <a:lvl4pPr indent="-228600" lvl="3" marL="1828800" algn="l">
              <a:lnSpc>
                <a:spcPct val="110000"/>
              </a:lnSpc>
              <a:spcBef>
                <a:spcPts val="700"/>
              </a:spcBef>
              <a:spcAft>
                <a:spcPts val="0"/>
              </a:spcAft>
              <a:buSzPts val="1600"/>
              <a:buNone/>
              <a:defRPr sz="1600">
                <a:solidFill>
                  <a:schemeClr val="lt1"/>
                </a:solidFill>
              </a:defRPr>
            </a:lvl4pPr>
            <a:lvl5pPr indent="-228600" lvl="4" marL="2286000" algn="l">
              <a:lnSpc>
                <a:spcPct val="110000"/>
              </a:lnSpc>
              <a:spcBef>
                <a:spcPts val="700"/>
              </a:spcBef>
              <a:spcAft>
                <a:spcPts val="0"/>
              </a:spcAft>
              <a:buSzPts val="1600"/>
              <a:buNone/>
              <a:defRPr sz="1600">
                <a:solidFill>
                  <a:schemeClr val="lt1"/>
                </a:solidFill>
              </a:defRPr>
            </a:lvl5pPr>
            <a:lvl6pPr indent="-228600" lvl="5" marL="2743200" algn="l">
              <a:lnSpc>
                <a:spcPct val="110000"/>
              </a:lnSpc>
              <a:spcBef>
                <a:spcPts val="700"/>
              </a:spcBef>
              <a:spcAft>
                <a:spcPts val="0"/>
              </a:spcAft>
              <a:buSzPts val="1600"/>
              <a:buNone/>
              <a:defRPr sz="1600">
                <a:solidFill>
                  <a:schemeClr val="lt1"/>
                </a:solidFill>
              </a:defRPr>
            </a:lvl6pPr>
            <a:lvl7pPr indent="-228600" lvl="6" marL="3200400" algn="l">
              <a:lnSpc>
                <a:spcPct val="110000"/>
              </a:lnSpc>
              <a:spcBef>
                <a:spcPts val="700"/>
              </a:spcBef>
              <a:spcAft>
                <a:spcPts val="0"/>
              </a:spcAft>
              <a:buSzPts val="1600"/>
              <a:buNone/>
              <a:defRPr sz="1600">
                <a:solidFill>
                  <a:schemeClr val="lt1"/>
                </a:solidFill>
              </a:defRPr>
            </a:lvl7pPr>
            <a:lvl8pPr indent="-228600" lvl="7" marL="3657600" algn="l">
              <a:lnSpc>
                <a:spcPct val="110000"/>
              </a:lnSpc>
              <a:spcBef>
                <a:spcPts val="700"/>
              </a:spcBef>
              <a:spcAft>
                <a:spcPts val="0"/>
              </a:spcAft>
              <a:buSzPts val="1600"/>
              <a:buNone/>
              <a:defRPr sz="1600">
                <a:solidFill>
                  <a:schemeClr val="lt1"/>
                </a:solidFill>
              </a:defRPr>
            </a:lvl8pPr>
            <a:lvl9pPr indent="-228600" lvl="8" marL="4114800" algn="l">
              <a:lnSpc>
                <a:spcPct val="110000"/>
              </a:lnSpc>
              <a:spcBef>
                <a:spcPts val="700"/>
              </a:spcBef>
              <a:spcAft>
                <a:spcPts val="0"/>
              </a:spcAft>
              <a:buSzPts val="1600"/>
              <a:buNone/>
              <a:defRPr sz="1600">
                <a:solidFill>
                  <a:schemeClr val="lt1"/>
                </a:solidFill>
              </a:defRPr>
            </a:lvl9pPr>
          </a:lstStyle>
          <a:p/>
        </p:txBody>
      </p:sp>
      <p:sp>
        <p:nvSpPr>
          <p:cNvPr id="34" name="Google Shape;34;p31"/>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1"/>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Gill Sans"/>
                <a:ea typeface="Gill Sans"/>
                <a:cs typeface="Gill Sans"/>
                <a:sym typeface="Gill Sans"/>
              </a:defRPr>
            </a:lvl1pPr>
            <a:lvl2pPr indent="0" lvl="1" marL="0" algn="r">
              <a:spcBef>
                <a:spcPts val="0"/>
              </a:spcBef>
              <a:buNone/>
              <a:defRPr sz="1200">
                <a:solidFill>
                  <a:schemeClr val="lt2"/>
                </a:solidFill>
                <a:latin typeface="Gill Sans"/>
                <a:ea typeface="Gill Sans"/>
                <a:cs typeface="Gill Sans"/>
                <a:sym typeface="Gill Sans"/>
              </a:defRPr>
            </a:lvl2pPr>
            <a:lvl3pPr indent="0" lvl="2" marL="0" algn="r">
              <a:spcBef>
                <a:spcPts val="0"/>
              </a:spcBef>
              <a:buNone/>
              <a:defRPr sz="1200">
                <a:solidFill>
                  <a:schemeClr val="lt2"/>
                </a:solidFill>
                <a:latin typeface="Gill Sans"/>
                <a:ea typeface="Gill Sans"/>
                <a:cs typeface="Gill Sans"/>
                <a:sym typeface="Gill Sans"/>
              </a:defRPr>
            </a:lvl3pPr>
            <a:lvl4pPr indent="0" lvl="3" marL="0" algn="r">
              <a:spcBef>
                <a:spcPts val="0"/>
              </a:spcBef>
              <a:buNone/>
              <a:defRPr sz="1200">
                <a:solidFill>
                  <a:schemeClr val="lt2"/>
                </a:solidFill>
                <a:latin typeface="Gill Sans"/>
                <a:ea typeface="Gill Sans"/>
                <a:cs typeface="Gill Sans"/>
                <a:sym typeface="Gill Sans"/>
              </a:defRPr>
            </a:lvl4pPr>
            <a:lvl5pPr indent="0" lvl="4" marL="0" algn="r">
              <a:spcBef>
                <a:spcPts val="0"/>
              </a:spcBef>
              <a:buNone/>
              <a:defRPr sz="1200">
                <a:solidFill>
                  <a:schemeClr val="lt2"/>
                </a:solidFill>
                <a:latin typeface="Gill Sans"/>
                <a:ea typeface="Gill Sans"/>
                <a:cs typeface="Gill Sans"/>
                <a:sym typeface="Gill Sans"/>
              </a:defRPr>
            </a:lvl5pPr>
            <a:lvl6pPr indent="0" lvl="5" marL="0" algn="r">
              <a:spcBef>
                <a:spcPts val="0"/>
              </a:spcBef>
              <a:buNone/>
              <a:defRPr sz="1200">
                <a:solidFill>
                  <a:schemeClr val="lt2"/>
                </a:solidFill>
                <a:latin typeface="Gill Sans"/>
                <a:ea typeface="Gill Sans"/>
                <a:cs typeface="Gill Sans"/>
                <a:sym typeface="Gill Sans"/>
              </a:defRPr>
            </a:lvl6pPr>
            <a:lvl7pPr indent="0" lvl="6" marL="0" algn="r">
              <a:spcBef>
                <a:spcPts val="0"/>
              </a:spcBef>
              <a:buNone/>
              <a:defRPr sz="1200">
                <a:solidFill>
                  <a:schemeClr val="lt2"/>
                </a:solidFill>
                <a:latin typeface="Gill Sans"/>
                <a:ea typeface="Gill Sans"/>
                <a:cs typeface="Gill Sans"/>
                <a:sym typeface="Gill Sans"/>
              </a:defRPr>
            </a:lvl7pPr>
            <a:lvl8pPr indent="0" lvl="7" marL="0" algn="r">
              <a:spcBef>
                <a:spcPts val="0"/>
              </a:spcBef>
              <a:buNone/>
              <a:defRPr sz="1200">
                <a:solidFill>
                  <a:schemeClr val="lt2"/>
                </a:solidFill>
                <a:latin typeface="Gill Sans"/>
                <a:ea typeface="Gill Sans"/>
                <a:cs typeface="Gill Sans"/>
                <a:sym typeface="Gill Sans"/>
              </a:defRPr>
            </a:lvl8pPr>
            <a:lvl9pPr indent="0" lvl="8" marL="0" algn="r">
              <a:spcBef>
                <a:spcPts val="0"/>
              </a:spcBef>
              <a:buNone/>
              <a:defRPr sz="1200">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grpSp>
        <p:nvGrpSpPr>
          <p:cNvPr id="37" name="Google Shape;37;p31" title="left scallop shape"/>
          <p:cNvGrpSpPr/>
          <p:nvPr/>
        </p:nvGrpSpPr>
        <p:grpSpPr>
          <a:xfrm>
            <a:off x="0" y="0"/>
            <a:ext cx="2814638" cy="6858000"/>
            <a:chOff x="0" y="0"/>
            <a:chExt cx="2814638" cy="6858000"/>
          </a:xfrm>
        </p:grpSpPr>
        <p:sp>
          <p:nvSpPr>
            <p:cNvPr id="38" name="Google Shape;38;p31"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39" name="Google Shape;39;p31"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3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2"/>
          <p:cNvSpPr txBox="1"/>
          <p:nvPr>
            <p:ph idx="1" type="body"/>
          </p:nvPr>
        </p:nvSpPr>
        <p:spPr>
          <a:xfrm>
            <a:off x="1257300"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3" name="Google Shape;43;p32"/>
          <p:cNvSpPr txBox="1"/>
          <p:nvPr>
            <p:ph idx="2" type="body"/>
          </p:nvPr>
        </p:nvSpPr>
        <p:spPr>
          <a:xfrm>
            <a:off x="6647796"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4" name="Google Shape;44;p32"/>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2"/>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33"/>
          <p:cNvSpPr txBox="1"/>
          <p:nvPr>
            <p:ph type="title"/>
          </p:nvPr>
        </p:nvSpPr>
        <p:spPr>
          <a:xfrm>
            <a:off x="1252728" y="381000"/>
            <a:ext cx="10172700" cy="149351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3"/>
          <p:cNvSpPr txBox="1"/>
          <p:nvPr>
            <p:ph idx="1" type="body"/>
          </p:nvPr>
        </p:nvSpPr>
        <p:spPr>
          <a:xfrm>
            <a:off x="1251678" y="2199633"/>
            <a:ext cx="4800600" cy="632529"/>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50" name="Google Shape;50;p33"/>
          <p:cNvSpPr txBox="1"/>
          <p:nvPr>
            <p:ph idx="2" type="body"/>
          </p:nvPr>
        </p:nvSpPr>
        <p:spPr>
          <a:xfrm>
            <a:off x="1257300"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1" name="Google Shape;51;p33"/>
          <p:cNvSpPr txBox="1"/>
          <p:nvPr>
            <p:ph idx="3" type="body"/>
          </p:nvPr>
        </p:nvSpPr>
        <p:spPr>
          <a:xfrm>
            <a:off x="6633864" y="2199633"/>
            <a:ext cx="4800600" cy="632529"/>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52" name="Google Shape;52;p33"/>
          <p:cNvSpPr txBox="1"/>
          <p:nvPr>
            <p:ph idx="4" type="body"/>
          </p:nvPr>
        </p:nvSpPr>
        <p:spPr>
          <a:xfrm>
            <a:off x="6633864"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3" name="Google Shape;53;p33"/>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3"/>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3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4"/>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35"/>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36"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7" name="Google Shape;67;p36"/>
          <p:cNvSpPr txBox="1"/>
          <p:nvPr>
            <p:ph type="title"/>
          </p:nvPr>
        </p:nvSpPr>
        <p:spPr>
          <a:xfrm>
            <a:off x="8337884" y="457199"/>
            <a:ext cx="3092115" cy="119667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6"/>
          <p:cNvSpPr txBox="1"/>
          <p:nvPr>
            <p:ph idx="1" type="body"/>
          </p:nvPr>
        </p:nvSpPr>
        <p:spPr>
          <a:xfrm>
            <a:off x="765051" y="920377"/>
            <a:ext cx="6158418" cy="4985124"/>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700"/>
              </a:spcBef>
              <a:spcAft>
                <a:spcPts val="0"/>
              </a:spcAft>
              <a:buSzPts val="3200"/>
              <a:buChar char="•"/>
              <a:defRPr sz="3200"/>
            </a:lvl1pPr>
            <a:lvl2pPr indent="-406400" lvl="1" marL="914400" algn="l">
              <a:lnSpc>
                <a:spcPct val="110000"/>
              </a:lnSpc>
              <a:spcBef>
                <a:spcPts val="700"/>
              </a:spcBef>
              <a:spcAft>
                <a:spcPts val="0"/>
              </a:spcAft>
              <a:buSzPts val="2800"/>
              <a:buChar char="–"/>
              <a:defRPr sz="2800"/>
            </a:lvl2pPr>
            <a:lvl3pPr indent="-381000" lvl="2" marL="1371600" algn="l">
              <a:lnSpc>
                <a:spcPct val="110000"/>
              </a:lnSpc>
              <a:spcBef>
                <a:spcPts val="700"/>
              </a:spcBef>
              <a:spcAft>
                <a:spcPts val="0"/>
              </a:spcAft>
              <a:buSzPts val="2400"/>
              <a:buChar char="•"/>
              <a:defRPr sz="2400"/>
            </a:lvl3pPr>
            <a:lvl4pPr indent="-355600" lvl="3" marL="1828800" algn="l">
              <a:lnSpc>
                <a:spcPct val="110000"/>
              </a:lnSpc>
              <a:spcBef>
                <a:spcPts val="700"/>
              </a:spcBef>
              <a:spcAft>
                <a:spcPts val="0"/>
              </a:spcAft>
              <a:buSzPts val="2000"/>
              <a:buChar char="–"/>
              <a:defRPr sz="2000"/>
            </a:lvl4pPr>
            <a:lvl5pPr indent="-355600" lvl="4" marL="2286000" algn="l">
              <a:lnSpc>
                <a:spcPct val="110000"/>
              </a:lnSpc>
              <a:spcBef>
                <a:spcPts val="700"/>
              </a:spcBef>
              <a:spcAft>
                <a:spcPts val="0"/>
              </a:spcAft>
              <a:buSzPts val="2000"/>
              <a:buChar char="•"/>
              <a:defRPr sz="2000"/>
            </a:lvl5pPr>
            <a:lvl6pPr indent="-355600" lvl="5" marL="2743200" algn="l">
              <a:lnSpc>
                <a:spcPct val="110000"/>
              </a:lnSpc>
              <a:spcBef>
                <a:spcPts val="700"/>
              </a:spcBef>
              <a:spcAft>
                <a:spcPts val="0"/>
              </a:spcAft>
              <a:buSzPts val="2000"/>
              <a:buChar char="–"/>
              <a:defRPr sz="2000"/>
            </a:lvl6pPr>
            <a:lvl7pPr indent="-355600" lvl="6" marL="3200400" algn="l">
              <a:lnSpc>
                <a:spcPct val="110000"/>
              </a:lnSpc>
              <a:spcBef>
                <a:spcPts val="700"/>
              </a:spcBef>
              <a:spcAft>
                <a:spcPts val="0"/>
              </a:spcAft>
              <a:buSzPts val="2000"/>
              <a:buChar char="•"/>
              <a:defRPr sz="2000"/>
            </a:lvl7pPr>
            <a:lvl8pPr indent="-355600" lvl="7" marL="3657600" algn="l">
              <a:lnSpc>
                <a:spcPct val="110000"/>
              </a:lnSpc>
              <a:spcBef>
                <a:spcPts val="700"/>
              </a:spcBef>
              <a:spcAft>
                <a:spcPts val="0"/>
              </a:spcAft>
              <a:buSzPts val="2000"/>
              <a:buChar char="–"/>
              <a:defRPr sz="2000"/>
            </a:lvl8pPr>
            <a:lvl9pPr indent="-355600" lvl="8" marL="4114800" algn="l">
              <a:lnSpc>
                <a:spcPct val="110000"/>
              </a:lnSpc>
              <a:spcBef>
                <a:spcPts val="700"/>
              </a:spcBef>
              <a:spcAft>
                <a:spcPts val="0"/>
              </a:spcAft>
              <a:buSzPts val="2000"/>
              <a:buChar char="•"/>
              <a:defRPr sz="2000"/>
            </a:lvl9pPr>
          </a:lstStyle>
          <a:p/>
        </p:txBody>
      </p:sp>
      <p:sp>
        <p:nvSpPr>
          <p:cNvPr id="69" name="Google Shape;69;p36"/>
          <p:cNvSpPr txBox="1"/>
          <p:nvPr>
            <p:ph idx="2" type="body"/>
          </p:nvPr>
        </p:nvSpPr>
        <p:spPr>
          <a:xfrm>
            <a:off x="8337885" y="1741336"/>
            <a:ext cx="3092115"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70" name="Google Shape;70;p36"/>
          <p:cNvSpPr txBox="1"/>
          <p:nvPr>
            <p:ph idx="10" type="dt"/>
          </p:nvPr>
        </p:nvSpPr>
        <p:spPr>
          <a:xfrm>
            <a:off x="765051" y="6375679"/>
            <a:ext cx="1233355" cy="348462"/>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1" type="ftr"/>
          </p:nvPr>
        </p:nvSpPr>
        <p:spPr>
          <a:xfrm>
            <a:off x="2103620" y="6375679"/>
            <a:ext cx="3482179" cy="345796"/>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36"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37"/>
          <p:cNvSpPr/>
          <p:nvPr>
            <p:ph idx="2" type="pic"/>
          </p:nvPr>
        </p:nvSpPr>
        <p:spPr>
          <a:xfrm>
            <a:off x="283464" y="0"/>
            <a:ext cx="7355585" cy="6857999"/>
          </a:xfrm>
          <a:prstGeom prst="rect">
            <a:avLst/>
          </a:prstGeom>
          <a:noFill/>
          <a:ln>
            <a:noFill/>
          </a:ln>
        </p:spPr>
        <p:txBody>
          <a:bodyPr anchorCtr="0" anchor="t" bIns="45700" lIns="91425" spcFirstLastPara="1" rIns="91425" wrap="square" tIns="45700">
            <a:normAutofit/>
          </a:bodyPr>
          <a:lstStyle>
            <a:lvl1pPr lvl="0" marR="0" rtl="0" algn="l">
              <a:lnSpc>
                <a:spcPct val="110000"/>
              </a:lnSpc>
              <a:spcBef>
                <a:spcPts val="700"/>
              </a:spcBef>
              <a:spcAft>
                <a:spcPts val="0"/>
              </a:spcAft>
              <a:buClr>
                <a:schemeClr val="dk2"/>
              </a:buClr>
              <a:buSzPts val="3200"/>
              <a:buFont typeface="Arial"/>
              <a:buNone/>
              <a:defRPr b="0" i="0" sz="3200" u="none" cap="none" strike="noStrike">
                <a:solidFill>
                  <a:srgbClr val="595959"/>
                </a:solidFill>
                <a:latin typeface="Gill Sans"/>
                <a:ea typeface="Gill Sans"/>
                <a:cs typeface="Gill Sans"/>
                <a:sym typeface="Gill Sans"/>
              </a:defRPr>
            </a:lvl1pPr>
            <a:lvl2pPr lvl="1" marR="0" rtl="0" algn="l">
              <a:lnSpc>
                <a:spcPct val="110000"/>
              </a:lnSpc>
              <a:spcBef>
                <a:spcPts val="700"/>
              </a:spcBef>
              <a:spcAft>
                <a:spcPts val="0"/>
              </a:spcAft>
              <a:buClr>
                <a:schemeClr val="dk2"/>
              </a:buClr>
              <a:buSzPts val="2800"/>
              <a:buFont typeface="Gill Sans"/>
              <a:buNone/>
              <a:defRPr b="0" i="0" sz="2800" u="none" cap="none" strike="noStrike">
                <a:solidFill>
                  <a:srgbClr val="595959"/>
                </a:solidFill>
                <a:latin typeface="Gill Sans"/>
                <a:ea typeface="Gill Sans"/>
                <a:cs typeface="Gill Sans"/>
                <a:sym typeface="Gill Sans"/>
              </a:defRPr>
            </a:lvl2pPr>
            <a:lvl3pPr lvl="2" marR="0" rtl="0" algn="l">
              <a:lnSpc>
                <a:spcPct val="110000"/>
              </a:lnSpc>
              <a:spcBef>
                <a:spcPts val="700"/>
              </a:spcBef>
              <a:spcAft>
                <a:spcPts val="0"/>
              </a:spcAft>
              <a:buClr>
                <a:schemeClr val="dk2"/>
              </a:buClr>
              <a:buSzPts val="2400"/>
              <a:buFont typeface="Arial"/>
              <a:buNone/>
              <a:defRPr b="0" i="0" sz="2400" u="none" cap="none" strike="noStrike">
                <a:solidFill>
                  <a:srgbClr val="595959"/>
                </a:solidFill>
                <a:latin typeface="Gill Sans"/>
                <a:ea typeface="Gill Sans"/>
                <a:cs typeface="Gill Sans"/>
                <a:sym typeface="Gill Sans"/>
              </a:defRPr>
            </a:lvl3pPr>
            <a:lvl4pPr lvl="3"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4pPr>
            <a:lvl5pPr lvl="4"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5pPr>
            <a:lvl6pPr lvl="5"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6pPr>
            <a:lvl7pPr lvl="6"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7pPr>
            <a:lvl8pPr lvl="7"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8pPr>
            <a:lvl9pPr lvl="8"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9pPr>
          </a:lstStyle>
          <a:p/>
        </p:txBody>
      </p:sp>
      <p:sp>
        <p:nvSpPr>
          <p:cNvPr id="76" name="Google Shape;76;p37"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7" name="Google Shape;77;p37"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7"/>
          <p:cNvSpPr txBox="1"/>
          <p:nvPr>
            <p:ph type="title"/>
          </p:nvPr>
        </p:nvSpPr>
        <p:spPr>
          <a:xfrm>
            <a:off x="8337883" y="457200"/>
            <a:ext cx="3092117" cy="119667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7"/>
          <p:cNvSpPr txBox="1"/>
          <p:nvPr>
            <p:ph idx="1" type="body"/>
          </p:nvPr>
        </p:nvSpPr>
        <p:spPr>
          <a:xfrm>
            <a:off x="8337883" y="1741336"/>
            <a:ext cx="3092117"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80" name="Google Shape;80;p37"/>
          <p:cNvSpPr txBox="1"/>
          <p:nvPr>
            <p:ph idx="10" type="dt"/>
          </p:nvPr>
        </p:nvSpPr>
        <p:spPr>
          <a:xfrm>
            <a:off x="765950" y="6375679"/>
            <a:ext cx="1232456" cy="348462"/>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7"/>
          <p:cNvSpPr txBox="1"/>
          <p:nvPr>
            <p:ph idx="11" type="ftr"/>
          </p:nvPr>
        </p:nvSpPr>
        <p:spPr>
          <a:xfrm>
            <a:off x="2103621" y="6375679"/>
            <a:ext cx="3482178" cy="345796"/>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Gill Sans"/>
                <a:ea typeface="Gill Sans"/>
                <a:cs typeface="Gill Sans"/>
                <a:sym typeface="Gill Sans"/>
              </a:defRPr>
            </a:lvl1pPr>
            <a:lvl2pPr indent="-342900" lvl="1" marL="914400" marR="0" rtl="0" algn="l">
              <a:lnSpc>
                <a:spcPct val="110000"/>
              </a:lnSpc>
              <a:spcBef>
                <a:spcPts val="700"/>
              </a:spcBef>
              <a:spcAft>
                <a:spcPts val="0"/>
              </a:spcAft>
              <a:buClr>
                <a:schemeClr val="dk2"/>
              </a:buClr>
              <a:buSzPts val="1800"/>
              <a:buFont typeface="Gill Sans"/>
              <a:buChar char="–"/>
              <a:defRPr b="0" i="0" sz="1800" u="none" cap="none" strike="noStrike">
                <a:solidFill>
                  <a:srgbClr val="595959"/>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9pPr>
          </a:lstStyle>
          <a:p/>
        </p:txBody>
      </p:sp>
      <p:sp>
        <p:nvSpPr>
          <p:cNvPr id="12" name="Google Shape;12;p2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28"/>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2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Gill Sans"/>
                <a:ea typeface="Gill Sans"/>
                <a:cs typeface="Gill Sans"/>
                <a:sym typeface="Gill Sans"/>
              </a:defRPr>
            </a:lvl1pPr>
            <a:lvl2pPr indent="0" lvl="1" marL="0" marR="0" rtl="0" algn="r">
              <a:spcBef>
                <a:spcPts val="0"/>
              </a:spcBef>
              <a:buNone/>
              <a:defRPr b="0" i="0" sz="1200" u="none" cap="none" strike="noStrike">
                <a:solidFill>
                  <a:srgbClr val="595959"/>
                </a:solidFill>
                <a:latin typeface="Gill Sans"/>
                <a:ea typeface="Gill Sans"/>
                <a:cs typeface="Gill Sans"/>
                <a:sym typeface="Gill Sans"/>
              </a:defRPr>
            </a:lvl2pPr>
            <a:lvl3pPr indent="0" lvl="2" marL="0" marR="0" rtl="0" algn="r">
              <a:spcBef>
                <a:spcPts val="0"/>
              </a:spcBef>
              <a:buNone/>
              <a:defRPr b="0" i="0" sz="1200" u="none" cap="none" strike="noStrike">
                <a:solidFill>
                  <a:srgbClr val="595959"/>
                </a:solidFill>
                <a:latin typeface="Gill Sans"/>
                <a:ea typeface="Gill Sans"/>
                <a:cs typeface="Gill Sans"/>
                <a:sym typeface="Gill Sans"/>
              </a:defRPr>
            </a:lvl3pPr>
            <a:lvl4pPr indent="0" lvl="3" marL="0" marR="0" rtl="0" algn="r">
              <a:spcBef>
                <a:spcPts val="0"/>
              </a:spcBef>
              <a:buNone/>
              <a:defRPr b="0" i="0" sz="1200" u="none" cap="none" strike="noStrike">
                <a:solidFill>
                  <a:srgbClr val="595959"/>
                </a:solidFill>
                <a:latin typeface="Gill Sans"/>
                <a:ea typeface="Gill Sans"/>
                <a:cs typeface="Gill Sans"/>
                <a:sym typeface="Gill Sans"/>
              </a:defRPr>
            </a:lvl4pPr>
            <a:lvl5pPr indent="0" lvl="4" marL="0" marR="0" rtl="0" algn="r">
              <a:spcBef>
                <a:spcPts val="0"/>
              </a:spcBef>
              <a:buNone/>
              <a:defRPr b="0" i="0" sz="1200" u="none" cap="none" strike="noStrike">
                <a:solidFill>
                  <a:srgbClr val="595959"/>
                </a:solidFill>
                <a:latin typeface="Gill Sans"/>
                <a:ea typeface="Gill Sans"/>
                <a:cs typeface="Gill Sans"/>
                <a:sym typeface="Gill Sans"/>
              </a:defRPr>
            </a:lvl5pPr>
            <a:lvl6pPr indent="0" lvl="5" marL="0" marR="0" rtl="0" algn="r">
              <a:spcBef>
                <a:spcPts val="0"/>
              </a:spcBef>
              <a:buNone/>
              <a:defRPr b="0" i="0" sz="1200" u="none" cap="none" strike="noStrike">
                <a:solidFill>
                  <a:srgbClr val="595959"/>
                </a:solidFill>
                <a:latin typeface="Gill Sans"/>
                <a:ea typeface="Gill Sans"/>
                <a:cs typeface="Gill Sans"/>
                <a:sym typeface="Gill Sans"/>
              </a:defRPr>
            </a:lvl6pPr>
            <a:lvl7pPr indent="0" lvl="6" marL="0" marR="0" rtl="0" algn="r">
              <a:spcBef>
                <a:spcPts val="0"/>
              </a:spcBef>
              <a:buNone/>
              <a:defRPr b="0" i="0" sz="1200" u="none" cap="none" strike="noStrike">
                <a:solidFill>
                  <a:srgbClr val="595959"/>
                </a:solidFill>
                <a:latin typeface="Gill Sans"/>
                <a:ea typeface="Gill Sans"/>
                <a:cs typeface="Gill Sans"/>
                <a:sym typeface="Gill Sans"/>
              </a:defRPr>
            </a:lvl7pPr>
            <a:lvl8pPr indent="0" lvl="7" marL="0" marR="0" rtl="0" algn="r">
              <a:spcBef>
                <a:spcPts val="0"/>
              </a:spcBef>
              <a:buNone/>
              <a:defRPr b="0" i="0" sz="1200" u="none" cap="none" strike="noStrike">
                <a:solidFill>
                  <a:srgbClr val="595959"/>
                </a:solidFill>
                <a:latin typeface="Gill Sans"/>
                <a:ea typeface="Gill Sans"/>
                <a:cs typeface="Gill Sans"/>
                <a:sym typeface="Gill Sans"/>
              </a:defRPr>
            </a:lvl8pPr>
            <a:lvl9pPr indent="0" lvl="8" marL="0" marR="0" rtl="0" algn="r">
              <a:spcBef>
                <a:spcPts val="0"/>
              </a:spcBef>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8"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6" name="Google Shape;16;p28"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drive5.com/muscle/" TargetMode="External"/><Relationship Id="rId4" Type="http://schemas.openxmlformats.org/officeDocument/2006/relationships/image" Target="../media/image7.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gif"/><Relationship Id="rId4" Type="http://schemas.openxmlformats.org/officeDocument/2006/relationships/image" Target="../media/image8.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0.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ww.phylo.org/sub_sections/porta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hyperlink" Target="https://www.ncbi.nlm.nih.gov/pmc/articles/PMC4267518/"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ncbi.nlm.nih.gov/pmc/articles/PMC4267518/" TargetMode="Externa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ncbi.nlm.nih.gov/pmc/articles/PMC4267518/" TargetMode="Externa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www.ncbi.nlm.nih.gov/pmc/articles/PMC135756/#gkf436c18" TargetMode="External"/><Relationship Id="rId4" Type="http://schemas.openxmlformats.org/officeDocument/2006/relationships/hyperlink" Target="https://www.ncbi.nlm.nih.gov/pmc/articles/PMC390337/#gkh340c9" TargetMode="External"/><Relationship Id="rId5" Type="http://schemas.openxmlformats.org/officeDocument/2006/relationships/hyperlink" Target="https://mafft.cbrc.jp/alignment/software/" TargetMode="External"/><Relationship Id="rId6" Type="http://schemas.openxmlformats.org/officeDocument/2006/relationships/hyperlink" Target="https://mafft.cbrc.jp/alignment/server" TargetMode="External"/><Relationship Id="rId7" Type="http://schemas.openxmlformats.org/officeDocument/2006/relationships/hyperlink" Target="https://mafft.cbrc.jp/alignment/server/" TargetMode="External"/><Relationship Id="rId8" Type="http://schemas.openxmlformats.org/officeDocument/2006/relationships/hyperlink" Target="http://www.drive5.com/musc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bioinformatics.psb.ugent.be/downloads/psb/Userman/treecon_distanc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10000"/>
              <a:buFont typeface="Impact"/>
              <a:buNone/>
            </a:pPr>
            <a:r>
              <a:rPr lang="en-US"/>
              <a:t>MULTIPLE SEQUENCE ALIGNMENT</a:t>
            </a:r>
            <a:endParaRPr/>
          </a:p>
        </p:txBody>
      </p:sp>
      <p:sp>
        <p:nvSpPr>
          <p:cNvPr id="100" name="Google Shape;100;p1"/>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850"/>
              <a:buNone/>
            </a:pPr>
            <a:r>
              <a:rPr lang="en-US" sz="1850"/>
              <a:t>TAHA ASLANI</a:t>
            </a:r>
            <a:endParaRPr/>
          </a:p>
          <a:p>
            <a:pPr indent="0" lvl="0" marL="0" rtl="0" algn="ctr">
              <a:lnSpc>
                <a:spcPct val="90000"/>
              </a:lnSpc>
              <a:spcBef>
                <a:spcPts val="700"/>
              </a:spcBef>
              <a:spcAft>
                <a:spcPts val="0"/>
              </a:spcAft>
              <a:buSzPts val="1850"/>
              <a:buNone/>
            </a:pPr>
            <a:r>
              <a:rPr lang="en-US" sz="1850"/>
              <a:t>XIONGJIAN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9"/>
          <p:cNvSpPr txBox="1"/>
          <p:nvPr>
            <p:ph type="title"/>
          </p:nvPr>
        </p:nvSpPr>
        <p:spPr>
          <a:xfrm>
            <a:off x="1251677" y="382385"/>
            <a:ext cx="10596885"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STAGE 3: REFINEMENT</a:t>
            </a:r>
            <a:endParaRPr/>
          </a:p>
        </p:txBody>
      </p:sp>
      <p:pic>
        <p:nvPicPr>
          <p:cNvPr id="164" name="Google Shape;164;p9"/>
          <p:cNvPicPr preferRelativeResize="0"/>
          <p:nvPr>
            <p:ph idx="1" type="body"/>
          </p:nvPr>
        </p:nvPicPr>
        <p:blipFill rotWithShape="1">
          <a:blip r:embed="rId3">
            <a:alphaModFix/>
          </a:blip>
          <a:srcRect b="0" l="0" r="0" t="0"/>
          <a:stretch/>
        </p:blipFill>
        <p:spPr>
          <a:xfrm>
            <a:off x="1414688" y="1874517"/>
            <a:ext cx="9774299" cy="359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1251677" y="382385"/>
            <a:ext cx="10596885"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INSTALLATION AND OPERATION</a:t>
            </a:r>
            <a:endParaRPr/>
          </a:p>
        </p:txBody>
      </p:sp>
      <p:sp>
        <p:nvSpPr>
          <p:cNvPr id="171" name="Google Shape;171;p10"/>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800"/>
              <a:buNone/>
            </a:pPr>
            <a:r>
              <a:rPr lang="en-US" sz="2800"/>
              <a:t>Download the file from the link: </a:t>
            </a:r>
            <a:r>
              <a:rPr lang="en-US" sz="2800" u="sng">
                <a:solidFill>
                  <a:schemeClr val="hlink"/>
                </a:solidFill>
                <a:hlinkClick r:id="rId3"/>
              </a:rPr>
              <a:t>http://www.drive5.com/muscle/</a:t>
            </a:r>
            <a:endParaRPr sz="2800"/>
          </a:p>
        </p:txBody>
      </p:sp>
      <p:pic>
        <p:nvPicPr>
          <p:cNvPr id="172" name="Google Shape;172;p10"/>
          <p:cNvPicPr preferRelativeResize="0"/>
          <p:nvPr/>
        </p:nvPicPr>
        <p:blipFill rotWithShape="1">
          <a:blip r:embed="rId4">
            <a:alphaModFix/>
          </a:blip>
          <a:srcRect b="0" l="0" r="0" t="0"/>
          <a:stretch/>
        </p:blipFill>
        <p:spPr>
          <a:xfrm>
            <a:off x="1251677" y="3308213"/>
            <a:ext cx="5943600" cy="609600"/>
          </a:xfrm>
          <a:prstGeom prst="rect">
            <a:avLst/>
          </a:prstGeom>
          <a:noFill/>
          <a:ln>
            <a:noFill/>
          </a:ln>
        </p:spPr>
      </p:pic>
      <p:pic>
        <p:nvPicPr>
          <p:cNvPr id="173" name="Google Shape;173;p10"/>
          <p:cNvPicPr preferRelativeResize="0"/>
          <p:nvPr/>
        </p:nvPicPr>
        <p:blipFill rotWithShape="1">
          <a:blip r:embed="rId5">
            <a:alphaModFix/>
          </a:blip>
          <a:srcRect b="0" l="0" r="0" t="0"/>
          <a:stretch/>
        </p:blipFill>
        <p:spPr>
          <a:xfrm>
            <a:off x="1251677" y="4695502"/>
            <a:ext cx="7150100" cy="40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1"/>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6600"/>
              <a:buFont typeface="Impact"/>
              <a:buNone/>
            </a:pPr>
            <a:r>
              <a:rPr lang="en-US" sz="6600"/>
              <a:t>MULTIPLE SEQUENCE ALIGNMENT BASED ON FAST FOURIER TRANSFORM</a:t>
            </a:r>
            <a:br>
              <a:rPr lang="en-US" sz="6600"/>
            </a:br>
            <a:r>
              <a:rPr lang="en-US" sz="6600"/>
              <a:t>(MAFFT)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TWO TYPES OF STATISTICS</a:t>
            </a:r>
            <a:endParaRPr/>
          </a:p>
        </p:txBody>
      </p:sp>
      <p:sp>
        <p:nvSpPr>
          <p:cNvPr id="184" name="Google Shape;184;p12"/>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MAFFT offers various multiple alignment strategies.</a:t>
            </a:r>
            <a:endParaRPr/>
          </a:p>
          <a:p>
            <a:pPr indent="-228600" lvl="0" marL="228600" rtl="0" algn="l">
              <a:lnSpc>
                <a:spcPct val="110000"/>
              </a:lnSpc>
              <a:spcBef>
                <a:spcPts val="700"/>
              </a:spcBef>
              <a:spcAft>
                <a:spcPts val="0"/>
              </a:spcAft>
              <a:buSzPts val="2000"/>
              <a:buChar char="•"/>
            </a:pPr>
            <a:r>
              <a:rPr lang="en-US"/>
              <a:t>They are classified into three types,:(a) the progressive method, (b) the iterative refinement method with the WSP score, and (c) the iterative refinment method using both the WSP and consistency scores.</a:t>
            </a:r>
            <a:endParaRPr/>
          </a:p>
          <a:p>
            <a:pPr indent="-228600" lvl="0" marL="228600" rtl="0" algn="l">
              <a:lnSpc>
                <a:spcPct val="110000"/>
              </a:lnSpc>
              <a:spcBef>
                <a:spcPts val="700"/>
              </a:spcBef>
              <a:spcAft>
                <a:spcPts val="0"/>
              </a:spcAft>
              <a:buSzPts val="2000"/>
              <a:buChar char="•"/>
            </a:pPr>
            <a:r>
              <a:rPr lang="en-US"/>
              <a:t>In general, there is a tradeoff between speed and accuracy. </a:t>
            </a:r>
            <a:endParaRPr/>
          </a:p>
          <a:p>
            <a:pPr indent="-228600" lvl="0" marL="228600" rtl="0" algn="l">
              <a:lnSpc>
                <a:spcPct val="110000"/>
              </a:lnSpc>
              <a:spcBef>
                <a:spcPts val="700"/>
              </a:spcBef>
              <a:spcAft>
                <a:spcPts val="0"/>
              </a:spcAft>
              <a:buSzPts val="2000"/>
              <a:buChar char="•"/>
            </a:pPr>
            <a:r>
              <a:rPr lang="en-US"/>
              <a:t>The order of speed is a &gt; b &gt; c, whereas the order of accuracy is a &lt; b &lt; 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88" name="Shape 188"/>
        <p:cNvGrpSpPr/>
        <p:nvPr/>
      </p:nvGrpSpPr>
      <p:grpSpPr>
        <a:xfrm>
          <a:off x="0" y="0"/>
          <a:ext cx="0" cy="0"/>
          <a:chOff x="0" y="0"/>
          <a:chExt cx="0" cy="0"/>
        </a:xfrm>
      </p:grpSpPr>
      <p:sp>
        <p:nvSpPr>
          <p:cNvPr id="189" name="Google Shape;189;p13"/>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FORMULA</a:t>
            </a:r>
            <a:endParaRPr/>
          </a:p>
        </p:txBody>
      </p:sp>
      <p:sp>
        <p:nvSpPr>
          <p:cNvPr id="190" name="Google Shape;190;p13"/>
          <p:cNvSpPr txBox="1"/>
          <p:nvPr>
            <p:ph idx="1" type="body"/>
          </p:nvPr>
        </p:nvSpPr>
        <p:spPr>
          <a:xfrm>
            <a:off x="1251678" y="2286001"/>
            <a:ext cx="5984274"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solidFill>
                  <a:schemeClr val="dk1"/>
                </a:solidFill>
              </a:rPr>
              <a:t>an amino acid </a:t>
            </a:r>
            <a:r>
              <a:rPr i="1" lang="en-US">
                <a:solidFill>
                  <a:schemeClr val="dk1"/>
                </a:solidFill>
              </a:rPr>
              <a:t>a</a:t>
            </a:r>
            <a:r>
              <a:rPr lang="en-US">
                <a:solidFill>
                  <a:schemeClr val="dk1"/>
                </a:solidFill>
              </a:rPr>
              <a:t> is assigned to a vector whose components are the volume value </a:t>
            </a:r>
            <a:r>
              <a:rPr i="1" lang="en-US">
                <a:solidFill>
                  <a:schemeClr val="dk1"/>
                </a:solidFill>
              </a:rPr>
              <a:t>v</a:t>
            </a:r>
            <a:r>
              <a:rPr lang="en-US">
                <a:solidFill>
                  <a:schemeClr val="dk1"/>
                </a:solidFill>
              </a:rPr>
              <a:t>(</a:t>
            </a:r>
            <a:r>
              <a:rPr i="1" lang="en-US">
                <a:solidFill>
                  <a:schemeClr val="dk1"/>
                </a:solidFill>
              </a:rPr>
              <a:t>a</a:t>
            </a:r>
            <a:r>
              <a:rPr lang="en-US">
                <a:solidFill>
                  <a:schemeClr val="dk1"/>
                </a:solidFill>
              </a:rPr>
              <a:t>) and the polarity value </a:t>
            </a:r>
            <a:r>
              <a:rPr i="1" lang="en-US">
                <a:solidFill>
                  <a:schemeClr val="dk1"/>
                </a:solidFill>
              </a:rPr>
              <a:t>p</a:t>
            </a:r>
            <a:r>
              <a:rPr lang="en-US">
                <a:solidFill>
                  <a:schemeClr val="dk1"/>
                </a:solidFill>
              </a:rPr>
              <a:t>(</a:t>
            </a:r>
            <a:r>
              <a:rPr i="1" lang="en-US">
                <a:solidFill>
                  <a:schemeClr val="dk1"/>
                </a:solidFill>
              </a:rPr>
              <a:t>a</a:t>
            </a:r>
            <a:r>
              <a:rPr lang="en-US">
                <a:solidFill>
                  <a:schemeClr val="dk1"/>
                </a:solidFill>
              </a:rPr>
              <a:t>) introduced by Grantham</a:t>
            </a:r>
            <a:endParaRPr/>
          </a:p>
          <a:p>
            <a:pPr indent="-228600" lvl="0" marL="228600" rtl="0" algn="l">
              <a:lnSpc>
                <a:spcPct val="110000"/>
              </a:lnSpc>
              <a:spcBef>
                <a:spcPts val="700"/>
              </a:spcBef>
              <a:spcAft>
                <a:spcPts val="0"/>
              </a:spcAft>
              <a:buSzPts val="2000"/>
              <a:buChar char="•"/>
            </a:pPr>
            <a:r>
              <a:rPr lang="en-US">
                <a:solidFill>
                  <a:schemeClr val="dk1"/>
                </a:solidFill>
              </a:rPr>
              <a:t>Grantham R., (1974) Amino acid difference formula to help explain protein evolution. Science, 185, 862–864</a:t>
            </a:r>
            <a:endParaRPr/>
          </a:p>
          <a:p>
            <a:pPr indent="-228600" lvl="0" marL="228600" rtl="0" algn="l">
              <a:lnSpc>
                <a:spcPct val="110000"/>
              </a:lnSpc>
              <a:spcBef>
                <a:spcPts val="700"/>
              </a:spcBef>
              <a:spcAft>
                <a:spcPts val="0"/>
              </a:spcAft>
              <a:buSzPts val="2000"/>
              <a:buChar char="•"/>
            </a:pPr>
            <a:r>
              <a:rPr lang="en-US">
                <a:solidFill>
                  <a:schemeClr val="dk1"/>
                </a:solidFill>
              </a:rPr>
              <a:t>Normalize volume and polarity</a:t>
            </a:r>
            <a:endParaRPr/>
          </a:p>
        </p:txBody>
      </p:sp>
      <p:pic>
        <p:nvPicPr>
          <p:cNvPr id="191" name="Google Shape;191;p13"/>
          <p:cNvPicPr preferRelativeResize="0"/>
          <p:nvPr/>
        </p:nvPicPr>
        <p:blipFill rotWithShape="1">
          <a:blip r:embed="rId3">
            <a:alphaModFix/>
          </a:blip>
          <a:srcRect b="0" l="0" r="0" t="0"/>
          <a:stretch/>
        </p:blipFill>
        <p:spPr>
          <a:xfrm>
            <a:off x="7410218" y="2286001"/>
            <a:ext cx="3902582" cy="22732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CORRELATION</a:t>
            </a:r>
            <a:endParaRPr/>
          </a:p>
        </p:txBody>
      </p:sp>
      <p:sp>
        <p:nvSpPr>
          <p:cNvPr id="197" name="Google Shape;197;p14"/>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Calculation of the correlation between two amino acid sequences</a:t>
            </a:r>
            <a:endParaRPr/>
          </a:p>
          <a:p>
            <a:pPr indent="-101600" lvl="0" marL="228600" rtl="0" algn="l">
              <a:lnSpc>
                <a:spcPct val="110000"/>
              </a:lnSpc>
              <a:spcBef>
                <a:spcPts val="700"/>
              </a:spcBef>
              <a:spcAft>
                <a:spcPts val="0"/>
              </a:spcAft>
              <a:buSzPts val="2000"/>
              <a:buNone/>
            </a:pPr>
            <a:r>
              <a:t/>
            </a:r>
            <a:endParaRPr/>
          </a:p>
        </p:txBody>
      </p:sp>
      <p:pic>
        <p:nvPicPr>
          <p:cNvPr descr="An external file that holds a picture, illustration, etc.&#10;Object name is gkf436equ2.gif" id="198" name="Google Shape;198;p14"/>
          <p:cNvPicPr preferRelativeResize="0"/>
          <p:nvPr/>
        </p:nvPicPr>
        <p:blipFill rotWithShape="1">
          <a:blip r:embed="rId3">
            <a:alphaModFix/>
          </a:blip>
          <a:srcRect b="0" l="0" r="0" t="0"/>
          <a:stretch/>
        </p:blipFill>
        <p:spPr>
          <a:xfrm>
            <a:off x="3325675" y="3049553"/>
            <a:ext cx="7258140" cy="758894"/>
          </a:xfrm>
          <a:prstGeom prst="rect">
            <a:avLst/>
          </a:prstGeom>
          <a:noFill/>
          <a:ln>
            <a:noFill/>
          </a:ln>
        </p:spPr>
      </p:pic>
      <p:pic>
        <p:nvPicPr>
          <p:cNvPr descr="An external file that holds a picture, illustration, etc.&#10;Object name is gkf436equ6.gif" id="199" name="Google Shape;199;p14"/>
          <p:cNvPicPr preferRelativeResize="0"/>
          <p:nvPr/>
        </p:nvPicPr>
        <p:blipFill rotWithShape="1">
          <a:blip r:embed="rId4">
            <a:alphaModFix/>
          </a:blip>
          <a:srcRect b="0" l="0" r="0" t="0"/>
          <a:stretch/>
        </p:blipFill>
        <p:spPr>
          <a:xfrm>
            <a:off x="3282734" y="4068418"/>
            <a:ext cx="7249827" cy="8746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CORRELATION IN FREQUENCY DOMAIN</a:t>
            </a:r>
            <a:endParaRPr/>
          </a:p>
        </p:txBody>
      </p:sp>
      <p:sp>
        <p:nvSpPr>
          <p:cNvPr id="205" name="Google Shape;205;p15"/>
          <p:cNvSpPr txBox="1"/>
          <p:nvPr>
            <p:ph idx="1" type="body"/>
          </p:nvPr>
        </p:nvSpPr>
        <p:spPr>
          <a:xfrm>
            <a:off x="1251678" y="3644348"/>
            <a:ext cx="10178322" cy="2235244"/>
          </a:xfrm>
          <a:prstGeom prst="rect">
            <a:avLst/>
          </a:prstGeom>
          <a:blipFill rotWithShape="1">
            <a:blip r:embed="rId3">
              <a:alphaModFix/>
            </a:blip>
            <a:stretch>
              <a:fillRect b="0" l="-598" r="0" t="-1361"/>
            </a:stretch>
          </a:blip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 </a:t>
            </a:r>
            <a:endParaRPr/>
          </a:p>
        </p:txBody>
      </p:sp>
      <p:sp>
        <p:nvSpPr>
          <p:cNvPr id="206" name="Google Shape;206;p15"/>
          <p:cNvSpPr/>
          <p:nvPr/>
        </p:nvSpPr>
        <p:spPr>
          <a:xfrm>
            <a:off x="2292627" y="2782956"/>
            <a:ext cx="6599582" cy="646331"/>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6"/>
          <p:cNvSpPr txBox="1"/>
          <p:nvPr>
            <p:ph type="title"/>
          </p:nvPr>
        </p:nvSpPr>
        <p:spPr>
          <a:xfrm>
            <a:off x="1251679" y="645107"/>
            <a:ext cx="3384329" cy="16408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Impact"/>
              <a:buNone/>
            </a:pPr>
            <a:r>
              <a:rPr lang="en-US" sz="4000"/>
              <a:t>CORRELATION</a:t>
            </a:r>
            <a:endParaRPr/>
          </a:p>
        </p:txBody>
      </p:sp>
      <p:sp>
        <p:nvSpPr>
          <p:cNvPr id="212" name="Google Shape;212;p16"/>
          <p:cNvSpPr txBox="1"/>
          <p:nvPr>
            <p:ph idx="1" type="body"/>
          </p:nvPr>
        </p:nvSpPr>
        <p:spPr>
          <a:xfrm>
            <a:off x="1251679" y="2286001"/>
            <a:ext cx="3384330" cy="3940844"/>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Finding homologous segments.</a:t>
            </a:r>
            <a:endParaRPr/>
          </a:p>
          <a:p>
            <a:pPr indent="-228600" lvl="0" marL="228600" rtl="0" algn="l">
              <a:lnSpc>
                <a:spcPct val="110000"/>
              </a:lnSpc>
              <a:spcBef>
                <a:spcPts val="700"/>
              </a:spcBef>
              <a:spcAft>
                <a:spcPts val="0"/>
              </a:spcAft>
              <a:buSzPts val="2000"/>
              <a:buChar char="•"/>
            </a:pPr>
            <a:r>
              <a:rPr lang="en-US"/>
              <a:t>If two sequences compared have homologous regions, the correlation c(k) has some peaks corresponding to these regions</a:t>
            </a:r>
            <a:endParaRPr/>
          </a:p>
          <a:p>
            <a:pPr indent="-101600" lvl="0" marL="228600" rtl="0" algn="l">
              <a:lnSpc>
                <a:spcPct val="110000"/>
              </a:lnSpc>
              <a:spcBef>
                <a:spcPts val="700"/>
              </a:spcBef>
              <a:spcAft>
                <a:spcPts val="0"/>
              </a:spcAft>
              <a:buSzPts val="2000"/>
              <a:buNone/>
            </a:pPr>
            <a:r>
              <a:t/>
            </a:r>
            <a:endParaRPr/>
          </a:p>
        </p:txBody>
      </p:sp>
      <p:pic>
        <p:nvPicPr>
          <p:cNvPr id="213" name="Google Shape;213;p16"/>
          <p:cNvPicPr preferRelativeResize="0"/>
          <p:nvPr/>
        </p:nvPicPr>
        <p:blipFill rotWithShape="1">
          <a:blip r:embed="rId3">
            <a:alphaModFix/>
          </a:blip>
          <a:srcRect b="0" l="0" r="0" t="0"/>
          <a:stretch/>
        </p:blipFill>
        <p:spPr>
          <a:xfrm>
            <a:off x="5279472" y="1148865"/>
            <a:ext cx="5995465" cy="45865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17" name="Shape 217"/>
        <p:cNvGrpSpPr/>
        <p:nvPr/>
      </p:nvGrpSpPr>
      <p:grpSpPr>
        <a:xfrm>
          <a:off x="0" y="0"/>
          <a:ext cx="0" cy="0"/>
          <a:chOff x="0" y="0"/>
          <a:chExt cx="0" cy="0"/>
        </a:xfrm>
      </p:grpSpPr>
      <p:sp>
        <p:nvSpPr>
          <p:cNvPr id="218" name="Google Shape;218;p17"/>
          <p:cNvSpPr txBox="1"/>
          <p:nvPr>
            <p:ph type="title"/>
          </p:nvPr>
        </p:nvSpPr>
        <p:spPr>
          <a:xfrm>
            <a:off x="1251679" y="645107"/>
            <a:ext cx="3384329" cy="16408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Impact"/>
              <a:buNone/>
            </a:pPr>
            <a:r>
              <a:rPr lang="en-US" sz="4000"/>
              <a:t>CORRELATION</a:t>
            </a:r>
            <a:endParaRPr/>
          </a:p>
        </p:txBody>
      </p:sp>
      <p:sp>
        <p:nvSpPr>
          <p:cNvPr id="219" name="Google Shape;219;p17"/>
          <p:cNvSpPr txBox="1"/>
          <p:nvPr>
            <p:ph idx="1" type="body"/>
          </p:nvPr>
        </p:nvSpPr>
        <p:spPr>
          <a:xfrm>
            <a:off x="1251679" y="2286001"/>
            <a:ext cx="3384330" cy="394084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700"/>
              <a:buChar char="•"/>
            </a:pPr>
            <a:r>
              <a:rPr lang="en-US" sz="1700"/>
              <a:t>By the FFT analysis, however, we can know only the positional lag k of a homologous region in two sequences but not the position of the region. </a:t>
            </a:r>
            <a:endParaRPr/>
          </a:p>
          <a:p>
            <a:pPr indent="-228600" lvl="0" marL="228600" rtl="0" algn="l">
              <a:lnSpc>
                <a:spcPct val="100000"/>
              </a:lnSpc>
              <a:spcBef>
                <a:spcPts val="700"/>
              </a:spcBef>
              <a:spcAft>
                <a:spcPts val="0"/>
              </a:spcAft>
              <a:buSzPts val="1700"/>
              <a:buChar char="•"/>
            </a:pPr>
            <a:r>
              <a:rPr lang="en-US" sz="1700"/>
              <a:t>To determine the positions of the homologous region in each sequence, a sliding window analysis with the window size of 30 sites is carried out.</a:t>
            </a:r>
            <a:endParaRPr/>
          </a:p>
          <a:p>
            <a:pPr indent="-228600" lvl="0" marL="228600" rtl="0" algn="l">
              <a:lnSpc>
                <a:spcPct val="100000"/>
              </a:lnSpc>
              <a:spcBef>
                <a:spcPts val="700"/>
              </a:spcBef>
              <a:spcAft>
                <a:spcPts val="0"/>
              </a:spcAft>
              <a:buSzPts val="1700"/>
              <a:buChar char="•"/>
            </a:pPr>
            <a:r>
              <a:rPr lang="en-US" sz="1700"/>
              <a:t>Identify a segment of 30 sites with score value exceeding a given threshold </a:t>
            </a:r>
            <a:endParaRPr/>
          </a:p>
        </p:txBody>
      </p:sp>
      <p:pic>
        <p:nvPicPr>
          <p:cNvPr id="220" name="Google Shape;220;p17"/>
          <p:cNvPicPr preferRelativeResize="0"/>
          <p:nvPr/>
        </p:nvPicPr>
        <p:blipFill rotWithShape="1">
          <a:blip r:embed="rId3">
            <a:alphaModFix/>
          </a:blip>
          <a:srcRect b="0" l="0" r="0" t="0"/>
          <a:stretch/>
        </p:blipFill>
        <p:spPr>
          <a:xfrm>
            <a:off x="5279472" y="1148865"/>
            <a:ext cx="5995465" cy="45865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24" name="Shape 224"/>
        <p:cNvGrpSpPr/>
        <p:nvPr/>
      </p:nvGrpSpPr>
      <p:grpSpPr>
        <a:xfrm>
          <a:off x="0" y="0"/>
          <a:ext cx="0" cy="0"/>
          <a:chOff x="0" y="0"/>
          <a:chExt cx="0" cy="0"/>
        </a:xfrm>
      </p:grpSpPr>
      <p:sp>
        <p:nvSpPr>
          <p:cNvPr id="225" name="Google Shape;225;p18"/>
          <p:cNvSpPr txBox="1"/>
          <p:nvPr>
            <p:ph type="title"/>
          </p:nvPr>
        </p:nvSpPr>
        <p:spPr>
          <a:xfrm>
            <a:off x="1251679" y="645107"/>
            <a:ext cx="3384329" cy="16408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Impact"/>
              <a:buNone/>
            </a:pPr>
            <a:r>
              <a:rPr lang="en-US" sz="4000"/>
              <a:t>HOMOLOGY MATRIX</a:t>
            </a:r>
            <a:endParaRPr/>
          </a:p>
        </p:txBody>
      </p:sp>
      <p:sp>
        <p:nvSpPr>
          <p:cNvPr id="226" name="Google Shape;226;p18"/>
          <p:cNvSpPr txBox="1"/>
          <p:nvPr>
            <p:ph idx="1" type="body"/>
          </p:nvPr>
        </p:nvSpPr>
        <p:spPr>
          <a:xfrm>
            <a:off x="1251679" y="2286001"/>
            <a:ext cx="3384330" cy="394084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000"/>
              <a:buChar char="•"/>
            </a:pPr>
            <a:r>
              <a:rPr lang="en-US"/>
              <a:t>A matrix </a:t>
            </a:r>
            <a:r>
              <a:rPr i="1" lang="en-US"/>
              <a:t>S</a:t>
            </a:r>
            <a:r>
              <a:rPr baseline="-25000" i="1" lang="en-US"/>
              <a:t>ij</a:t>
            </a:r>
            <a:r>
              <a:rPr lang="en-US"/>
              <a:t>(1 ≤ </a:t>
            </a:r>
            <a:r>
              <a:rPr i="1" lang="en-US"/>
              <a:t>i</a:t>
            </a:r>
            <a:r>
              <a:rPr lang="en-US"/>
              <a:t>, </a:t>
            </a:r>
            <a:r>
              <a:rPr i="1" lang="en-US"/>
              <a:t>j</a:t>
            </a:r>
            <a:r>
              <a:rPr lang="en-US"/>
              <a:t> ≤ </a:t>
            </a:r>
            <a:r>
              <a:rPr i="1" lang="en-US"/>
              <a:t>n</a:t>
            </a:r>
            <a:r>
              <a:rPr lang="en-US"/>
              <a:t>, </a:t>
            </a:r>
            <a:r>
              <a:rPr i="1" lang="en-US"/>
              <a:t>n</a:t>
            </a:r>
            <a:r>
              <a:rPr lang="en-US"/>
              <a:t> is the number of homologous segments) is constructed</a:t>
            </a:r>
            <a:endParaRPr/>
          </a:p>
          <a:p>
            <a:pPr indent="-228600" lvl="0" marL="228600" rtl="0" algn="l">
              <a:lnSpc>
                <a:spcPct val="100000"/>
              </a:lnSpc>
              <a:spcBef>
                <a:spcPts val="700"/>
              </a:spcBef>
              <a:spcAft>
                <a:spcPts val="0"/>
              </a:spcAft>
              <a:buSzPts val="2000"/>
              <a:buChar char="•"/>
            </a:pPr>
            <a:r>
              <a:rPr lang="en-US"/>
              <a:t>If the </a:t>
            </a:r>
            <a:r>
              <a:rPr i="1" lang="en-US"/>
              <a:t>i</a:t>
            </a:r>
            <a:r>
              <a:rPr lang="en-US"/>
              <a:t>th homologous segment on sequence 1 corresponds to the </a:t>
            </a:r>
            <a:r>
              <a:rPr i="1" lang="en-US"/>
              <a:t>j</a:t>
            </a:r>
            <a:r>
              <a:rPr lang="en-US"/>
              <a:t>th homologous segment on sequence 2, </a:t>
            </a:r>
            <a:r>
              <a:rPr i="1" lang="en-US"/>
              <a:t>S</a:t>
            </a:r>
            <a:r>
              <a:rPr baseline="-25000" i="1" lang="en-US"/>
              <a:t>ij</a:t>
            </a:r>
            <a:r>
              <a:rPr lang="en-US"/>
              <a:t> has the score value of the homologous segment calculated above</a:t>
            </a:r>
            <a:endParaRPr/>
          </a:p>
          <a:p>
            <a:pPr indent="-228600" lvl="0" marL="228600" rtl="0" algn="l">
              <a:lnSpc>
                <a:spcPct val="100000"/>
              </a:lnSpc>
              <a:spcBef>
                <a:spcPts val="700"/>
              </a:spcBef>
              <a:spcAft>
                <a:spcPts val="0"/>
              </a:spcAft>
              <a:buSzPts val="2000"/>
              <a:buChar char="•"/>
            </a:pPr>
            <a:r>
              <a:rPr lang="en-US"/>
              <a:t> otherwise </a:t>
            </a:r>
            <a:r>
              <a:rPr i="1" lang="en-US"/>
              <a:t>S</a:t>
            </a:r>
            <a:r>
              <a:rPr baseline="-25000" i="1" lang="en-US"/>
              <a:t>ij</a:t>
            </a:r>
            <a:r>
              <a:rPr lang="en-US"/>
              <a:t> is set to 0</a:t>
            </a:r>
            <a:endParaRPr/>
          </a:p>
          <a:p>
            <a:pPr indent="-101600" lvl="0" marL="228600" rtl="0" algn="l">
              <a:lnSpc>
                <a:spcPct val="100000"/>
              </a:lnSpc>
              <a:spcBef>
                <a:spcPts val="700"/>
              </a:spcBef>
              <a:spcAft>
                <a:spcPts val="0"/>
              </a:spcAft>
              <a:buSzPts val="2000"/>
              <a:buNone/>
            </a:pPr>
            <a:r>
              <a:t/>
            </a:r>
            <a:endParaRPr/>
          </a:p>
          <a:p>
            <a:pPr indent="-101600" lvl="0" marL="228600" rtl="0" algn="l">
              <a:lnSpc>
                <a:spcPct val="100000"/>
              </a:lnSpc>
              <a:spcBef>
                <a:spcPts val="700"/>
              </a:spcBef>
              <a:spcAft>
                <a:spcPts val="0"/>
              </a:spcAft>
              <a:buSzPts val="2000"/>
              <a:buNone/>
            </a:pPr>
            <a:r>
              <a:t/>
            </a:r>
            <a:endParaRPr/>
          </a:p>
        </p:txBody>
      </p:sp>
      <p:pic>
        <p:nvPicPr>
          <p:cNvPr id="227" name="Google Shape;227;p18"/>
          <p:cNvPicPr preferRelativeResize="0"/>
          <p:nvPr/>
        </p:nvPicPr>
        <p:blipFill rotWithShape="1">
          <a:blip r:embed="rId3">
            <a:alphaModFix/>
          </a:blip>
          <a:srcRect b="0" l="0" r="0" t="0"/>
          <a:stretch/>
        </p:blipFill>
        <p:spPr>
          <a:xfrm>
            <a:off x="5279472" y="1913287"/>
            <a:ext cx="5995465" cy="30576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04" name="Shape 104"/>
        <p:cNvGrpSpPr/>
        <p:nvPr/>
      </p:nvGrpSpPr>
      <p:grpSpPr>
        <a:xfrm>
          <a:off x="0" y="0"/>
          <a:ext cx="0" cy="0"/>
          <a:chOff x="0" y="0"/>
          <a:chExt cx="0" cy="0"/>
        </a:xfrm>
      </p:grpSpPr>
      <p:pic>
        <p:nvPicPr>
          <p:cNvPr id="105" name="Google Shape;105;p2"/>
          <p:cNvPicPr preferRelativeResize="0"/>
          <p:nvPr/>
        </p:nvPicPr>
        <p:blipFill rotWithShape="1">
          <a:blip r:embed="rId3">
            <a:alphaModFix/>
          </a:blip>
          <a:srcRect b="0" l="36451" r="19494" t="0"/>
          <a:stretch/>
        </p:blipFill>
        <p:spPr>
          <a:xfrm>
            <a:off x="7338646" y="10"/>
            <a:ext cx="4853354" cy="6857990"/>
          </a:xfrm>
          <a:prstGeom prst="rect">
            <a:avLst/>
          </a:prstGeom>
          <a:noFill/>
          <a:ln>
            <a:noFill/>
          </a:ln>
        </p:spPr>
      </p:pic>
      <p:sp>
        <p:nvSpPr>
          <p:cNvPr id="106" name="Google Shape;106;p2"/>
          <p:cNvSpPr/>
          <p:nvPr/>
        </p:nvSpPr>
        <p:spPr>
          <a:xfrm>
            <a:off x="0" y="0"/>
            <a:ext cx="7569200" cy="6858000"/>
          </a:xfrm>
          <a:custGeom>
            <a:rect b="b" l="l" r="r" t="t"/>
            <a:pathLst>
              <a:path extrusionOk="0" h="6858000" w="75692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lt2"/>
          </a:solidFill>
          <a:ln>
            <a:noFill/>
          </a:ln>
        </p:spPr>
      </p:sp>
      <p:sp>
        <p:nvSpPr>
          <p:cNvPr id="107" name="Google Shape;107;p2"/>
          <p:cNvSpPr txBox="1"/>
          <p:nvPr>
            <p:ph type="title"/>
          </p:nvPr>
        </p:nvSpPr>
        <p:spPr>
          <a:xfrm>
            <a:off x="765051" y="382385"/>
            <a:ext cx="6015897"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MULTIPLE SEQUENCE ALIGNMENT</a:t>
            </a:r>
            <a:endParaRPr/>
          </a:p>
        </p:txBody>
      </p:sp>
      <p:sp>
        <p:nvSpPr>
          <p:cNvPr id="108" name="Google Shape;108;p2"/>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txBox="1"/>
          <p:nvPr>
            <p:ph idx="1" type="body"/>
          </p:nvPr>
        </p:nvSpPr>
        <p:spPr>
          <a:xfrm>
            <a:off x="765051" y="2286001"/>
            <a:ext cx="6015897"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More than two sequences</a:t>
            </a:r>
            <a:endParaRPr/>
          </a:p>
          <a:p>
            <a:pPr indent="-228600" lvl="0" marL="228600" rtl="0" algn="l">
              <a:lnSpc>
                <a:spcPct val="110000"/>
              </a:lnSpc>
              <a:spcBef>
                <a:spcPts val="700"/>
              </a:spcBef>
              <a:spcAft>
                <a:spcPts val="0"/>
              </a:spcAft>
              <a:buSzPts val="2000"/>
              <a:buChar char="•"/>
            </a:pPr>
            <a:r>
              <a:rPr lang="en-US"/>
              <a:t>Building phylogenetic tree</a:t>
            </a:r>
            <a:endParaRPr/>
          </a:p>
          <a:p>
            <a:pPr indent="-228600" lvl="0" marL="228600" rtl="0" algn="l">
              <a:lnSpc>
                <a:spcPct val="110000"/>
              </a:lnSpc>
              <a:spcBef>
                <a:spcPts val="700"/>
              </a:spcBef>
              <a:spcAft>
                <a:spcPts val="0"/>
              </a:spcAft>
              <a:buSzPts val="2000"/>
              <a:buChar char="•"/>
            </a:pPr>
            <a:r>
              <a:rPr lang="en-US"/>
              <a:t>All sequences must be aligned together</a:t>
            </a:r>
            <a:endParaRPr/>
          </a:p>
          <a:p>
            <a:pPr indent="-228600" lvl="0" marL="228600" rtl="0" algn="l">
              <a:lnSpc>
                <a:spcPct val="110000"/>
              </a:lnSpc>
              <a:spcBef>
                <a:spcPts val="700"/>
              </a:spcBef>
              <a:spcAft>
                <a:spcPts val="0"/>
              </a:spcAft>
              <a:buSzPts val="2000"/>
              <a:buChar char="•"/>
            </a:pPr>
            <a:r>
              <a:rPr lang="en-US"/>
              <a:t>Cannot do pairwise alignment</a:t>
            </a:r>
            <a:endParaRPr/>
          </a:p>
          <a:p>
            <a:pPr indent="-228600" lvl="0" marL="228600" rtl="0" algn="l">
              <a:lnSpc>
                <a:spcPct val="110000"/>
              </a:lnSpc>
              <a:spcBef>
                <a:spcPts val="700"/>
              </a:spcBef>
              <a:spcAft>
                <a:spcPts val="0"/>
              </a:spcAft>
              <a:buSzPts val="2000"/>
              <a:buChar char="•"/>
            </a:pPr>
            <a:r>
              <a:rPr lang="en-US"/>
              <a:t>Computational burden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19"/>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590"/>
              <a:buFont typeface="Impact"/>
              <a:buNone/>
            </a:pPr>
            <a:r>
              <a:rPr lang="en-US" sz="4590"/>
              <a:t>EXTENSION TO GROUP-TO-GROUP ALIGNMENTS. </a:t>
            </a:r>
            <a:br>
              <a:rPr lang="en-US" sz="4590"/>
            </a:br>
            <a:endParaRPr sz="4590"/>
          </a:p>
        </p:txBody>
      </p:sp>
      <p:sp>
        <p:nvSpPr>
          <p:cNvPr id="233" name="Google Shape;233;p19"/>
          <p:cNvSpPr txBox="1"/>
          <p:nvPr>
            <p:ph idx="1" type="body"/>
          </p:nvPr>
        </p:nvSpPr>
        <p:spPr>
          <a:xfrm>
            <a:off x="1251678" y="2286001"/>
            <a:ext cx="10178322" cy="4340086"/>
          </a:xfrm>
          <a:prstGeom prst="rect">
            <a:avLst/>
          </a:prstGeom>
          <a:blipFill rotWithShape="1">
            <a:blip r:embed="rId3">
              <a:alphaModFix/>
            </a:blip>
            <a:stretch>
              <a:fillRect b="0" l="-538" r="0" t="-561"/>
            </a:stretch>
          </a:blip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 </a:t>
            </a:r>
            <a:endParaRPr/>
          </a:p>
        </p:txBody>
      </p:sp>
      <p:pic>
        <p:nvPicPr>
          <p:cNvPr descr="An external file that holds a picture, illustration, etc.&#10;Object name is gkf436equ6a.gif" id="234" name="Google Shape;234;p19"/>
          <p:cNvPicPr preferRelativeResize="0"/>
          <p:nvPr/>
        </p:nvPicPr>
        <p:blipFill rotWithShape="1">
          <a:blip r:embed="rId4">
            <a:alphaModFix/>
          </a:blip>
          <a:srcRect b="0" l="0" r="0" t="0"/>
          <a:stretch/>
        </p:blipFill>
        <p:spPr>
          <a:xfrm>
            <a:off x="3047379" y="3683898"/>
            <a:ext cx="7384884" cy="77214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0"/>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NUCLEOTIDE SEQUENCES</a:t>
            </a:r>
            <a:endParaRPr/>
          </a:p>
        </p:txBody>
      </p:sp>
      <p:sp>
        <p:nvSpPr>
          <p:cNvPr id="240" name="Google Shape;240;p20"/>
          <p:cNvSpPr txBox="1"/>
          <p:nvPr>
            <p:ph idx="1" type="body"/>
          </p:nvPr>
        </p:nvSpPr>
        <p:spPr>
          <a:xfrm>
            <a:off x="1251678" y="2286001"/>
            <a:ext cx="10178322" cy="3593591"/>
          </a:xfrm>
          <a:prstGeom prst="rect">
            <a:avLst/>
          </a:prstGeom>
          <a:blipFill rotWithShape="1">
            <a:blip r:embed="rId3">
              <a:alphaModFix/>
            </a:blip>
            <a:stretch>
              <a:fillRect b="0" l="-538" r="0" t="-677"/>
            </a:stretch>
          </a:blip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t/>
            </a:r>
            <a:endParaRPr/>
          </a:p>
        </p:txBody>
      </p:sp>
      <p:sp>
        <p:nvSpPr>
          <p:cNvPr id="246" name="Google Shape;246;p21"/>
          <p:cNvSpPr txBox="1"/>
          <p:nvPr>
            <p:ph idx="1" type="body"/>
          </p:nvPr>
        </p:nvSpPr>
        <p:spPr>
          <a:xfrm>
            <a:off x="1251678" y="2286001"/>
            <a:ext cx="10178322" cy="418961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50"/>
              <a:buChar char="•"/>
            </a:pPr>
            <a:r>
              <a:rPr lang="en-US" sz="1850"/>
              <a:t>Using the FFT algorithm and the normalized similarity matrix described above, input sequences are progressively aligned </a:t>
            </a:r>
            <a:endParaRPr/>
          </a:p>
          <a:p>
            <a:pPr indent="-228600" lvl="0" marL="228600" rtl="0" algn="l">
              <a:lnSpc>
                <a:spcPct val="100000"/>
              </a:lnSpc>
              <a:spcBef>
                <a:spcPts val="700"/>
              </a:spcBef>
              <a:spcAft>
                <a:spcPts val="0"/>
              </a:spcAft>
              <a:buSzPts val="1850"/>
              <a:buChar char="•"/>
            </a:pPr>
            <a:r>
              <a:rPr lang="en-US" sz="1850"/>
              <a:t>Here CPU time is </a:t>
            </a:r>
            <a:r>
              <a:rPr i="1" lang="en-US" sz="1850"/>
              <a:t>O</a:t>
            </a:r>
            <a:r>
              <a:rPr lang="en-US" sz="1850"/>
              <a:t>(</a:t>
            </a:r>
            <a:r>
              <a:rPr i="1" lang="en-US" sz="1850"/>
              <a:t>K</a:t>
            </a:r>
            <a:r>
              <a:rPr baseline="30000" lang="en-US" sz="1850"/>
              <a:t>2</a:t>
            </a:r>
            <a:r>
              <a:rPr lang="en-US" sz="1850"/>
              <a:t>), where </a:t>
            </a:r>
            <a:r>
              <a:rPr i="1" lang="en-US" sz="1850"/>
              <a:t>K</a:t>
            </a:r>
            <a:r>
              <a:rPr lang="en-US" sz="1850"/>
              <a:t> is the number of sequences.</a:t>
            </a:r>
            <a:endParaRPr/>
          </a:p>
          <a:p>
            <a:pPr indent="-228600" lvl="0" marL="228600" rtl="0" algn="l">
              <a:lnSpc>
                <a:spcPct val="100000"/>
              </a:lnSpc>
              <a:spcBef>
                <a:spcPts val="700"/>
              </a:spcBef>
              <a:spcAft>
                <a:spcPts val="0"/>
              </a:spcAft>
              <a:buSzPts val="1850"/>
              <a:buChar char="•"/>
            </a:pPr>
            <a:r>
              <a:rPr lang="en-US" sz="1850"/>
              <a:t>Rapid calculation of a distance matrix is important for the case of large </a:t>
            </a:r>
            <a:r>
              <a:rPr i="1" lang="en-US" sz="1850"/>
              <a:t>K</a:t>
            </a:r>
            <a:r>
              <a:rPr lang="en-US" sz="1850"/>
              <a:t>. </a:t>
            </a:r>
            <a:endParaRPr/>
          </a:p>
          <a:p>
            <a:pPr indent="-228600" lvl="0" marL="228600" rtl="0" algn="l">
              <a:lnSpc>
                <a:spcPct val="100000"/>
              </a:lnSpc>
              <a:spcBef>
                <a:spcPts val="700"/>
              </a:spcBef>
              <a:spcAft>
                <a:spcPts val="0"/>
              </a:spcAft>
              <a:buSzPts val="1850"/>
              <a:buChar char="•"/>
            </a:pPr>
            <a:r>
              <a:rPr lang="en-US" sz="1850"/>
              <a:t>20 amino acids are grouped into six physico-chemical groups.</a:t>
            </a:r>
            <a:endParaRPr/>
          </a:p>
          <a:p>
            <a:pPr indent="-228600" lvl="0" marL="228600" rtl="0" algn="l">
              <a:lnSpc>
                <a:spcPct val="100000"/>
              </a:lnSpc>
              <a:spcBef>
                <a:spcPts val="700"/>
              </a:spcBef>
              <a:spcAft>
                <a:spcPts val="0"/>
              </a:spcAft>
              <a:buSzPts val="1850"/>
              <a:buChar char="•"/>
            </a:pPr>
            <a:r>
              <a:rPr lang="en-US" sz="1850"/>
              <a:t>The guide tree is constructed from this distance matrix using the UPGMA method</a:t>
            </a:r>
            <a:endParaRPr/>
          </a:p>
          <a:p>
            <a:pPr indent="-228600" lvl="0" marL="228600" rtl="0" algn="l">
              <a:lnSpc>
                <a:spcPct val="100000"/>
              </a:lnSpc>
              <a:spcBef>
                <a:spcPts val="700"/>
              </a:spcBef>
              <a:spcAft>
                <a:spcPts val="0"/>
              </a:spcAft>
              <a:buSzPts val="1850"/>
              <a:buChar char="•"/>
            </a:pPr>
            <a:r>
              <a:rPr lang="en-US" sz="1850"/>
              <a:t> input sequences are progressively aligned following the branching order of sequences in the guide tree</a:t>
            </a:r>
            <a:endParaRPr/>
          </a:p>
          <a:p>
            <a:pPr indent="-111125" lvl="0" marL="228600" rtl="0" algn="l">
              <a:lnSpc>
                <a:spcPct val="100000"/>
              </a:lnSpc>
              <a:spcBef>
                <a:spcPts val="700"/>
              </a:spcBef>
              <a:spcAft>
                <a:spcPts val="0"/>
              </a:spcAft>
              <a:buSzPts val="1850"/>
              <a:buNone/>
            </a:pPr>
            <a:r>
              <a:t/>
            </a:r>
            <a:endParaRPr sz="185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MORE ACCURATE BUT SLOWER METHODS</a:t>
            </a:r>
            <a:endParaRPr/>
          </a:p>
        </p:txBody>
      </p:sp>
      <p:sp>
        <p:nvSpPr>
          <p:cNvPr id="252" name="Google Shape;252;p22"/>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An alignment obtained by Progressive method is subjected to further improvement, in which the alignment is divided into two groups and realigned .</a:t>
            </a:r>
            <a:endParaRPr/>
          </a:p>
          <a:p>
            <a:pPr indent="-228600" lvl="0" marL="228600" rtl="0" algn="l">
              <a:lnSpc>
                <a:spcPct val="110000"/>
              </a:lnSpc>
              <a:spcBef>
                <a:spcPts val="700"/>
              </a:spcBef>
              <a:spcAft>
                <a:spcPts val="0"/>
              </a:spcAft>
              <a:buSzPts val="2000"/>
              <a:buChar char="•"/>
            </a:pPr>
            <a:r>
              <a:rPr lang="en-US"/>
              <a:t>A technique called tree-dependent restricted partitioning is employed for that purpose.</a:t>
            </a:r>
            <a:endParaRPr/>
          </a:p>
          <a:p>
            <a:pPr indent="-228600" lvl="0" marL="228600" rtl="0" algn="l">
              <a:lnSpc>
                <a:spcPct val="110000"/>
              </a:lnSpc>
              <a:spcBef>
                <a:spcPts val="700"/>
              </a:spcBef>
              <a:spcAft>
                <a:spcPts val="0"/>
              </a:spcAft>
              <a:buSzPts val="2000"/>
              <a:buChar char="•"/>
            </a:pPr>
            <a:r>
              <a:rPr lang="en-US"/>
              <a:t>Comprehensive study on iterative algorithms of multiple sequence alignment. Hirosawa M, Totoki Y, Hoshida M, Ishikawa M Comput Appl Biosci. 1995 Feb; 11(1):13-8.</a:t>
            </a:r>
            <a:endParaRPr/>
          </a:p>
          <a:p>
            <a:pPr indent="-228600" lvl="0" marL="228600" rtl="0" algn="l">
              <a:lnSpc>
                <a:spcPct val="110000"/>
              </a:lnSpc>
              <a:spcBef>
                <a:spcPts val="700"/>
              </a:spcBef>
              <a:spcAft>
                <a:spcPts val="0"/>
              </a:spcAft>
              <a:buSzPts val="2000"/>
              <a:buChar char="•"/>
            </a:pPr>
            <a:r>
              <a:rPr lang="en-US"/>
              <a:t>WSP</a:t>
            </a:r>
            <a:endParaRPr/>
          </a:p>
          <a:p>
            <a:pPr indent="-228600" lvl="0" marL="228600" rtl="0" algn="l">
              <a:lnSpc>
                <a:spcPct val="110000"/>
              </a:lnSpc>
              <a:spcBef>
                <a:spcPts val="700"/>
              </a:spcBef>
              <a:spcAft>
                <a:spcPts val="0"/>
              </a:spcAft>
              <a:buSzPts val="2000"/>
              <a:buChar char="•"/>
            </a:pPr>
            <a:r>
              <a:rPr lang="en-US"/>
              <a:t>both the WSP and consistency scores.</a:t>
            </a:r>
            <a:endParaRPr/>
          </a:p>
          <a:p>
            <a:pPr indent="-228600" lvl="0" marL="228600" rtl="0" algn="l">
              <a:lnSpc>
                <a:spcPct val="110000"/>
              </a:lnSpc>
              <a:spcBef>
                <a:spcPts val="700"/>
              </a:spcBef>
              <a:spcAft>
                <a:spcPts val="0"/>
              </a:spcAft>
              <a:buSzPts val="2000"/>
              <a:buChar char="•"/>
            </a:pPr>
            <a:r>
              <a:rPr lang="en-US"/>
              <a:t> This process is repeated until no better scoring alignment is obtained in respect of the score described above.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g51997550d4_0_0"/>
          <p:cNvSpPr txBox="1"/>
          <p:nvPr>
            <p:ph type="title"/>
          </p:nvPr>
        </p:nvSpPr>
        <p:spPr>
          <a:xfrm>
            <a:off x="1251678" y="382385"/>
            <a:ext cx="10178400" cy="1492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HOW TO RUN</a:t>
            </a:r>
            <a:endParaRPr/>
          </a:p>
        </p:txBody>
      </p:sp>
      <p:sp>
        <p:nvSpPr>
          <p:cNvPr id="259" name="Google Shape;259;g51997550d4_0_0"/>
          <p:cNvSpPr txBox="1"/>
          <p:nvPr>
            <p:ph idx="1" type="body"/>
          </p:nvPr>
        </p:nvSpPr>
        <p:spPr>
          <a:xfrm>
            <a:off x="1251678" y="2286001"/>
            <a:ext cx="10178400" cy="3593700"/>
          </a:xfrm>
          <a:prstGeom prst="rect">
            <a:avLst/>
          </a:prstGeom>
        </p:spPr>
        <p:txBody>
          <a:bodyPr anchorCtr="0" anchor="t" bIns="45700" lIns="91425" spcFirstLastPara="1" rIns="91425" wrap="square" tIns="45700">
            <a:noAutofit/>
          </a:bodyPr>
          <a:lstStyle/>
          <a:p>
            <a:pPr indent="0" lvl="0" marL="0" rtl="0" algn="l">
              <a:spcBef>
                <a:spcPts val="700"/>
              </a:spcBef>
              <a:spcAft>
                <a:spcPts val="0"/>
              </a:spcAft>
              <a:buNone/>
            </a:pPr>
            <a:r>
              <a:rPr lang="en-US"/>
              <a:t>1. Create Cipres user account. (</a:t>
            </a:r>
            <a:r>
              <a:rPr lang="en-US" u="sng">
                <a:solidFill>
                  <a:schemeClr val="hlink"/>
                </a:solidFill>
                <a:hlinkClick r:id="rId3"/>
              </a:rPr>
              <a:t>http://www.phylo.org/sub_sections/portal/</a:t>
            </a:r>
            <a:r>
              <a:rPr lang="en-US"/>
              <a:t>)</a:t>
            </a:r>
            <a:endParaRPr/>
          </a:p>
          <a:p>
            <a:pPr indent="0" lvl="0" marL="0" rtl="0" algn="l">
              <a:spcBef>
                <a:spcPts val="700"/>
              </a:spcBef>
              <a:spcAft>
                <a:spcPts val="0"/>
              </a:spcAft>
              <a:buNone/>
            </a:pPr>
            <a:r>
              <a:rPr lang="en-US"/>
              <a:t>2. Create a folder for the project - provide a descriptive name.</a:t>
            </a:r>
            <a:endParaRPr/>
          </a:p>
          <a:p>
            <a:pPr indent="0" lvl="0" marL="0" rtl="0" algn="l">
              <a:spcBef>
                <a:spcPts val="700"/>
              </a:spcBef>
              <a:spcAft>
                <a:spcPts val="0"/>
              </a:spcAft>
              <a:buNone/>
            </a:pPr>
            <a:r>
              <a:rPr lang="en-US"/>
              <a:t>3. In the folder your just created open the data subfolder and upload the fasta input.</a:t>
            </a:r>
            <a:endParaRPr/>
          </a:p>
          <a:p>
            <a:pPr indent="0" lvl="0" marL="0" rtl="0" algn="l">
              <a:spcBef>
                <a:spcPts val="700"/>
              </a:spcBef>
              <a:spcAft>
                <a:spcPts val="0"/>
              </a:spcAft>
              <a:buNone/>
            </a:pPr>
            <a:r>
              <a:rPr lang="en-US"/>
              <a:t>4. Go to the tasks subfolder and create a new task. Choose the ’MAFFT’ alignment tool. Next, select the data, provide a descriptive name, then save the task. Click on the task subfolder and run the task you just created. Click the view status button. You can then click the refresh button to see when the task is complete. The task should take a few minutes to run.</a:t>
            </a:r>
            <a:endParaRPr/>
          </a:p>
          <a:p>
            <a:pPr indent="0" lvl="0" marL="0" rtl="0" algn="l">
              <a:spcBef>
                <a:spcPts val="700"/>
              </a:spcBef>
              <a:spcAft>
                <a:spcPts val="0"/>
              </a:spcAft>
              <a:buNone/>
            </a:pPr>
            <a:r>
              <a:rPr lang="en-US"/>
              <a:t>5. Once the task is complete, click on the View link. Inspect the output.MAFFT file.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g5a6261e46d_1_0"/>
          <p:cNvSpPr txBox="1"/>
          <p:nvPr>
            <p:ph type="ctrTitle"/>
          </p:nvPr>
        </p:nvSpPr>
        <p:spPr>
          <a:xfrm>
            <a:off x="1078523" y="1098388"/>
            <a:ext cx="10318500" cy="4395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6600"/>
              <a:buFont typeface="Impact"/>
              <a:buNone/>
            </a:pPr>
            <a:r>
              <a:rPr lang="en-US" sz="6600"/>
              <a:t>COMPARISON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3"/>
          <p:cNvSpPr txBox="1"/>
          <p:nvPr>
            <p:ph type="title"/>
          </p:nvPr>
        </p:nvSpPr>
        <p:spPr>
          <a:xfrm>
            <a:off x="1251677" y="382385"/>
            <a:ext cx="10596885" cy="7987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COMPARISON</a:t>
            </a:r>
            <a:endParaRPr/>
          </a:p>
        </p:txBody>
      </p:sp>
      <p:pic>
        <p:nvPicPr>
          <p:cNvPr id="271" name="Google Shape;271;p23"/>
          <p:cNvPicPr preferRelativeResize="0"/>
          <p:nvPr>
            <p:ph idx="1" type="body"/>
          </p:nvPr>
        </p:nvPicPr>
        <p:blipFill rotWithShape="1">
          <a:blip r:embed="rId3">
            <a:alphaModFix/>
          </a:blip>
          <a:srcRect b="0" l="0" r="0" t="0"/>
          <a:stretch/>
        </p:blipFill>
        <p:spPr>
          <a:xfrm>
            <a:off x="1601694" y="1498600"/>
            <a:ext cx="8988611" cy="3860800"/>
          </a:xfrm>
          <a:prstGeom prst="rect">
            <a:avLst/>
          </a:prstGeom>
          <a:noFill/>
          <a:ln>
            <a:noFill/>
          </a:ln>
        </p:spPr>
      </p:pic>
      <p:sp>
        <p:nvSpPr>
          <p:cNvPr id="272" name="Google Shape;272;p23"/>
          <p:cNvSpPr txBox="1"/>
          <p:nvPr/>
        </p:nvSpPr>
        <p:spPr>
          <a:xfrm>
            <a:off x="2247900" y="6290949"/>
            <a:ext cx="68453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Reference:</a:t>
            </a:r>
            <a:r>
              <a:rPr lang="en-US" sz="1800" u="sng">
                <a:solidFill>
                  <a:schemeClr val="dk1"/>
                </a:solidFill>
                <a:latin typeface="Gill Sans"/>
                <a:ea typeface="Gill Sans"/>
                <a:cs typeface="Gill Sans"/>
                <a:sym typeface="Gill Sans"/>
                <a:hlinkClick r:id="rId4"/>
              </a:rPr>
              <a:t>https://www.ncbi.nlm.nih.gov/pmc/articles/PMC4267518/</a:t>
            </a:r>
            <a:endParaRPr sz="1800">
              <a:solidFill>
                <a:schemeClr val="dk1"/>
              </a:solidFill>
              <a:latin typeface="Gill Sans"/>
              <a:ea typeface="Gill Sans"/>
              <a:cs typeface="Gill Sans"/>
              <a:sym typeface="Gill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24"/>
          <p:cNvSpPr txBox="1"/>
          <p:nvPr>
            <p:ph type="title"/>
          </p:nvPr>
        </p:nvSpPr>
        <p:spPr>
          <a:xfrm>
            <a:off x="1251677" y="382385"/>
            <a:ext cx="10596885" cy="7987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COMPARISON</a:t>
            </a:r>
            <a:endParaRPr/>
          </a:p>
        </p:txBody>
      </p:sp>
      <p:sp>
        <p:nvSpPr>
          <p:cNvPr id="279" name="Google Shape;279;p24"/>
          <p:cNvSpPr txBox="1"/>
          <p:nvPr/>
        </p:nvSpPr>
        <p:spPr>
          <a:xfrm>
            <a:off x="2247900" y="6290949"/>
            <a:ext cx="68453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Reference:</a:t>
            </a:r>
            <a:r>
              <a:rPr lang="en-US" sz="1800" u="sng">
                <a:solidFill>
                  <a:schemeClr val="dk1"/>
                </a:solidFill>
                <a:latin typeface="Gill Sans"/>
                <a:ea typeface="Gill Sans"/>
                <a:cs typeface="Gill Sans"/>
                <a:sym typeface="Gill Sans"/>
                <a:hlinkClick r:id="rId3"/>
              </a:rPr>
              <a:t>https://www.ncbi.nlm.nih.gov/pmc/articles/PMC4267518/</a:t>
            </a:r>
            <a:endParaRPr sz="1800">
              <a:solidFill>
                <a:schemeClr val="dk1"/>
              </a:solidFill>
              <a:latin typeface="Gill Sans"/>
              <a:ea typeface="Gill Sans"/>
              <a:cs typeface="Gill Sans"/>
              <a:sym typeface="Gill Sans"/>
            </a:endParaRPr>
          </a:p>
        </p:txBody>
      </p:sp>
      <p:pic>
        <p:nvPicPr>
          <p:cNvPr id="280" name="Google Shape;280;p24"/>
          <p:cNvPicPr preferRelativeResize="0"/>
          <p:nvPr>
            <p:ph idx="1" type="body"/>
          </p:nvPr>
        </p:nvPicPr>
        <p:blipFill rotWithShape="1">
          <a:blip r:embed="rId4">
            <a:alphaModFix/>
          </a:blip>
          <a:srcRect b="0" l="0" r="0" t="0"/>
          <a:stretch/>
        </p:blipFill>
        <p:spPr>
          <a:xfrm>
            <a:off x="2423108" y="1274611"/>
            <a:ext cx="7345783" cy="48258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1251677" y="382385"/>
            <a:ext cx="10596885" cy="7987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COMPARISON</a:t>
            </a:r>
            <a:endParaRPr/>
          </a:p>
        </p:txBody>
      </p:sp>
      <p:sp>
        <p:nvSpPr>
          <p:cNvPr id="287" name="Google Shape;287;p25"/>
          <p:cNvSpPr txBox="1"/>
          <p:nvPr/>
        </p:nvSpPr>
        <p:spPr>
          <a:xfrm>
            <a:off x="2673350" y="6106283"/>
            <a:ext cx="68453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Reference:</a:t>
            </a:r>
            <a:r>
              <a:rPr lang="en-US" sz="1800" u="sng">
                <a:solidFill>
                  <a:schemeClr val="dk1"/>
                </a:solidFill>
                <a:latin typeface="Gill Sans"/>
                <a:ea typeface="Gill Sans"/>
                <a:cs typeface="Gill Sans"/>
                <a:sym typeface="Gill Sans"/>
                <a:hlinkClick r:id="rId3"/>
              </a:rPr>
              <a:t>https://www.ncbi.nlm.nih.gov/pmc/articles/PMC4267518/</a:t>
            </a:r>
            <a:endParaRPr sz="1800">
              <a:solidFill>
                <a:schemeClr val="dk1"/>
              </a:solidFill>
              <a:latin typeface="Gill Sans"/>
              <a:ea typeface="Gill Sans"/>
              <a:cs typeface="Gill Sans"/>
              <a:sym typeface="Gill Sans"/>
            </a:endParaRPr>
          </a:p>
        </p:txBody>
      </p:sp>
      <p:pic>
        <p:nvPicPr>
          <p:cNvPr id="288" name="Google Shape;288;p25"/>
          <p:cNvPicPr preferRelativeResize="0"/>
          <p:nvPr>
            <p:ph idx="1" type="body"/>
          </p:nvPr>
        </p:nvPicPr>
        <p:blipFill rotWithShape="1">
          <a:blip r:embed="rId4">
            <a:alphaModFix/>
          </a:blip>
          <a:srcRect b="0" l="0" r="0" t="0"/>
          <a:stretch/>
        </p:blipFill>
        <p:spPr>
          <a:xfrm>
            <a:off x="1647856" y="1631950"/>
            <a:ext cx="9032844" cy="3803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2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LINKS</a:t>
            </a:r>
            <a:endParaRPr/>
          </a:p>
        </p:txBody>
      </p:sp>
      <p:sp>
        <p:nvSpPr>
          <p:cNvPr id="294" name="Google Shape;294;p26"/>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Paper:(MAFFT) </a:t>
            </a:r>
            <a:r>
              <a:rPr lang="en-US" u="sng">
                <a:solidFill>
                  <a:schemeClr val="hlink"/>
                </a:solidFill>
                <a:hlinkClick r:id="rId3"/>
              </a:rPr>
              <a:t>https://www.ncbi.nlm.nih.gov/pmc/articles/PMC135756/#gkf436c18</a:t>
            </a:r>
            <a:endParaRPr/>
          </a:p>
          <a:p>
            <a:pPr indent="0" lvl="0" marL="0" rtl="0" algn="l">
              <a:lnSpc>
                <a:spcPct val="110000"/>
              </a:lnSpc>
              <a:spcBef>
                <a:spcPts val="700"/>
              </a:spcBef>
              <a:spcAft>
                <a:spcPts val="0"/>
              </a:spcAft>
              <a:buSzPts val="2000"/>
              <a:buNone/>
            </a:pPr>
            <a:r>
              <a:rPr lang="en-US"/>
              <a:t>             (MUSCLE)</a:t>
            </a:r>
            <a:r>
              <a:rPr lang="en-US" u="sng">
                <a:solidFill>
                  <a:schemeClr val="hlink"/>
                </a:solidFill>
                <a:hlinkClick r:id="rId4"/>
              </a:rPr>
              <a:t> https://www.ncbi.nlm.nih.gov/pmc/articles/PMC390337/#gkh340c9</a:t>
            </a:r>
            <a:endParaRPr/>
          </a:p>
          <a:p>
            <a:pPr indent="-228600" lvl="0" marL="228600" rtl="0" algn="l">
              <a:lnSpc>
                <a:spcPct val="110000"/>
              </a:lnSpc>
              <a:spcBef>
                <a:spcPts val="700"/>
              </a:spcBef>
              <a:spcAft>
                <a:spcPts val="0"/>
              </a:spcAft>
              <a:buSzPts val="2000"/>
              <a:buChar char="•"/>
            </a:pPr>
            <a:r>
              <a:rPr lang="en-US"/>
              <a:t>Website: </a:t>
            </a:r>
            <a:r>
              <a:rPr lang="en-US" u="sng">
                <a:solidFill>
                  <a:schemeClr val="hlink"/>
                </a:solidFill>
                <a:hlinkClick r:id="rId5"/>
              </a:rPr>
              <a:t>https://mafft.cbrc.jp/alignment/software/</a:t>
            </a:r>
            <a:endParaRPr/>
          </a:p>
          <a:p>
            <a:pPr indent="-228600" lvl="0" marL="228600" rtl="0" algn="l">
              <a:lnSpc>
                <a:spcPct val="110000"/>
              </a:lnSpc>
              <a:spcBef>
                <a:spcPts val="700"/>
              </a:spcBef>
              <a:spcAft>
                <a:spcPts val="0"/>
              </a:spcAft>
              <a:buSzPts val="2000"/>
              <a:buChar char="•"/>
            </a:pPr>
            <a:r>
              <a:rPr lang="en-US"/>
              <a:t>Online tool: </a:t>
            </a:r>
            <a:endParaRPr/>
          </a:p>
          <a:p>
            <a:pPr indent="0" lvl="0" marL="0" rtl="0" algn="l">
              <a:lnSpc>
                <a:spcPct val="110000"/>
              </a:lnSpc>
              <a:spcBef>
                <a:spcPts val="700"/>
              </a:spcBef>
              <a:spcAft>
                <a:spcPts val="0"/>
              </a:spcAft>
              <a:buSzPts val="2000"/>
              <a:buNone/>
            </a:pPr>
            <a:r>
              <a:rPr lang="en-US"/>
              <a:t>   (MAFFT)</a:t>
            </a:r>
            <a:r>
              <a:rPr lang="en-US" u="sng">
                <a:solidFill>
                  <a:schemeClr val="hlink"/>
                </a:solidFill>
                <a:hlinkClick r:id="rId6"/>
              </a:rPr>
              <a:t>https://mafft.cbrc.jp/alignment/server</a:t>
            </a:r>
            <a:r>
              <a:rPr lang="en-US" u="sng">
                <a:solidFill>
                  <a:schemeClr val="hlink"/>
                </a:solidFill>
                <a:hlinkClick r:id="rId7"/>
              </a:rPr>
              <a:t>/</a:t>
            </a:r>
            <a:r>
              <a:rPr lang="en-US"/>
              <a:t>        (MUSCLE)</a:t>
            </a:r>
            <a:r>
              <a:rPr lang="en-US" u="sng">
                <a:solidFill>
                  <a:schemeClr val="hlink"/>
                </a:solidFill>
                <a:hlinkClick r:id="rId8"/>
              </a:rPr>
              <a:t>http://www.drive5.com/muscle/</a:t>
            </a:r>
            <a:endParaRPr/>
          </a:p>
          <a:p>
            <a:pPr indent="-101600" lvl="0" marL="228600" rtl="0" algn="l">
              <a:lnSpc>
                <a:spcPct val="110000"/>
              </a:lnSpc>
              <a:spcBef>
                <a:spcPts val="7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g5860d6dd5f_0_2"/>
          <p:cNvPicPr preferRelativeResize="0"/>
          <p:nvPr/>
        </p:nvPicPr>
        <p:blipFill>
          <a:blip r:embed="rId3">
            <a:alphaModFix/>
          </a:blip>
          <a:stretch>
            <a:fillRect/>
          </a:stretch>
        </p:blipFill>
        <p:spPr>
          <a:xfrm>
            <a:off x="1948152" y="464363"/>
            <a:ext cx="8295699" cy="5929275"/>
          </a:xfrm>
          <a:prstGeom prst="rect">
            <a:avLst/>
          </a:prstGeom>
          <a:noFill/>
          <a:ln>
            <a:noFill/>
          </a:ln>
        </p:spPr>
      </p:pic>
      <p:sp>
        <p:nvSpPr>
          <p:cNvPr id="116" name="Google Shape;116;g5860d6dd5f_0_2"/>
          <p:cNvSpPr txBox="1"/>
          <p:nvPr/>
        </p:nvSpPr>
        <p:spPr>
          <a:xfrm>
            <a:off x="4947450" y="4197425"/>
            <a:ext cx="2297100" cy="9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000">
                <a:solidFill>
                  <a:schemeClr val="dk1"/>
                </a:solidFill>
              </a:rPr>
              <a:t>Muscle</a:t>
            </a:r>
            <a:endParaRPr>
              <a:latin typeface="Gill Sans"/>
              <a:ea typeface="Gill Sans"/>
              <a:cs typeface="Gill Sans"/>
              <a:sym typeface="Gill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2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t/>
            </a:r>
            <a:endParaRPr/>
          </a:p>
        </p:txBody>
      </p:sp>
      <p:pic>
        <p:nvPicPr>
          <p:cNvPr id="300" name="Google Shape;300;p27"/>
          <p:cNvPicPr preferRelativeResize="0"/>
          <p:nvPr>
            <p:ph idx="1" type="body"/>
          </p:nvPr>
        </p:nvPicPr>
        <p:blipFill rotWithShape="1">
          <a:blip r:embed="rId3">
            <a:alphaModFix/>
          </a:blip>
          <a:srcRect b="0" l="0" r="0" t="0"/>
          <a:stretch/>
        </p:blipFill>
        <p:spPr>
          <a:xfrm>
            <a:off x="1251678" y="0"/>
            <a:ext cx="9134454"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3"/>
          <p:cNvSpPr txBox="1"/>
          <p:nvPr>
            <p:ph type="ctrTitle"/>
          </p:nvPr>
        </p:nvSpPr>
        <p:spPr>
          <a:xfrm>
            <a:off x="1078522" y="1231506"/>
            <a:ext cx="10318418" cy="439498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6600"/>
              <a:buFont typeface="Impact"/>
              <a:buNone/>
            </a:pPr>
            <a:r>
              <a:rPr lang="en-US" sz="6600"/>
              <a:t>MULTIPLE SEQUENCE COMPARISON BY LOG-EXPECTATION</a:t>
            </a:r>
            <a:br>
              <a:rPr lang="en-US" sz="6600"/>
            </a:br>
            <a:r>
              <a:rPr lang="en-US" sz="6600"/>
              <a:t>(MUSCLE)</a:t>
            </a:r>
            <a:endParaRPr sz="4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THREE STAGES OF ALGORITHM</a:t>
            </a:r>
            <a:endParaRPr/>
          </a:p>
        </p:txBody>
      </p:sp>
      <p:sp>
        <p:nvSpPr>
          <p:cNvPr id="128" name="Google Shape;128;p4"/>
          <p:cNvSpPr txBox="1"/>
          <p:nvPr>
            <p:ph idx="1" type="body"/>
          </p:nvPr>
        </p:nvSpPr>
        <p:spPr>
          <a:xfrm>
            <a:off x="1251678" y="1596981"/>
            <a:ext cx="10178322" cy="473942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Stage 1: Draft progressive (k-mers distance)</a:t>
            </a:r>
            <a:endParaRPr/>
          </a:p>
          <a:p>
            <a:pPr indent="-101600" lvl="0" marL="228600" rtl="0" algn="l">
              <a:lnSpc>
                <a:spcPct val="110000"/>
              </a:lnSpc>
              <a:spcBef>
                <a:spcPts val="700"/>
              </a:spcBef>
              <a:spcAft>
                <a:spcPts val="0"/>
              </a:spcAft>
              <a:buSzPts val="2000"/>
              <a:buNone/>
            </a:pPr>
            <a:r>
              <a:t/>
            </a:r>
            <a:endParaRPr/>
          </a:p>
          <a:p>
            <a:pPr indent="-228600" lvl="0" marL="228600" rtl="0" algn="l">
              <a:lnSpc>
                <a:spcPct val="110000"/>
              </a:lnSpc>
              <a:spcBef>
                <a:spcPts val="700"/>
              </a:spcBef>
              <a:spcAft>
                <a:spcPts val="0"/>
              </a:spcAft>
              <a:buSzPts val="2000"/>
              <a:buChar char="•"/>
            </a:pPr>
            <a:r>
              <a:rPr lang="en-US"/>
              <a:t>Stage 2: Improved progressive (Kimura distance)</a:t>
            </a:r>
            <a:endParaRPr/>
          </a:p>
          <a:p>
            <a:pPr indent="-101600" lvl="0" marL="228600" rtl="0" algn="l">
              <a:lnSpc>
                <a:spcPct val="110000"/>
              </a:lnSpc>
              <a:spcBef>
                <a:spcPts val="700"/>
              </a:spcBef>
              <a:spcAft>
                <a:spcPts val="0"/>
              </a:spcAft>
              <a:buSzPts val="2000"/>
              <a:buNone/>
            </a:pPr>
            <a:r>
              <a:t/>
            </a:r>
            <a:endParaRPr/>
          </a:p>
          <a:p>
            <a:pPr indent="-228600" lvl="0" marL="228600" rtl="0" algn="l">
              <a:lnSpc>
                <a:spcPct val="110000"/>
              </a:lnSpc>
              <a:spcBef>
                <a:spcPts val="700"/>
              </a:spcBef>
              <a:spcAft>
                <a:spcPts val="0"/>
              </a:spcAft>
              <a:buSzPts val="2000"/>
              <a:buChar char="•"/>
            </a:pPr>
            <a:r>
              <a:rPr lang="en-US"/>
              <a:t>Stage 3: Refinement</a:t>
            </a:r>
            <a:endParaRPr/>
          </a:p>
          <a:p>
            <a:pPr indent="-101600" lvl="0" marL="228600" rtl="0" algn="l">
              <a:lnSpc>
                <a:spcPct val="110000"/>
              </a:lnSpc>
              <a:spcBef>
                <a:spcPts val="700"/>
              </a:spcBef>
              <a:spcAft>
                <a:spcPts val="0"/>
              </a:spcAft>
              <a:buSzPts val="2000"/>
              <a:buNone/>
            </a:pPr>
            <a:r>
              <a:t/>
            </a:r>
            <a:endParaRPr/>
          </a:p>
          <a:p>
            <a:pPr indent="0" lvl="0" marL="0" rtl="0" algn="l">
              <a:lnSpc>
                <a:spcPct val="110000"/>
              </a:lnSpc>
              <a:spcBef>
                <a:spcPts val="700"/>
              </a:spcBef>
              <a:spcAft>
                <a:spcPts val="0"/>
              </a:spcAft>
              <a:buSzPts val="2000"/>
              <a:buNone/>
            </a:pPr>
            <a:r>
              <a:rPr lang="en-US"/>
              <a:t>All the profile alignments are based on log-expectation score.</a:t>
            </a:r>
            <a:endParaRPr/>
          </a:p>
          <a:p>
            <a:pPr indent="0" lvl="0" marL="0" rtl="0" algn="l">
              <a:lnSpc>
                <a:spcPct val="110000"/>
              </a:lnSpc>
              <a:spcBef>
                <a:spcPts val="700"/>
              </a:spcBef>
              <a:spcAft>
                <a:spcPts val="0"/>
              </a:spcAft>
              <a:buSzPts val="2000"/>
              <a:buNone/>
            </a:pPr>
            <a:r>
              <a:t/>
            </a:r>
            <a:endParaRPr/>
          </a:p>
          <a:p>
            <a:pPr indent="0" lvl="0" marL="0" rtl="0" algn="l">
              <a:lnSpc>
                <a:spcPct val="110000"/>
              </a:lnSpc>
              <a:spcBef>
                <a:spcPts val="700"/>
              </a:spcBef>
              <a:spcAft>
                <a:spcPts val="0"/>
              </a:spcAft>
              <a:buSzPts val="2000"/>
              <a:buNone/>
            </a:pPr>
            <a:r>
              <a:rPr lang="en-US"/>
              <a:t>MUSCLE-p stage has  time complexity O(</a:t>
            </a:r>
            <a:r>
              <a:rPr i="1" lang="en-US"/>
              <a:t>N</a:t>
            </a:r>
            <a:r>
              <a:rPr baseline="30000" lang="en-US"/>
              <a:t>2</a:t>
            </a:r>
            <a:r>
              <a:rPr i="1" lang="en-US"/>
              <a:t>L</a:t>
            </a:r>
            <a:r>
              <a:rPr lang="en-US"/>
              <a:t> + </a:t>
            </a:r>
            <a:r>
              <a:rPr i="1" lang="en-US"/>
              <a:t>NL</a:t>
            </a:r>
            <a:r>
              <a:rPr baseline="30000" lang="en-US"/>
              <a:t>2</a:t>
            </a:r>
            <a:r>
              <a:rPr lang="en-US"/>
              <a:t>) and space complexity O(</a:t>
            </a:r>
            <a:r>
              <a:rPr i="1" lang="en-US"/>
              <a:t>N</a:t>
            </a:r>
            <a:r>
              <a:rPr baseline="30000" lang="en-US"/>
              <a:t>2</a:t>
            </a:r>
            <a:r>
              <a:rPr lang="en-US"/>
              <a:t> + </a:t>
            </a:r>
            <a:r>
              <a:rPr i="1" lang="en-US"/>
              <a:t>NL + L</a:t>
            </a:r>
            <a:r>
              <a:rPr baseline="30000" lang="en-US"/>
              <a:t>2</a:t>
            </a:r>
            <a:r>
              <a:rPr lang="en-US"/>
              <a:t>). </a:t>
            </a:r>
            <a:endParaRPr/>
          </a:p>
          <a:p>
            <a:pPr indent="0" lvl="0" marL="0" rtl="0" algn="l">
              <a:lnSpc>
                <a:spcPct val="110000"/>
              </a:lnSpc>
              <a:spcBef>
                <a:spcPts val="700"/>
              </a:spcBef>
              <a:spcAft>
                <a:spcPts val="0"/>
              </a:spcAft>
              <a:buSzPts val="2000"/>
              <a:buNone/>
            </a:pPr>
            <a:r>
              <a:rPr lang="en-US"/>
              <a:t>Refinement adds an O(</a:t>
            </a:r>
            <a:r>
              <a:rPr i="1" lang="en-US"/>
              <a:t>N</a:t>
            </a:r>
            <a:r>
              <a:rPr baseline="30000" lang="en-US"/>
              <a:t>3</a:t>
            </a:r>
            <a:r>
              <a:rPr i="1" lang="en-US"/>
              <a:t>L</a:t>
            </a:r>
            <a:r>
              <a:rPr lang="en-US"/>
              <a:t>) term to the time complexity.</a:t>
            </a:r>
            <a:endParaRPr/>
          </a:p>
          <a:p>
            <a:pPr indent="0" lvl="0" marL="0" rtl="0" algn="l">
              <a:lnSpc>
                <a:spcPct val="110000"/>
              </a:lnSpc>
              <a:spcBef>
                <a:spcPts val="700"/>
              </a:spcBef>
              <a:spcAft>
                <a:spcPts val="0"/>
              </a:spcAft>
              <a:buSzPts val="2000"/>
              <a:buNone/>
            </a:pPr>
            <a:r>
              <a:rPr lang="en-US"/>
              <a:t>where sequence length </a:t>
            </a:r>
            <a:r>
              <a:rPr i="1" lang="en-US"/>
              <a:t>L</a:t>
            </a:r>
            <a:r>
              <a:rPr lang="en-US"/>
              <a:t> and number of sequences </a:t>
            </a:r>
            <a:r>
              <a:rPr i="1" lang="en-US"/>
              <a:t>N</a:t>
            </a:r>
            <a:endParaRPr/>
          </a:p>
          <a:p>
            <a:pPr indent="0" lvl="0" marL="0" rtl="0" algn="l">
              <a:lnSpc>
                <a:spcPct val="110000"/>
              </a:lnSpc>
              <a:spcBef>
                <a:spcPts val="700"/>
              </a:spcBef>
              <a:spcAft>
                <a:spcPts val="0"/>
              </a:spcAft>
              <a:buSzPts val="2000"/>
              <a:buNone/>
            </a:pPr>
            <a:r>
              <a:t/>
            </a:r>
            <a:endParaRPr>
              <a:solidFill>
                <a:schemeClr val="dk1"/>
              </a:solidFill>
            </a:endParaRPr>
          </a:p>
          <a:p>
            <a:pPr indent="0" lvl="0" marL="0" rtl="0" algn="l">
              <a:lnSpc>
                <a:spcPct val="110000"/>
              </a:lnSpc>
              <a:spcBef>
                <a:spcPts val="700"/>
              </a:spcBef>
              <a:spcAft>
                <a:spcPts val="0"/>
              </a:spcAft>
              <a:buSzPts val="2000"/>
              <a:buNone/>
            </a:pPr>
            <a:r>
              <a:t/>
            </a:r>
            <a:endParaRPr/>
          </a:p>
        </p:txBody>
      </p:sp>
      <p:sp>
        <p:nvSpPr>
          <p:cNvPr id="129" name="Google Shape;129;p4"/>
          <p:cNvSpPr txBox="1"/>
          <p:nvPr/>
        </p:nvSpPr>
        <p:spPr>
          <a:xfrm>
            <a:off x="7219196" y="1985396"/>
            <a:ext cx="202622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rgbClr val="595959"/>
                </a:solidFill>
                <a:latin typeface="Gill Sans"/>
                <a:ea typeface="Gill Sans"/>
                <a:cs typeface="Gill Sans"/>
                <a:sym typeface="Gill Sans"/>
              </a:rPr>
              <a:t>MUSCLE-p stage</a:t>
            </a:r>
            <a:endParaRPr sz="2000">
              <a:solidFill>
                <a:srgbClr val="595959"/>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PROFILE ALIGNMENT AND LOG-EXPECTATION</a:t>
            </a:r>
            <a:endParaRPr/>
          </a:p>
        </p:txBody>
      </p:sp>
      <p:sp>
        <p:nvSpPr>
          <p:cNvPr id="136" name="Google Shape;136;p5"/>
          <p:cNvSpPr txBox="1"/>
          <p:nvPr>
            <p:ph idx="1" type="body"/>
          </p:nvPr>
        </p:nvSpPr>
        <p:spPr>
          <a:xfrm>
            <a:off x="1251675" y="2805775"/>
            <a:ext cx="10354200" cy="2756700"/>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3884"/>
              <a:buNone/>
            </a:pPr>
            <a:r>
              <a:rPr lang="en-US" sz="3884"/>
              <a:t>LE</a:t>
            </a:r>
            <a:r>
              <a:rPr baseline="30000" i="1" lang="en-US" sz="3884"/>
              <a:t>xy</a:t>
            </a:r>
            <a:r>
              <a:rPr lang="en-US" sz="3884"/>
              <a:t> = (1 – </a:t>
            </a:r>
            <a:r>
              <a:rPr i="1" lang="en-US" sz="3884"/>
              <a:t>f</a:t>
            </a:r>
            <a:r>
              <a:rPr lang="en-US" sz="3884"/>
              <a:t> </a:t>
            </a:r>
            <a:r>
              <a:rPr baseline="30000" i="1" lang="en-US" sz="3884"/>
              <a:t>x</a:t>
            </a:r>
            <a:r>
              <a:rPr baseline="-25000" lang="en-US" sz="3884"/>
              <a:t>G</a:t>
            </a:r>
            <a:r>
              <a:rPr lang="en-US" sz="3884"/>
              <a:t>) (1 – </a:t>
            </a:r>
            <a:r>
              <a:rPr i="1" lang="en-US" sz="3884"/>
              <a:t>f</a:t>
            </a:r>
            <a:r>
              <a:rPr lang="en-US" sz="3884"/>
              <a:t> </a:t>
            </a:r>
            <a:r>
              <a:rPr baseline="30000" i="1" lang="en-US" sz="3884"/>
              <a:t>y</a:t>
            </a:r>
            <a:r>
              <a:rPr baseline="-25000" lang="en-US" sz="3884"/>
              <a:t>G</a:t>
            </a:r>
            <a:r>
              <a:rPr lang="en-US" sz="3884"/>
              <a:t>) log (Σ </a:t>
            </a:r>
            <a:r>
              <a:rPr baseline="-25000" i="1" lang="en-US" sz="3884"/>
              <a:t>i</a:t>
            </a:r>
            <a:r>
              <a:rPr lang="en-US" sz="3884"/>
              <a:t> Σ </a:t>
            </a:r>
            <a:r>
              <a:rPr baseline="-25000" i="1" lang="en-US" sz="3884"/>
              <a:t>j</a:t>
            </a:r>
            <a:r>
              <a:rPr lang="en-US" sz="3884"/>
              <a:t> </a:t>
            </a:r>
            <a:r>
              <a:rPr i="1" lang="en-US" sz="3884"/>
              <a:t>f</a:t>
            </a:r>
            <a:r>
              <a:rPr lang="en-US" sz="3884"/>
              <a:t> </a:t>
            </a:r>
            <a:r>
              <a:rPr baseline="30000" i="1" lang="en-US" sz="3884"/>
              <a:t>x</a:t>
            </a:r>
            <a:r>
              <a:rPr baseline="-25000" i="1" lang="en-US" sz="3884"/>
              <a:t>i</a:t>
            </a:r>
            <a:r>
              <a:rPr lang="en-US" sz="3884"/>
              <a:t> </a:t>
            </a:r>
            <a:r>
              <a:rPr i="1" lang="en-US" sz="3884"/>
              <a:t>f</a:t>
            </a:r>
            <a:r>
              <a:rPr lang="en-US" sz="3884"/>
              <a:t> </a:t>
            </a:r>
            <a:r>
              <a:rPr baseline="30000" i="1" lang="en-US" sz="3884"/>
              <a:t>y</a:t>
            </a:r>
            <a:r>
              <a:rPr baseline="-25000" i="1" lang="en-US" sz="3884"/>
              <a:t>j</a:t>
            </a:r>
            <a:r>
              <a:rPr lang="en-US" sz="3884"/>
              <a:t> </a:t>
            </a:r>
            <a:r>
              <a:rPr i="1" lang="en-US" sz="3884"/>
              <a:t>p</a:t>
            </a:r>
            <a:r>
              <a:rPr baseline="-25000" i="1" lang="en-US" sz="3884"/>
              <a:t>ij </a:t>
            </a:r>
            <a:r>
              <a:rPr lang="en-US" sz="3884"/>
              <a:t>/</a:t>
            </a:r>
            <a:r>
              <a:rPr i="1" lang="en-US" sz="3884"/>
              <a:t>p</a:t>
            </a:r>
            <a:r>
              <a:rPr baseline="-25000" i="1" lang="en-US" sz="3884"/>
              <a:t>i</a:t>
            </a:r>
            <a:r>
              <a:rPr lang="en-US" sz="3884"/>
              <a:t> </a:t>
            </a:r>
            <a:r>
              <a:rPr i="1" lang="en-US" sz="3884"/>
              <a:t>p</a:t>
            </a:r>
            <a:r>
              <a:rPr baseline="-25000" i="1" lang="en-US" sz="3884"/>
              <a:t>j  </a:t>
            </a:r>
            <a:r>
              <a:rPr lang="en-US" sz="3884"/>
              <a:t>)</a:t>
            </a:r>
            <a:endParaRPr baseline="-25000" i="1" sz="3884"/>
          </a:p>
          <a:p>
            <a:pPr indent="0" lvl="0" marL="0" rtl="0" algn="l">
              <a:lnSpc>
                <a:spcPct val="110000"/>
              </a:lnSpc>
              <a:spcBef>
                <a:spcPts val="700"/>
              </a:spcBef>
              <a:spcAft>
                <a:spcPts val="0"/>
              </a:spcAft>
              <a:buSzPts val="1850"/>
              <a:buNone/>
            </a:pPr>
            <a:r>
              <a:t/>
            </a:r>
            <a:endParaRPr sz="1850"/>
          </a:p>
          <a:p>
            <a:pPr indent="0" lvl="0" marL="0" rtl="0" algn="l">
              <a:lnSpc>
                <a:spcPct val="110000"/>
              </a:lnSpc>
              <a:spcBef>
                <a:spcPts val="700"/>
              </a:spcBef>
              <a:spcAft>
                <a:spcPts val="0"/>
              </a:spcAft>
              <a:buSzPts val="1850"/>
              <a:buNone/>
            </a:pPr>
            <a:r>
              <a:rPr lang="en-US" sz="1850"/>
              <a:t>Let </a:t>
            </a:r>
            <a:r>
              <a:rPr i="1" lang="en-US" sz="1850"/>
              <a:t>i</a:t>
            </a:r>
            <a:r>
              <a:rPr lang="en-US" sz="1850"/>
              <a:t> and </a:t>
            </a:r>
            <a:r>
              <a:rPr i="1" lang="en-US" sz="1850"/>
              <a:t>j</a:t>
            </a:r>
            <a:r>
              <a:rPr lang="en-US" sz="1850"/>
              <a:t> be amino acid types, </a:t>
            </a:r>
            <a:r>
              <a:rPr i="1" lang="en-US" sz="1850"/>
              <a:t>p</a:t>
            </a:r>
            <a:r>
              <a:rPr baseline="-25000" i="1" lang="en-US" sz="1850"/>
              <a:t>i</a:t>
            </a:r>
            <a:r>
              <a:rPr lang="en-US" sz="1850"/>
              <a:t> the background probability of </a:t>
            </a:r>
            <a:r>
              <a:rPr i="1" lang="en-US" sz="1850"/>
              <a:t>i</a:t>
            </a:r>
            <a:r>
              <a:rPr lang="en-US" sz="1850"/>
              <a:t>, </a:t>
            </a:r>
            <a:r>
              <a:rPr i="1" lang="en-US" sz="1850"/>
              <a:t>p</a:t>
            </a:r>
            <a:r>
              <a:rPr baseline="-25000" i="1" lang="en-US" sz="1850"/>
              <a:t>ij</a:t>
            </a:r>
            <a:r>
              <a:rPr lang="en-US" sz="1850"/>
              <a:t> the joint probability of </a:t>
            </a:r>
            <a:r>
              <a:rPr i="1" lang="en-US" sz="1850"/>
              <a:t>i</a:t>
            </a:r>
            <a:r>
              <a:rPr lang="en-US" sz="1850"/>
              <a:t> and </a:t>
            </a:r>
            <a:r>
              <a:rPr i="1" lang="en-US" sz="1850"/>
              <a:t>j</a:t>
            </a:r>
            <a:r>
              <a:rPr lang="en-US" sz="1850"/>
              <a:t> being aligned to each other, </a:t>
            </a:r>
            <a:r>
              <a:rPr i="1" lang="en-US" sz="1850"/>
              <a:t>f</a:t>
            </a:r>
            <a:r>
              <a:rPr baseline="30000" i="1" lang="en-US" sz="1850"/>
              <a:t>x</a:t>
            </a:r>
            <a:r>
              <a:rPr baseline="-25000" i="1" lang="en-US" sz="1850"/>
              <a:t>i</a:t>
            </a:r>
            <a:r>
              <a:rPr lang="en-US" sz="1850"/>
              <a:t> the observed frequency of </a:t>
            </a:r>
            <a:r>
              <a:rPr i="1" lang="en-US" sz="1850"/>
              <a:t>i</a:t>
            </a:r>
            <a:r>
              <a:rPr lang="en-US" sz="1850"/>
              <a:t> in column </a:t>
            </a:r>
            <a:r>
              <a:rPr i="1" lang="en-US" sz="1850"/>
              <a:t>x</a:t>
            </a:r>
            <a:r>
              <a:rPr lang="en-US" sz="1850"/>
              <a:t> of the first profile, and </a:t>
            </a:r>
            <a:r>
              <a:rPr i="1" lang="en-US" sz="1850"/>
              <a:t>f</a:t>
            </a:r>
            <a:r>
              <a:rPr lang="en-US" sz="1850"/>
              <a:t> </a:t>
            </a:r>
            <a:r>
              <a:rPr baseline="30000" i="1" lang="en-US" sz="1850"/>
              <a:t>x</a:t>
            </a:r>
            <a:r>
              <a:rPr baseline="-25000" lang="en-US" sz="1850"/>
              <a:t>G</a:t>
            </a:r>
            <a:r>
              <a:rPr lang="en-US" sz="1850"/>
              <a:t> the observed frequency of gaps in that column at position </a:t>
            </a:r>
            <a:r>
              <a:rPr i="1" lang="en-US" sz="1850"/>
              <a:t>x</a:t>
            </a:r>
            <a:r>
              <a:rPr lang="en-US" sz="1850"/>
              <a:t> in the family (similarly for position </a:t>
            </a:r>
            <a:r>
              <a:rPr i="1" lang="en-US" sz="1850"/>
              <a:t>y</a:t>
            </a:r>
            <a:r>
              <a:rPr lang="en-US" sz="1850"/>
              <a:t> in the second profile). </a:t>
            </a:r>
            <a:endParaRPr/>
          </a:p>
          <a:p>
            <a:pPr indent="-111125" lvl="0" marL="228600" rtl="0" algn="l">
              <a:lnSpc>
                <a:spcPct val="110000"/>
              </a:lnSpc>
              <a:spcBef>
                <a:spcPts val="700"/>
              </a:spcBef>
              <a:spcAft>
                <a:spcPts val="0"/>
              </a:spcAft>
              <a:buSzPts val="1850"/>
              <a:buNone/>
            </a:pPr>
            <a:r>
              <a:t/>
            </a:r>
            <a:endParaRPr sz="1850">
              <a:solidFill>
                <a:schemeClr val="dk1"/>
              </a:solidFill>
            </a:endParaRPr>
          </a:p>
          <a:p>
            <a:pPr indent="0" lvl="0" marL="0" rtl="0" algn="l">
              <a:lnSpc>
                <a:spcPct val="110000"/>
              </a:lnSpc>
              <a:spcBef>
                <a:spcPts val="700"/>
              </a:spcBef>
              <a:spcAft>
                <a:spcPts val="0"/>
              </a:spcAft>
              <a:buSzPts val="1850"/>
              <a:buNone/>
            </a:pPr>
            <a:r>
              <a:t/>
            </a:r>
            <a:endParaRPr sz="18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SUM OF PAIRS(SP) AND DISTANCE</a:t>
            </a:r>
            <a:endParaRPr/>
          </a:p>
        </p:txBody>
      </p:sp>
      <p:sp>
        <p:nvSpPr>
          <p:cNvPr id="143" name="Google Shape;143;p6"/>
          <p:cNvSpPr txBox="1"/>
          <p:nvPr>
            <p:ph idx="1" type="body"/>
          </p:nvPr>
        </p:nvSpPr>
        <p:spPr>
          <a:xfrm>
            <a:off x="1251678" y="1300766"/>
            <a:ext cx="11163556" cy="54220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20"/>
              <a:buNone/>
            </a:pPr>
            <a:r>
              <a:rPr lang="en-US" sz="2420"/>
              <a:t>Seq1:                                        M Q P I  L  </a:t>
            </a:r>
            <a:r>
              <a:rPr lang="en-US" sz="2420">
                <a:solidFill>
                  <a:srgbClr val="FF0000"/>
                </a:solidFill>
              </a:rPr>
              <a:t>L</a:t>
            </a:r>
            <a:r>
              <a:rPr lang="en-US" sz="2420"/>
              <a:t> P </a:t>
            </a:r>
            <a:endParaRPr/>
          </a:p>
          <a:p>
            <a:pPr indent="0" lvl="0" marL="0" rtl="0" algn="l">
              <a:lnSpc>
                <a:spcPct val="90000"/>
              </a:lnSpc>
              <a:spcBef>
                <a:spcPts val="700"/>
              </a:spcBef>
              <a:spcAft>
                <a:spcPts val="0"/>
              </a:spcAft>
              <a:buSzPts val="2420"/>
              <a:buNone/>
            </a:pPr>
            <a:r>
              <a:rPr lang="en-US" sz="2420"/>
              <a:t>Seq2:                                        M L  R – L </a:t>
            </a:r>
            <a:r>
              <a:rPr lang="en-US" sz="2420">
                <a:solidFill>
                  <a:srgbClr val="FF0000"/>
                </a:solidFill>
              </a:rPr>
              <a:t>–</a:t>
            </a:r>
            <a:r>
              <a:rPr lang="en-US" sz="2420"/>
              <a:t> P  </a:t>
            </a:r>
            <a:endParaRPr/>
          </a:p>
          <a:p>
            <a:pPr indent="0" lvl="0" marL="0" rtl="0" algn="l">
              <a:lnSpc>
                <a:spcPct val="90000"/>
              </a:lnSpc>
              <a:spcBef>
                <a:spcPts val="700"/>
              </a:spcBef>
              <a:spcAft>
                <a:spcPts val="0"/>
              </a:spcAft>
              <a:buSzPts val="2420"/>
              <a:buNone/>
            </a:pPr>
            <a:r>
              <a:rPr lang="en-US" sz="2420"/>
              <a:t>Seq3:                                        M P V  I L  </a:t>
            </a:r>
            <a:r>
              <a:rPr lang="en-US" sz="2420">
                <a:solidFill>
                  <a:srgbClr val="FF0000"/>
                </a:solidFill>
              </a:rPr>
              <a:t>K</a:t>
            </a:r>
            <a:r>
              <a:rPr lang="en-US" sz="2420"/>
              <a:t> P</a:t>
            </a:r>
            <a:endParaRPr/>
          </a:p>
          <a:p>
            <a:pPr indent="0" lvl="0" marL="0" rtl="0" algn="ctr">
              <a:lnSpc>
                <a:spcPct val="90000"/>
              </a:lnSpc>
              <a:spcBef>
                <a:spcPts val="700"/>
              </a:spcBef>
              <a:spcAft>
                <a:spcPts val="0"/>
              </a:spcAft>
              <a:buSzPts val="2420"/>
              <a:buNone/>
            </a:pPr>
            <a:r>
              <a:rPr lang="en-US" sz="2420"/>
              <a:t>SP-score of column </a:t>
            </a:r>
            <a:r>
              <a:rPr lang="en-US" sz="2420">
                <a:solidFill>
                  <a:srgbClr val="FF0000"/>
                </a:solidFill>
              </a:rPr>
              <a:t>6</a:t>
            </a:r>
            <a:r>
              <a:rPr lang="en-US" sz="2420"/>
              <a:t> = Score(L,-)+Score(L,K)+Score(K,-)</a:t>
            </a:r>
            <a:endParaRPr/>
          </a:p>
          <a:p>
            <a:pPr indent="0" lvl="0" marL="0" rtl="0" algn="ctr">
              <a:lnSpc>
                <a:spcPct val="90000"/>
              </a:lnSpc>
              <a:spcBef>
                <a:spcPts val="700"/>
              </a:spcBef>
              <a:spcAft>
                <a:spcPts val="0"/>
              </a:spcAft>
              <a:buSzPts val="2420"/>
              <a:buNone/>
            </a:pPr>
            <a:r>
              <a:rPr lang="en-US" sz="2420"/>
              <a:t>Total SP-score is the sum of the scores of all the columns</a:t>
            </a:r>
            <a:endParaRPr/>
          </a:p>
          <a:p>
            <a:pPr indent="0" lvl="0" marL="0" rtl="0" algn="l">
              <a:lnSpc>
                <a:spcPct val="90000"/>
              </a:lnSpc>
              <a:spcBef>
                <a:spcPts val="700"/>
              </a:spcBef>
              <a:spcAft>
                <a:spcPts val="0"/>
              </a:spcAft>
              <a:buSzPts val="2420"/>
              <a:buNone/>
            </a:pPr>
            <a:r>
              <a:t/>
            </a:r>
            <a:endParaRPr sz="2420"/>
          </a:p>
          <a:p>
            <a:pPr indent="0" lvl="0" marL="0" rtl="0" algn="l">
              <a:lnSpc>
                <a:spcPct val="90000"/>
              </a:lnSpc>
              <a:spcBef>
                <a:spcPts val="700"/>
              </a:spcBef>
              <a:spcAft>
                <a:spcPts val="0"/>
              </a:spcAft>
              <a:buSzPts val="2420"/>
              <a:buNone/>
            </a:pPr>
            <a:r>
              <a:rPr lang="en-US" sz="2420"/>
              <a:t>K-mer distance:</a:t>
            </a:r>
            <a:endParaRPr/>
          </a:p>
          <a:p>
            <a:pPr indent="0" lvl="0" marL="0" rtl="0" algn="l">
              <a:lnSpc>
                <a:spcPct val="90000"/>
              </a:lnSpc>
              <a:spcBef>
                <a:spcPts val="700"/>
              </a:spcBef>
              <a:spcAft>
                <a:spcPts val="0"/>
              </a:spcAft>
              <a:buSzPts val="2420"/>
              <a:buNone/>
            </a:pPr>
            <a:r>
              <a:rPr lang="en-US" sz="2420"/>
              <a:t>Related sequences tend to have more kmers in common than expected by chance. The kmer distance is derived from the fraction of kmers in common in a compressed alphabet</a:t>
            </a:r>
            <a:endParaRPr sz="2420"/>
          </a:p>
          <a:p>
            <a:pPr indent="0" lvl="0" marL="0" rtl="0" algn="l">
              <a:lnSpc>
                <a:spcPct val="90000"/>
              </a:lnSpc>
              <a:spcBef>
                <a:spcPts val="700"/>
              </a:spcBef>
              <a:spcAft>
                <a:spcPts val="0"/>
              </a:spcAft>
              <a:buSzPts val="2420"/>
              <a:buNone/>
            </a:pPr>
            <a:r>
              <a:t/>
            </a:r>
            <a:endParaRPr sz="2420"/>
          </a:p>
          <a:p>
            <a:pPr indent="0" lvl="0" marL="0" rtl="0" algn="l">
              <a:lnSpc>
                <a:spcPct val="90000"/>
              </a:lnSpc>
              <a:spcBef>
                <a:spcPts val="700"/>
              </a:spcBef>
              <a:spcAft>
                <a:spcPts val="0"/>
              </a:spcAft>
              <a:buSzPts val="2640"/>
              <a:buNone/>
            </a:pPr>
            <a:r>
              <a:rPr lang="en-US" sz="2640"/>
              <a:t>Kimura distance:</a:t>
            </a:r>
            <a:endParaRPr/>
          </a:p>
          <a:p>
            <a:pPr indent="0" lvl="0" marL="0" rtl="0" algn="l">
              <a:lnSpc>
                <a:spcPct val="90000"/>
              </a:lnSpc>
              <a:spcBef>
                <a:spcPts val="700"/>
              </a:spcBef>
              <a:spcAft>
                <a:spcPts val="0"/>
              </a:spcAft>
              <a:buSzPts val="2420"/>
              <a:buNone/>
            </a:pPr>
            <a:r>
              <a:rPr lang="en-US" sz="2420" u="sng">
                <a:solidFill>
                  <a:schemeClr val="hlink"/>
                </a:solidFill>
                <a:hlinkClick r:id="rId3"/>
              </a:rPr>
              <a:t>http://bioinformatics.psb.ugent.be/downloads/psb/Userman/treecon_distance.html</a:t>
            </a:r>
            <a:endParaRPr sz="2420"/>
          </a:p>
          <a:p>
            <a:pPr indent="-158750" lvl="0" marL="228600" rtl="0" algn="l">
              <a:lnSpc>
                <a:spcPct val="90000"/>
              </a:lnSpc>
              <a:spcBef>
                <a:spcPts val="700"/>
              </a:spcBef>
              <a:spcAft>
                <a:spcPts val="0"/>
              </a:spcAft>
              <a:buSzPts val="1100"/>
              <a:buNone/>
            </a:pPr>
            <a:r>
              <a:t/>
            </a:r>
            <a:endParaRPr sz="1100"/>
          </a:p>
          <a:p>
            <a:pPr indent="-158750" lvl="0" marL="228600" rtl="0" algn="l">
              <a:lnSpc>
                <a:spcPct val="90000"/>
              </a:lnSpc>
              <a:spcBef>
                <a:spcPts val="700"/>
              </a:spcBef>
              <a:spcAft>
                <a:spcPts val="0"/>
              </a:spcAft>
              <a:buSzPts val="1100"/>
              <a:buNone/>
            </a:pPr>
            <a:r>
              <a:t/>
            </a:r>
            <a:endParaRPr sz="1100">
              <a:solidFill>
                <a:schemeClr val="dk1"/>
              </a:solidFill>
            </a:endParaRPr>
          </a:p>
          <a:p>
            <a:pPr indent="0" lvl="0" marL="0" rtl="0" algn="l">
              <a:lnSpc>
                <a:spcPct val="90000"/>
              </a:lnSpc>
              <a:spcBef>
                <a:spcPts val="700"/>
              </a:spcBef>
              <a:spcAft>
                <a:spcPts val="0"/>
              </a:spcAft>
              <a:buSzPts val="1100"/>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7"/>
          <p:cNvSpPr txBox="1"/>
          <p:nvPr>
            <p:ph type="title"/>
          </p:nvPr>
        </p:nvSpPr>
        <p:spPr>
          <a:xfrm>
            <a:off x="1251677" y="382385"/>
            <a:ext cx="10596885"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STAGE 1: DRAFT PROGRESSIVE (K-MER DISTANCE)</a:t>
            </a:r>
            <a:endParaRPr/>
          </a:p>
        </p:txBody>
      </p:sp>
      <p:pic>
        <p:nvPicPr>
          <p:cNvPr id="150" name="Google Shape;150;p7"/>
          <p:cNvPicPr preferRelativeResize="0"/>
          <p:nvPr>
            <p:ph idx="1" type="body"/>
          </p:nvPr>
        </p:nvPicPr>
        <p:blipFill rotWithShape="1">
          <a:blip r:embed="rId3">
            <a:alphaModFix/>
          </a:blip>
          <a:srcRect b="0" l="0" r="0" t="0"/>
          <a:stretch/>
        </p:blipFill>
        <p:spPr>
          <a:xfrm>
            <a:off x="1250950" y="2881715"/>
            <a:ext cx="10179050" cy="24026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8"/>
          <p:cNvSpPr txBox="1"/>
          <p:nvPr>
            <p:ph type="title"/>
          </p:nvPr>
        </p:nvSpPr>
        <p:spPr>
          <a:xfrm>
            <a:off x="1251677" y="382385"/>
            <a:ext cx="10596885"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STAGE 2: IMPROVED PROGRESSIVE (KIMURA DISTANCE)</a:t>
            </a:r>
            <a:endParaRPr/>
          </a:p>
        </p:txBody>
      </p:sp>
      <p:pic>
        <p:nvPicPr>
          <p:cNvPr id="157" name="Google Shape;157;p8"/>
          <p:cNvPicPr preferRelativeResize="0"/>
          <p:nvPr>
            <p:ph idx="1" type="body"/>
          </p:nvPr>
        </p:nvPicPr>
        <p:blipFill rotWithShape="1">
          <a:blip r:embed="rId3">
            <a:alphaModFix/>
          </a:blip>
          <a:srcRect b="0" l="0" r="0" t="0"/>
          <a:stretch/>
        </p:blipFill>
        <p:spPr>
          <a:xfrm>
            <a:off x="1257302" y="3035815"/>
            <a:ext cx="10179000" cy="170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2019-05-20T16:16:23Z</dcterms:created>
  <dc:creator>Taha Valizadeh</dc:creator>
</cp:coreProperties>
</file>