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315" r:id="rId2"/>
    <p:sldId id="284" r:id="rId3"/>
    <p:sldId id="283" r:id="rId4"/>
    <p:sldId id="285" r:id="rId5"/>
    <p:sldId id="286" r:id="rId6"/>
    <p:sldId id="287" r:id="rId7"/>
    <p:sldId id="288" r:id="rId8"/>
    <p:sldId id="291" r:id="rId9"/>
    <p:sldId id="292" r:id="rId10"/>
    <p:sldId id="293" r:id="rId11"/>
    <p:sldId id="297" r:id="rId12"/>
    <p:sldId id="295" r:id="rId13"/>
    <p:sldId id="296" r:id="rId14"/>
    <p:sldId id="298" r:id="rId15"/>
    <p:sldId id="299" r:id="rId16"/>
    <p:sldId id="290" r:id="rId17"/>
    <p:sldId id="300" r:id="rId18"/>
    <p:sldId id="256" r:id="rId19"/>
    <p:sldId id="257" r:id="rId20"/>
    <p:sldId id="258" r:id="rId21"/>
    <p:sldId id="262" r:id="rId22"/>
    <p:sldId id="280" r:id="rId23"/>
    <p:sldId id="259" r:id="rId24"/>
    <p:sldId id="260" r:id="rId25"/>
    <p:sldId id="261" r:id="rId26"/>
    <p:sldId id="270" r:id="rId27"/>
    <p:sldId id="268" r:id="rId28"/>
    <p:sldId id="263" r:id="rId29"/>
    <p:sldId id="264" r:id="rId30"/>
    <p:sldId id="265" r:id="rId31"/>
    <p:sldId id="266" r:id="rId32"/>
    <p:sldId id="271" r:id="rId33"/>
    <p:sldId id="267" r:id="rId34"/>
    <p:sldId id="272" r:id="rId35"/>
    <p:sldId id="274" r:id="rId36"/>
    <p:sldId id="276" r:id="rId37"/>
    <p:sldId id="277" r:id="rId38"/>
    <p:sldId id="273" r:id="rId39"/>
    <p:sldId id="278" r:id="rId40"/>
    <p:sldId id="279" r:id="rId41"/>
    <p:sldId id="275" r:id="rId42"/>
    <p:sldId id="281" r:id="rId43"/>
    <p:sldId id="301" r:id="rId44"/>
    <p:sldId id="307" r:id="rId45"/>
    <p:sldId id="302" r:id="rId46"/>
    <p:sldId id="303" r:id="rId47"/>
    <p:sldId id="304" r:id="rId48"/>
    <p:sldId id="305" r:id="rId49"/>
    <p:sldId id="306" r:id="rId50"/>
    <p:sldId id="317" r:id="rId51"/>
    <p:sldId id="31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282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96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9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593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5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5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60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3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062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1B4F3C-655C-4441-B1B0-768E2965AE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5B4AD9-8F56-4284-BD84-9C555169C4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74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FEDC28-C51A-4065-9E04-8FED38A5C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#1A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390BF2-B5D5-46F7-908F-CD70F75CD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Taha </a:t>
            </a:r>
            <a:r>
              <a:rPr lang="en-US" dirty="0" err="1"/>
              <a:t>Aslani</a:t>
            </a:r>
            <a:endParaRPr lang="en-US" dirty="0"/>
          </a:p>
          <a:p>
            <a:r>
              <a:rPr lang="en-US" dirty="0"/>
              <a:t>Richard Moyer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3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88F892-0F47-4F7F-8DFA-4A09D412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758" y="2693643"/>
            <a:ext cx="9618971" cy="296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D37B6B-F1BF-41B9-9EDE-61B0B44E7842}"/>
              </a:ext>
            </a:extLst>
          </p:cNvPr>
          <p:cNvSpPr/>
          <p:nvPr/>
        </p:nvSpPr>
        <p:spPr>
          <a:xfrm>
            <a:off x="1883060" y="1420837"/>
            <a:ext cx="2349305" cy="1272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t</a:t>
            </a:r>
          </a:p>
        </p:txBody>
      </p:sp>
      <p:pic>
        <p:nvPicPr>
          <p:cNvPr id="9" name="Picture 2" descr="Image result for overlapping normal distribution">
            <a:extLst>
              <a:ext uri="{FF2B5EF4-FFF2-40B4-BE49-F238E27FC236}">
                <a16:creationId xmlns:a16="http://schemas.microsoft.com/office/drawing/2014/main" id="{73CC8B39-6C1A-4019-A3EE-DB4C85C3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2701" y="2693643"/>
            <a:ext cx="9643085" cy="296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09A96A-4BFB-45D3-BFDE-521FE18917DD}"/>
              </a:ext>
            </a:extLst>
          </p:cNvPr>
          <p:cNvSpPr/>
          <p:nvPr/>
        </p:nvSpPr>
        <p:spPr>
          <a:xfrm>
            <a:off x="4921347" y="1420837"/>
            <a:ext cx="2349305" cy="1272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 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897F35-4116-4FDD-A5FD-0A82E10A175B}"/>
              </a:ext>
            </a:extLst>
          </p:cNvPr>
          <p:cNvSpPr/>
          <p:nvPr/>
        </p:nvSpPr>
        <p:spPr>
          <a:xfrm>
            <a:off x="7959634" y="1384234"/>
            <a:ext cx="2349305" cy="1272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t</a:t>
            </a:r>
          </a:p>
        </p:txBody>
      </p:sp>
    </p:spTree>
    <p:extLst>
      <p:ext uri="{BB962C8B-B14F-4D97-AF65-F5344CB8AC3E}">
        <p14:creationId xmlns:p14="http://schemas.microsoft.com/office/powerpoint/2010/main" val="4032569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C1F6-2774-45C5-BA44-4B97780A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6B22-9FD9-4DC1-AC6D-E22F7880C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49705-5EFC-49E8-BC56-3FB465D8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72" y="385902"/>
            <a:ext cx="8094855" cy="58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4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C3B-420B-4EF2-9B32-49478CD0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43" y="921760"/>
            <a:ext cx="4603007" cy="4374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spc="800" dirty="0">
                <a:solidFill>
                  <a:srgbClr val="2A1A00"/>
                </a:solidFill>
              </a:rPr>
              <a:t>But how large t-value must be to imply significance?</a:t>
            </a:r>
          </a:p>
        </p:txBody>
      </p:sp>
      <p:pic>
        <p:nvPicPr>
          <p:cNvPr id="1026" name="Picture 2" descr="Image result for thinking">
            <a:extLst>
              <a:ext uri="{FF2B5EF4-FFF2-40B4-BE49-F238E27FC236}">
                <a16:creationId xmlns:a16="http://schemas.microsoft.com/office/drawing/2014/main" id="{D2EE8482-C1A0-4D3E-BC09-7DBDCF70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68" y="643464"/>
            <a:ext cx="5574989" cy="55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2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9B5D-B20B-4956-9A15-0C26AAF8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E15D-17E2-40AD-8D4A-32DE7CF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 is probability of getting these results by chance</a:t>
            </a:r>
          </a:p>
          <a:p>
            <a:r>
              <a:rPr lang="en-US" dirty="0"/>
              <a:t>For example if the distribution of data is normal, what is the probability of getting this t-value by chance</a:t>
            </a:r>
          </a:p>
          <a:p>
            <a:r>
              <a:rPr lang="en-US" dirty="0"/>
              <a:t>The larger the t-value, the smaller the p-value</a:t>
            </a:r>
          </a:p>
        </p:txBody>
      </p:sp>
    </p:spTree>
    <p:extLst>
      <p:ext uri="{BB962C8B-B14F-4D97-AF65-F5344CB8AC3E}">
        <p14:creationId xmlns:p14="http://schemas.microsoft.com/office/powerpoint/2010/main" val="2362565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84F2-9571-47CD-A385-3B53F5A1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018AF4-B5DC-4ACD-B90E-FEF321148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73589"/>
              </p:ext>
            </p:extLst>
          </p:nvPr>
        </p:nvGraphicFramePr>
        <p:xfrm>
          <a:off x="1250950" y="2286000"/>
          <a:ext cx="101790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3899157944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50870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tosses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 of getting all Heads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623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1122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3631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3330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0.0625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6869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0.03125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3421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50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9B5D-B20B-4956-9A15-0C26AAF8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E15D-17E2-40AD-8D4A-32DE7CF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distribution of data is normal, what is the probability of getting this t-value by chance if two groups have the same distribution</a:t>
            </a:r>
          </a:p>
          <a:p>
            <a:r>
              <a:rPr lang="en-US" dirty="0"/>
              <a:t>The larger the t-value, the smaller the p-value</a:t>
            </a:r>
          </a:p>
        </p:txBody>
      </p:sp>
    </p:spTree>
    <p:extLst>
      <p:ext uri="{BB962C8B-B14F-4D97-AF65-F5344CB8AC3E}">
        <p14:creationId xmlns:p14="http://schemas.microsoft.com/office/powerpoint/2010/main" val="504576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93C2-458D-483F-999B-44541AB6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3842-D5A6-42A4-9294-8C80BDF7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2E477-0C67-49A0-990D-1B9ACFC7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88" y="0"/>
            <a:ext cx="9873423" cy="69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7DFD-DE66-482D-9793-C506CA88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6C53-A86B-48D0-BAAA-27575986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distribution of OTUs in samples collected from different sites</a:t>
            </a:r>
          </a:p>
          <a:p>
            <a:r>
              <a:rPr lang="en-US" dirty="0"/>
              <a:t>Samples are collected from left palm, right palm tongue and gut</a:t>
            </a:r>
          </a:p>
          <a:p>
            <a:r>
              <a:rPr lang="en-US" dirty="0"/>
              <a:t>If we pick a random OTU, what is its distribution its observation among different groups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D53A8F-16AB-4BB6-894A-0B4E3C8D1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16776"/>
              </p:ext>
            </p:extLst>
          </p:nvPr>
        </p:nvGraphicFramePr>
        <p:xfrm>
          <a:off x="1006475" y="3870964"/>
          <a:ext cx="79387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371">
                  <a:extLst>
                    <a:ext uri="{9D8B030D-6E8A-4147-A177-3AD203B41FA5}">
                      <a16:colId xmlns:a16="http://schemas.microsoft.com/office/drawing/2014/main" val="167456694"/>
                    </a:ext>
                  </a:extLst>
                </a:gridCol>
                <a:gridCol w="3969371">
                  <a:extLst>
                    <a:ext uri="{9D8B030D-6E8A-4147-A177-3AD203B41FA5}">
                      <a16:colId xmlns:a16="http://schemas.microsoft.com/office/drawing/2014/main" val="871592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Body site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observations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06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Palm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0, 0, 0, 0, 3, 17, 0, 0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Palm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234, 0, 0, 0, 0, 201, 0, 0, 0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9875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Tongue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0, 8, 0, 0, 0, 0, 0, 0, 0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2567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812, 1176, 713, 407, 242, 1084, 929, 1622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4602274"/>
                  </a:ext>
                </a:extLst>
              </a:tr>
            </a:tbl>
          </a:graphicData>
        </a:graphic>
      </p:graphicFrame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52C008E4-88F9-44C7-B368-A758E0C76865}"/>
              </a:ext>
            </a:extLst>
          </p:cNvPr>
          <p:cNvSpPr/>
          <p:nvPr/>
        </p:nvSpPr>
        <p:spPr>
          <a:xfrm>
            <a:off x="5062330" y="4246285"/>
            <a:ext cx="4585253" cy="73653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102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013DD-EC46-41A4-A013-EEEADF3BE82E}"/>
              </a:ext>
            </a:extLst>
          </p:cNvPr>
          <p:cNvSpPr/>
          <p:nvPr/>
        </p:nvSpPr>
        <p:spPr>
          <a:xfrm>
            <a:off x="9647583" y="4246285"/>
            <a:ext cx="2027620" cy="736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P-value = 0.19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79C761DF-40C2-48DA-9D6D-039E6240A480}"/>
              </a:ext>
            </a:extLst>
          </p:cNvPr>
          <p:cNvSpPr/>
          <p:nvPr/>
        </p:nvSpPr>
        <p:spPr>
          <a:xfrm>
            <a:off x="5062330" y="5047636"/>
            <a:ext cx="4585253" cy="73653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102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EABC3-34FF-4C86-88E7-CD37CC89C45A}"/>
              </a:ext>
            </a:extLst>
          </p:cNvPr>
          <p:cNvSpPr/>
          <p:nvPr/>
        </p:nvSpPr>
        <p:spPr>
          <a:xfrm>
            <a:off x="9529769" y="5047636"/>
            <a:ext cx="2145434" cy="736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P-value = 0.00079</a:t>
            </a:r>
          </a:p>
        </p:txBody>
      </p:sp>
    </p:spTree>
    <p:extLst>
      <p:ext uri="{BB962C8B-B14F-4D97-AF65-F5344CB8AC3E}">
        <p14:creationId xmlns:p14="http://schemas.microsoft.com/office/powerpoint/2010/main" val="3202434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5490-7718-42B8-97BD-70A8F5227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Anova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C324-50C8-4B62-BB25-BA5674E1A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Taha Aslani</a:t>
            </a:r>
          </a:p>
          <a:p>
            <a:r>
              <a:rPr lang="en-US" dirty="0"/>
              <a:t>Richard Moyer</a:t>
            </a:r>
          </a:p>
        </p:txBody>
      </p:sp>
    </p:spTree>
    <p:extLst>
      <p:ext uri="{BB962C8B-B14F-4D97-AF65-F5344CB8AC3E}">
        <p14:creationId xmlns:p14="http://schemas.microsoft.com/office/powerpoint/2010/main" val="31679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B61-E31F-46A2-86BF-B383A812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6C84-A8C7-4382-993F-117A27B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you want to measure the effect of different drinks on speed of peoples reaction</a:t>
            </a:r>
          </a:p>
          <a:p>
            <a:r>
              <a:rPr lang="en-US" dirty="0"/>
              <a:t>You get three different group of subjects</a:t>
            </a:r>
          </a:p>
          <a:p>
            <a:r>
              <a:rPr lang="en-US" dirty="0"/>
              <a:t>Group A: Drink tea</a:t>
            </a:r>
          </a:p>
          <a:p>
            <a:r>
              <a:rPr lang="en-US" dirty="0"/>
              <a:t>Group B: Drink high sugar orange juice</a:t>
            </a:r>
          </a:p>
          <a:p>
            <a:r>
              <a:rPr lang="en-US" dirty="0"/>
              <a:t>Group C: Drink Coffee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0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5490-7718-42B8-97BD-70A8F5227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C324-50C8-4B62-BB25-BA5674E1A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Taha Aslani</a:t>
            </a:r>
          </a:p>
          <a:p>
            <a:r>
              <a:rPr lang="en-US" dirty="0"/>
              <a:t>Richard Moyer</a:t>
            </a:r>
          </a:p>
        </p:txBody>
      </p:sp>
    </p:spTree>
    <p:extLst>
      <p:ext uri="{BB962C8B-B14F-4D97-AF65-F5344CB8AC3E}">
        <p14:creationId xmlns:p14="http://schemas.microsoft.com/office/powerpoint/2010/main" val="285227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5848-78DB-4A2D-976E-AEB42700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F726-86C9-46F7-9B36-05F2EBF3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 (H0): The drinks have no meaningful effect on people</a:t>
            </a:r>
          </a:p>
          <a:p>
            <a:r>
              <a:rPr lang="en-US" dirty="0"/>
              <a:t>Null Hypothesis (H0): There is no significant difference between the groups.</a:t>
            </a:r>
          </a:p>
          <a:p>
            <a:r>
              <a:rPr lang="en-US" dirty="0"/>
              <a:t>Null Hypothesis (H0): Results are random.</a:t>
            </a:r>
          </a:p>
          <a:p>
            <a:r>
              <a:rPr lang="en-US" dirty="0"/>
              <a:t>Null Hypothesis (H0): You have not made a scientific discovery.</a:t>
            </a:r>
          </a:p>
          <a:p>
            <a:r>
              <a:rPr lang="en-US" dirty="0"/>
              <a:t>Null Hypothesis (H0): You are getting excited over nothing!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FBF6A-AEE1-4E70-A13B-9199817DFCA8}"/>
              </a:ext>
            </a:extLst>
          </p:cNvPr>
          <p:cNvSpPr/>
          <p:nvPr/>
        </p:nvSpPr>
        <p:spPr>
          <a:xfrm>
            <a:off x="2451652" y="4331012"/>
            <a:ext cx="7434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If we reject the null hypothesis, we can believe that our findings are significant.</a:t>
            </a:r>
          </a:p>
        </p:txBody>
      </p:sp>
    </p:spTree>
    <p:extLst>
      <p:ext uri="{BB962C8B-B14F-4D97-AF65-F5344CB8AC3E}">
        <p14:creationId xmlns:p14="http://schemas.microsoft.com/office/powerpoint/2010/main" val="240709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C3B-420B-4EF2-9B32-49478CD0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557" y="2766218"/>
            <a:ext cx="2711404" cy="1325563"/>
          </a:xfrm>
        </p:spPr>
        <p:txBody>
          <a:bodyPr/>
          <a:lstStyle/>
          <a:p>
            <a:r>
              <a:rPr lang="en-US" dirty="0"/>
              <a:t>Test A</a:t>
            </a:r>
          </a:p>
        </p:txBody>
      </p:sp>
    </p:spTree>
    <p:extLst>
      <p:ext uri="{BB962C8B-B14F-4D97-AF65-F5344CB8AC3E}">
        <p14:creationId xmlns:p14="http://schemas.microsoft.com/office/powerpoint/2010/main" val="2151458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991-163B-450F-A272-9184E956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0C32-E681-48FA-9831-9E72DA7F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measured the reaction time of subjects after drinking different drinks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B48CE-5D56-4388-9167-68C19D35E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9872"/>
              </p:ext>
            </p:extLst>
          </p:nvPr>
        </p:nvGraphicFramePr>
        <p:xfrm>
          <a:off x="2557670" y="2671446"/>
          <a:ext cx="6414051" cy="116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17">
                  <a:extLst>
                    <a:ext uri="{9D8B030D-6E8A-4147-A177-3AD203B41FA5}">
                      <a16:colId xmlns:a16="http://schemas.microsoft.com/office/drawing/2014/main" val="3937041632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4191540399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751371919"/>
                    </a:ext>
                  </a:extLst>
                </a:gridCol>
              </a:tblGrid>
              <a:tr h="116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4547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648677-79A2-44CB-B6FF-CEAD8AE6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5" y="2678889"/>
            <a:ext cx="728869" cy="101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240B5-0407-4D40-9EA2-63B9FAF6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06" y="2678889"/>
            <a:ext cx="1296753" cy="1023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94C2E-0BC4-4DD1-9E8A-AB6445E52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27" y="2671447"/>
            <a:ext cx="744067" cy="10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991-163B-450F-A272-9184E956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0C32-E681-48FA-9831-9E72DA7F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measured the reaction time of subjects after drinking different drinks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B48CE-5D56-4388-9167-68C19D35E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88098"/>
              </p:ext>
            </p:extLst>
          </p:nvPr>
        </p:nvGraphicFramePr>
        <p:xfrm>
          <a:off x="2557670" y="2671446"/>
          <a:ext cx="6414051" cy="364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17">
                  <a:extLst>
                    <a:ext uri="{9D8B030D-6E8A-4147-A177-3AD203B41FA5}">
                      <a16:colId xmlns:a16="http://schemas.microsoft.com/office/drawing/2014/main" val="3937041632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4191540399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751371919"/>
                    </a:ext>
                  </a:extLst>
                </a:gridCol>
              </a:tblGrid>
              <a:tr h="116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45478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3060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40836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31437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0148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844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648677-79A2-44CB-B6FF-CEAD8AE6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5" y="2678889"/>
            <a:ext cx="728869" cy="101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240B5-0407-4D40-9EA2-63B9FAF6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06" y="2678889"/>
            <a:ext cx="1296753" cy="1023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94C2E-0BC4-4DD1-9E8A-AB6445E52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27" y="2671447"/>
            <a:ext cx="744067" cy="10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0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991-163B-450F-A272-9184E956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0C32-E681-48FA-9831-9E72DA7F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B48CE-5D56-4388-9167-68C19D35EA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57670" y="2671446"/>
          <a:ext cx="6414051" cy="364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17">
                  <a:extLst>
                    <a:ext uri="{9D8B030D-6E8A-4147-A177-3AD203B41FA5}">
                      <a16:colId xmlns:a16="http://schemas.microsoft.com/office/drawing/2014/main" val="3937041632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4191540399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751371919"/>
                    </a:ext>
                  </a:extLst>
                </a:gridCol>
              </a:tblGrid>
              <a:tr h="116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45478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3060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40836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31437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0148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844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648677-79A2-44CB-B6FF-CEAD8AE6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5" y="2678889"/>
            <a:ext cx="728869" cy="101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240B5-0407-4D40-9EA2-63B9FAF6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06" y="2678889"/>
            <a:ext cx="1296753" cy="1023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94C2E-0BC4-4DD1-9E8A-AB6445E52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27" y="2671447"/>
            <a:ext cx="744067" cy="10237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60FB6B5-DFEC-4D43-BFF5-556F2A1A3D05}"/>
              </a:ext>
            </a:extLst>
          </p:cNvPr>
          <p:cNvGrpSpPr/>
          <p:nvPr/>
        </p:nvGrpSpPr>
        <p:grpSpPr>
          <a:xfrm>
            <a:off x="2933145" y="3550548"/>
            <a:ext cx="9044440" cy="3314624"/>
            <a:chOff x="2933145" y="3550548"/>
            <a:chExt cx="9044440" cy="33146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A30C25-49B3-4E56-A1CA-8F54C001AAA9}"/>
                </a:ext>
              </a:extLst>
            </p:cNvPr>
            <p:cNvGrpSpPr/>
            <p:nvPr/>
          </p:nvGrpSpPr>
          <p:grpSpPr>
            <a:xfrm>
              <a:off x="2933145" y="3550548"/>
              <a:ext cx="5609729" cy="3311659"/>
              <a:chOff x="2933145" y="3550548"/>
              <a:chExt cx="5609729" cy="331165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CE556A-549C-433F-B1BA-D67CA1D486B4}"/>
                  </a:ext>
                </a:extLst>
              </p:cNvPr>
              <p:cNvGrpSpPr/>
              <p:nvPr/>
            </p:nvGrpSpPr>
            <p:grpSpPr>
              <a:xfrm>
                <a:off x="2933145" y="3550548"/>
                <a:ext cx="5609729" cy="2928040"/>
                <a:chOff x="2933145" y="3550548"/>
                <a:chExt cx="5609729" cy="292804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595A11B-0424-4E82-B598-6B28D9006A9D}"/>
                    </a:ext>
                  </a:extLst>
                </p:cNvPr>
                <p:cNvSpPr/>
                <p:nvPr/>
              </p:nvSpPr>
              <p:spPr>
                <a:xfrm>
                  <a:off x="5089633" y="3550548"/>
                  <a:ext cx="1296753" cy="292804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7BB262D-FA68-4D1B-931F-AFAD81C1AD43}"/>
                    </a:ext>
                  </a:extLst>
                </p:cNvPr>
                <p:cNvSpPr/>
                <p:nvPr/>
              </p:nvSpPr>
              <p:spPr>
                <a:xfrm>
                  <a:off x="2933145" y="3550548"/>
                  <a:ext cx="1296753" cy="292804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6BE8554-C206-4434-AA8E-AF2187FBA979}"/>
                    </a:ext>
                  </a:extLst>
                </p:cNvPr>
                <p:cNvSpPr/>
                <p:nvPr/>
              </p:nvSpPr>
              <p:spPr>
                <a:xfrm>
                  <a:off x="7246121" y="3550548"/>
                  <a:ext cx="1296753" cy="292804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8E582B-B485-46CF-92D1-6E0E4DD92CA0}"/>
                  </a:ext>
                </a:extLst>
              </p:cNvPr>
              <p:cNvSpPr/>
              <p:nvPr/>
            </p:nvSpPr>
            <p:spPr>
              <a:xfrm>
                <a:off x="3053872" y="6492875"/>
                <a:ext cx="1008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Variance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2041249-2446-471A-B3CC-9F3B0459CD66}"/>
                  </a:ext>
                </a:extLst>
              </p:cNvPr>
              <p:cNvSpPr/>
              <p:nvPr/>
            </p:nvSpPr>
            <p:spPr>
              <a:xfrm>
                <a:off x="5233672" y="6478588"/>
                <a:ext cx="1008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Variance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9D1848-B18F-412D-ADFC-43121175C6BE}"/>
                  </a:ext>
                </a:extLst>
              </p:cNvPr>
              <p:cNvSpPr/>
              <p:nvPr/>
            </p:nvSpPr>
            <p:spPr>
              <a:xfrm>
                <a:off x="7390160" y="6477033"/>
                <a:ext cx="1008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Variance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5A3621-327C-4847-A533-7C2410A94B46}"/>
                </a:ext>
              </a:extLst>
            </p:cNvPr>
            <p:cNvSpPr txBox="1"/>
            <p:nvPr/>
          </p:nvSpPr>
          <p:spPr>
            <a:xfrm>
              <a:off x="4558748" y="6475615"/>
              <a:ext cx="44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87DC5"/>
                  </a:solidFill>
                </a:rPr>
                <a:t>+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D52F37-EA82-4C64-A46C-BC494720C26C}"/>
                </a:ext>
              </a:extLst>
            </p:cNvPr>
            <p:cNvSpPr txBox="1"/>
            <p:nvPr/>
          </p:nvSpPr>
          <p:spPr>
            <a:xfrm>
              <a:off x="6715236" y="6478580"/>
              <a:ext cx="44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87DC5"/>
                  </a:solidFill>
                </a:rPr>
                <a:t>+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FA90D-6C05-4C64-A604-A98476F09969}"/>
                </a:ext>
              </a:extLst>
            </p:cNvPr>
            <p:cNvSpPr txBox="1"/>
            <p:nvPr/>
          </p:nvSpPr>
          <p:spPr>
            <a:xfrm>
              <a:off x="8632058" y="6495840"/>
              <a:ext cx="44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87DC5"/>
                  </a:solidFill>
                </a:rPr>
                <a:t>=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46419F-1665-458B-AE7D-F2CFD999977E}"/>
                </a:ext>
              </a:extLst>
            </p:cNvPr>
            <p:cNvSpPr/>
            <p:nvPr/>
          </p:nvSpPr>
          <p:spPr>
            <a:xfrm>
              <a:off x="8920289" y="6475615"/>
              <a:ext cx="30572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Variance within groups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789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991-163B-450F-A272-9184E956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B48CE-5D56-4388-9167-68C19D35EA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57670" y="2671446"/>
          <a:ext cx="6414051" cy="364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17">
                  <a:extLst>
                    <a:ext uri="{9D8B030D-6E8A-4147-A177-3AD203B41FA5}">
                      <a16:colId xmlns:a16="http://schemas.microsoft.com/office/drawing/2014/main" val="3937041632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4191540399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751371919"/>
                    </a:ext>
                  </a:extLst>
                </a:gridCol>
              </a:tblGrid>
              <a:tr h="116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45478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3060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40836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31437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0148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844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648677-79A2-44CB-B6FF-CEAD8AE6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5" y="2678889"/>
            <a:ext cx="728869" cy="101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240B5-0407-4D40-9EA2-63B9FAF6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06" y="2678889"/>
            <a:ext cx="1296753" cy="1023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94C2E-0BC4-4DD1-9E8A-AB6445E52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27" y="2671447"/>
            <a:ext cx="744067" cy="102375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76DAB50-C8FC-447D-8151-C86E1DCB1A9A}"/>
              </a:ext>
            </a:extLst>
          </p:cNvPr>
          <p:cNvGrpSpPr/>
          <p:nvPr/>
        </p:nvGrpSpPr>
        <p:grpSpPr>
          <a:xfrm>
            <a:off x="2283024" y="3550548"/>
            <a:ext cx="9845971" cy="3303119"/>
            <a:chOff x="2283024" y="3550548"/>
            <a:chExt cx="9845971" cy="330311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6024F4D-6D99-4E0E-8AE2-D04459A47308}"/>
                </a:ext>
              </a:extLst>
            </p:cNvPr>
            <p:cNvGrpSpPr/>
            <p:nvPr/>
          </p:nvGrpSpPr>
          <p:grpSpPr>
            <a:xfrm>
              <a:off x="2283024" y="3550548"/>
              <a:ext cx="9845971" cy="3303119"/>
              <a:chOff x="2283024" y="3550548"/>
              <a:chExt cx="9845971" cy="330311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526C024-D70E-45C9-AA03-C929843E3966}"/>
                  </a:ext>
                </a:extLst>
              </p:cNvPr>
              <p:cNvGrpSpPr/>
              <p:nvPr/>
            </p:nvGrpSpPr>
            <p:grpSpPr>
              <a:xfrm>
                <a:off x="2283024" y="3550548"/>
                <a:ext cx="6259850" cy="3303119"/>
                <a:chOff x="2283024" y="3550548"/>
                <a:chExt cx="6259850" cy="330311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D75CF9B-156F-49B5-BF1C-9F832D373BF0}"/>
                    </a:ext>
                  </a:extLst>
                </p:cNvPr>
                <p:cNvGrpSpPr/>
                <p:nvPr/>
              </p:nvGrpSpPr>
              <p:grpSpPr>
                <a:xfrm>
                  <a:off x="2933145" y="3550548"/>
                  <a:ext cx="5609729" cy="2928040"/>
                  <a:chOff x="2933145" y="3550548"/>
                  <a:chExt cx="5609729" cy="2928040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341B7EC-8842-403C-833F-99EAF66F076A}"/>
                      </a:ext>
                    </a:extLst>
                  </p:cNvPr>
                  <p:cNvSpPr/>
                  <p:nvPr/>
                </p:nvSpPr>
                <p:spPr>
                  <a:xfrm>
                    <a:off x="5089633" y="3550548"/>
                    <a:ext cx="1296753" cy="292804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BD001FC1-B41C-45F2-9E41-36AEC645EF3F}"/>
                      </a:ext>
                    </a:extLst>
                  </p:cNvPr>
                  <p:cNvSpPr/>
                  <p:nvPr/>
                </p:nvSpPr>
                <p:spPr>
                  <a:xfrm>
                    <a:off x="2933145" y="3550548"/>
                    <a:ext cx="1296753" cy="292804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57553AD-5A36-43AE-B8F8-98CE4BEE592F}"/>
                      </a:ext>
                    </a:extLst>
                  </p:cNvPr>
                  <p:cNvSpPr/>
                  <p:nvPr/>
                </p:nvSpPr>
                <p:spPr>
                  <a:xfrm>
                    <a:off x="7246121" y="3550548"/>
                    <a:ext cx="1296753" cy="292804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42D20142-033B-4399-A019-44F67408F6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3024" y="6265236"/>
                      <a:ext cx="2546018" cy="5884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b="1" dirty="0">
                                            <a:solidFill>
                                              <a:srgbClr val="0070C0"/>
                                            </a:solidFill>
                                          </a:rPr>
                                          <m:t>Group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b="1" dirty="0">
                                            <a:solidFill>
                                              <a:srgbClr val="0070C0"/>
                                            </a:solidFill>
                                          </a:rPr>
                                          <m:t>G</m:t>
                                        </m:r>
                                        <m:r>
                                          <a:rPr lang="en-US" b="1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𝒍𝒐𝒃𝒂𝒍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42D20142-033B-4399-A019-44F67408F60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3024" y="6265236"/>
                      <a:ext cx="2546018" cy="5884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BB3B75-BD65-4F66-AFCC-CCF2B170B423}"/>
                  </a:ext>
                </a:extLst>
              </p:cNvPr>
              <p:cNvSpPr txBox="1"/>
              <p:nvPr/>
            </p:nvSpPr>
            <p:spPr>
              <a:xfrm>
                <a:off x="4431935" y="6393757"/>
                <a:ext cx="44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187DC5"/>
                    </a:solidFill>
                  </a:rPr>
                  <a:t>+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E5B297-AE16-4FD9-8A75-838874351723}"/>
                  </a:ext>
                </a:extLst>
              </p:cNvPr>
              <p:cNvSpPr txBox="1"/>
              <p:nvPr/>
            </p:nvSpPr>
            <p:spPr>
              <a:xfrm>
                <a:off x="6685710" y="6393757"/>
                <a:ext cx="44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187DC5"/>
                    </a:solidFill>
                  </a:rPr>
                  <a:t>+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519C02-246B-4C4E-8812-AA20638B4610}"/>
                  </a:ext>
                </a:extLst>
              </p:cNvPr>
              <p:cNvSpPr txBox="1"/>
              <p:nvPr/>
            </p:nvSpPr>
            <p:spPr>
              <a:xfrm>
                <a:off x="9012794" y="6428159"/>
                <a:ext cx="44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187DC5"/>
                    </a:solidFill>
                  </a:rPr>
                  <a:t>=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F796CE-08AC-4D81-8EF3-15B15DC4A138}"/>
                  </a:ext>
                </a:extLst>
              </p:cNvPr>
              <p:cNvSpPr/>
              <p:nvPr/>
            </p:nvSpPr>
            <p:spPr>
              <a:xfrm>
                <a:off x="9071699" y="6393757"/>
                <a:ext cx="30572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Variance between groups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1CCDE2-CF4F-45D8-8158-E923DE49EC05}"/>
                    </a:ext>
                  </a:extLst>
                </p:cNvPr>
                <p:cNvSpPr/>
                <p:nvPr/>
              </p:nvSpPr>
              <p:spPr>
                <a:xfrm>
                  <a:off x="4531031" y="6265037"/>
                  <a:ext cx="2491515" cy="570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0070C0"/>
                                        </a:solidFill>
                                      </a:rPr>
                                      <m:t>Group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0070C0"/>
                                        </a:solidFill>
                                      </a:rPr>
                                      <m:t>G</m:t>
                                    </m:r>
                                    <m:r>
                                      <a:rPr lang="en-US" b="1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𝒍𝒐𝒃𝒂𝒍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1CCDE2-CF4F-45D8-8158-E923DE49E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031" y="6265037"/>
                  <a:ext cx="2491515" cy="5709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10BACF9-6DFA-4171-BB6B-919457A43625}"/>
                    </a:ext>
                  </a:extLst>
                </p:cNvPr>
                <p:cNvSpPr/>
                <p:nvPr/>
              </p:nvSpPr>
              <p:spPr>
                <a:xfrm>
                  <a:off x="6819290" y="6265037"/>
                  <a:ext cx="2491515" cy="570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0070C0"/>
                                        </a:solidFill>
                                      </a:rPr>
                                      <m:t>Group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0070C0"/>
                                        </a:solidFill>
                                      </a:rPr>
                                      <m:t>G</m:t>
                                    </m:r>
                                    <m:r>
                                      <a:rPr lang="en-US" b="1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𝒍𝒐𝒃𝒂𝒍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10BACF9-6DFA-4171-BB6B-919457A43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290" y="6265037"/>
                  <a:ext cx="2491515" cy="5709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8589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409B-1EDE-4627-A5F2-C5347A69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A8701-804B-40D0-8A5B-E054E6608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𝑔𝑟𝑜𝑢𝑝𝑠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𝑔𝑟𝑜𝑢𝑝𝑠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A8701-804B-40D0-8A5B-E054E6608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92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991-163B-450F-A272-9184E956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B48CE-5D56-4388-9167-68C19D35EA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57670" y="2671446"/>
          <a:ext cx="6414051" cy="364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17">
                  <a:extLst>
                    <a:ext uri="{9D8B030D-6E8A-4147-A177-3AD203B41FA5}">
                      <a16:colId xmlns:a16="http://schemas.microsoft.com/office/drawing/2014/main" val="3937041632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4191540399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751371919"/>
                    </a:ext>
                  </a:extLst>
                </a:gridCol>
              </a:tblGrid>
              <a:tr h="116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45478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3060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40836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31437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0148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844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648677-79A2-44CB-B6FF-CEAD8AE6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5" y="2678889"/>
            <a:ext cx="728869" cy="101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240B5-0407-4D40-9EA2-63B9FAF6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06" y="2678889"/>
            <a:ext cx="1296753" cy="1023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94C2E-0BC4-4DD1-9E8A-AB6445E52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27" y="2671447"/>
            <a:ext cx="744067" cy="10237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F49392C-788B-41CE-94C7-7450C8D0F61B}"/>
              </a:ext>
            </a:extLst>
          </p:cNvPr>
          <p:cNvGrpSpPr/>
          <p:nvPr/>
        </p:nvGrpSpPr>
        <p:grpSpPr>
          <a:xfrm>
            <a:off x="2336670" y="3509498"/>
            <a:ext cx="7271156" cy="2097157"/>
            <a:chOff x="2336670" y="3509498"/>
            <a:chExt cx="7271156" cy="2097157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52CDF0CB-1DBC-444A-8AC4-D5848A8D733A}"/>
                </a:ext>
              </a:extLst>
            </p:cNvPr>
            <p:cNvSpPr/>
            <p:nvPr/>
          </p:nvSpPr>
          <p:spPr>
            <a:xfrm>
              <a:off x="2336670" y="3802558"/>
              <a:ext cx="1585974" cy="1378227"/>
            </a:xfrm>
            <a:prstGeom prst="smileyFace">
              <a:avLst>
                <a:gd name="adj" fmla="val -4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0D77260-E329-4D6C-911C-95512717A1FF}"/>
                </a:ext>
              </a:extLst>
            </p:cNvPr>
            <p:cNvSpPr/>
            <p:nvPr/>
          </p:nvSpPr>
          <p:spPr>
            <a:xfrm>
              <a:off x="4207140" y="3509498"/>
              <a:ext cx="5400686" cy="2097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 is small.</a:t>
              </a:r>
            </a:p>
            <a:p>
              <a:pPr algn="ctr"/>
              <a:r>
                <a:rPr lang="en-US" dirty="0"/>
                <a:t>The people make the difference not the drinks.</a:t>
              </a:r>
            </a:p>
            <a:p>
              <a:pPr algn="ctr"/>
              <a:r>
                <a:rPr lang="en-US" dirty="0"/>
                <a:t>Null hypothesis cannot be rejected.</a:t>
              </a:r>
            </a:p>
            <a:p>
              <a:pPr algn="ctr"/>
              <a:r>
                <a:rPr lang="en-US" dirty="0"/>
                <a:t>We have not found anything.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216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C3B-420B-4EF2-9B32-49478CD0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557" y="2766218"/>
            <a:ext cx="2711404" cy="1325563"/>
          </a:xfrm>
        </p:spPr>
        <p:txBody>
          <a:bodyPr/>
          <a:lstStyle/>
          <a:p>
            <a:r>
              <a:rPr lang="en-US" dirty="0"/>
              <a:t>Test B</a:t>
            </a:r>
          </a:p>
        </p:txBody>
      </p:sp>
    </p:spTree>
    <p:extLst>
      <p:ext uri="{BB962C8B-B14F-4D97-AF65-F5344CB8AC3E}">
        <p14:creationId xmlns:p14="http://schemas.microsoft.com/office/powerpoint/2010/main" val="260924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991-163B-450F-A272-9184E956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0C32-E681-48FA-9831-9E72DA7F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measured the reaction time of subjects after drinking different drinks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B48CE-5D56-4388-9167-68C19D35E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67324"/>
              </p:ext>
            </p:extLst>
          </p:nvPr>
        </p:nvGraphicFramePr>
        <p:xfrm>
          <a:off x="2557670" y="2671446"/>
          <a:ext cx="6414051" cy="364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17">
                  <a:extLst>
                    <a:ext uri="{9D8B030D-6E8A-4147-A177-3AD203B41FA5}">
                      <a16:colId xmlns:a16="http://schemas.microsoft.com/office/drawing/2014/main" val="3937041632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4191540399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751371919"/>
                    </a:ext>
                  </a:extLst>
                </a:gridCol>
              </a:tblGrid>
              <a:tr h="116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45478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3060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40836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31437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0148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844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648677-79A2-44CB-B6FF-CEAD8AE6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5" y="2678889"/>
            <a:ext cx="728869" cy="101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240B5-0407-4D40-9EA2-63B9FAF6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06" y="2678889"/>
            <a:ext cx="1296753" cy="1023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94C2E-0BC4-4DD1-9E8A-AB6445E52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27" y="2671447"/>
            <a:ext cx="744067" cy="10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1015F-D26D-4A94-A53B-3C7EE642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T-test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2566-3082-4712-85D6-DCFB810E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How do we compare two sets of data?</a:t>
            </a:r>
          </a:p>
          <a:p>
            <a:r>
              <a:rPr lang="en-US">
                <a:solidFill>
                  <a:schemeClr val="tx1"/>
                </a:solidFill>
              </a:rPr>
              <a:t>Do we look at the distribution? That can be complicated!</a:t>
            </a:r>
          </a:p>
          <a:p>
            <a:r>
              <a:rPr lang="en-US">
                <a:solidFill>
                  <a:schemeClr val="tx1"/>
                </a:solidFill>
              </a:rPr>
              <a:t>We look at the mean!</a:t>
            </a:r>
          </a:p>
          <a:p>
            <a:r>
              <a:rPr lang="en-US">
                <a:solidFill>
                  <a:schemeClr val="tx1"/>
                </a:solidFill>
              </a:rPr>
              <a:t>But how do we know if the difference in mean is reliable?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E1E45-528D-4828-A45C-C0609FD9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787" y="2080636"/>
            <a:ext cx="3656581" cy="26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82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991-163B-450F-A272-9184E956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B48CE-5D56-4388-9167-68C19D35E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30374"/>
              </p:ext>
            </p:extLst>
          </p:nvPr>
        </p:nvGraphicFramePr>
        <p:xfrm>
          <a:off x="2557670" y="2671446"/>
          <a:ext cx="6414051" cy="364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17">
                  <a:extLst>
                    <a:ext uri="{9D8B030D-6E8A-4147-A177-3AD203B41FA5}">
                      <a16:colId xmlns:a16="http://schemas.microsoft.com/office/drawing/2014/main" val="3937041632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4191540399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751371919"/>
                    </a:ext>
                  </a:extLst>
                </a:gridCol>
              </a:tblGrid>
              <a:tr h="116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45478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3060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40836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31437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0148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844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648677-79A2-44CB-B6FF-CEAD8AE6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5" y="2678889"/>
            <a:ext cx="728869" cy="101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240B5-0407-4D40-9EA2-63B9FAF6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06" y="2678889"/>
            <a:ext cx="1296753" cy="1023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94C2E-0BC4-4DD1-9E8A-AB6445E52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27" y="2671447"/>
            <a:ext cx="744067" cy="102375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E009BA2-A317-45E2-A513-2CC2B8075FC8}"/>
              </a:ext>
            </a:extLst>
          </p:cNvPr>
          <p:cNvGrpSpPr/>
          <p:nvPr/>
        </p:nvGrpSpPr>
        <p:grpSpPr>
          <a:xfrm>
            <a:off x="2933145" y="3550548"/>
            <a:ext cx="9044440" cy="3314624"/>
            <a:chOff x="2933145" y="3550548"/>
            <a:chExt cx="9044440" cy="33146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1247BF4-7745-457F-8FFC-B1AEBC9BE5E5}"/>
                </a:ext>
              </a:extLst>
            </p:cNvPr>
            <p:cNvGrpSpPr/>
            <p:nvPr/>
          </p:nvGrpSpPr>
          <p:grpSpPr>
            <a:xfrm>
              <a:off x="2933145" y="3550548"/>
              <a:ext cx="5609729" cy="3311659"/>
              <a:chOff x="2933145" y="3550548"/>
              <a:chExt cx="5609729" cy="331165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0C313FB-298E-44E8-9BA0-3E381CD12571}"/>
                  </a:ext>
                </a:extLst>
              </p:cNvPr>
              <p:cNvGrpSpPr/>
              <p:nvPr/>
            </p:nvGrpSpPr>
            <p:grpSpPr>
              <a:xfrm>
                <a:off x="2933145" y="3550548"/>
                <a:ext cx="5609729" cy="2928040"/>
                <a:chOff x="2933145" y="3550548"/>
                <a:chExt cx="5609729" cy="292804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D1E423F-DAAB-4FEC-AEFE-7A80F3FE3B1A}"/>
                    </a:ext>
                  </a:extLst>
                </p:cNvPr>
                <p:cNvSpPr/>
                <p:nvPr/>
              </p:nvSpPr>
              <p:spPr>
                <a:xfrm>
                  <a:off x="5089633" y="3550548"/>
                  <a:ext cx="1296753" cy="292804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3E544B-BE14-42C6-A33F-F3E7E4B90F47}"/>
                    </a:ext>
                  </a:extLst>
                </p:cNvPr>
                <p:cNvSpPr/>
                <p:nvPr/>
              </p:nvSpPr>
              <p:spPr>
                <a:xfrm>
                  <a:off x="2933145" y="3550548"/>
                  <a:ext cx="1296753" cy="292804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0AB4268-DB82-4FB7-BA00-F9F7A84EF401}"/>
                    </a:ext>
                  </a:extLst>
                </p:cNvPr>
                <p:cNvSpPr/>
                <p:nvPr/>
              </p:nvSpPr>
              <p:spPr>
                <a:xfrm>
                  <a:off x="7246121" y="3550548"/>
                  <a:ext cx="1296753" cy="292804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348E3AC-AFEA-46C6-A7B9-3341D481E350}"/>
                  </a:ext>
                </a:extLst>
              </p:cNvPr>
              <p:cNvSpPr/>
              <p:nvPr/>
            </p:nvSpPr>
            <p:spPr>
              <a:xfrm>
                <a:off x="3053872" y="6492875"/>
                <a:ext cx="1008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Variance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6804A3-5272-444B-BAB3-EB37F7A0DDC0}"/>
                  </a:ext>
                </a:extLst>
              </p:cNvPr>
              <p:cNvSpPr/>
              <p:nvPr/>
            </p:nvSpPr>
            <p:spPr>
              <a:xfrm>
                <a:off x="5233672" y="6478588"/>
                <a:ext cx="1008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Variance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0D9B703-1951-4D3B-9994-F7B82B513CE1}"/>
                  </a:ext>
                </a:extLst>
              </p:cNvPr>
              <p:cNvSpPr/>
              <p:nvPr/>
            </p:nvSpPr>
            <p:spPr>
              <a:xfrm>
                <a:off x="7390160" y="6477033"/>
                <a:ext cx="1008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Variance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1D7C24-B45C-47EF-A56C-0542580A8B54}"/>
                </a:ext>
              </a:extLst>
            </p:cNvPr>
            <p:cNvSpPr txBox="1"/>
            <p:nvPr/>
          </p:nvSpPr>
          <p:spPr>
            <a:xfrm>
              <a:off x="4558748" y="6475615"/>
              <a:ext cx="44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87DC5"/>
                  </a:solidFill>
                </a:rPr>
                <a:t>+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74241B-9EE0-4B8C-B926-38E5699F1882}"/>
                </a:ext>
              </a:extLst>
            </p:cNvPr>
            <p:cNvSpPr txBox="1"/>
            <p:nvPr/>
          </p:nvSpPr>
          <p:spPr>
            <a:xfrm>
              <a:off x="6715236" y="6478580"/>
              <a:ext cx="44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87DC5"/>
                  </a:solidFill>
                </a:rPr>
                <a:t>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DB9E1A-F346-4FCB-8BE5-7CC52A71F448}"/>
                </a:ext>
              </a:extLst>
            </p:cNvPr>
            <p:cNvSpPr txBox="1"/>
            <p:nvPr/>
          </p:nvSpPr>
          <p:spPr>
            <a:xfrm>
              <a:off x="8632058" y="6495840"/>
              <a:ext cx="44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87DC5"/>
                  </a:solidFill>
                </a:rPr>
                <a:t>=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33EDD0-2E45-4DA8-92FE-F104AE3EC0FB}"/>
                </a:ext>
              </a:extLst>
            </p:cNvPr>
            <p:cNvSpPr/>
            <p:nvPr/>
          </p:nvSpPr>
          <p:spPr>
            <a:xfrm>
              <a:off x="8920289" y="6475615"/>
              <a:ext cx="30572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Variance within groups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42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991-163B-450F-A272-9184E956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B48CE-5D56-4388-9167-68C19D35E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06215"/>
              </p:ext>
            </p:extLst>
          </p:nvPr>
        </p:nvGraphicFramePr>
        <p:xfrm>
          <a:off x="2557670" y="2671446"/>
          <a:ext cx="6414051" cy="364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17">
                  <a:extLst>
                    <a:ext uri="{9D8B030D-6E8A-4147-A177-3AD203B41FA5}">
                      <a16:colId xmlns:a16="http://schemas.microsoft.com/office/drawing/2014/main" val="3937041632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4191540399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751371919"/>
                    </a:ext>
                  </a:extLst>
                </a:gridCol>
              </a:tblGrid>
              <a:tr h="116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45478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3060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40836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31437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0148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844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648677-79A2-44CB-B6FF-CEAD8AE6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5" y="2678889"/>
            <a:ext cx="728869" cy="101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240B5-0407-4D40-9EA2-63B9FAF6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06" y="2678889"/>
            <a:ext cx="1296753" cy="1023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94C2E-0BC4-4DD1-9E8A-AB6445E52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27" y="2671447"/>
            <a:ext cx="744067" cy="102375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AB0BA8-A813-40AA-8729-37CFDA37784E}"/>
              </a:ext>
            </a:extLst>
          </p:cNvPr>
          <p:cNvGrpSpPr/>
          <p:nvPr/>
        </p:nvGrpSpPr>
        <p:grpSpPr>
          <a:xfrm>
            <a:off x="2283024" y="3550548"/>
            <a:ext cx="9845971" cy="3303119"/>
            <a:chOff x="2283024" y="3550548"/>
            <a:chExt cx="9845971" cy="33031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0DFBAB-FB62-4233-B8F2-2DB499337D80}"/>
                </a:ext>
              </a:extLst>
            </p:cNvPr>
            <p:cNvGrpSpPr/>
            <p:nvPr/>
          </p:nvGrpSpPr>
          <p:grpSpPr>
            <a:xfrm>
              <a:off x="2283024" y="3550548"/>
              <a:ext cx="9845971" cy="3303119"/>
              <a:chOff x="2283024" y="3550548"/>
              <a:chExt cx="9845971" cy="330311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0CC5E7B-9B2B-4D4D-B79C-49994D4F1E7D}"/>
                  </a:ext>
                </a:extLst>
              </p:cNvPr>
              <p:cNvGrpSpPr/>
              <p:nvPr/>
            </p:nvGrpSpPr>
            <p:grpSpPr>
              <a:xfrm>
                <a:off x="2283024" y="3550548"/>
                <a:ext cx="6259850" cy="3303119"/>
                <a:chOff x="2283024" y="3550548"/>
                <a:chExt cx="6259850" cy="3303119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7C1CBFC-7611-4863-A645-788F9BC84896}"/>
                    </a:ext>
                  </a:extLst>
                </p:cNvPr>
                <p:cNvGrpSpPr/>
                <p:nvPr/>
              </p:nvGrpSpPr>
              <p:grpSpPr>
                <a:xfrm>
                  <a:off x="2933145" y="3550548"/>
                  <a:ext cx="5609729" cy="2928040"/>
                  <a:chOff x="2933145" y="3550548"/>
                  <a:chExt cx="5609729" cy="292804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29F8B76-E259-494D-A3F1-2F057BCAD089}"/>
                      </a:ext>
                    </a:extLst>
                  </p:cNvPr>
                  <p:cNvSpPr/>
                  <p:nvPr/>
                </p:nvSpPr>
                <p:spPr>
                  <a:xfrm>
                    <a:off x="5089633" y="3550548"/>
                    <a:ext cx="1296753" cy="292804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7D156DC-608D-4252-9303-2122EC8400AF}"/>
                      </a:ext>
                    </a:extLst>
                  </p:cNvPr>
                  <p:cNvSpPr/>
                  <p:nvPr/>
                </p:nvSpPr>
                <p:spPr>
                  <a:xfrm>
                    <a:off x="2933145" y="3550548"/>
                    <a:ext cx="1296753" cy="292804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B5EF219-651C-4886-BE64-77D38D1C9F17}"/>
                      </a:ext>
                    </a:extLst>
                  </p:cNvPr>
                  <p:cNvSpPr/>
                  <p:nvPr/>
                </p:nvSpPr>
                <p:spPr>
                  <a:xfrm>
                    <a:off x="7246121" y="3550548"/>
                    <a:ext cx="1296753" cy="292804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A388C0CB-A1C8-48A0-9B74-4B4B47406C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3024" y="6265236"/>
                      <a:ext cx="2546018" cy="5884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b="1" dirty="0">
                                            <a:solidFill>
                                              <a:srgbClr val="0070C0"/>
                                            </a:solidFill>
                                          </a:rPr>
                                          <m:t>Group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b="1" dirty="0">
                                            <a:solidFill>
                                              <a:srgbClr val="0070C0"/>
                                            </a:solidFill>
                                          </a:rPr>
                                          <m:t>G</m:t>
                                        </m:r>
                                        <m:r>
                                          <a:rPr lang="en-US" b="1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𝒍𝒐𝒃𝒂𝒍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A388C0CB-A1C8-48A0-9B74-4B4B47406CA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3024" y="6265236"/>
                      <a:ext cx="2546018" cy="5884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2C1961-9B07-44D6-BF64-D67B143D914C}"/>
                  </a:ext>
                </a:extLst>
              </p:cNvPr>
              <p:cNvSpPr txBox="1"/>
              <p:nvPr/>
            </p:nvSpPr>
            <p:spPr>
              <a:xfrm>
                <a:off x="4431935" y="6393757"/>
                <a:ext cx="44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187DC5"/>
                    </a:solidFill>
                  </a:rPr>
                  <a:t>+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EF0894-4826-4EDA-B50B-A3CBEAE8FA32}"/>
                  </a:ext>
                </a:extLst>
              </p:cNvPr>
              <p:cNvSpPr txBox="1"/>
              <p:nvPr/>
            </p:nvSpPr>
            <p:spPr>
              <a:xfrm>
                <a:off x="6685710" y="6393757"/>
                <a:ext cx="44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187DC5"/>
                    </a:solidFill>
                  </a:rPr>
                  <a:t>+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15FAA-31C5-4210-9822-C602733E3EA9}"/>
                  </a:ext>
                </a:extLst>
              </p:cNvPr>
              <p:cNvSpPr txBox="1"/>
              <p:nvPr/>
            </p:nvSpPr>
            <p:spPr>
              <a:xfrm>
                <a:off x="9012794" y="6428159"/>
                <a:ext cx="44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187DC5"/>
                    </a:solidFill>
                  </a:rPr>
                  <a:t>=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922435-0854-4D1A-98BA-8CAE2C2202D0}"/>
                  </a:ext>
                </a:extLst>
              </p:cNvPr>
              <p:cNvSpPr/>
              <p:nvPr/>
            </p:nvSpPr>
            <p:spPr>
              <a:xfrm>
                <a:off x="9071699" y="6393757"/>
                <a:ext cx="30572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Variance between groups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4E5F023-8DEC-4548-8249-ACA14EB6464E}"/>
                    </a:ext>
                  </a:extLst>
                </p:cNvPr>
                <p:cNvSpPr/>
                <p:nvPr/>
              </p:nvSpPr>
              <p:spPr>
                <a:xfrm>
                  <a:off x="4531031" y="6265037"/>
                  <a:ext cx="2491515" cy="570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0070C0"/>
                                        </a:solidFill>
                                      </a:rPr>
                                      <m:t>Group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0070C0"/>
                                        </a:solidFill>
                                      </a:rPr>
                                      <m:t>G</m:t>
                                    </m:r>
                                    <m:r>
                                      <a:rPr lang="en-US" b="1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𝒍𝒐𝒃𝒂𝒍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4E5F023-8DEC-4548-8249-ACA14EB64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031" y="6265037"/>
                  <a:ext cx="2491515" cy="5709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0D092DF-CCBC-4EBA-86FF-0F4C2AABD0DE}"/>
                    </a:ext>
                  </a:extLst>
                </p:cNvPr>
                <p:cNvSpPr/>
                <p:nvPr/>
              </p:nvSpPr>
              <p:spPr>
                <a:xfrm>
                  <a:off x="6819290" y="6265037"/>
                  <a:ext cx="2491515" cy="570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0070C0"/>
                                        </a:solidFill>
                                      </a:rPr>
                                      <m:t>Group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0070C0"/>
                                        </a:solidFill>
                                      </a:rPr>
                                      <m:t>G</m:t>
                                    </m:r>
                                    <m:r>
                                      <a:rPr lang="en-US" b="1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𝒍𝒐𝒃𝒂𝒍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0D092DF-CCBC-4EBA-86FF-0F4C2AABD0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290" y="6265037"/>
                  <a:ext cx="2491515" cy="5709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725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409B-1EDE-4627-A5F2-C5347A69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A8701-804B-40D0-8A5B-E054E6608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𝑔𝑟𝑜𝑢𝑝𝑠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𝑔𝑟𝑜𝑢𝑝𝑠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A8701-804B-40D0-8A5B-E054E6608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534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991-163B-450F-A272-9184E956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B48CE-5D56-4388-9167-68C19D35E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83087"/>
              </p:ext>
            </p:extLst>
          </p:nvPr>
        </p:nvGraphicFramePr>
        <p:xfrm>
          <a:off x="2557670" y="2671446"/>
          <a:ext cx="6414051" cy="364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17">
                  <a:extLst>
                    <a:ext uri="{9D8B030D-6E8A-4147-A177-3AD203B41FA5}">
                      <a16:colId xmlns:a16="http://schemas.microsoft.com/office/drawing/2014/main" val="3937041632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4191540399"/>
                    </a:ext>
                  </a:extLst>
                </a:gridCol>
                <a:gridCol w="2138017">
                  <a:extLst>
                    <a:ext uri="{9D8B030D-6E8A-4147-A177-3AD203B41FA5}">
                      <a16:colId xmlns:a16="http://schemas.microsoft.com/office/drawing/2014/main" val="751371919"/>
                    </a:ext>
                  </a:extLst>
                </a:gridCol>
              </a:tblGrid>
              <a:tr h="116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45478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3060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40836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31437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01485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844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648677-79A2-44CB-B6FF-CEAD8AE6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5" y="2678889"/>
            <a:ext cx="728869" cy="101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240B5-0407-4D40-9EA2-63B9FAF6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06" y="2678889"/>
            <a:ext cx="1296753" cy="1023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94C2E-0BC4-4DD1-9E8A-AB6445E52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27" y="2671447"/>
            <a:ext cx="744067" cy="102375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59E8B3D-0A71-41F1-8A9F-6AE60BCCF159}"/>
              </a:ext>
            </a:extLst>
          </p:cNvPr>
          <p:cNvGrpSpPr/>
          <p:nvPr/>
        </p:nvGrpSpPr>
        <p:grpSpPr>
          <a:xfrm>
            <a:off x="2336670" y="3509498"/>
            <a:ext cx="7271156" cy="2097157"/>
            <a:chOff x="2336670" y="3509498"/>
            <a:chExt cx="7271156" cy="2097157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09057D48-BAFB-42EE-AB2A-97B256CF908A}"/>
                </a:ext>
              </a:extLst>
            </p:cNvPr>
            <p:cNvSpPr/>
            <p:nvPr/>
          </p:nvSpPr>
          <p:spPr>
            <a:xfrm>
              <a:off x="2336670" y="3802558"/>
              <a:ext cx="1585974" cy="1378227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508338-1999-4661-AB17-8F34DE97FF35}"/>
                </a:ext>
              </a:extLst>
            </p:cNvPr>
            <p:cNvSpPr/>
            <p:nvPr/>
          </p:nvSpPr>
          <p:spPr>
            <a:xfrm>
              <a:off x="4207140" y="3509498"/>
              <a:ext cx="5400686" cy="2097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 is large!</a:t>
              </a:r>
            </a:p>
            <a:p>
              <a:pPr algn="ctr"/>
              <a:r>
                <a:rPr lang="en-US" dirty="0"/>
                <a:t>The drinks make the difference not the people.</a:t>
              </a:r>
            </a:p>
            <a:p>
              <a:pPr algn="ctr"/>
              <a:r>
                <a:rPr lang="en-US" dirty="0"/>
                <a:t>Null hypothesis can be rejected!</a:t>
              </a:r>
            </a:p>
            <a:p>
              <a:pPr algn="ctr"/>
              <a:r>
                <a:rPr lang="en-US" dirty="0"/>
                <a:t>We have found something!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822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1B29-863D-4940-AD11-F3A03860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our previous method has a problem!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45BB-1F6C-4B7D-8228-FBBEC038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What if the variance within groups is large because we have many data points in each group?</a:t>
            </a:r>
          </a:p>
          <a:p>
            <a:r>
              <a:rPr lang="en-US" dirty="0"/>
              <a:t>A: We should compensate different group sizes by defining the degree of freedoms!</a:t>
            </a:r>
          </a:p>
          <a:p>
            <a:r>
              <a:rPr lang="en-US" dirty="0"/>
              <a:t> The between-group degrees of freedom is the number of groups minus one</a:t>
            </a:r>
          </a:p>
          <a:p>
            <a:r>
              <a:rPr lang="en-US" dirty="0"/>
              <a:t>The within-groups degrees of freedom is the total number of observations, minus the number of groups</a:t>
            </a:r>
          </a:p>
          <a:p>
            <a:r>
              <a:rPr lang="en-US" dirty="0"/>
              <a:t> Thus if there are </a:t>
            </a:r>
            <a:r>
              <a:rPr lang="en-US" i="1" dirty="0"/>
              <a:t>n</a:t>
            </a:r>
            <a:r>
              <a:rPr lang="en-US" dirty="0"/>
              <a:t> observations in </a:t>
            </a:r>
            <a:r>
              <a:rPr lang="en-US" i="1" dirty="0"/>
              <a:t>a</a:t>
            </a:r>
            <a:r>
              <a:rPr lang="en-US" dirty="0"/>
              <a:t> groups, between-group degrees of freedom is </a:t>
            </a:r>
            <a:r>
              <a:rPr lang="en-US" i="1" dirty="0"/>
              <a:t>a</a:t>
            </a:r>
            <a:r>
              <a:rPr lang="en-US" dirty="0"/>
              <a:t>-1 and within-groups degrees of freedom is 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i="1" dirty="0"/>
              <a:t>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8221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2BC3B-420B-4EF2-9B32-49478CD0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>
                <a:solidFill>
                  <a:srgbClr val="2A1A00"/>
                </a:solidFill>
              </a:rPr>
              <a:t>But how do we do that?</a:t>
            </a:r>
          </a:p>
        </p:txBody>
      </p:sp>
      <p:pic>
        <p:nvPicPr>
          <p:cNvPr id="1026" name="Picture 2" descr="Image result for thinking">
            <a:extLst>
              <a:ext uri="{FF2B5EF4-FFF2-40B4-BE49-F238E27FC236}">
                <a16:creationId xmlns:a16="http://schemas.microsoft.com/office/drawing/2014/main" id="{D2EE8482-C1A0-4D3E-BC09-7DBDCF70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68" y="643464"/>
            <a:ext cx="5574989" cy="55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29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1B29-863D-4940-AD11-F3A03860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variances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45BB-1F6C-4B7D-8228-FBBEC038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variance must be divided by its degree of freedom! </a:t>
            </a:r>
          </a:p>
          <a:p>
            <a:r>
              <a:rPr lang="en-US" dirty="0"/>
              <a:t>Now we can have a fair comparison!</a:t>
            </a:r>
          </a:p>
        </p:txBody>
      </p:sp>
    </p:spTree>
    <p:extLst>
      <p:ext uri="{BB962C8B-B14F-4D97-AF65-F5344CB8AC3E}">
        <p14:creationId xmlns:p14="http://schemas.microsoft.com/office/powerpoint/2010/main" val="46132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2BC3B-420B-4EF2-9B32-49478CD0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spc="800">
                <a:solidFill>
                  <a:srgbClr val="2A1A00"/>
                </a:solidFill>
              </a:rPr>
              <a:t>But how does the  resulting random variable look like?</a:t>
            </a:r>
          </a:p>
        </p:txBody>
      </p:sp>
      <p:pic>
        <p:nvPicPr>
          <p:cNvPr id="3" name="Picture 2" descr="Image result for thinking">
            <a:extLst>
              <a:ext uri="{FF2B5EF4-FFF2-40B4-BE49-F238E27FC236}">
                <a16:creationId xmlns:a16="http://schemas.microsoft.com/office/drawing/2014/main" id="{1B5C8D2E-C697-4AE5-A64D-8784F170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68" y="643464"/>
            <a:ext cx="5574989" cy="55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16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E838B-1A1E-41F8-86CB-AC90A721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/>
              <a:t>distribution of the variance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A0B700-2D33-467A-A472-775755B9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Q: What is the distribution of the variance?</a:t>
            </a:r>
          </a:p>
          <a:p>
            <a:r>
              <a:rPr lang="en-US" dirty="0">
                <a:solidFill>
                  <a:schemeClr val="tx1"/>
                </a:solidFill>
              </a:rPr>
              <a:t>A: If we assume a normal distribution of the data, the variance has a Chi square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chi-squared distribution (χ2) is the distribution of a sum of the squares of independent normal random variables.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18" name="Picture 6" descr="Chi-square pdf.svg">
            <a:extLst>
              <a:ext uri="{FF2B5EF4-FFF2-40B4-BE49-F238E27FC236}">
                <a16:creationId xmlns:a16="http://schemas.microsoft.com/office/drawing/2014/main" id="{0EB8923B-CAD3-4E77-B4B5-2C78B76B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87" y="2208616"/>
            <a:ext cx="3656581" cy="24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EC2FA9-F5A3-493D-B151-79647145AD88}"/>
              </a:ext>
            </a:extLst>
          </p:cNvPr>
          <p:cNvSpPr/>
          <p:nvPr/>
        </p:nvSpPr>
        <p:spPr>
          <a:xfrm>
            <a:off x="1895061" y="2968487"/>
            <a:ext cx="4200939" cy="2385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9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31B29-863D-4940-AD11-F3A03860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/>
              <a:t>F-Distribution!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F45BB-1F6C-4B7D-8228-FBBEC03842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051" y="2443140"/>
                <a:ext cx="6306309" cy="3930227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If you divide two normalized chi-squared random variables by each other…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You’ll get the F-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F45BB-1F6C-4B7D-8228-FBBEC0384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051" y="2443140"/>
                <a:ext cx="6306309" cy="3930227"/>
              </a:xfrm>
              <a:blipFill>
                <a:blip r:embed="rId2"/>
                <a:stretch>
                  <a:fillRect l="-870" t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9" name="Picture 7" descr="F-distribution pdf.svg">
            <a:extLst>
              <a:ext uri="{FF2B5EF4-FFF2-40B4-BE49-F238E27FC236}">
                <a16:creationId xmlns:a16="http://schemas.microsoft.com/office/drawing/2014/main" id="{A964D334-9719-4A5B-A106-391D7645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87" y="2057782"/>
            <a:ext cx="3656581" cy="274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9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BB3C-57CE-4C0F-8C82-0A45FA25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F029-9C53-41DF-B4EB-E707504C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statistics: We have this characteristics in the data, but we cannot generalize it.</a:t>
            </a:r>
          </a:p>
          <a:p>
            <a:r>
              <a:rPr lang="en-US" dirty="0"/>
              <a:t>Inferential statistics: We can generalize the results to the data that doesn’t exist right now.</a:t>
            </a:r>
          </a:p>
          <a:p>
            <a:r>
              <a:rPr lang="en-US" dirty="0"/>
              <a:t>T-test shows if our statistics are inferential!</a:t>
            </a:r>
          </a:p>
        </p:txBody>
      </p:sp>
    </p:spTree>
    <p:extLst>
      <p:ext uri="{BB962C8B-B14F-4D97-AF65-F5344CB8AC3E}">
        <p14:creationId xmlns:p14="http://schemas.microsoft.com/office/powerpoint/2010/main" val="118988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C3B-420B-4EF2-9B32-49478CD0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941" y="1241575"/>
            <a:ext cx="3437290" cy="43748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200" spc="800" dirty="0">
                <a:solidFill>
                  <a:srgbClr val="2A1A00"/>
                </a:solidFill>
              </a:rPr>
              <a:t>But how small must the final output be so that we can say the findings are significant?</a:t>
            </a:r>
          </a:p>
        </p:txBody>
      </p:sp>
      <p:pic>
        <p:nvPicPr>
          <p:cNvPr id="3" name="Picture 2" descr="Image result for thinking">
            <a:extLst>
              <a:ext uri="{FF2B5EF4-FFF2-40B4-BE49-F238E27FC236}">
                <a16:creationId xmlns:a16="http://schemas.microsoft.com/office/drawing/2014/main" id="{1B5C8D2E-C697-4AE5-A64D-8784F170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68" y="643464"/>
            <a:ext cx="5574989" cy="55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6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5795-3E8C-4818-AE27-8C537467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Calculate the final probability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BC5E3-8BE1-4FE6-B0ED-C36B8504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1584148"/>
            <a:ext cx="5978273" cy="33790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0386-040E-4A9A-B227-2E66B276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calculate the final P-Value by integrating the right tail of the f-distribution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AutoShape 2" descr="Image result for f distribution right tail">
            <a:extLst>
              <a:ext uri="{FF2B5EF4-FFF2-40B4-BE49-F238E27FC236}">
                <a16:creationId xmlns:a16="http://schemas.microsoft.com/office/drawing/2014/main" id="{0979B901-A2CE-4966-A0D7-EC6FBD36CE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9EA0-8E56-4E52-8981-161AEFEA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B5F6-72B2-498F-8612-29EB131D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assumes that the observations within each group are normally distributed.</a:t>
            </a:r>
          </a:p>
          <a:p>
            <a:r>
              <a:rPr lang="en-US" dirty="0" err="1"/>
              <a:t>Anova</a:t>
            </a:r>
            <a:r>
              <a:rPr lang="en-US" dirty="0"/>
              <a:t> also assumes that your data are homoscedastic, meaning the standard deviations are equal in the groups.</a:t>
            </a:r>
          </a:p>
        </p:txBody>
      </p:sp>
    </p:spTree>
    <p:extLst>
      <p:ext uri="{BB962C8B-B14F-4D97-AF65-F5344CB8AC3E}">
        <p14:creationId xmlns:p14="http://schemas.microsoft.com/office/powerpoint/2010/main" val="63734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7DFD-DE66-482D-9793-C506CA88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6C53-A86B-48D0-BAAA-27575986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distribution of OUTs in samples collected from different sites</a:t>
            </a:r>
          </a:p>
          <a:p>
            <a:r>
              <a:rPr lang="en-US" dirty="0"/>
              <a:t>Samples are collected from left palm, right palm tongue and gut</a:t>
            </a:r>
          </a:p>
          <a:p>
            <a:r>
              <a:rPr lang="en-US" dirty="0"/>
              <a:t>If we pick a random OTU, what is its distribution its observation among different groups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D53A8F-16AB-4BB6-894A-0B4E3C8D15E3}"/>
              </a:ext>
            </a:extLst>
          </p:cNvPr>
          <p:cNvGraphicFramePr>
            <a:graphicFrameLocks noGrp="1"/>
          </p:cNvGraphicFramePr>
          <p:nvPr/>
        </p:nvGraphicFramePr>
        <p:xfrm>
          <a:off x="1006475" y="3870964"/>
          <a:ext cx="79387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371">
                  <a:extLst>
                    <a:ext uri="{9D8B030D-6E8A-4147-A177-3AD203B41FA5}">
                      <a16:colId xmlns:a16="http://schemas.microsoft.com/office/drawing/2014/main" val="167456694"/>
                    </a:ext>
                  </a:extLst>
                </a:gridCol>
                <a:gridCol w="3969371">
                  <a:extLst>
                    <a:ext uri="{9D8B030D-6E8A-4147-A177-3AD203B41FA5}">
                      <a16:colId xmlns:a16="http://schemas.microsoft.com/office/drawing/2014/main" val="871592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tosses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 of getting all Heads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06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Palm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0, 0, 0, 0, 3, 17, 0, 0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Palm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234, 0, 0, 0, 0, 201, 0, 0, 0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9875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Tongue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0, 8, 0, 0, 0, 0, 0, 0, 0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2567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812, 1176, 713, 407, 242, 1084, 929, 1622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4602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D7EABC3-34FF-4C86-88E7-CD37CC89C45A}"/>
                  </a:ext>
                </a:extLst>
              </p:cNvPr>
              <p:cNvSpPr/>
              <p:nvPr/>
            </p:nvSpPr>
            <p:spPr>
              <a:xfrm>
                <a:off x="9190420" y="4429797"/>
                <a:ext cx="2145434" cy="7365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P-value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025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D7EABC3-34FF-4C86-88E7-CD37CC89C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420" y="4429797"/>
                <a:ext cx="2145434" cy="73653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50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44E0-4E03-4FE4-9EF6-5A14C8F9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FBD9-F480-49A1-8C2B-C3D00D66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095FC-0738-4203-AFF1-321839B2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13" y="0"/>
            <a:ext cx="6772890" cy="68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38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5490-7718-42B8-97BD-70A8F5227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ANOVA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MAnova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C324-50C8-4B62-BB25-BA5674E1A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Taha Aslani</a:t>
            </a:r>
          </a:p>
          <a:p>
            <a:r>
              <a:rPr lang="en-US" dirty="0"/>
              <a:t>Richard Moyer</a:t>
            </a:r>
          </a:p>
        </p:txBody>
      </p:sp>
    </p:spTree>
    <p:extLst>
      <p:ext uri="{BB962C8B-B14F-4D97-AF65-F5344CB8AC3E}">
        <p14:creationId xmlns:p14="http://schemas.microsoft.com/office/powerpoint/2010/main" val="79599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9EA0-8E56-4E52-8981-161AEFEA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B5F6-72B2-498F-8612-29EB131D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have more than one factor and we want to find out which factor is responsible for the difference</a:t>
            </a:r>
          </a:p>
          <a:p>
            <a:r>
              <a:rPr lang="en-US" dirty="0"/>
              <a:t>Which variate is causing a significant change?</a:t>
            </a:r>
          </a:p>
        </p:txBody>
      </p:sp>
    </p:spTree>
    <p:extLst>
      <p:ext uri="{BB962C8B-B14F-4D97-AF65-F5344CB8AC3E}">
        <p14:creationId xmlns:p14="http://schemas.microsoft.com/office/powerpoint/2010/main" val="2081864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9D61F9-1EDA-489D-A88C-0B050066A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" r="2" b="2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0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343DD-795B-4F95-9DC7-EFF2BEFC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MANOVA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69A8-4E5E-423C-9AA6-B618FD1D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r>
              <a:rPr lang="en-US" dirty="0"/>
              <a:t>For example assume that we are interested in grades of students from different ages.</a:t>
            </a:r>
          </a:p>
          <a:p>
            <a:r>
              <a:rPr lang="en-US" dirty="0"/>
              <a:t>We can find the average of each group and compare them.</a:t>
            </a:r>
          </a:p>
          <a:p>
            <a:r>
              <a:rPr lang="en-US" dirty="0"/>
              <a:t>But what of in each group there are boys and girls?</a:t>
            </a:r>
          </a:p>
          <a:p>
            <a:r>
              <a:rPr lang="en-US" dirty="0"/>
              <a:t>This means that we have 2 variates: Age and Sex.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F0DA1-196B-4280-8903-8A4A7094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MANOVA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37DA6-A4B9-4ED6-AC16-9065F395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58" y="457200"/>
            <a:ext cx="6599412" cy="19468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DEA8-0E9E-4A8D-A42D-E92DA9F8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We can look at the data from 2 different angles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And Do ANOVA from each different point o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2C61B-F35D-48E8-AF2B-EBB17745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74" y="3826411"/>
            <a:ext cx="6873929" cy="13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4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0DA1-196B-4280-8903-8A4A7094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DEA8-0E9E-4A8D-A42D-E92DA9F8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8308B-063C-44DC-9663-3E5478F5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4ECF-6E36-4F74-8CB1-7A6CFED0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D08F-BB1E-4674-8600-52DC7A69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Lets assume that Tetesterol is a drug for controlling cholesterol.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6496D-41BF-498F-AC8D-FE0132FB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873170"/>
            <a:ext cx="5176744" cy="51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CAB8-D563-4505-9A33-62B427A5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 err="1"/>
              <a:t>Anova</a:t>
            </a:r>
            <a:r>
              <a:rPr lang="en-US" dirty="0"/>
              <a:t> for each null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E1B9-AEAA-4F70-988B-2789A406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P-Value of effect of sex (2 groups)</a:t>
            </a:r>
          </a:p>
          <a:p>
            <a:r>
              <a:rPr lang="en-US" dirty="0"/>
              <a:t>What is the P-Value of effect of age (3 groups)</a:t>
            </a:r>
          </a:p>
          <a:p>
            <a:r>
              <a:rPr lang="en-US" dirty="0"/>
              <a:t>What is the P-Value of combined effect of both factors (2*3 = 6 groups)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9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502A4F-D5A1-4AC5-9EA9-9CD127D57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988417-1615-402D-9A4D-1682E34A5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0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88BB-3EF5-4FB3-A7F3-C3635FCD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66AD1E-2D5C-4AD1-8C14-A8B238C8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Type-I error is when null hypothesis is true but gets rejected (false positive)</a:t>
            </a:r>
          </a:p>
          <a:p>
            <a:r>
              <a:rPr lang="en-US" dirty="0"/>
              <a:t>In a single analysis, there is always a chance of getting a Type-1 error</a:t>
            </a:r>
          </a:p>
          <a:p>
            <a:r>
              <a:rPr lang="en-US" dirty="0"/>
              <a:t>When performing multiple analyses on the same independent variable,  the chance of getting a Type-1 error increases with increasing analyses</a:t>
            </a:r>
          </a:p>
          <a:p>
            <a:r>
              <a:rPr lang="en-US" dirty="0"/>
              <a:t>This probability of getting ONE false positive in the case of Bonferroni correction is called the Family Wise Error Rate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  <a:p>
            <a:r>
              <a:rPr lang="en-US" dirty="0"/>
              <a:t>How do we prevent this?</a:t>
            </a:r>
          </a:p>
        </p:txBody>
      </p:sp>
    </p:spTree>
    <p:extLst>
      <p:ext uri="{BB962C8B-B14F-4D97-AF65-F5344CB8AC3E}">
        <p14:creationId xmlns:p14="http://schemas.microsoft.com/office/powerpoint/2010/main" val="43192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E97D-E17E-4A32-A554-5B4D3D86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Bonferroni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B9A1-7036-449B-B399-581C4FFC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Bonferroni correction of FWER is simple</a:t>
            </a:r>
          </a:p>
          <a:p>
            <a:r>
              <a:rPr lang="en-US" dirty="0"/>
              <a:t>First, select desired </a:t>
            </a:r>
            <a:r>
              <a:rPr lang="el-GR" dirty="0">
                <a:cs typeface="Times New Roman" panose="02020603050405020304" pitchFamily="18" charset="0"/>
              </a:rPr>
              <a:t>α</a:t>
            </a:r>
            <a:r>
              <a:rPr lang="en-US" dirty="0">
                <a:cs typeface="Times New Roman" panose="02020603050405020304" pitchFamily="18" charset="0"/>
              </a:rPr>
              <a:t> (typically 0.05)</a:t>
            </a:r>
          </a:p>
          <a:p>
            <a:r>
              <a:rPr lang="en-US" dirty="0">
                <a:cs typeface="Times New Roman" panose="02020603050405020304" pitchFamily="18" charset="0"/>
              </a:rPr>
              <a:t>Second, divide </a:t>
            </a:r>
            <a:r>
              <a:rPr lang="el-GR" dirty="0">
                <a:cs typeface="Times New Roman" panose="02020603050405020304" pitchFamily="18" charset="0"/>
              </a:rPr>
              <a:t>α</a:t>
            </a:r>
            <a:r>
              <a:rPr lang="en-US" dirty="0">
                <a:cs typeface="Times New Roman" panose="02020603050405020304" pitchFamily="18" charset="0"/>
              </a:rPr>
              <a:t> by the number of analyses (n)</a:t>
            </a:r>
          </a:p>
        </p:txBody>
      </p:sp>
    </p:spTree>
    <p:extLst>
      <p:ext uri="{BB962C8B-B14F-4D97-AF65-F5344CB8AC3E}">
        <p14:creationId xmlns:p14="http://schemas.microsoft.com/office/powerpoint/2010/main" val="182503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7CE1-5027-4E5A-8617-83620832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Bonferroni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F9BA-4B40-4352-B73F-10DBD5DCE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The value </a:t>
            </a:r>
            <a:r>
              <a:rPr lang="el-GR" dirty="0">
                <a:cs typeface="Times New Roman" panose="02020603050405020304" pitchFamily="18" charset="0"/>
              </a:rPr>
              <a:t>α</a:t>
            </a:r>
            <a:r>
              <a:rPr lang="en-US" dirty="0">
                <a:cs typeface="Times New Roman" panose="02020603050405020304" pitchFamily="18" charset="0"/>
              </a:rPr>
              <a:t>/n is the critical p-value by which you would reject or not reject the null hypotheses for each analysis</a:t>
            </a:r>
          </a:p>
          <a:p>
            <a:r>
              <a:rPr lang="en-US" dirty="0">
                <a:cs typeface="Times New Roman" panose="02020603050405020304" pitchFamily="18" charset="0"/>
              </a:rPr>
              <a:t>If the p-value for any individual analysis is less than this critical p-value, then the null hypothesis for that analysis is rejected</a:t>
            </a:r>
          </a:p>
          <a:p>
            <a:r>
              <a:rPr lang="en-US" dirty="0"/>
              <a:t>The Bonferroni correction ensures that the total probability between all analyses for a Type-1 (false positive) error is less than </a:t>
            </a:r>
            <a:r>
              <a:rPr lang="el-GR" dirty="0">
                <a:cs typeface="Times New Roman" panose="02020603050405020304" pitchFamily="18" charset="0"/>
              </a:rPr>
              <a:t>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4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433E-D879-4B5C-BE59-1CDC0B9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Bonferroni correction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4C26BB-C2A0-4FC2-9F77-EA793DF52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let’s assume </a:t>
            </a:r>
            <a:r>
              <a:rPr lang="el-GR" dirty="0">
                <a:cs typeface="Times New Roman" panose="02020603050405020304" pitchFamily="18" charset="0"/>
              </a:rPr>
              <a:t>α</a:t>
            </a:r>
            <a:r>
              <a:rPr lang="en-US" dirty="0">
                <a:cs typeface="Times New Roman" panose="02020603050405020304" pitchFamily="18" charset="0"/>
              </a:rPr>
              <a:t> = 0.05.</a:t>
            </a:r>
          </a:p>
          <a:p>
            <a:r>
              <a:rPr lang="en-US" dirty="0">
                <a:cs typeface="Times New Roman" panose="02020603050405020304" pitchFamily="18" charset="0"/>
              </a:rPr>
              <a:t>With 25 different tests, this means our critical p-value is 0.05/25 = .002</a:t>
            </a:r>
          </a:p>
          <a:p>
            <a:r>
              <a:rPr lang="en-US" dirty="0">
                <a:cs typeface="Times New Roman" panose="02020603050405020304" pitchFamily="18" charset="0"/>
              </a:rPr>
              <a:t>Hence, we would reject null </a:t>
            </a:r>
            <a:r>
              <a:rPr lang="en-US">
                <a:cs typeface="Times New Roman" panose="02020603050405020304" pitchFamily="18" charset="0"/>
              </a:rPr>
              <a:t>hypotheses just </a:t>
            </a:r>
            <a:r>
              <a:rPr lang="en-US" dirty="0">
                <a:cs typeface="Times New Roman" panose="02020603050405020304" pitchFamily="18" charset="0"/>
              </a:rPr>
              <a:t>“Total calories”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96D516-38A2-43C1-A66F-693E4D27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5" y="1"/>
            <a:ext cx="358188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E8482E-04D0-48D9-9028-280F3712578D}"/>
              </a:ext>
            </a:extLst>
          </p:cNvPr>
          <p:cNvSpPr/>
          <p:nvPr/>
        </p:nvSpPr>
        <p:spPr>
          <a:xfrm>
            <a:off x="762000" y="457200"/>
            <a:ext cx="2988366" cy="284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4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E59286-F2A1-4FB1-A9DA-53B521E7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Benjamini</a:t>
            </a:r>
            <a:r>
              <a:rPr lang="en-US" dirty="0"/>
              <a:t>-Hochberg correction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E83B8-5388-42FB-9A7F-63C1577B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Bonferroni can be useful but is used to limit the probability of getting just ONE false positive (Family Wise Error Rate)</a:t>
            </a:r>
          </a:p>
          <a:p>
            <a:r>
              <a:rPr lang="en-US" dirty="0"/>
              <a:t>The False Discovery Rate is the expected portion of results expected to be a false positive</a:t>
            </a:r>
          </a:p>
          <a:p>
            <a:r>
              <a:rPr lang="en-US" dirty="0" err="1"/>
              <a:t>Benjamini</a:t>
            </a:r>
            <a:r>
              <a:rPr lang="en-US" dirty="0"/>
              <a:t>-Hochberg Correction is used to control the FDR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8D8C-45A3-43AC-8DC6-1C3440B3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Benjamini-hochberg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6877-7363-43BA-AE80-EF33536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procedure for </a:t>
            </a:r>
            <a:r>
              <a:rPr lang="en-US" dirty="0" err="1"/>
              <a:t>Benjamini</a:t>
            </a:r>
            <a:r>
              <a:rPr lang="en-US" dirty="0"/>
              <a:t>-Hochberg is just a little more complicated than the Bonferroni</a:t>
            </a:r>
          </a:p>
          <a:p>
            <a:r>
              <a:rPr lang="en-US" dirty="0"/>
              <a:t>First, sort each test by their p-value from least to greatest (in </a:t>
            </a:r>
            <a:r>
              <a:rPr lang="en-US" dirty="0" err="1"/>
              <a:t>otherwords</a:t>
            </a:r>
            <a:r>
              <a:rPr lang="en-US" dirty="0"/>
              <a:t>, the greatest probability of being significant)</a:t>
            </a:r>
          </a:p>
          <a:p>
            <a:r>
              <a:rPr lang="en-US" dirty="0"/>
              <a:t>Then apply ranks </a:t>
            </a:r>
            <a:r>
              <a:rPr lang="en-US" dirty="0" err="1"/>
              <a:t>i</a:t>
            </a:r>
            <a:r>
              <a:rPr lang="en-US" dirty="0"/>
              <a:t> = 1 to n to each value test, starting with the least p-value</a:t>
            </a:r>
          </a:p>
          <a:p>
            <a:r>
              <a:rPr lang="en-US" dirty="0"/>
              <a:t>m = number of tests, Q = desired FDR value</a:t>
            </a:r>
          </a:p>
          <a:p>
            <a:r>
              <a:rPr lang="en-US" dirty="0"/>
              <a:t>Then for each test do (</a:t>
            </a:r>
            <a:r>
              <a:rPr lang="en-US" dirty="0" err="1"/>
              <a:t>i</a:t>
            </a:r>
            <a:r>
              <a:rPr lang="en-US" dirty="0"/>
              <a:t>/m)*Q</a:t>
            </a:r>
          </a:p>
          <a:p>
            <a:r>
              <a:rPr lang="en-US" dirty="0"/>
              <a:t>Any test with their p-value &lt; (</a:t>
            </a:r>
            <a:r>
              <a:rPr lang="en-US" dirty="0" err="1"/>
              <a:t>i</a:t>
            </a:r>
            <a:r>
              <a:rPr lang="en-US" dirty="0"/>
              <a:t>/m)*Q would have their null hypothesis correctly rejected</a:t>
            </a:r>
          </a:p>
        </p:txBody>
      </p:sp>
    </p:spTree>
    <p:extLst>
      <p:ext uri="{BB962C8B-B14F-4D97-AF65-F5344CB8AC3E}">
        <p14:creationId xmlns:p14="http://schemas.microsoft.com/office/powerpoint/2010/main" val="159688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37D18F-4075-402B-AFFF-3B7990E5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Benjamini</a:t>
            </a:r>
            <a:r>
              <a:rPr lang="en-US" dirty="0"/>
              <a:t>-Hochberg correction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504992-4FC5-4A56-A03D-42058E5F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m = 25 and Q = 0.05</a:t>
            </a:r>
          </a:p>
          <a:p>
            <a:r>
              <a:rPr lang="en-US" dirty="0"/>
              <a:t>When reading down the list of p-values, the variable furthest down the list with a p-value less than (</a:t>
            </a:r>
            <a:r>
              <a:rPr lang="en-US" dirty="0" err="1"/>
              <a:t>i</a:t>
            </a:r>
            <a:r>
              <a:rPr lang="en-US" dirty="0"/>
              <a:t>/m)Q is “Proteins”</a:t>
            </a:r>
          </a:p>
          <a:p>
            <a:r>
              <a:rPr lang="en-US" dirty="0"/>
              <a:t>This means that the first tests are significant (their null hypotheses can be rejected)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6B4D8-500A-40A7-9D7C-CF35FA9FA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9" y="0"/>
            <a:ext cx="522093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E640F6-1094-4F14-A3AE-017E4D9E4788}"/>
              </a:ext>
            </a:extLst>
          </p:cNvPr>
          <p:cNvSpPr/>
          <p:nvPr/>
        </p:nvSpPr>
        <p:spPr>
          <a:xfrm>
            <a:off x="980661" y="457200"/>
            <a:ext cx="4837043" cy="128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1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33D4-3619-4607-B5CB-13643CD6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25C9F-71DB-449D-B848-5C79B7FBE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0"/>
            <a:ext cx="9134454" cy="6858000"/>
          </a:xfrm>
        </p:spPr>
      </p:pic>
    </p:spTree>
    <p:extLst>
      <p:ext uri="{BB962C8B-B14F-4D97-AF65-F5344CB8AC3E}">
        <p14:creationId xmlns:p14="http://schemas.microsoft.com/office/powerpoint/2010/main" val="352500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C1F6-2774-45C5-BA44-4B97780A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6B22-9FD9-4DC1-AC6D-E22F7880C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mean is different</a:t>
            </a:r>
          </a:p>
          <a:p>
            <a:r>
              <a:rPr lang="en-US" dirty="0">
                <a:solidFill>
                  <a:schemeClr val="tx1"/>
                </a:solidFill>
              </a:rPr>
              <a:t>Is it by chance?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46B90-1681-49D6-BE1B-EF9752C2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1520263"/>
            <a:ext cx="5176744" cy="384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409B-1EDE-4627-A5F2-C5347A69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A8701-804B-40D0-8A5B-E054E6608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𝐷𝑖𝑓𝑓𝑒𝑟𝑒𝑛𝑐𝑒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𝑚𝑒𝑎𝑛𝑠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𝑔𝑟𝑜𝑢𝑝𝑠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A8701-804B-40D0-8A5B-E054E6608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409B-1EDE-4627-A5F2-C5347A69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A8701-804B-40D0-8A5B-E054E6608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r>
                  <a:rPr lang="en-US" sz="4400" dirty="0"/>
                  <a:t>m: means</a:t>
                </a:r>
              </a:p>
              <a:p>
                <a:pPr marL="0" indent="0">
                  <a:buNone/>
                </a:pPr>
                <a:r>
                  <a:rPr lang="en-US" sz="4400" dirty="0"/>
                  <a:t>S: standard deviation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A8701-804B-40D0-8A5B-E054E6608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1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409B-1EDE-4627-A5F2-C5347A69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A8701-804B-40D0-8A5B-E054E6608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r>
                  <a:rPr lang="en-US" sz="4400" dirty="0"/>
                  <a:t>m: means</a:t>
                </a:r>
              </a:p>
              <a:p>
                <a:pPr marL="0" indent="0">
                  <a:buNone/>
                </a:pPr>
                <a:r>
                  <a:rPr lang="en-US" sz="4400" dirty="0"/>
                  <a:t>S: standard deviation</a:t>
                </a:r>
              </a:p>
              <a:p>
                <a:pPr marL="0" indent="0">
                  <a:buNone/>
                </a:pPr>
                <a:r>
                  <a:rPr lang="en-US" sz="4400" dirty="0"/>
                  <a:t>n: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A8701-804B-40D0-8A5B-E054E6608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78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1840</Words>
  <Application>Microsoft Office PowerPoint</Application>
  <PresentationFormat>Widescreen</PresentationFormat>
  <Paragraphs>357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Cambria Math</vt:lpstr>
      <vt:lpstr>Corbel</vt:lpstr>
      <vt:lpstr>Gill Sans MT</vt:lpstr>
      <vt:lpstr>Impact</vt:lpstr>
      <vt:lpstr>Times New Roman</vt:lpstr>
      <vt:lpstr>Badge</vt:lpstr>
      <vt:lpstr>Tutorial #1A</vt:lpstr>
      <vt:lpstr>T-test</vt:lpstr>
      <vt:lpstr>T-test</vt:lpstr>
      <vt:lpstr>Two types of statistics</vt:lpstr>
      <vt:lpstr>How does it work?</vt:lpstr>
      <vt:lpstr>How does it work?</vt:lpstr>
      <vt:lpstr>Formula</vt:lpstr>
      <vt:lpstr>Formula</vt:lpstr>
      <vt:lpstr>Formula</vt:lpstr>
      <vt:lpstr>PowerPoint Presentation</vt:lpstr>
      <vt:lpstr>PowerPoint Presentation</vt:lpstr>
      <vt:lpstr>But how large t-value must be to imply significance?</vt:lpstr>
      <vt:lpstr>P-value</vt:lpstr>
      <vt:lpstr>P-value</vt:lpstr>
      <vt:lpstr>P-value</vt:lpstr>
      <vt:lpstr>PowerPoint Presentation</vt:lpstr>
      <vt:lpstr>Real experiment</vt:lpstr>
      <vt:lpstr>Analysis of variance (Anova)</vt:lpstr>
      <vt:lpstr>ANOVA</vt:lpstr>
      <vt:lpstr>PowerPoint Presentation</vt:lpstr>
      <vt:lpstr>Test A</vt:lpstr>
      <vt:lpstr>Test A</vt:lpstr>
      <vt:lpstr>Test A</vt:lpstr>
      <vt:lpstr>Test A</vt:lpstr>
      <vt:lpstr>Test A</vt:lpstr>
      <vt:lpstr>Test A</vt:lpstr>
      <vt:lpstr>Test A</vt:lpstr>
      <vt:lpstr>Test B</vt:lpstr>
      <vt:lpstr>Test B</vt:lpstr>
      <vt:lpstr>Test B</vt:lpstr>
      <vt:lpstr>Test B</vt:lpstr>
      <vt:lpstr>Test A</vt:lpstr>
      <vt:lpstr>Test B</vt:lpstr>
      <vt:lpstr>But our previous method has a problem!</vt:lpstr>
      <vt:lpstr>But how do we do that?</vt:lpstr>
      <vt:lpstr>Comparing the variances</vt:lpstr>
      <vt:lpstr>But how does the  resulting random variable look like?</vt:lpstr>
      <vt:lpstr>distribution of the variance</vt:lpstr>
      <vt:lpstr>F-Distribution!</vt:lpstr>
      <vt:lpstr>But how small must the final output be so that we can say the findings are significant?</vt:lpstr>
      <vt:lpstr>Calculate the final probability</vt:lpstr>
      <vt:lpstr>Assumptions of ANOVA</vt:lpstr>
      <vt:lpstr>Real experiment</vt:lpstr>
      <vt:lpstr>Python Code</vt:lpstr>
      <vt:lpstr>Multivariate ANOVA (MAnova)</vt:lpstr>
      <vt:lpstr>MANOVA</vt:lpstr>
      <vt:lpstr>MANOVA</vt:lpstr>
      <vt:lpstr>MANOVA</vt:lpstr>
      <vt:lpstr>PowerPoint Presentation</vt:lpstr>
      <vt:lpstr>Calculate Anova for each null hypothesis </vt:lpstr>
      <vt:lpstr>Multiple testing</vt:lpstr>
      <vt:lpstr>Multiple testing</vt:lpstr>
      <vt:lpstr>Bonferroni correction</vt:lpstr>
      <vt:lpstr>Bonferroni Correction</vt:lpstr>
      <vt:lpstr>Bonferroni correction</vt:lpstr>
      <vt:lpstr>Benjamini-Hochberg correction</vt:lpstr>
      <vt:lpstr>Benjamini-hochberg</vt:lpstr>
      <vt:lpstr>Benjamini-Hochberg correction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</dc:title>
  <dc:creator>Taha Valizadeh</dc:creator>
  <cp:lastModifiedBy>Taha Valizadeh</cp:lastModifiedBy>
  <cp:revision>8</cp:revision>
  <dcterms:created xsi:type="dcterms:W3CDTF">2019-04-23T20:30:43Z</dcterms:created>
  <dcterms:modified xsi:type="dcterms:W3CDTF">2019-04-25T16:17:25Z</dcterms:modified>
</cp:coreProperties>
</file>