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848" r:id="rId2"/>
    <p:sldId id="874" r:id="rId3"/>
    <p:sldId id="865" r:id="rId4"/>
    <p:sldId id="852" r:id="rId5"/>
    <p:sldId id="875" r:id="rId6"/>
    <p:sldId id="876" r:id="rId7"/>
    <p:sldId id="877" r:id="rId8"/>
    <p:sldId id="878" r:id="rId9"/>
    <p:sldId id="879" r:id="rId10"/>
    <p:sldId id="880" r:id="rId11"/>
    <p:sldId id="881" r:id="rId12"/>
    <p:sldId id="895" r:id="rId13"/>
    <p:sldId id="885" r:id="rId14"/>
    <p:sldId id="886" r:id="rId15"/>
    <p:sldId id="882" r:id="rId16"/>
    <p:sldId id="884" r:id="rId17"/>
    <p:sldId id="888" r:id="rId18"/>
    <p:sldId id="901" r:id="rId19"/>
    <p:sldId id="861" r:id="rId20"/>
    <p:sldId id="891" r:id="rId21"/>
    <p:sldId id="851" r:id="rId22"/>
    <p:sldId id="894" r:id="rId23"/>
    <p:sldId id="893" r:id="rId24"/>
    <p:sldId id="889" r:id="rId25"/>
    <p:sldId id="887" r:id="rId26"/>
    <p:sldId id="883" r:id="rId27"/>
    <p:sldId id="8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08025-1DF1-4309-96F2-8E02853D411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A7C8E-4794-4DDF-81D4-CDC394158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A7C8E-4794-4DDF-81D4-CDC3941589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A7C8E-4794-4DDF-81D4-CDC3941589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311D-E60F-D029-5130-5A500A6B6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7278C-0ACE-171E-F5DF-275ADE936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5816F8-371E-7CD4-13D9-4EFBC71C4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FBDC-ADE2-3DFC-4C1B-EA072FEC9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A7C8E-4794-4DDF-81D4-CDC3941589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47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A7C8E-4794-4DDF-81D4-CDC3941589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7CFB9-1767-B767-55A7-C68EB82B9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AC25E9-723B-2E5F-A2B4-6DBB144E3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FBA62C-4502-E5B1-1232-7D9C072B2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A5268-A788-18A3-69D5-F41DC12E4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A7C8E-4794-4DDF-81D4-CDC3941589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1810-03C7-1B7C-C582-3E58B9106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20E8-3AEA-D72B-7A2B-E246BA446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3AE1C-1818-E9AB-1627-C5D74B3A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9EA5-A67C-484D-8004-9CDF622AFBEC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8346-ED59-EEC5-75D7-B45CC4CD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8DA7-7B72-4D6D-207A-ABF12071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1962-95CA-B8DB-2CFD-C78BE482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61526-E4D9-71EA-0239-DAAF33985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E376-D1D8-D70A-939A-EE1F9C7D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00FF-FE18-4747-9720-6CA7E1E7781E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B7CD3-19F2-30A2-2302-7816BB83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735F-4CFB-F4BB-C2B6-8960C8BC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2EE94-11C0-17CC-C16E-97A84D4E0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38A74-DBDC-8CFF-3540-06FF6E9CC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12976-0541-D3BD-0F37-F25855DD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EC86-DF1F-48DE-9264-DE2C7BFF52BD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725E1-03DB-6B8C-C99C-C46C1D37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3BD7-ED6F-BEDD-7559-B475971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A561-CEE9-8D3B-831F-F068E409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75CA-20A5-56E5-2197-126DE0D9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7906-88D2-3509-7B14-42366118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2FC7-2209-41D4-B2E9-7842986D39B6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1238-F8CA-4862-3828-C6E1C94F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685E5-BE46-EB49-5EC6-A77853FC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0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A770-0725-3116-D2B3-73BDB7CE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43EFE-28F0-D246-74E9-15CA7A4D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77B3-F1D5-0A8C-8930-9F11A161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3700-DD3C-4CC8-8C65-4AAE8931C083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39641-02F0-3EF5-6493-DEEF6E06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DCAF-16C6-B660-161C-E121B9B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A5A7-464B-1E9D-D36B-F4624262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7149-D9A5-2126-E738-E22A9B79B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5B01-94EC-1416-4519-C539898A6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3C756-36F9-2E53-653C-C6323E12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DB9-2836-4B4C-B84F-B6B4DBF21926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9F610-4EC7-E888-1F48-1ED110C6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B6044-AC93-9835-3ED1-A4B4A2E2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0D4B-A032-1AB3-2E60-0A3DAA65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06BA6-53D1-1CEE-4D11-F7C59277A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B89A5-7792-FC28-A23C-EAAB1B561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48513-A379-F3F4-2F4E-91E07C0D4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6AF00-16AE-BC39-B182-BD56C72BA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A09AE-17FD-EE34-F8DC-27207885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F289-440A-4700-A5B4-85D619026C6E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F870B-C337-C7E0-2ACA-B0A7A189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4A056-F65B-DC9D-B878-E7F36B9A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9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6EA9-0CB3-366A-4CD6-CC61FBF0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9852B-8DCC-4675-0D22-2F8877E7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0299-6322-4DBB-926F-D0AFFA75A770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57A3-A89D-3EB1-BEEC-C4C8F02C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37F1B-4613-0865-21AA-2761784D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7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B8F45-0825-8B1D-C6A1-B31AD590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6D7B-A951-428F-9AF5-45A5EE986900}" type="datetime1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5D966-296F-7130-3641-456DD0DE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B0FBC-EB66-B277-89D2-3370B3CD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ED66-8183-607B-A0B3-4C7ECC98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B34E-C31F-B996-F96F-73A06AF9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5D1AF-2321-82E4-8BD9-9AEAFB842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1AF0F-0BC4-EEA3-FA66-AA27B753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8CB0-5064-452D-9009-92108338E5DA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51D93-158D-942F-0F97-9E5368F4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98367-25D7-C2FA-23A3-ED836410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5FE3-DD48-2790-C1EF-1002C7CF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3AC29-70E1-2D64-8B36-2990F1678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9A10D-DD28-752A-A290-44C7A1D45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A3CE8-C7BD-C74F-2AD1-0BC8D738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F434-9954-43B8-9E4D-070A1AAA1A62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8E48F-8784-8FDA-9387-7353449C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AAD06-0105-8913-E4D7-C812F16F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0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0E04D-9A80-40D8-F2D4-2264F997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8EDC9-5411-60CF-74D0-A9ECF667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D449-F31F-E934-09C6-F1C5CF22E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A88D-B0D5-4033-93AA-F56425C40311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62441-CAB1-95B5-7556-57BC56D75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A521-FDA4-2438-3755-C12AE4DA9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w of light bulbs with only one lightbulb lit">
            <a:extLst>
              <a:ext uri="{FF2B5EF4-FFF2-40B4-BE49-F238E27FC236}">
                <a16:creationId xmlns:a16="http://schemas.microsoft.com/office/drawing/2014/main" id="{229183F2-5CF6-6A1D-CDF5-DB4DB1693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8" r="1056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A0298-889A-5DD5-3ACB-4CA263FDB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LayerNorm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D39C563-3325-5BFF-66B1-9B5140B6D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An optimal component for parameter-efficient fine-tuning</a:t>
            </a:r>
          </a:p>
        </p:txBody>
      </p:sp>
    </p:spTree>
    <p:extLst>
      <p:ext uri="{BB962C8B-B14F-4D97-AF65-F5344CB8AC3E}">
        <p14:creationId xmlns:p14="http://schemas.microsoft.com/office/powerpoint/2010/main" val="3543661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06C7ED-68FE-A334-7E09-A4E6BF32E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9C8EF0-BE1F-8175-AF64-53C98BE59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FC98-E7B6-1D4B-2D15-785F9639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Fisher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964C2-62BD-B99F-10BA-FAF338A08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EB181-C599-57A7-D418-6F872F2C1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8F3F-C812-D5C5-1FDB-35CA71F01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5511259" cy="395961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General Language Understanding Evaluation (GLUE)</a:t>
            </a:r>
          </a:p>
          <a:p>
            <a:r>
              <a:rPr lang="en-US" sz="2400" dirty="0"/>
              <a:t>Show the data to the pre-trained model and calculate Fisher Information</a:t>
            </a:r>
          </a:p>
          <a:p>
            <a:r>
              <a:rPr lang="en-US" sz="2400" dirty="0"/>
              <a:t>Average Fisher Information of each parameter in each task</a:t>
            </a:r>
          </a:p>
          <a:p>
            <a:r>
              <a:rPr lang="en-US" sz="2400" dirty="0"/>
              <a:t>For each task, normalize the Fisher information of all component by dividing to the sum</a:t>
            </a:r>
          </a:p>
          <a:p>
            <a:r>
              <a:rPr lang="en-US" sz="2400" dirty="0"/>
              <a:t>Average over all tasks</a:t>
            </a:r>
          </a:p>
          <a:p>
            <a:r>
              <a:rPr lang="en-US" sz="2400" dirty="0"/>
              <a:t>Sort components based on their Fisher Information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69C1-FAFC-A37F-5597-0FE967DE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E2C08A-0261-9021-B504-87B2B8BAB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964"/>
              </p:ext>
            </p:extLst>
          </p:nvPr>
        </p:nvGraphicFramePr>
        <p:xfrm>
          <a:off x="6840711" y="2102195"/>
          <a:ext cx="5115070" cy="3984282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39504">
                  <a:extLst>
                    <a:ext uri="{9D8B030D-6E8A-4147-A177-3AD203B41FA5}">
                      <a16:colId xmlns:a16="http://schemas.microsoft.com/office/drawing/2014/main" val="322085541"/>
                    </a:ext>
                  </a:extLst>
                </a:gridCol>
                <a:gridCol w="4175566">
                  <a:extLst>
                    <a:ext uri="{9D8B030D-6E8A-4147-A177-3AD203B41FA5}">
                      <a16:colId xmlns:a16="http://schemas.microsoft.com/office/drawing/2014/main" val="4285953165"/>
                    </a:ext>
                  </a:extLst>
                </a:gridCol>
              </a:tblGrid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0450726"/>
                  </a:ext>
                </a:extLst>
              </a:tr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output.LayerNorm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825614"/>
                  </a:ext>
                </a:extLst>
              </a:tr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attention.output.LayerNorm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61410"/>
                  </a:ext>
                </a:extLst>
              </a:tr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attention.output.dense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0143022"/>
                  </a:ext>
                </a:extLst>
              </a:tr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attention.self.value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4450295"/>
                  </a:ext>
                </a:extLst>
              </a:tr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output.dense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5261367"/>
                  </a:ext>
                </a:extLst>
              </a:tr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attention.self.query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2821785"/>
                  </a:ext>
                </a:extLst>
              </a:tr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intermediate.dense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4328049"/>
                  </a:ext>
                </a:extLst>
              </a:tr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attention.self.key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64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040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8D6B63-D4B5-7143-F1B3-F9967F9F6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E88ACF6-6087-F0FF-5296-4DD92149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01991-0087-5CD1-DF8A-5DF7DDB1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Pruning  LayerNorm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55E9C-8970-C6A2-D426-FB63B08EC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CA324-943C-D20A-DAF5-D99309232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EBA4-C4F0-1432-A8F0-3DD75BD81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Generally, transformer models are remarkably robust to pruning</a:t>
            </a:r>
          </a:p>
          <a:p>
            <a:r>
              <a:rPr lang="en-US" sz="2400" dirty="0"/>
              <a:t>Performance of models from the BERT family degrades significantly if one component, LayerNorm, is disabled</a:t>
            </a:r>
          </a:p>
          <a:p>
            <a:r>
              <a:rPr lang="en-US" sz="2400" dirty="0"/>
              <a:t>As an example, removing only 24 parameters in LayerNorm of </a:t>
            </a:r>
            <a:r>
              <a:rPr lang="en-US" sz="2400" dirty="0" err="1"/>
              <a:t>RoBERTa</a:t>
            </a:r>
            <a:r>
              <a:rPr lang="en-US" sz="2400" dirty="0"/>
              <a:t> increases the loss by nearly a factor of 4.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16E6C-532D-F962-92C3-6B8C7C97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11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083759-6A18-2CE2-061F-3C323BF4C718}"/>
              </a:ext>
            </a:extLst>
          </p:cNvPr>
          <p:cNvSpPr txBox="1">
            <a:spLocks/>
          </p:cNvSpPr>
          <p:nvPr/>
        </p:nvSpPr>
        <p:spPr>
          <a:xfrm>
            <a:off x="1155549" y="6275827"/>
            <a:ext cx="9643631" cy="526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O. Kovaleva, S. </a:t>
            </a:r>
            <a:r>
              <a:rPr lang="en-US" sz="1400" dirty="0" err="1"/>
              <a:t>Kulshreshtha</a:t>
            </a:r>
            <a:r>
              <a:rPr lang="en-US" sz="1400" dirty="0"/>
              <a:t>, A. Rogers, and A. </a:t>
            </a:r>
            <a:r>
              <a:rPr lang="en-US" sz="1400" dirty="0" err="1"/>
              <a:t>Rumshisky</a:t>
            </a:r>
            <a:r>
              <a:rPr lang="en-US" sz="1400" dirty="0"/>
              <a:t>, “BERT Busters: Outlier Dimensions that Disrupt Transformers.” 2021.</a:t>
            </a:r>
          </a:p>
        </p:txBody>
      </p:sp>
    </p:spTree>
    <p:extLst>
      <p:ext uri="{BB962C8B-B14F-4D97-AF65-F5344CB8AC3E}">
        <p14:creationId xmlns:p14="http://schemas.microsoft.com/office/powerpoint/2010/main" val="545469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13370-EF93-9191-CC9A-2E599A560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7F39C7-D007-9E4B-BAB1-EE61F7C32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2BF7B-98BB-694D-C29A-DE33535F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Parameter-efficient fine-tuning of LayerNorm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34536-D8D8-63F4-4ECB-375094EFB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1946A7-E078-C598-3AF8-11781FAA6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9F123-57BA-7282-C093-978FF7D3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12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1032BB-15A8-C705-1402-67E980226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9" y="2217343"/>
            <a:ext cx="9655326" cy="4496967"/>
          </a:xfrm>
        </p:spPr>
        <p:txBody>
          <a:bodyPr>
            <a:normAutofit/>
          </a:bodyPr>
          <a:lstStyle/>
          <a:p>
            <a:r>
              <a:rPr lang="en-US" sz="2400" dirty="0"/>
              <a:t>We can only train LayerNorm</a:t>
            </a:r>
          </a:p>
          <a:p>
            <a:r>
              <a:rPr lang="en-US" sz="2400" dirty="0"/>
              <a:t>All GLUE tasks</a:t>
            </a:r>
          </a:p>
          <a:p>
            <a:r>
              <a:rPr lang="en-US" sz="2400" dirty="0"/>
              <a:t>Compare to</a:t>
            </a:r>
          </a:p>
          <a:p>
            <a:pPr lvl="1"/>
            <a:r>
              <a:rPr lang="en-US" sz="2000" dirty="0"/>
              <a:t>Full fine-tuning</a:t>
            </a:r>
          </a:p>
          <a:p>
            <a:pPr lvl="1"/>
            <a:r>
              <a:rPr lang="en-US" sz="2000" dirty="0"/>
              <a:t>Only training bias</a:t>
            </a:r>
          </a:p>
          <a:p>
            <a:pPr lvl="1"/>
            <a:r>
              <a:rPr lang="en-US" sz="2000" dirty="0"/>
              <a:t>training the same number of parameters as LayerNorm that are randomly selected</a:t>
            </a:r>
          </a:p>
          <a:p>
            <a:r>
              <a:rPr lang="en-US" sz="2400" dirty="0"/>
              <a:t>We tuned hyperparameters (number of epochs and learning rate) on validation set and picked the best to test on the test set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05A1D2E-25BC-4BE8-E499-E00087B57486}"/>
              </a:ext>
            </a:extLst>
          </p:cNvPr>
          <p:cNvSpPr txBox="1">
            <a:spLocks/>
          </p:cNvSpPr>
          <p:nvPr/>
        </p:nvSpPr>
        <p:spPr>
          <a:xfrm>
            <a:off x="1155549" y="6275827"/>
            <a:ext cx="9643631" cy="526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Zaken</a:t>
            </a:r>
            <a:r>
              <a:rPr lang="en-US" sz="1400" dirty="0"/>
              <a:t>, E. B., </a:t>
            </a:r>
            <a:r>
              <a:rPr lang="en-US" sz="1400" dirty="0" err="1"/>
              <a:t>Ravfogel</a:t>
            </a:r>
            <a:r>
              <a:rPr lang="en-US" sz="1400" dirty="0"/>
              <a:t>, S., &amp; Goldberg, Y. (2021). </a:t>
            </a:r>
            <a:r>
              <a:rPr lang="en-US" sz="1400" dirty="0" err="1"/>
              <a:t>Bitfit</a:t>
            </a:r>
            <a:r>
              <a:rPr lang="en-US" sz="1400" dirty="0"/>
              <a:t>: Simple parameter-efficient fine-tuning for transformer-based masked language-models. </a:t>
            </a:r>
            <a:r>
              <a:rPr lang="en-US" sz="1400" dirty="0" err="1"/>
              <a:t>arXiv</a:t>
            </a:r>
            <a:r>
              <a:rPr lang="en-US" sz="1400" dirty="0"/>
              <a:t> preprint arXiv:2106.10199.</a:t>
            </a:r>
          </a:p>
        </p:txBody>
      </p:sp>
    </p:spTree>
    <p:extLst>
      <p:ext uri="{BB962C8B-B14F-4D97-AF65-F5344CB8AC3E}">
        <p14:creationId xmlns:p14="http://schemas.microsoft.com/office/powerpoint/2010/main" val="252654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98A9-6880-0855-0A74-8B1CE69C6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EBC4A-183A-20CE-50CC-ABFE7F77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GLUE results validation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2E957-8748-D3BF-1032-631A3EB1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A3B29A-48E2-4A0C-8CE6-C6751462C80E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3BE4-5684-4173-D48A-5269D27F3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56134"/>
              </p:ext>
            </p:extLst>
          </p:nvPr>
        </p:nvGraphicFramePr>
        <p:xfrm>
          <a:off x="643467" y="1935860"/>
          <a:ext cx="10905072" cy="3872936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10127">
                  <a:extLst>
                    <a:ext uri="{9D8B030D-6E8A-4147-A177-3AD203B41FA5}">
                      <a16:colId xmlns:a16="http://schemas.microsoft.com/office/drawing/2014/main" val="4149351773"/>
                    </a:ext>
                  </a:extLst>
                </a:gridCol>
                <a:gridCol w="1032540">
                  <a:extLst>
                    <a:ext uri="{9D8B030D-6E8A-4147-A177-3AD203B41FA5}">
                      <a16:colId xmlns:a16="http://schemas.microsoft.com/office/drawing/2014/main" val="44992089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1935827810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709692409"/>
                    </a:ext>
                  </a:extLst>
                </a:gridCol>
                <a:gridCol w="1037007">
                  <a:extLst>
                    <a:ext uri="{9D8B030D-6E8A-4147-A177-3AD203B41FA5}">
                      <a16:colId xmlns:a16="http://schemas.microsoft.com/office/drawing/2014/main" val="1142531756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92609735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296112479"/>
                    </a:ext>
                  </a:extLst>
                </a:gridCol>
                <a:gridCol w="956962">
                  <a:extLst>
                    <a:ext uri="{9D8B030D-6E8A-4147-A177-3AD203B41FA5}">
                      <a16:colId xmlns:a16="http://schemas.microsoft.com/office/drawing/2014/main" val="1621631825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2294405210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440678842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4202416419"/>
                    </a:ext>
                  </a:extLst>
                </a:gridCol>
              </a:tblGrid>
              <a:tr h="1170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% of full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QNLI</a:t>
                      </a:r>
                      <a:endParaRPr lang="en-US" sz="1600" b="0" kern="1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9845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SST2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MNLI-m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MNLI-mm</a:t>
                      </a:r>
                      <a:endParaRPr lang="en-US" sz="1600" b="0" kern="1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CoLA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MRPC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STSB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RTE</a:t>
                      </a:r>
                      <a:endParaRPr lang="en-US" sz="1600" b="0" kern="1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83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QQP</a:t>
                      </a:r>
                      <a:endParaRPr lang="en-US" sz="1600" b="0" kern="1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83696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L="139389" marR="89352" marT="107223" marB="10722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0.9143</a:t>
                      </a:r>
                      <a:endParaRPr lang="en-US" sz="16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0.9335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0.8559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0.8567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0.6554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587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0.9239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0.9091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0.7653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0.8769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732061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</a:t>
                      </a: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0.082%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0.9145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0.9278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0.8399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0.8457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0.6364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587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0.9183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0.9043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0.7473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0.8476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44258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LayerNorm</a:t>
                      </a:r>
                    </a:p>
                  </a:txBody>
                  <a:tcPr marL="139389" marR="89352" marT="107223" marB="10722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381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0.015%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0.9072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0.9312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0.8285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0.8348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0.6412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587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0.9130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0.9039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0.7401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0.8361</a:t>
                      </a:r>
                      <a:endParaRPr lang="en-US" sz="16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845168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0.015%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0.8975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0.9220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0.8113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0.8105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0.5851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587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0.8493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0.8822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0.6065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0.8391</a:t>
                      </a:r>
                      <a:endParaRPr lang="en-US" sz="16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16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3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BE3061-991D-4A0B-9CED-56DC0857B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7011717-FA9D-6C9A-CDDA-18C6CE313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57565-B6D0-AC75-D47A-3DEAFC49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GLUE results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D1877-5155-C9B0-6543-7586EF6D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A3B29A-48E2-4A0C-8CE6-C6751462C80E}" type="slidenum">
              <a:rPr lang="en-US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AC0BED5-A038-7D37-BA15-5B5960664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2738"/>
              </p:ext>
            </p:extLst>
          </p:nvPr>
        </p:nvGraphicFramePr>
        <p:xfrm>
          <a:off x="643467" y="1935860"/>
          <a:ext cx="10905072" cy="3872936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10127">
                  <a:extLst>
                    <a:ext uri="{9D8B030D-6E8A-4147-A177-3AD203B41FA5}">
                      <a16:colId xmlns:a16="http://schemas.microsoft.com/office/drawing/2014/main" val="4149351773"/>
                    </a:ext>
                  </a:extLst>
                </a:gridCol>
                <a:gridCol w="1032540">
                  <a:extLst>
                    <a:ext uri="{9D8B030D-6E8A-4147-A177-3AD203B41FA5}">
                      <a16:colId xmlns:a16="http://schemas.microsoft.com/office/drawing/2014/main" val="44992089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1935827810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709692409"/>
                    </a:ext>
                  </a:extLst>
                </a:gridCol>
                <a:gridCol w="1037007">
                  <a:extLst>
                    <a:ext uri="{9D8B030D-6E8A-4147-A177-3AD203B41FA5}">
                      <a16:colId xmlns:a16="http://schemas.microsoft.com/office/drawing/2014/main" val="1142531756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92609735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296112479"/>
                    </a:ext>
                  </a:extLst>
                </a:gridCol>
                <a:gridCol w="956962">
                  <a:extLst>
                    <a:ext uri="{9D8B030D-6E8A-4147-A177-3AD203B41FA5}">
                      <a16:colId xmlns:a16="http://schemas.microsoft.com/office/drawing/2014/main" val="1621631825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2294405210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440678842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4202416419"/>
                    </a:ext>
                  </a:extLst>
                </a:gridCol>
              </a:tblGrid>
              <a:tr h="1170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full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QNLI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SST2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MNLI-m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MNLI-mm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COLA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MRPC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STSB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RTE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QQP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83696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0.918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0.841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0.590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0.890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0.872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0.706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732061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0.082%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0.912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0.841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0.838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0.559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0.877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0.860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0.687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0.687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44258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LayerNorm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0.015%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0.910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0.926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0.831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0.828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0.542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0.871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0.865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0.682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0.669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845168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0.015%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0.894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0.924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0.811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0.813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0.520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0.817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0.804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0.562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0.666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16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5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66768-4F96-B604-4204-F8C3F7808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9E189F4-8549-015B-3A0E-780212226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C9B3D-0DCE-6056-16BF-70710126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Is LayerNorm as good as bias?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5D2BE7-9BF0-F629-49A1-FF5A7FF34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7485C7-2FFA-0B29-886F-43FE2A4B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9A5E-340B-7F5C-6976-8D4E2F3D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Statistical significance test </a:t>
            </a:r>
          </a:p>
          <a:p>
            <a:r>
              <a:rPr lang="en-US" sz="2400" dirty="0"/>
              <a:t>Kruskal and Wallis </a:t>
            </a:r>
          </a:p>
          <a:p>
            <a:r>
              <a:rPr lang="en-US" sz="2400" dirty="0"/>
              <a:t>Validation set P-value: 0.56599</a:t>
            </a:r>
          </a:p>
          <a:p>
            <a:r>
              <a:rPr lang="en-US" sz="2400" dirty="0"/>
              <a:t>Test set P-value: 0.6270</a:t>
            </a:r>
          </a:p>
          <a:p>
            <a:r>
              <a:rPr lang="en-US" sz="2400" dirty="0"/>
              <a:t>Combined P-value: 0.54773</a:t>
            </a:r>
          </a:p>
          <a:p>
            <a:r>
              <a:rPr lang="en-US" sz="2400" dirty="0"/>
              <a:t>Difference is not statistically significant!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1F831-02C8-37DF-E682-76BAE3B3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9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DADC9D-C624-B501-0A78-C63020596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67313E-E231-0F2E-1DB1-5EBAD744A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2B64C-81D8-65A4-782A-E6B6676C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Can we train with even lower parameters?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693350-B1C4-CCC3-D372-AEFC6B1A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338946-2676-36FC-E1B1-28F04ABD9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2527-F1BC-22B2-6560-1E584975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9" y="2217343"/>
            <a:ext cx="4580234" cy="39596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Can we only train a subset of LayerNorm parameters </a:t>
            </a:r>
          </a:p>
          <a:p>
            <a:r>
              <a:rPr lang="en-US" sz="2400" dirty="0"/>
              <a:t>For each GLUE task, we used Fisher information to pick a subset of LayerNorm</a:t>
            </a:r>
          </a:p>
          <a:p>
            <a:r>
              <a:rPr lang="en-US" sz="2400" dirty="0"/>
              <a:t>Based on the Fisher Information, we picked a fraction of LayerNorm, like </a:t>
            </a:r>
            <a:r>
              <a:rPr lang="en-US" sz="2400" i="1" dirty="0"/>
              <a:t>f</a:t>
            </a:r>
            <a:r>
              <a:rPr lang="en-US" sz="2400" dirty="0"/>
              <a:t>, and freeze other parameters in LayerNorm</a:t>
            </a:r>
          </a:p>
          <a:p>
            <a:r>
              <a:rPr lang="en-US" dirty="0"/>
              <a:t>0 </a:t>
            </a:r>
            <a:r>
              <a:rPr lang="en-US" i="1" dirty="0"/>
              <a:t>&lt; f &lt; </a:t>
            </a:r>
            <a:r>
              <a:rPr lang="en-US" dirty="0"/>
              <a:t>1</a:t>
            </a:r>
            <a:endParaRPr lang="en-US" sz="2400" dirty="0"/>
          </a:p>
          <a:p>
            <a:r>
              <a:rPr lang="en-US" sz="2400" dirty="0"/>
              <a:t>Other components were frozen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459B3-E0A9-B7F4-93E5-B4AC4D12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AC818DA-CF77-FC7F-5537-3F4208FD2D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49" y="1698759"/>
            <a:ext cx="6391441" cy="4793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56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7DC36-BA53-6BB8-F2ED-F2BDFA762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9DEA62-51F5-F2C4-D130-34948CD8F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D9385-B524-9A43-6009-6F2D9638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Global subset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90FB29-480E-C49F-5BF8-277A6AE5D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A85CF7-D365-AEE9-3D82-D538F582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41E4-1A45-AB74-62F0-32A44B98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9" y="2217343"/>
            <a:ext cx="4646736" cy="3959619"/>
          </a:xfrm>
        </p:spPr>
        <p:txBody>
          <a:bodyPr>
            <a:normAutofit/>
          </a:bodyPr>
          <a:lstStyle/>
          <a:p>
            <a:r>
              <a:rPr lang="en-US" sz="2400" dirty="0"/>
              <a:t>In the previous experiment, for each task, we chose a subset of LayerNorm based on the  information of that task.</a:t>
            </a:r>
          </a:p>
          <a:p>
            <a:r>
              <a:rPr lang="en-US" sz="2400" dirty="0"/>
              <a:t>Global subset -&gt; One subset for all tasks</a:t>
            </a:r>
          </a:p>
          <a:p>
            <a:r>
              <a:rPr lang="en-US" sz="2400" dirty="0"/>
              <a:t>Or alternatively,</a:t>
            </a:r>
          </a:p>
          <a:p>
            <a:r>
              <a:rPr lang="en-US" sz="2400" dirty="0"/>
              <a:t>Cross-validation -&gt; For each task, subset is picked based on other tasks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7B5E9-645A-74D6-959D-BA6AEC28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6724" y="6356350"/>
            <a:ext cx="2743200" cy="365125"/>
          </a:xfrm>
        </p:spPr>
        <p:txBody>
          <a:bodyPr/>
          <a:lstStyle/>
          <a:p>
            <a:fld id="{B8A3B29A-48E2-4A0C-8CE6-C6751462C80E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4DBEEBC-90AB-8613-0D83-2C649F4D57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18" y="1703261"/>
            <a:ext cx="6118624" cy="5457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74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A0701-7FBD-C50D-F4F3-FD4CEE410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7BA8C1-FA98-9236-F71C-89AC66E9A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72958-7B48-A8D6-6FDD-0ED7270B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3FC5B2-7C71-9815-1347-275EBE707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742FE7-FF70-A0EF-A216-80C0571E2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D720-08DC-3418-4043-4C3BC5B8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040772" cy="3959619"/>
          </a:xfrm>
        </p:spPr>
        <p:txBody>
          <a:bodyPr>
            <a:normAutofit/>
          </a:bodyPr>
          <a:lstStyle/>
          <a:p>
            <a:r>
              <a:rPr lang="en-US" sz="2400" dirty="0"/>
              <a:t>Full fine-tuning is computationally expensive</a:t>
            </a:r>
          </a:p>
          <a:p>
            <a:r>
              <a:rPr lang="en-US" sz="2400" dirty="0"/>
              <a:t>Solution: parameter-efficient fine-tuning</a:t>
            </a:r>
          </a:p>
          <a:p>
            <a:r>
              <a:rPr lang="en-US" sz="2400" dirty="0"/>
              <a:t>The most important part of the model must be trained</a:t>
            </a:r>
          </a:p>
          <a:p>
            <a:r>
              <a:rPr lang="en-US" sz="2400" dirty="0"/>
              <a:t>LayerNorm undergoes the most change</a:t>
            </a:r>
          </a:p>
          <a:p>
            <a:r>
              <a:rPr lang="en-US" sz="2400" dirty="0"/>
              <a:t>Comparable performance to existing methods</a:t>
            </a:r>
          </a:p>
          <a:p>
            <a:r>
              <a:rPr lang="en-US" sz="2400" dirty="0"/>
              <a:t>Less parameters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AA191-5FEF-6CF5-7198-25F82786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ark floating bulbs with one lit up brightly">
            <a:extLst>
              <a:ext uri="{FF2B5EF4-FFF2-40B4-BE49-F238E27FC236}">
                <a16:creationId xmlns:a16="http://schemas.microsoft.com/office/drawing/2014/main" id="{06512AFB-FE73-6961-83AC-5178A760E5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94" b="3105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79913-F90B-CE09-DE01-AC4BFE04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Thank you for 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0FF5-FBA0-9AFA-7A9A-AE257F61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A3B29A-48E2-4A0C-8CE6-C6751462C80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8562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29A2F-0442-A121-A4DB-51C2039B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2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924E80F-68F6-AB3F-2571-962C7339DFC7}"/>
              </a:ext>
            </a:extLst>
          </p:cNvPr>
          <p:cNvSpPr/>
          <p:nvPr/>
        </p:nvSpPr>
        <p:spPr>
          <a:xfrm rot="16200000">
            <a:off x="3819312" y="1928463"/>
            <a:ext cx="367454" cy="588938"/>
          </a:xfrm>
          <a:custGeom>
            <a:avLst/>
            <a:gdLst>
              <a:gd name="connsiteX0" fmla="*/ 0 w 367454"/>
              <a:gd name="connsiteY0" fmla="*/ 117788 h 588938"/>
              <a:gd name="connsiteX1" fmla="*/ 183727 w 367454"/>
              <a:gd name="connsiteY1" fmla="*/ 117788 h 588938"/>
              <a:gd name="connsiteX2" fmla="*/ 183727 w 367454"/>
              <a:gd name="connsiteY2" fmla="*/ 0 h 588938"/>
              <a:gd name="connsiteX3" fmla="*/ 367454 w 367454"/>
              <a:gd name="connsiteY3" fmla="*/ 294469 h 588938"/>
              <a:gd name="connsiteX4" fmla="*/ 183727 w 367454"/>
              <a:gd name="connsiteY4" fmla="*/ 588938 h 588938"/>
              <a:gd name="connsiteX5" fmla="*/ 183727 w 367454"/>
              <a:gd name="connsiteY5" fmla="*/ 471150 h 588938"/>
              <a:gd name="connsiteX6" fmla="*/ 0 w 367454"/>
              <a:gd name="connsiteY6" fmla="*/ 471150 h 588938"/>
              <a:gd name="connsiteX7" fmla="*/ 0 w 367454"/>
              <a:gd name="connsiteY7" fmla="*/ 117788 h 58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4" h="588938">
                <a:moveTo>
                  <a:pt x="0" y="117788"/>
                </a:moveTo>
                <a:lnTo>
                  <a:pt x="183727" y="117788"/>
                </a:lnTo>
                <a:lnTo>
                  <a:pt x="183727" y="0"/>
                </a:lnTo>
                <a:lnTo>
                  <a:pt x="367454" y="294469"/>
                </a:lnTo>
                <a:lnTo>
                  <a:pt x="183727" y="588938"/>
                </a:lnTo>
                <a:lnTo>
                  <a:pt x="183727" y="471150"/>
                </a:lnTo>
                <a:lnTo>
                  <a:pt x="0" y="471150"/>
                </a:lnTo>
                <a:lnTo>
                  <a:pt x="0" y="117788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17788" rIns="110236" bIns="117788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CBE562C-562C-2BE5-32CB-83F2A6FC07D0}"/>
              </a:ext>
            </a:extLst>
          </p:cNvPr>
          <p:cNvSpPr/>
          <p:nvPr/>
        </p:nvSpPr>
        <p:spPr>
          <a:xfrm>
            <a:off x="5021653" y="3130804"/>
            <a:ext cx="367454" cy="588938"/>
          </a:xfrm>
          <a:custGeom>
            <a:avLst/>
            <a:gdLst>
              <a:gd name="connsiteX0" fmla="*/ 0 w 367454"/>
              <a:gd name="connsiteY0" fmla="*/ 117788 h 588938"/>
              <a:gd name="connsiteX1" fmla="*/ 183727 w 367454"/>
              <a:gd name="connsiteY1" fmla="*/ 117788 h 588938"/>
              <a:gd name="connsiteX2" fmla="*/ 183727 w 367454"/>
              <a:gd name="connsiteY2" fmla="*/ 0 h 588938"/>
              <a:gd name="connsiteX3" fmla="*/ 367454 w 367454"/>
              <a:gd name="connsiteY3" fmla="*/ 294469 h 588938"/>
              <a:gd name="connsiteX4" fmla="*/ 183727 w 367454"/>
              <a:gd name="connsiteY4" fmla="*/ 588938 h 588938"/>
              <a:gd name="connsiteX5" fmla="*/ 183727 w 367454"/>
              <a:gd name="connsiteY5" fmla="*/ 471150 h 588938"/>
              <a:gd name="connsiteX6" fmla="*/ 0 w 367454"/>
              <a:gd name="connsiteY6" fmla="*/ 471150 h 588938"/>
              <a:gd name="connsiteX7" fmla="*/ 0 w 367454"/>
              <a:gd name="connsiteY7" fmla="*/ 117788 h 58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4" h="588938">
                <a:moveTo>
                  <a:pt x="0" y="117788"/>
                </a:moveTo>
                <a:lnTo>
                  <a:pt x="183727" y="117788"/>
                </a:lnTo>
                <a:lnTo>
                  <a:pt x="183727" y="0"/>
                </a:lnTo>
                <a:lnTo>
                  <a:pt x="367454" y="294469"/>
                </a:lnTo>
                <a:lnTo>
                  <a:pt x="183727" y="588938"/>
                </a:lnTo>
                <a:lnTo>
                  <a:pt x="183727" y="471150"/>
                </a:lnTo>
                <a:lnTo>
                  <a:pt x="0" y="471150"/>
                </a:lnTo>
                <a:lnTo>
                  <a:pt x="0" y="117788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17788" rIns="110236" bIns="117788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190E760-8EE3-B7B4-6617-2AE39138FB26}"/>
              </a:ext>
            </a:extLst>
          </p:cNvPr>
          <p:cNvSpPr/>
          <p:nvPr/>
        </p:nvSpPr>
        <p:spPr>
          <a:xfrm>
            <a:off x="5562436" y="2559188"/>
            <a:ext cx="1732170" cy="1732170"/>
          </a:xfrm>
          <a:custGeom>
            <a:avLst/>
            <a:gdLst>
              <a:gd name="connsiteX0" fmla="*/ 0 w 1732170"/>
              <a:gd name="connsiteY0" fmla="*/ 866085 h 1732170"/>
              <a:gd name="connsiteX1" fmla="*/ 866085 w 1732170"/>
              <a:gd name="connsiteY1" fmla="*/ 0 h 1732170"/>
              <a:gd name="connsiteX2" fmla="*/ 1732170 w 1732170"/>
              <a:gd name="connsiteY2" fmla="*/ 866085 h 1732170"/>
              <a:gd name="connsiteX3" fmla="*/ 866085 w 1732170"/>
              <a:gd name="connsiteY3" fmla="*/ 1732170 h 1732170"/>
              <a:gd name="connsiteX4" fmla="*/ 0 w 1732170"/>
              <a:gd name="connsiteY4" fmla="*/ 866085 h 173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170" h="1732170">
                <a:moveTo>
                  <a:pt x="0" y="866085"/>
                </a:moveTo>
                <a:cubicBezTo>
                  <a:pt x="0" y="387759"/>
                  <a:pt x="387759" y="0"/>
                  <a:pt x="866085" y="0"/>
                </a:cubicBezTo>
                <a:cubicBezTo>
                  <a:pt x="1344411" y="0"/>
                  <a:pt x="1732170" y="387759"/>
                  <a:pt x="1732170" y="866085"/>
                </a:cubicBezTo>
                <a:cubicBezTo>
                  <a:pt x="1732170" y="1344411"/>
                  <a:pt x="1344411" y="1732170"/>
                  <a:pt x="866085" y="1732170"/>
                </a:cubicBezTo>
                <a:cubicBezTo>
                  <a:pt x="387759" y="1732170"/>
                  <a:pt x="0" y="1344411"/>
                  <a:pt x="0" y="866085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6530" tIns="276530" rIns="276530" bIns="2765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Require more data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1A5B8E9-0B05-0094-3D7C-3F9A0A1136DD}"/>
              </a:ext>
            </a:extLst>
          </p:cNvPr>
          <p:cNvSpPr/>
          <p:nvPr/>
        </p:nvSpPr>
        <p:spPr>
          <a:xfrm rot="5400000">
            <a:off x="3819312" y="4333145"/>
            <a:ext cx="367454" cy="588938"/>
          </a:xfrm>
          <a:custGeom>
            <a:avLst/>
            <a:gdLst>
              <a:gd name="connsiteX0" fmla="*/ 0 w 367454"/>
              <a:gd name="connsiteY0" fmla="*/ 117788 h 588938"/>
              <a:gd name="connsiteX1" fmla="*/ 183727 w 367454"/>
              <a:gd name="connsiteY1" fmla="*/ 117788 h 588938"/>
              <a:gd name="connsiteX2" fmla="*/ 183727 w 367454"/>
              <a:gd name="connsiteY2" fmla="*/ 0 h 588938"/>
              <a:gd name="connsiteX3" fmla="*/ 367454 w 367454"/>
              <a:gd name="connsiteY3" fmla="*/ 294469 h 588938"/>
              <a:gd name="connsiteX4" fmla="*/ 183727 w 367454"/>
              <a:gd name="connsiteY4" fmla="*/ 588938 h 588938"/>
              <a:gd name="connsiteX5" fmla="*/ 183727 w 367454"/>
              <a:gd name="connsiteY5" fmla="*/ 471150 h 588938"/>
              <a:gd name="connsiteX6" fmla="*/ 0 w 367454"/>
              <a:gd name="connsiteY6" fmla="*/ 471150 h 588938"/>
              <a:gd name="connsiteX7" fmla="*/ 0 w 367454"/>
              <a:gd name="connsiteY7" fmla="*/ 117788 h 58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4" h="588938">
                <a:moveTo>
                  <a:pt x="0" y="117788"/>
                </a:moveTo>
                <a:lnTo>
                  <a:pt x="183727" y="117788"/>
                </a:lnTo>
                <a:lnTo>
                  <a:pt x="183727" y="0"/>
                </a:lnTo>
                <a:lnTo>
                  <a:pt x="367454" y="294469"/>
                </a:lnTo>
                <a:lnTo>
                  <a:pt x="183727" y="588938"/>
                </a:lnTo>
                <a:lnTo>
                  <a:pt x="183727" y="471150"/>
                </a:lnTo>
                <a:lnTo>
                  <a:pt x="0" y="471150"/>
                </a:lnTo>
                <a:lnTo>
                  <a:pt x="0" y="117788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17788" rIns="110236" bIns="117788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D7D26A-17B6-531A-F7C5-398088259EC6}"/>
              </a:ext>
            </a:extLst>
          </p:cNvPr>
          <p:cNvSpPr/>
          <p:nvPr/>
        </p:nvSpPr>
        <p:spPr>
          <a:xfrm>
            <a:off x="3136954" y="4984670"/>
            <a:ext cx="1732170" cy="1732170"/>
          </a:xfrm>
          <a:custGeom>
            <a:avLst/>
            <a:gdLst>
              <a:gd name="connsiteX0" fmla="*/ 0 w 1732170"/>
              <a:gd name="connsiteY0" fmla="*/ 866085 h 1732170"/>
              <a:gd name="connsiteX1" fmla="*/ 866085 w 1732170"/>
              <a:gd name="connsiteY1" fmla="*/ 0 h 1732170"/>
              <a:gd name="connsiteX2" fmla="*/ 1732170 w 1732170"/>
              <a:gd name="connsiteY2" fmla="*/ 866085 h 1732170"/>
              <a:gd name="connsiteX3" fmla="*/ 866085 w 1732170"/>
              <a:gd name="connsiteY3" fmla="*/ 1732170 h 1732170"/>
              <a:gd name="connsiteX4" fmla="*/ 0 w 1732170"/>
              <a:gd name="connsiteY4" fmla="*/ 866085 h 173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170" h="1732170">
                <a:moveTo>
                  <a:pt x="0" y="866085"/>
                </a:moveTo>
                <a:cubicBezTo>
                  <a:pt x="0" y="387759"/>
                  <a:pt x="387759" y="0"/>
                  <a:pt x="866085" y="0"/>
                </a:cubicBezTo>
                <a:cubicBezTo>
                  <a:pt x="1344411" y="0"/>
                  <a:pt x="1732170" y="387759"/>
                  <a:pt x="1732170" y="866085"/>
                </a:cubicBezTo>
                <a:cubicBezTo>
                  <a:pt x="1732170" y="1344411"/>
                  <a:pt x="1344411" y="1732170"/>
                  <a:pt x="866085" y="1732170"/>
                </a:cubicBezTo>
                <a:cubicBezTo>
                  <a:pt x="387759" y="1732170"/>
                  <a:pt x="0" y="1344411"/>
                  <a:pt x="0" y="866085"/>
                </a:cubicBezTo>
                <a:close/>
              </a:path>
            </a:pathLst>
          </a:custGeom>
          <a:ln w="76200"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5260" tIns="275260" rIns="275260" bIns="27526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Overfitting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F45BF9A-266A-4520-2764-EB27DC726331}"/>
              </a:ext>
            </a:extLst>
          </p:cNvPr>
          <p:cNvSpPr/>
          <p:nvPr/>
        </p:nvSpPr>
        <p:spPr>
          <a:xfrm>
            <a:off x="2616971" y="3130803"/>
            <a:ext cx="367454" cy="588939"/>
          </a:xfrm>
          <a:custGeom>
            <a:avLst/>
            <a:gdLst>
              <a:gd name="connsiteX0" fmla="*/ 0 w 367454"/>
              <a:gd name="connsiteY0" fmla="*/ 117788 h 588938"/>
              <a:gd name="connsiteX1" fmla="*/ 183727 w 367454"/>
              <a:gd name="connsiteY1" fmla="*/ 117788 h 588938"/>
              <a:gd name="connsiteX2" fmla="*/ 183727 w 367454"/>
              <a:gd name="connsiteY2" fmla="*/ 0 h 588938"/>
              <a:gd name="connsiteX3" fmla="*/ 367454 w 367454"/>
              <a:gd name="connsiteY3" fmla="*/ 294469 h 588938"/>
              <a:gd name="connsiteX4" fmla="*/ 183727 w 367454"/>
              <a:gd name="connsiteY4" fmla="*/ 588938 h 588938"/>
              <a:gd name="connsiteX5" fmla="*/ 183727 w 367454"/>
              <a:gd name="connsiteY5" fmla="*/ 471150 h 588938"/>
              <a:gd name="connsiteX6" fmla="*/ 0 w 367454"/>
              <a:gd name="connsiteY6" fmla="*/ 471150 h 588938"/>
              <a:gd name="connsiteX7" fmla="*/ 0 w 367454"/>
              <a:gd name="connsiteY7" fmla="*/ 117788 h 58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4" h="588938">
                <a:moveTo>
                  <a:pt x="367454" y="471150"/>
                </a:moveTo>
                <a:lnTo>
                  <a:pt x="183727" y="471150"/>
                </a:lnTo>
                <a:lnTo>
                  <a:pt x="183727" y="588938"/>
                </a:lnTo>
                <a:lnTo>
                  <a:pt x="0" y="294469"/>
                </a:lnTo>
                <a:lnTo>
                  <a:pt x="183727" y="0"/>
                </a:lnTo>
                <a:lnTo>
                  <a:pt x="183727" y="117788"/>
                </a:lnTo>
                <a:lnTo>
                  <a:pt x="367454" y="117788"/>
                </a:lnTo>
                <a:lnTo>
                  <a:pt x="367454" y="471150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0236" tIns="117789" rIns="0" bIns="117788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5E491A-3EEC-6507-7E0C-938126F8674F}"/>
              </a:ext>
            </a:extLst>
          </p:cNvPr>
          <p:cNvGrpSpPr/>
          <p:nvPr/>
        </p:nvGrpSpPr>
        <p:grpSpPr>
          <a:xfrm>
            <a:off x="3040660" y="133705"/>
            <a:ext cx="1924757" cy="1732170"/>
            <a:chOff x="3040660" y="133705"/>
            <a:chExt cx="1924757" cy="173217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046E8C7-B862-078A-939F-02183AB1B0A8}"/>
                </a:ext>
              </a:extLst>
            </p:cNvPr>
            <p:cNvSpPr/>
            <p:nvPr/>
          </p:nvSpPr>
          <p:spPr>
            <a:xfrm>
              <a:off x="3136954" y="133705"/>
              <a:ext cx="1732170" cy="1732170"/>
            </a:xfrm>
            <a:custGeom>
              <a:avLst/>
              <a:gdLst>
                <a:gd name="connsiteX0" fmla="*/ 0 w 1732170"/>
                <a:gd name="connsiteY0" fmla="*/ 866085 h 1732170"/>
                <a:gd name="connsiteX1" fmla="*/ 866085 w 1732170"/>
                <a:gd name="connsiteY1" fmla="*/ 0 h 1732170"/>
                <a:gd name="connsiteX2" fmla="*/ 1732170 w 1732170"/>
                <a:gd name="connsiteY2" fmla="*/ 866085 h 1732170"/>
                <a:gd name="connsiteX3" fmla="*/ 866085 w 1732170"/>
                <a:gd name="connsiteY3" fmla="*/ 1732170 h 1732170"/>
                <a:gd name="connsiteX4" fmla="*/ 0 w 1732170"/>
                <a:gd name="connsiteY4" fmla="*/ 866085 h 173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70" h="1732170">
                  <a:moveTo>
                    <a:pt x="0" y="866085"/>
                  </a:moveTo>
                  <a:cubicBezTo>
                    <a:pt x="0" y="387759"/>
                    <a:pt x="387759" y="0"/>
                    <a:pt x="866085" y="0"/>
                  </a:cubicBezTo>
                  <a:cubicBezTo>
                    <a:pt x="1344411" y="0"/>
                    <a:pt x="1732170" y="387759"/>
                    <a:pt x="1732170" y="866085"/>
                  </a:cubicBezTo>
                  <a:cubicBezTo>
                    <a:pt x="1732170" y="1344411"/>
                    <a:pt x="1344411" y="1732170"/>
                    <a:pt x="866085" y="1732170"/>
                  </a:cubicBezTo>
                  <a:cubicBezTo>
                    <a:pt x="387759" y="1732170"/>
                    <a:pt x="0" y="1344411"/>
                    <a:pt x="0" y="86608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73990" tIns="273990" rIns="273990" bIns="27399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AFBE0F-33F4-CEF1-F359-1CB30B474338}"/>
                </a:ext>
              </a:extLst>
            </p:cNvPr>
            <p:cNvSpPr txBox="1"/>
            <p:nvPr/>
          </p:nvSpPr>
          <p:spPr>
            <a:xfrm>
              <a:off x="3040660" y="689037"/>
              <a:ext cx="19247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</a:t>
              </a:r>
              <a:r>
                <a:rPr lang="en-US" sz="2000" kern="1200" dirty="0"/>
                <a:t>omputationally expensive</a:t>
              </a:r>
            </a:p>
            <a:p>
              <a:endParaRPr lang="en-US" sz="20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DF86F-37D1-B563-A63C-192D0005BA49}"/>
              </a:ext>
            </a:extLst>
          </p:cNvPr>
          <p:cNvGrpSpPr/>
          <p:nvPr/>
        </p:nvGrpSpPr>
        <p:grpSpPr>
          <a:xfrm>
            <a:off x="590625" y="2559188"/>
            <a:ext cx="1973863" cy="1732170"/>
            <a:chOff x="590625" y="2559188"/>
            <a:chExt cx="1973863" cy="173217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E1A259E-3229-64AA-6435-719643959E57}"/>
                </a:ext>
              </a:extLst>
            </p:cNvPr>
            <p:cNvSpPr/>
            <p:nvPr/>
          </p:nvSpPr>
          <p:spPr>
            <a:xfrm>
              <a:off x="711472" y="2559188"/>
              <a:ext cx="1732170" cy="1732170"/>
            </a:xfrm>
            <a:custGeom>
              <a:avLst/>
              <a:gdLst>
                <a:gd name="connsiteX0" fmla="*/ 0 w 1732170"/>
                <a:gd name="connsiteY0" fmla="*/ 866085 h 1732170"/>
                <a:gd name="connsiteX1" fmla="*/ 866085 w 1732170"/>
                <a:gd name="connsiteY1" fmla="*/ 0 h 1732170"/>
                <a:gd name="connsiteX2" fmla="*/ 1732170 w 1732170"/>
                <a:gd name="connsiteY2" fmla="*/ 866085 h 1732170"/>
                <a:gd name="connsiteX3" fmla="*/ 866085 w 1732170"/>
                <a:gd name="connsiteY3" fmla="*/ 1732170 h 1732170"/>
                <a:gd name="connsiteX4" fmla="*/ 0 w 1732170"/>
                <a:gd name="connsiteY4" fmla="*/ 866085 h 173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70" h="1732170">
                  <a:moveTo>
                    <a:pt x="0" y="866085"/>
                  </a:moveTo>
                  <a:cubicBezTo>
                    <a:pt x="0" y="387759"/>
                    <a:pt x="387759" y="0"/>
                    <a:pt x="866085" y="0"/>
                  </a:cubicBezTo>
                  <a:cubicBezTo>
                    <a:pt x="1344411" y="0"/>
                    <a:pt x="1732170" y="387759"/>
                    <a:pt x="1732170" y="866085"/>
                  </a:cubicBezTo>
                  <a:cubicBezTo>
                    <a:pt x="1732170" y="1344411"/>
                    <a:pt x="1344411" y="1732170"/>
                    <a:pt x="866085" y="1732170"/>
                  </a:cubicBezTo>
                  <a:cubicBezTo>
                    <a:pt x="387759" y="1732170"/>
                    <a:pt x="0" y="1344411"/>
                    <a:pt x="0" y="86608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75260" tIns="275260" rIns="275260" bIns="27526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2B5A2B-FA53-3A42-1FF1-09AED2C263C8}"/>
                </a:ext>
              </a:extLst>
            </p:cNvPr>
            <p:cNvSpPr txBox="1"/>
            <p:nvPr/>
          </p:nvSpPr>
          <p:spPr>
            <a:xfrm>
              <a:off x="590625" y="3130803"/>
              <a:ext cx="197386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Poor OOD performance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021854-9409-D619-4037-E8B8BBE69BE0}"/>
              </a:ext>
            </a:extLst>
          </p:cNvPr>
          <p:cNvGrpSpPr/>
          <p:nvPr/>
        </p:nvGrpSpPr>
        <p:grpSpPr>
          <a:xfrm>
            <a:off x="3136954" y="2559188"/>
            <a:ext cx="1732170" cy="1732170"/>
            <a:chOff x="3136954" y="2559188"/>
            <a:chExt cx="1732170" cy="173217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1ED295C-7EAB-7571-40EC-1F4444EBCC13}"/>
                </a:ext>
              </a:extLst>
            </p:cNvPr>
            <p:cNvSpPr/>
            <p:nvPr/>
          </p:nvSpPr>
          <p:spPr>
            <a:xfrm>
              <a:off x="3136954" y="2559188"/>
              <a:ext cx="1732170" cy="1732170"/>
            </a:xfrm>
            <a:custGeom>
              <a:avLst/>
              <a:gdLst>
                <a:gd name="connsiteX0" fmla="*/ 0 w 1732170"/>
                <a:gd name="connsiteY0" fmla="*/ 866085 h 1732170"/>
                <a:gd name="connsiteX1" fmla="*/ 866085 w 1732170"/>
                <a:gd name="connsiteY1" fmla="*/ 0 h 1732170"/>
                <a:gd name="connsiteX2" fmla="*/ 1732170 w 1732170"/>
                <a:gd name="connsiteY2" fmla="*/ 866085 h 1732170"/>
                <a:gd name="connsiteX3" fmla="*/ 866085 w 1732170"/>
                <a:gd name="connsiteY3" fmla="*/ 1732170 h 1732170"/>
                <a:gd name="connsiteX4" fmla="*/ 0 w 1732170"/>
                <a:gd name="connsiteY4" fmla="*/ 866085 h 173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70" h="1732170">
                  <a:moveTo>
                    <a:pt x="0" y="866085"/>
                  </a:moveTo>
                  <a:cubicBezTo>
                    <a:pt x="0" y="387759"/>
                    <a:pt x="387759" y="0"/>
                    <a:pt x="866085" y="0"/>
                  </a:cubicBezTo>
                  <a:cubicBezTo>
                    <a:pt x="1344411" y="0"/>
                    <a:pt x="1732170" y="387759"/>
                    <a:pt x="1732170" y="866085"/>
                  </a:cubicBezTo>
                  <a:cubicBezTo>
                    <a:pt x="1732170" y="1344411"/>
                    <a:pt x="1344411" y="1732170"/>
                    <a:pt x="866085" y="1732170"/>
                  </a:cubicBezTo>
                  <a:cubicBezTo>
                    <a:pt x="387759" y="1732170"/>
                    <a:pt x="0" y="1344411"/>
                    <a:pt x="0" y="86608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77800" tIns="277800" rIns="277800" bIns="27780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051FDD-4FC2-8867-A346-BF0FBDBC7841}"/>
                </a:ext>
              </a:extLst>
            </p:cNvPr>
            <p:cNvSpPr txBox="1"/>
            <p:nvPr/>
          </p:nvSpPr>
          <p:spPr>
            <a:xfrm>
              <a:off x="3186022" y="2963607"/>
              <a:ext cx="157512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Large number of parameters 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8754322-8C24-2013-6323-496C6DCBC7BD}"/>
              </a:ext>
            </a:extLst>
          </p:cNvPr>
          <p:cNvSpPr/>
          <p:nvPr/>
        </p:nvSpPr>
        <p:spPr>
          <a:xfrm>
            <a:off x="7987918" y="2283891"/>
            <a:ext cx="3037568" cy="211724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Solution: Only train a portion of the model!</a:t>
            </a:r>
          </a:p>
        </p:txBody>
      </p:sp>
    </p:spTree>
    <p:extLst>
      <p:ext uri="{BB962C8B-B14F-4D97-AF65-F5344CB8AC3E}">
        <p14:creationId xmlns:p14="http://schemas.microsoft.com/office/powerpoint/2010/main" val="193762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0F3DA4-CB96-ED71-0EDC-13432F496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05958-C349-0684-34FA-780A12DC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20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149223C-C81C-51BC-D53B-2741DE058DA2}"/>
              </a:ext>
            </a:extLst>
          </p:cNvPr>
          <p:cNvSpPr/>
          <p:nvPr/>
        </p:nvSpPr>
        <p:spPr>
          <a:xfrm rot="16200000">
            <a:off x="5881792" y="1938623"/>
            <a:ext cx="367454" cy="588938"/>
          </a:xfrm>
          <a:custGeom>
            <a:avLst/>
            <a:gdLst>
              <a:gd name="connsiteX0" fmla="*/ 0 w 367454"/>
              <a:gd name="connsiteY0" fmla="*/ 117788 h 588938"/>
              <a:gd name="connsiteX1" fmla="*/ 183727 w 367454"/>
              <a:gd name="connsiteY1" fmla="*/ 117788 h 588938"/>
              <a:gd name="connsiteX2" fmla="*/ 183727 w 367454"/>
              <a:gd name="connsiteY2" fmla="*/ 0 h 588938"/>
              <a:gd name="connsiteX3" fmla="*/ 367454 w 367454"/>
              <a:gd name="connsiteY3" fmla="*/ 294469 h 588938"/>
              <a:gd name="connsiteX4" fmla="*/ 183727 w 367454"/>
              <a:gd name="connsiteY4" fmla="*/ 588938 h 588938"/>
              <a:gd name="connsiteX5" fmla="*/ 183727 w 367454"/>
              <a:gd name="connsiteY5" fmla="*/ 471150 h 588938"/>
              <a:gd name="connsiteX6" fmla="*/ 0 w 367454"/>
              <a:gd name="connsiteY6" fmla="*/ 471150 h 588938"/>
              <a:gd name="connsiteX7" fmla="*/ 0 w 367454"/>
              <a:gd name="connsiteY7" fmla="*/ 117788 h 58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4" h="588938">
                <a:moveTo>
                  <a:pt x="0" y="117788"/>
                </a:moveTo>
                <a:lnTo>
                  <a:pt x="183727" y="117788"/>
                </a:lnTo>
                <a:lnTo>
                  <a:pt x="183727" y="0"/>
                </a:lnTo>
                <a:lnTo>
                  <a:pt x="367454" y="294469"/>
                </a:lnTo>
                <a:lnTo>
                  <a:pt x="183727" y="588938"/>
                </a:lnTo>
                <a:lnTo>
                  <a:pt x="183727" y="471150"/>
                </a:lnTo>
                <a:lnTo>
                  <a:pt x="0" y="471150"/>
                </a:lnTo>
                <a:lnTo>
                  <a:pt x="0" y="117788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17788" rIns="110236" bIns="117788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427366-631F-4223-14D7-FEDF6BB4FEC6}"/>
              </a:ext>
            </a:extLst>
          </p:cNvPr>
          <p:cNvSpPr/>
          <p:nvPr/>
        </p:nvSpPr>
        <p:spPr>
          <a:xfrm>
            <a:off x="8374453" y="3140964"/>
            <a:ext cx="367454" cy="588938"/>
          </a:xfrm>
          <a:custGeom>
            <a:avLst/>
            <a:gdLst>
              <a:gd name="connsiteX0" fmla="*/ 0 w 367454"/>
              <a:gd name="connsiteY0" fmla="*/ 117788 h 588938"/>
              <a:gd name="connsiteX1" fmla="*/ 183727 w 367454"/>
              <a:gd name="connsiteY1" fmla="*/ 117788 h 588938"/>
              <a:gd name="connsiteX2" fmla="*/ 183727 w 367454"/>
              <a:gd name="connsiteY2" fmla="*/ 0 h 588938"/>
              <a:gd name="connsiteX3" fmla="*/ 367454 w 367454"/>
              <a:gd name="connsiteY3" fmla="*/ 294469 h 588938"/>
              <a:gd name="connsiteX4" fmla="*/ 183727 w 367454"/>
              <a:gd name="connsiteY4" fmla="*/ 588938 h 588938"/>
              <a:gd name="connsiteX5" fmla="*/ 183727 w 367454"/>
              <a:gd name="connsiteY5" fmla="*/ 471150 h 588938"/>
              <a:gd name="connsiteX6" fmla="*/ 0 w 367454"/>
              <a:gd name="connsiteY6" fmla="*/ 471150 h 588938"/>
              <a:gd name="connsiteX7" fmla="*/ 0 w 367454"/>
              <a:gd name="connsiteY7" fmla="*/ 117788 h 58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4" h="588938">
                <a:moveTo>
                  <a:pt x="0" y="117788"/>
                </a:moveTo>
                <a:lnTo>
                  <a:pt x="183727" y="117788"/>
                </a:lnTo>
                <a:lnTo>
                  <a:pt x="183727" y="0"/>
                </a:lnTo>
                <a:lnTo>
                  <a:pt x="367454" y="294469"/>
                </a:lnTo>
                <a:lnTo>
                  <a:pt x="183727" y="588938"/>
                </a:lnTo>
                <a:lnTo>
                  <a:pt x="183727" y="471150"/>
                </a:lnTo>
                <a:lnTo>
                  <a:pt x="0" y="471150"/>
                </a:lnTo>
                <a:lnTo>
                  <a:pt x="0" y="117788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17788" rIns="110236" bIns="117788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31C3B10-E149-5FA3-68F7-E7983F284230}"/>
              </a:ext>
            </a:extLst>
          </p:cNvPr>
          <p:cNvSpPr/>
          <p:nvPr/>
        </p:nvSpPr>
        <p:spPr>
          <a:xfrm>
            <a:off x="8915236" y="2569348"/>
            <a:ext cx="1732170" cy="1732170"/>
          </a:xfrm>
          <a:custGeom>
            <a:avLst/>
            <a:gdLst>
              <a:gd name="connsiteX0" fmla="*/ 0 w 1732170"/>
              <a:gd name="connsiteY0" fmla="*/ 866085 h 1732170"/>
              <a:gd name="connsiteX1" fmla="*/ 866085 w 1732170"/>
              <a:gd name="connsiteY1" fmla="*/ 0 h 1732170"/>
              <a:gd name="connsiteX2" fmla="*/ 1732170 w 1732170"/>
              <a:gd name="connsiteY2" fmla="*/ 866085 h 1732170"/>
              <a:gd name="connsiteX3" fmla="*/ 866085 w 1732170"/>
              <a:gd name="connsiteY3" fmla="*/ 1732170 h 1732170"/>
              <a:gd name="connsiteX4" fmla="*/ 0 w 1732170"/>
              <a:gd name="connsiteY4" fmla="*/ 866085 h 173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170" h="1732170">
                <a:moveTo>
                  <a:pt x="0" y="866085"/>
                </a:moveTo>
                <a:cubicBezTo>
                  <a:pt x="0" y="387759"/>
                  <a:pt x="387759" y="0"/>
                  <a:pt x="866085" y="0"/>
                </a:cubicBezTo>
                <a:cubicBezTo>
                  <a:pt x="1344411" y="0"/>
                  <a:pt x="1732170" y="387759"/>
                  <a:pt x="1732170" y="866085"/>
                </a:cubicBezTo>
                <a:cubicBezTo>
                  <a:pt x="1732170" y="1344411"/>
                  <a:pt x="1344411" y="1732170"/>
                  <a:pt x="866085" y="1732170"/>
                </a:cubicBezTo>
                <a:cubicBezTo>
                  <a:pt x="387759" y="1732170"/>
                  <a:pt x="0" y="1344411"/>
                  <a:pt x="0" y="866085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6530" tIns="276530" rIns="276530" bIns="276530" numCol="1" spcCol="1270" anchor="ctr" anchorCtr="0">
            <a:noAutofit/>
          </a:bodyPr>
          <a:lstStyle/>
          <a:p>
            <a:r>
              <a:rPr lang="en-US" sz="2000" dirty="0"/>
              <a:t>Requiring a lower learning rate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A8AFA1D-B5AD-C188-9E8C-665383FFF9D5}"/>
              </a:ext>
            </a:extLst>
          </p:cNvPr>
          <p:cNvSpPr/>
          <p:nvPr/>
        </p:nvSpPr>
        <p:spPr>
          <a:xfrm rot="5400000">
            <a:off x="5881792" y="4343305"/>
            <a:ext cx="367454" cy="588938"/>
          </a:xfrm>
          <a:custGeom>
            <a:avLst/>
            <a:gdLst>
              <a:gd name="connsiteX0" fmla="*/ 0 w 367454"/>
              <a:gd name="connsiteY0" fmla="*/ 117788 h 588938"/>
              <a:gd name="connsiteX1" fmla="*/ 183727 w 367454"/>
              <a:gd name="connsiteY1" fmla="*/ 117788 h 588938"/>
              <a:gd name="connsiteX2" fmla="*/ 183727 w 367454"/>
              <a:gd name="connsiteY2" fmla="*/ 0 h 588938"/>
              <a:gd name="connsiteX3" fmla="*/ 367454 w 367454"/>
              <a:gd name="connsiteY3" fmla="*/ 294469 h 588938"/>
              <a:gd name="connsiteX4" fmla="*/ 183727 w 367454"/>
              <a:gd name="connsiteY4" fmla="*/ 588938 h 588938"/>
              <a:gd name="connsiteX5" fmla="*/ 183727 w 367454"/>
              <a:gd name="connsiteY5" fmla="*/ 471150 h 588938"/>
              <a:gd name="connsiteX6" fmla="*/ 0 w 367454"/>
              <a:gd name="connsiteY6" fmla="*/ 471150 h 588938"/>
              <a:gd name="connsiteX7" fmla="*/ 0 w 367454"/>
              <a:gd name="connsiteY7" fmla="*/ 117788 h 58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4" h="588938">
                <a:moveTo>
                  <a:pt x="0" y="117788"/>
                </a:moveTo>
                <a:lnTo>
                  <a:pt x="183727" y="117788"/>
                </a:lnTo>
                <a:lnTo>
                  <a:pt x="183727" y="0"/>
                </a:lnTo>
                <a:lnTo>
                  <a:pt x="367454" y="294469"/>
                </a:lnTo>
                <a:lnTo>
                  <a:pt x="183727" y="588938"/>
                </a:lnTo>
                <a:lnTo>
                  <a:pt x="183727" y="471150"/>
                </a:lnTo>
                <a:lnTo>
                  <a:pt x="0" y="471150"/>
                </a:lnTo>
                <a:lnTo>
                  <a:pt x="0" y="117788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17788" rIns="110236" bIns="117788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9528251-861B-AA3B-5F18-956BB3D817A2}"/>
              </a:ext>
            </a:extLst>
          </p:cNvPr>
          <p:cNvSpPr/>
          <p:nvPr/>
        </p:nvSpPr>
        <p:spPr>
          <a:xfrm>
            <a:off x="5199434" y="4994830"/>
            <a:ext cx="1732170" cy="1732170"/>
          </a:xfrm>
          <a:custGeom>
            <a:avLst/>
            <a:gdLst>
              <a:gd name="connsiteX0" fmla="*/ 0 w 1732170"/>
              <a:gd name="connsiteY0" fmla="*/ 866085 h 1732170"/>
              <a:gd name="connsiteX1" fmla="*/ 866085 w 1732170"/>
              <a:gd name="connsiteY1" fmla="*/ 0 h 1732170"/>
              <a:gd name="connsiteX2" fmla="*/ 1732170 w 1732170"/>
              <a:gd name="connsiteY2" fmla="*/ 866085 h 1732170"/>
              <a:gd name="connsiteX3" fmla="*/ 866085 w 1732170"/>
              <a:gd name="connsiteY3" fmla="*/ 1732170 h 1732170"/>
              <a:gd name="connsiteX4" fmla="*/ 0 w 1732170"/>
              <a:gd name="connsiteY4" fmla="*/ 866085 h 173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170" h="1732170">
                <a:moveTo>
                  <a:pt x="0" y="866085"/>
                </a:moveTo>
                <a:cubicBezTo>
                  <a:pt x="0" y="387759"/>
                  <a:pt x="387759" y="0"/>
                  <a:pt x="866085" y="0"/>
                </a:cubicBezTo>
                <a:cubicBezTo>
                  <a:pt x="1344411" y="0"/>
                  <a:pt x="1732170" y="387759"/>
                  <a:pt x="1732170" y="866085"/>
                </a:cubicBezTo>
                <a:cubicBezTo>
                  <a:pt x="1732170" y="1344411"/>
                  <a:pt x="1344411" y="1732170"/>
                  <a:pt x="866085" y="1732170"/>
                </a:cubicBezTo>
                <a:cubicBezTo>
                  <a:pt x="387759" y="1732170"/>
                  <a:pt x="0" y="1344411"/>
                  <a:pt x="0" y="866085"/>
                </a:cubicBezTo>
                <a:close/>
              </a:path>
            </a:pathLst>
          </a:custGeom>
          <a:ln w="76200"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5260" tIns="275260" rIns="275260" bIns="27526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Unstable learning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FE8947-994A-CD1C-72A7-95DB62C9EF81}"/>
              </a:ext>
            </a:extLst>
          </p:cNvPr>
          <p:cNvSpPr/>
          <p:nvPr/>
        </p:nvSpPr>
        <p:spPr>
          <a:xfrm>
            <a:off x="3206251" y="3140963"/>
            <a:ext cx="367454" cy="588939"/>
          </a:xfrm>
          <a:custGeom>
            <a:avLst/>
            <a:gdLst>
              <a:gd name="connsiteX0" fmla="*/ 0 w 367454"/>
              <a:gd name="connsiteY0" fmla="*/ 117788 h 588938"/>
              <a:gd name="connsiteX1" fmla="*/ 183727 w 367454"/>
              <a:gd name="connsiteY1" fmla="*/ 117788 h 588938"/>
              <a:gd name="connsiteX2" fmla="*/ 183727 w 367454"/>
              <a:gd name="connsiteY2" fmla="*/ 0 h 588938"/>
              <a:gd name="connsiteX3" fmla="*/ 367454 w 367454"/>
              <a:gd name="connsiteY3" fmla="*/ 294469 h 588938"/>
              <a:gd name="connsiteX4" fmla="*/ 183727 w 367454"/>
              <a:gd name="connsiteY4" fmla="*/ 588938 h 588938"/>
              <a:gd name="connsiteX5" fmla="*/ 183727 w 367454"/>
              <a:gd name="connsiteY5" fmla="*/ 471150 h 588938"/>
              <a:gd name="connsiteX6" fmla="*/ 0 w 367454"/>
              <a:gd name="connsiteY6" fmla="*/ 471150 h 588938"/>
              <a:gd name="connsiteX7" fmla="*/ 0 w 367454"/>
              <a:gd name="connsiteY7" fmla="*/ 117788 h 58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4" h="588938">
                <a:moveTo>
                  <a:pt x="367454" y="471150"/>
                </a:moveTo>
                <a:lnTo>
                  <a:pt x="183727" y="471150"/>
                </a:lnTo>
                <a:lnTo>
                  <a:pt x="183727" y="588938"/>
                </a:lnTo>
                <a:lnTo>
                  <a:pt x="0" y="294469"/>
                </a:lnTo>
                <a:lnTo>
                  <a:pt x="183727" y="0"/>
                </a:lnTo>
                <a:lnTo>
                  <a:pt x="183727" y="117788"/>
                </a:lnTo>
                <a:lnTo>
                  <a:pt x="367454" y="117788"/>
                </a:lnTo>
                <a:lnTo>
                  <a:pt x="367454" y="471150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0236" tIns="117789" rIns="0" bIns="117788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75CEF1-949C-B52D-60B6-15042F708F7E}"/>
              </a:ext>
            </a:extLst>
          </p:cNvPr>
          <p:cNvGrpSpPr/>
          <p:nvPr/>
        </p:nvGrpSpPr>
        <p:grpSpPr>
          <a:xfrm>
            <a:off x="5199434" y="143865"/>
            <a:ext cx="2068426" cy="1732170"/>
            <a:chOff x="3136954" y="133705"/>
            <a:chExt cx="2068426" cy="173217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AE9BF9-A4F6-DF4D-0C9B-260252EF8785}"/>
                </a:ext>
              </a:extLst>
            </p:cNvPr>
            <p:cNvSpPr/>
            <p:nvPr/>
          </p:nvSpPr>
          <p:spPr>
            <a:xfrm>
              <a:off x="3136954" y="133705"/>
              <a:ext cx="1732170" cy="1732170"/>
            </a:xfrm>
            <a:custGeom>
              <a:avLst/>
              <a:gdLst>
                <a:gd name="connsiteX0" fmla="*/ 0 w 1732170"/>
                <a:gd name="connsiteY0" fmla="*/ 866085 h 1732170"/>
                <a:gd name="connsiteX1" fmla="*/ 866085 w 1732170"/>
                <a:gd name="connsiteY1" fmla="*/ 0 h 1732170"/>
                <a:gd name="connsiteX2" fmla="*/ 1732170 w 1732170"/>
                <a:gd name="connsiteY2" fmla="*/ 866085 h 1732170"/>
                <a:gd name="connsiteX3" fmla="*/ 866085 w 1732170"/>
                <a:gd name="connsiteY3" fmla="*/ 1732170 h 1732170"/>
                <a:gd name="connsiteX4" fmla="*/ 0 w 1732170"/>
                <a:gd name="connsiteY4" fmla="*/ 866085 h 173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70" h="1732170">
                  <a:moveTo>
                    <a:pt x="0" y="866085"/>
                  </a:moveTo>
                  <a:cubicBezTo>
                    <a:pt x="0" y="387759"/>
                    <a:pt x="387759" y="0"/>
                    <a:pt x="866085" y="0"/>
                  </a:cubicBezTo>
                  <a:cubicBezTo>
                    <a:pt x="1344411" y="0"/>
                    <a:pt x="1732170" y="387759"/>
                    <a:pt x="1732170" y="866085"/>
                  </a:cubicBezTo>
                  <a:cubicBezTo>
                    <a:pt x="1732170" y="1344411"/>
                    <a:pt x="1344411" y="1732170"/>
                    <a:pt x="866085" y="1732170"/>
                  </a:cubicBezTo>
                  <a:cubicBezTo>
                    <a:pt x="387759" y="1732170"/>
                    <a:pt x="0" y="1344411"/>
                    <a:pt x="0" y="86608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73990" tIns="273990" rIns="273990" bIns="27399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CE58C7-CB42-8F58-F726-678355A6D626}"/>
                </a:ext>
              </a:extLst>
            </p:cNvPr>
            <p:cNvSpPr txBox="1"/>
            <p:nvPr/>
          </p:nvSpPr>
          <p:spPr>
            <a:xfrm>
              <a:off x="3280623" y="799735"/>
              <a:ext cx="1924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Slow training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0E99EE-C493-BAFC-85ED-7F6857DE4996}"/>
              </a:ext>
            </a:extLst>
          </p:cNvPr>
          <p:cNvGrpSpPr/>
          <p:nvPr/>
        </p:nvGrpSpPr>
        <p:grpSpPr>
          <a:xfrm>
            <a:off x="1179905" y="2569348"/>
            <a:ext cx="1973863" cy="1732170"/>
            <a:chOff x="590625" y="2559188"/>
            <a:chExt cx="1973863" cy="173217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84E5380-F10D-7E13-390E-48C0FFCB1DD1}"/>
                </a:ext>
              </a:extLst>
            </p:cNvPr>
            <p:cNvSpPr/>
            <p:nvPr/>
          </p:nvSpPr>
          <p:spPr>
            <a:xfrm>
              <a:off x="711472" y="2559188"/>
              <a:ext cx="1732170" cy="1732170"/>
            </a:xfrm>
            <a:custGeom>
              <a:avLst/>
              <a:gdLst>
                <a:gd name="connsiteX0" fmla="*/ 0 w 1732170"/>
                <a:gd name="connsiteY0" fmla="*/ 866085 h 1732170"/>
                <a:gd name="connsiteX1" fmla="*/ 866085 w 1732170"/>
                <a:gd name="connsiteY1" fmla="*/ 0 h 1732170"/>
                <a:gd name="connsiteX2" fmla="*/ 1732170 w 1732170"/>
                <a:gd name="connsiteY2" fmla="*/ 866085 h 1732170"/>
                <a:gd name="connsiteX3" fmla="*/ 866085 w 1732170"/>
                <a:gd name="connsiteY3" fmla="*/ 1732170 h 1732170"/>
                <a:gd name="connsiteX4" fmla="*/ 0 w 1732170"/>
                <a:gd name="connsiteY4" fmla="*/ 866085 h 173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70" h="1732170">
                  <a:moveTo>
                    <a:pt x="0" y="866085"/>
                  </a:moveTo>
                  <a:cubicBezTo>
                    <a:pt x="0" y="387759"/>
                    <a:pt x="387759" y="0"/>
                    <a:pt x="866085" y="0"/>
                  </a:cubicBezTo>
                  <a:cubicBezTo>
                    <a:pt x="1344411" y="0"/>
                    <a:pt x="1732170" y="387759"/>
                    <a:pt x="1732170" y="866085"/>
                  </a:cubicBezTo>
                  <a:cubicBezTo>
                    <a:pt x="1732170" y="1344411"/>
                    <a:pt x="1344411" y="1732170"/>
                    <a:pt x="866085" y="1732170"/>
                  </a:cubicBezTo>
                  <a:cubicBezTo>
                    <a:pt x="387759" y="1732170"/>
                    <a:pt x="0" y="1344411"/>
                    <a:pt x="0" y="86608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75260" tIns="275260" rIns="275260" bIns="27526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D8F1F5-195C-D249-C5F3-D40415B91098}"/>
                </a:ext>
              </a:extLst>
            </p:cNvPr>
            <p:cNvSpPr txBox="1"/>
            <p:nvPr/>
          </p:nvSpPr>
          <p:spPr>
            <a:xfrm>
              <a:off x="590625" y="3130803"/>
              <a:ext cx="197386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Carful parameter initialization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709416D-0009-D7A1-8A3E-B966F9222634}"/>
              </a:ext>
            </a:extLst>
          </p:cNvPr>
          <p:cNvSpPr txBox="1"/>
          <p:nvPr/>
        </p:nvSpPr>
        <p:spPr>
          <a:xfrm>
            <a:off x="5248502" y="2973767"/>
            <a:ext cx="157512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2EE9398-0D8F-4076-E5FA-1EC2CA15640F}"/>
              </a:ext>
            </a:extLst>
          </p:cNvPr>
          <p:cNvSpPr/>
          <p:nvPr/>
        </p:nvSpPr>
        <p:spPr>
          <a:xfrm>
            <a:off x="3872038" y="2555706"/>
            <a:ext cx="4204082" cy="175945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internal covariate shift: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adjustments in the parameters of a certain intermediate layer will cause a change in the distribution of the input to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127924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C25AB-1CA3-D2ED-9A2E-1759CEB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Normalization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74A26-C74E-BFEA-1F5D-F14BF9EE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9FF1E6-18EE-4729-8E16-BF38E39D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9" y="2217343"/>
            <a:ext cx="9655326" cy="4496967"/>
          </a:xfrm>
        </p:spPr>
        <p:txBody>
          <a:bodyPr>
            <a:normAutofit/>
          </a:bodyPr>
          <a:lstStyle/>
          <a:p>
            <a:r>
              <a:rPr lang="en-US" sz="2400" dirty="0"/>
              <a:t>Solution: Normalization</a:t>
            </a:r>
          </a:p>
          <a:p>
            <a:r>
              <a:rPr lang="en-US" sz="2400" dirty="0"/>
              <a:t>Batch normalization: Compute mean and variance of each feature in each mini-batch</a:t>
            </a:r>
          </a:p>
          <a:p>
            <a:r>
              <a:rPr lang="en-US" sz="2400" dirty="0"/>
              <a:t>Then normalize the value of each feature based on the statistics of the batch</a:t>
            </a:r>
          </a:p>
          <a:p>
            <a:r>
              <a:rPr lang="en-US" sz="2400" dirty="0"/>
              <a:t>This makes the model robust against internal covariate shift…</a:t>
            </a:r>
          </a:p>
          <a:p>
            <a:r>
              <a:rPr lang="en-US" sz="2400" dirty="0"/>
              <a:t>However, there are some short-comings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010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16A66F-7101-E3B5-C0FA-80AA822DD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01CCD3-A3CB-EEAB-8F97-D35057575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F2AE9-4B75-69FC-FE0F-BE302267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9F4228-CB70-0C9B-E20B-2298FE9A0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2FB99-3953-9722-52F2-FA0DE6FF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41B22-92B4-1A29-B260-AF03811F2D63}"/>
              </a:ext>
            </a:extLst>
          </p:cNvPr>
          <p:cNvSpPr txBox="1"/>
          <p:nvPr/>
        </p:nvSpPr>
        <p:spPr>
          <a:xfrm>
            <a:off x="182773" y="3371282"/>
            <a:ext cx="3037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Dependency on batch size can introduce variability in the normalization process, especially with small mini-batch sizes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24E4DF-2CAE-9AAD-A283-7C58AA519D2A}"/>
              </a:ext>
            </a:extLst>
          </p:cNvPr>
          <p:cNvSpPr txBox="1"/>
          <p:nvPr/>
        </p:nvSpPr>
        <p:spPr>
          <a:xfrm>
            <a:off x="2157523" y="1606287"/>
            <a:ext cx="34181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Batch normalization is less effective in RNNs due to the sequential nature of the 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A8726A-4803-0295-5C86-15E3ACE77AD4}"/>
              </a:ext>
            </a:extLst>
          </p:cNvPr>
          <p:cNvGrpSpPr/>
          <p:nvPr/>
        </p:nvGrpSpPr>
        <p:grpSpPr>
          <a:xfrm>
            <a:off x="3143530" y="3126341"/>
            <a:ext cx="2201030" cy="1809438"/>
            <a:chOff x="3546626" y="2947620"/>
            <a:chExt cx="2201030" cy="180943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1B2B43A-8459-53EA-566B-4AD8F77418F2}"/>
                </a:ext>
              </a:extLst>
            </p:cNvPr>
            <p:cNvSpPr/>
            <p:nvPr/>
          </p:nvSpPr>
          <p:spPr>
            <a:xfrm>
              <a:off x="3546626" y="2947620"/>
              <a:ext cx="2146603" cy="1809438"/>
            </a:xfrm>
            <a:custGeom>
              <a:avLst/>
              <a:gdLst>
                <a:gd name="connsiteX0" fmla="*/ 0 w 3065870"/>
                <a:gd name="connsiteY0" fmla="*/ 1325941 h 2651881"/>
                <a:gd name="connsiteX1" fmla="*/ 757642 w 3065870"/>
                <a:gd name="connsiteY1" fmla="*/ 1 h 2651881"/>
                <a:gd name="connsiteX2" fmla="*/ 2308228 w 3065870"/>
                <a:gd name="connsiteY2" fmla="*/ 1 h 2651881"/>
                <a:gd name="connsiteX3" fmla="*/ 3065870 w 3065870"/>
                <a:gd name="connsiteY3" fmla="*/ 1325941 h 2651881"/>
                <a:gd name="connsiteX4" fmla="*/ 2308228 w 3065870"/>
                <a:gd name="connsiteY4" fmla="*/ 2651880 h 2651881"/>
                <a:gd name="connsiteX5" fmla="*/ 757642 w 3065870"/>
                <a:gd name="connsiteY5" fmla="*/ 2651880 h 2651881"/>
                <a:gd name="connsiteX6" fmla="*/ 0 w 3065870"/>
                <a:gd name="connsiteY6" fmla="*/ 1325941 h 265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5870" h="2651881">
                  <a:moveTo>
                    <a:pt x="0" y="1325941"/>
                  </a:moveTo>
                  <a:lnTo>
                    <a:pt x="757642" y="1"/>
                  </a:lnTo>
                  <a:lnTo>
                    <a:pt x="2308228" y="1"/>
                  </a:lnTo>
                  <a:lnTo>
                    <a:pt x="3065870" y="1325941"/>
                  </a:lnTo>
                  <a:lnTo>
                    <a:pt x="2308228" y="2651880"/>
                  </a:lnTo>
                  <a:lnTo>
                    <a:pt x="757642" y="2651880"/>
                  </a:lnTo>
                  <a:lnTo>
                    <a:pt x="0" y="13259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2647" tIns="494046" rIns="562647" bIns="494046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2EB030-367E-9B29-2859-60F0538055A5}"/>
                </a:ext>
              </a:extLst>
            </p:cNvPr>
            <p:cNvSpPr txBox="1"/>
            <p:nvPr/>
          </p:nvSpPr>
          <p:spPr>
            <a:xfrm>
              <a:off x="3744685" y="3252665"/>
              <a:ext cx="20029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kern="1200" dirty="0">
                  <a:solidFill>
                    <a:schemeClr val="tx1"/>
                  </a:solidFill>
                </a:rPr>
                <a:t>Batch size dependency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8BEDB1-0296-558A-76C9-1D48299F837D}"/>
              </a:ext>
            </a:extLst>
          </p:cNvPr>
          <p:cNvGrpSpPr/>
          <p:nvPr/>
        </p:nvGrpSpPr>
        <p:grpSpPr>
          <a:xfrm>
            <a:off x="4799135" y="1896287"/>
            <a:ext cx="2678114" cy="2284262"/>
            <a:chOff x="5246175" y="1693087"/>
            <a:chExt cx="2678114" cy="2284262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0A2FDA8C-6D90-9B32-C5E8-AE55349F420C}"/>
                </a:ext>
              </a:extLst>
            </p:cNvPr>
            <p:cNvSpPr/>
            <p:nvPr/>
          </p:nvSpPr>
          <p:spPr>
            <a:xfrm>
              <a:off x="5942260" y="2980553"/>
              <a:ext cx="1156903" cy="996796"/>
            </a:xfrm>
            <a:prstGeom prst="hexagon">
              <a:avLst>
                <a:gd name="adj" fmla="val 28900"/>
                <a:gd name="vf" fmla="val 11547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2C68F2-27CF-EE2C-F355-F79183159014}"/>
                </a:ext>
              </a:extLst>
            </p:cNvPr>
            <p:cNvGrpSpPr/>
            <p:nvPr/>
          </p:nvGrpSpPr>
          <p:grpSpPr>
            <a:xfrm>
              <a:off x="5246175" y="1693087"/>
              <a:ext cx="2678114" cy="1984026"/>
              <a:chOff x="5198724" y="1938659"/>
              <a:chExt cx="2100943" cy="155644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1CA573D-3D45-9E69-90B5-49CADC74AC75}"/>
                  </a:ext>
                </a:extLst>
              </p:cNvPr>
              <p:cNvSpPr/>
              <p:nvPr/>
            </p:nvSpPr>
            <p:spPr>
              <a:xfrm>
                <a:off x="5349785" y="1938659"/>
                <a:ext cx="1798822" cy="1556441"/>
              </a:xfrm>
              <a:custGeom>
                <a:avLst/>
                <a:gdLst>
                  <a:gd name="connsiteX0" fmla="*/ 0 w 2512147"/>
                  <a:gd name="connsiteY0" fmla="*/ 1086825 h 2173649"/>
                  <a:gd name="connsiteX1" fmla="*/ 621012 w 2512147"/>
                  <a:gd name="connsiteY1" fmla="*/ 1 h 2173649"/>
                  <a:gd name="connsiteX2" fmla="*/ 1891135 w 2512147"/>
                  <a:gd name="connsiteY2" fmla="*/ 1 h 2173649"/>
                  <a:gd name="connsiteX3" fmla="*/ 2512147 w 2512147"/>
                  <a:gd name="connsiteY3" fmla="*/ 1086825 h 2173649"/>
                  <a:gd name="connsiteX4" fmla="*/ 1891135 w 2512147"/>
                  <a:gd name="connsiteY4" fmla="*/ 2173648 h 2173649"/>
                  <a:gd name="connsiteX5" fmla="*/ 621012 w 2512147"/>
                  <a:gd name="connsiteY5" fmla="*/ 2173648 h 2173649"/>
                  <a:gd name="connsiteX6" fmla="*/ 0 w 2512147"/>
                  <a:gd name="connsiteY6" fmla="*/ 1086825 h 2173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2147" h="2173649">
                    <a:moveTo>
                      <a:pt x="0" y="1086825"/>
                    </a:moveTo>
                    <a:lnTo>
                      <a:pt x="621012" y="1"/>
                    </a:lnTo>
                    <a:lnTo>
                      <a:pt x="1891135" y="1"/>
                    </a:lnTo>
                    <a:lnTo>
                      <a:pt x="2512147" y="1086825"/>
                    </a:lnTo>
                    <a:lnTo>
                      <a:pt x="1891135" y="2173648"/>
                    </a:lnTo>
                    <a:lnTo>
                      <a:pt x="621012" y="2173648"/>
                    </a:lnTo>
                    <a:lnTo>
                      <a:pt x="0" y="1086825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49369" tIns="393269" rIns="449369" bIns="393269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6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F5B95A-C392-3A7C-F4F9-08E8FAA844EF}"/>
                  </a:ext>
                </a:extLst>
              </p:cNvPr>
              <p:cNvSpPr txBox="1"/>
              <p:nvPr/>
            </p:nvSpPr>
            <p:spPr>
              <a:xfrm>
                <a:off x="5198724" y="2173625"/>
                <a:ext cx="2100943" cy="748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RNN</a:t>
                </a:r>
              </a:p>
              <a:p>
                <a:pPr algn="ctr"/>
                <a:r>
                  <a:rPr lang="en-US" sz="2800" dirty="0"/>
                  <a:t>issues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05BC2B-E144-9AB4-2019-7DC50DB6016C}"/>
              </a:ext>
            </a:extLst>
          </p:cNvPr>
          <p:cNvSpPr txBox="1"/>
          <p:nvPr/>
        </p:nvSpPr>
        <p:spPr>
          <a:xfrm>
            <a:off x="1614041" y="5904466"/>
            <a:ext cx="4911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Requires maintaining running averages of the mean and variance during training. Can make the test complicated, in case of distribution shift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E5B734-0DBA-9998-E3BC-3B7EEB23C5F9}"/>
              </a:ext>
            </a:extLst>
          </p:cNvPr>
          <p:cNvSpPr/>
          <p:nvPr/>
        </p:nvSpPr>
        <p:spPr>
          <a:xfrm>
            <a:off x="5035238" y="4111951"/>
            <a:ext cx="2002971" cy="1754325"/>
          </a:xfrm>
          <a:custGeom>
            <a:avLst/>
            <a:gdLst>
              <a:gd name="connsiteX0" fmla="*/ 0 w 2512147"/>
              <a:gd name="connsiteY0" fmla="*/ 1086825 h 2173649"/>
              <a:gd name="connsiteX1" fmla="*/ 621012 w 2512147"/>
              <a:gd name="connsiteY1" fmla="*/ 1 h 2173649"/>
              <a:gd name="connsiteX2" fmla="*/ 1891135 w 2512147"/>
              <a:gd name="connsiteY2" fmla="*/ 1 h 2173649"/>
              <a:gd name="connsiteX3" fmla="*/ 2512147 w 2512147"/>
              <a:gd name="connsiteY3" fmla="*/ 1086825 h 2173649"/>
              <a:gd name="connsiteX4" fmla="*/ 1891135 w 2512147"/>
              <a:gd name="connsiteY4" fmla="*/ 2173648 h 2173649"/>
              <a:gd name="connsiteX5" fmla="*/ 621012 w 2512147"/>
              <a:gd name="connsiteY5" fmla="*/ 2173648 h 2173649"/>
              <a:gd name="connsiteX6" fmla="*/ 0 w 2512147"/>
              <a:gd name="connsiteY6" fmla="*/ 1086825 h 217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2147" h="2173649">
                <a:moveTo>
                  <a:pt x="0" y="1086825"/>
                </a:moveTo>
                <a:lnTo>
                  <a:pt x="621012" y="1"/>
                </a:lnTo>
                <a:lnTo>
                  <a:pt x="1891135" y="1"/>
                </a:lnTo>
                <a:lnTo>
                  <a:pt x="2512147" y="1086825"/>
                </a:lnTo>
                <a:lnTo>
                  <a:pt x="1891135" y="2173648"/>
                </a:lnTo>
                <a:lnTo>
                  <a:pt x="621012" y="2173648"/>
                </a:lnTo>
                <a:lnTo>
                  <a:pt x="0" y="10868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0"/>
              <a:satOff val="0"/>
              <a:lumOff val="19092"/>
              <a:alphaOff val="0"/>
            </a:schemeClr>
          </a:fillRef>
          <a:effectRef idx="0">
            <a:schemeClr val="accent3">
              <a:shade val="80000"/>
              <a:hueOff val="0"/>
              <a:satOff val="0"/>
              <a:lumOff val="1909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369" tIns="393269" rIns="449369" bIns="393269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>
                <a:solidFill>
                  <a:schemeClr val="tx1"/>
                </a:solidFill>
              </a:rPr>
              <a:t>Inference </a:t>
            </a:r>
            <a:r>
              <a:rPr lang="en-US" sz="2200" dirty="0" err="1">
                <a:solidFill>
                  <a:schemeClr val="tx1"/>
                </a:solidFill>
              </a:rPr>
              <a:t>isssues</a:t>
            </a:r>
            <a:endParaRPr lang="en-US" sz="2200" kern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84597-6482-0DB3-57C8-94F020FD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22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B9BD45-145B-329E-2282-1316191F1D41}"/>
              </a:ext>
            </a:extLst>
          </p:cNvPr>
          <p:cNvSpPr/>
          <p:nvPr/>
        </p:nvSpPr>
        <p:spPr>
          <a:xfrm>
            <a:off x="6803686" y="3156261"/>
            <a:ext cx="2002971" cy="1754325"/>
          </a:xfrm>
          <a:custGeom>
            <a:avLst/>
            <a:gdLst>
              <a:gd name="connsiteX0" fmla="*/ 0 w 2512147"/>
              <a:gd name="connsiteY0" fmla="*/ 1086825 h 2173649"/>
              <a:gd name="connsiteX1" fmla="*/ 621012 w 2512147"/>
              <a:gd name="connsiteY1" fmla="*/ 1 h 2173649"/>
              <a:gd name="connsiteX2" fmla="*/ 1891135 w 2512147"/>
              <a:gd name="connsiteY2" fmla="*/ 1 h 2173649"/>
              <a:gd name="connsiteX3" fmla="*/ 2512147 w 2512147"/>
              <a:gd name="connsiteY3" fmla="*/ 1086825 h 2173649"/>
              <a:gd name="connsiteX4" fmla="*/ 1891135 w 2512147"/>
              <a:gd name="connsiteY4" fmla="*/ 2173648 h 2173649"/>
              <a:gd name="connsiteX5" fmla="*/ 621012 w 2512147"/>
              <a:gd name="connsiteY5" fmla="*/ 2173648 h 2173649"/>
              <a:gd name="connsiteX6" fmla="*/ 0 w 2512147"/>
              <a:gd name="connsiteY6" fmla="*/ 1086825 h 217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2147" h="2173649">
                <a:moveTo>
                  <a:pt x="0" y="1086825"/>
                </a:moveTo>
                <a:lnTo>
                  <a:pt x="621012" y="1"/>
                </a:lnTo>
                <a:lnTo>
                  <a:pt x="1891135" y="1"/>
                </a:lnTo>
                <a:lnTo>
                  <a:pt x="2512147" y="1086825"/>
                </a:lnTo>
                <a:lnTo>
                  <a:pt x="1891135" y="2173648"/>
                </a:lnTo>
                <a:lnTo>
                  <a:pt x="621012" y="2173648"/>
                </a:lnTo>
                <a:lnTo>
                  <a:pt x="0" y="10868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0"/>
              <a:satOff val="0"/>
              <a:lumOff val="19092"/>
              <a:alphaOff val="0"/>
            </a:schemeClr>
          </a:fillRef>
          <a:effectRef idx="0">
            <a:schemeClr val="accent3">
              <a:shade val="80000"/>
              <a:hueOff val="0"/>
              <a:satOff val="0"/>
              <a:lumOff val="1909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369" tIns="393269" rIns="449369" bIns="393269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chemeClr val="tx1"/>
                </a:solidFill>
              </a:rPr>
              <a:t>Batch Dependency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45F4BD-EF92-0FAD-0882-EB8DB5DBF026}"/>
              </a:ext>
            </a:extLst>
          </p:cNvPr>
          <p:cNvSpPr/>
          <p:nvPr/>
        </p:nvSpPr>
        <p:spPr>
          <a:xfrm>
            <a:off x="6791988" y="5071467"/>
            <a:ext cx="2002971" cy="1754325"/>
          </a:xfrm>
          <a:custGeom>
            <a:avLst/>
            <a:gdLst>
              <a:gd name="connsiteX0" fmla="*/ 0 w 2512147"/>
              <a:gd name="connsiteY0" fmla="*/ 1086825 h 2173649"/>
              <a:gd name="connsiteX1" fmla="*/ 621012 w 2512147"/>
              <a:gd name="connsiteY1" fmla="*/ 1 h 2173649"/>
              <a:gd name="connsiteX2" fmla="*/ 1891135 w 2512147"/>
              <a:gd name="connsiteY2" fmla="*/ 1 h 2173649"/>
              <a:gd name="connsiteX3" fmla="*/ 2512147 w 2512147"/>
              <a:gd name="connsiteY3" fmla="*/ 1086825 h 2173649"/>
              <a:gd name="connsiteX4" fmla="*/ 1891135 w 2512147"/>
              <a:gd name="connsiteY4" fmla="*/ 2173648 h 2173649"/>
              <a:gd name="connsiteX5" fmla="*/ 621012 w 2512147"/>
              <a:gd name="connsiteY5" fmla="*/ 2173648 h 2173649"/>
              <a:gd name="connsiteX6" fmla="*/ 0 w 2512147"/>
              <a:gd name="connsiteY6" fmla="*/ 1086825 h 217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2147" h="2173649">
                <a:moveTo>
                  <a:pt x="0" y="1086825"/>
                </a:moveTo>
                <a:lnTo>
                  <a:pt x="621012" y="1"/>
                </a:lnTo>
                <a:lnTo>
                  <a:pt x="1891135" y="1"/>
                </a:lnTo>
                <a:lnTo>
                  <a:pt x="2512147" y="1086825"/>
                </a:lnTo>
                <a:lnTo>
                  <a:pt x="1891135" y="2173648"/>
                </a:lnTo>
                <a:lnTo>
                  <a:pt x="621012" y="2173648"/>
                </a:lnTo>
                <a:lnTo>
                  <a:pt x="0" y="10868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0"/>
              <a:satOff val="0"/>
              <a:lumOff val="19092"/>
              <a:alphaOff val="0"/>
            </a:schemeClr>
          </a:fillRef>
          <a:effectRef idx="0">
            <a:schemeClr val="accent3">
              <a:shade val="80000"/>
              <a:hueOff val="0"/>
              <a:satOff val="0"/>
              <a:lumOff val="1909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369" tIns="393269" rIns="449369" bIns="393269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Inability to maintain criticality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A99FFA-AA6B-3962-38F8-D2EB2DCAE3B9}"/>
              </a:ext>
            </a:extLst>
          </p:cNvPr>
          <p:cNvSpPr txBox="1"/>
          <p:nvPr/>
        </p:nvSpPr>
        <p:spPr>
          <a:xfrm>
            <a:off x="8193525" y="2126131"/>
            <a:ext cx="3850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Dependance of each batch becomes a problem when statistics of different batches are significantly different (NLP)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EA1BA-B073-E123-DBFC-855B38D41446}"/>
              </a:ext>
            </a:extLst>
          </p:cNvPr>
          <p:cNvSpPr txBox="1"/>
          <p:nvPr/>
        </p:nvSpPr>
        <p:spPr>
          <a:xfrm>
            <a:off x="8806657" y="5209965"/>
            <a:ext cx="31403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 optimal point between co-variance explosion and co-variate decay, called criticality is not maintained by batch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14" grpId="0" animBg="1"/>
      <p:bldP spid="5" grpId="0" animBg="1"/>
      <p:bldP spid="6" grpId="0" animBg="1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A5D404E-44E5-3CFB-3B1C-71DDF1E04AA5}"/>
              </a:ext>
            </a:extLst>
          </p:cNvPr>
          <p:cNvGrpSpPr/>
          <p:nvPr/>
        </p:nvGrpSpPr>
        <p:grpSpPr>
          <a:xfrm>
            <a:off x="7763712" y="332894"/>
            <a:ext cx="4071548" cy="4327734"/>
            <a:chOff x="7763712" y="332894"/>
            <a:chExt cx="4071548" cy="4327734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04CD7C2-11BA-B2B1-8819-192CE8C5DA3D}"/>
                </a:ext>
              </a:extLst>
            </p:cNvPr>
            <p:cNvSpPr/>
            <p:nvPr/>
          </p:nvSpPr>
          <p:spPr>
            <a:xfrm>
              <a:off x="9931323" y="332894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B37A790-96B0-0F88-FDD0-78231173E95F}"/>
                </a:ext>
              </a:extLst>
            </p:cNvPr>
            <p:cNvSpPr/>
            <p:nvPr/>
          </p:nvSpPr>
          <p:spPr>
            <a:xfrm>
              <a:off x="9931323" y="1055986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DDA6768-0195-70F0-9EFD-FE53579BB57D}"/>
                </a:ext>
              </a:extLst>
            </p:cNvPr>
            <p:cNvSpPr/>
            <p:nvPr/>
          </p:nvSpPr>
          <p:spPr>
            <a:xfrm>
              <a:off x="9931323" y="1779078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13B06E9-6B5B-EB68-D864-934550038E5E}"/>
                </a:ext>
              </a:extLst>
            </p:cNvPr>
            <p:cNvSpPr/>
            <p:nvPr/>
          </p:nvSpPr>
          <p:spPr>
            <a:xfrm>
              <a:off x="9931323" y="2502170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B57D7E8-7FE1-FBDC-0A47-E90D37157F46}"/>
                </a:ext>
              </a:extLst>
            </p:cNvPr>
            <p:cNvSpPr/>
            <p:nvPr/>
          </p:nvSpPr>
          <p:spPr>
            <a:xfrm>
              <a:off x="9931323" y="3230525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9409F23-608B-3120-431B-6C6E404FF89D}"/>
                </a:ext>
              </a:extLst>
            </p:cNvPr>
            <p:cNvSpPr/>
            <p:nvPr/>
          </p:nvSpPr>
          <p:spPr>
            <a:xfrm>
              <a:off x="9931323" y="3953617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801860A-01A4-8273-59C2-A51172709F22}"/>
                </a:ext>
              </a:extLst>
            </p:cNvPr>
            <p:cNvSpPr/>
            <p:nvPr/>
          </p:nvSpPr>
          <p:spPr>
            <a:xfrm>
              <a:off x="11033982" y="332894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1B4FA6D-B85E-E0F7-2826-1250BF44776B}"/>
                </a:ext>
              </a:extLst>
            </p:cNvPr>
            <p:cNvSpPr/>
            <p:nvPr/>
          </p:nvSpPr>
          <p:spPr>
            <a:xfrm>
              <a:off x="11033982" y="1055986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D7F0D1E-4012-C693-2714-1793E445CA35}"/>
                </a:ext>
              </a:extLst>
            </p:cNvPr>
            <p:cNvSpPr/>
            <p:nvPr/>
          </p:nvSpPr>
          <p:spPr>
            <a:xfrm>
              <a:off x="11033982" y="1779078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58903BC-EB8F-6103-3D68-0EF553961CF6}"/>
                </a:ext>
              </a:extLst>
            </p:cNvPr>
            <p:cNvSpPr/>
            <p:nvPr/>
          </p:nvSpPr>
          <p:spPr>
            <a:xfrm>
              <a:off x="11033982" y="2502170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7C8E732-8912-7559-4539-C5D988907569}"/>
                </a:ext>
              </a:extLst>
            </p:cNvPr>
            <p:cNvSpPr/>
            <p:nvPr/>
          </p:nvSpPr>
          <p:spPr>
            <a:xfrm>
              <a:off x="11033982" y="3230525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28130BB-F66E-916C-F7EC-4953F2035B8C}"/>
                </a:ext>
              </a:extLst>
            </p:cNvPr>
            <p:cNvSpPr/>
            <p:nvPr/>
          </p:nvSpPr>
          <p:spPr>
            <a:xfrm>
              <a:off x="11033982" y="3953617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7E58CE0-71EE-9472-132D-33800162EFF7}"/>
                </a:ext>
              </a:extLst>
            </p:cNvPr>
            <p:cNvSpPr/>
            <p:nvPr/>
          </p:nvSpPr>
          <p:spPr>
            <a:xfrm>
              <a:off x="7763712" y="332894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10F67838-2DC6-8D87-21C3-756DF3C29C50}"/>
                </a:ext>
              </a:extLst>
            </p:cNvPr>
            <p:cNvSpPr/>
            <p:nvPr/>
          </p:nvSpPr>
          <p:spPr>
            <a:xfrm>
              <a:off x="7763712" y="1055986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ED75671-F9F4-C48A-4D73-1581EADD916B}"/>
                </a:ext>
              </a:extLst>
            </p:cNvPr>
            <p:cNvSpPr/>
            <p:nvPr/>
          </p:nvSpPr>
          <p:spPr>
            <a:xfrm>
              <a:off x="7763712" y="1779078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461AD3B-C043-F55B-13DB-82386D0DB1FA}"/>
                </a:ext>
              </a:extLst>
            </p:cNvPr>
            <p:cNvSpPr/>
            <p:nvPr/>
          </p:nvSpPr>
          <p:spPr>
            <a:xfrm>
              <a:off x="7763712" y="2502170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8CBDEF8-FB5D-2581-0910-037AB00B2A7D}"/>
                </a:ext>
              </a:extLst>
            </p:cNvPr>
            <p:cNvSpPr/>
            <p:nvPr/>
          </p:nvSpPr>
          <p:spPr>
            <a:xfrm>
              <a:off x="7763712" y="3230525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91FBDDB-F8D9-9C13-C0F7-3D2A4B343ECF}"/>
                </a:ext>
              </a:extLst>
            </p:cNvPr>
            <p:cNvSpPr/>
            <p:nvPr/>
          </p:nvSpPr>
          <p:spPr>
            <a:xfrm>
              <a:off x="7763712" y="3953617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78BCB6F1-36A5-CA50-82B9-04AEEAECCABB}"/>
                </a:ext>
              </a:extLst>
            </p:cNvPr>
            <p:cNvSpPr/>
            <p:nvPr/>
          </p:nvSpPr>
          <p:spPr>
            <a:xfrm>
              <a:off x="8866371" y="332894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07E1F6C-7A48-F998-50BA-FA43C7C54CF3}"/>
                </a:ext>
              </a:extLst>
            </p:cNvPr>
            <p:cNvSpPr/>
            <p:nvPr/>
          </p:nvSpPr>
          <p:spPr>
            <a:xfrm>
              <a:off x="8866371" y="1055986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ADEB6D8-B6A2-3C3E-E2E2-7EBBEAA13B96}"/>
                </a:ext>
              </a:extLst>
            </p:cNvPr>
            <p:cNvSpPr/>
            <p:nvPr/>
          </p:nvSpPr>
          <p:spPr>
            <a:xfrm>
              <a:off x="8866371" y="1779078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EC774EB-D2CA-CE33-82E8-309545F427FD}"/>
                </a:ext>
              </a:extLst>
            </p:cNvPr>
            <p:cNvSpPr/>
            <p:nvPr/>
          </p:nvSpPr>
          <p:spPr>
            <a:xfrm>
              <a:off x="8866371" y="2502170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08C92DE-F08A-ED93-2456-2E09EDCCFD7B}"/>
                </a:ext>
              </a:extLst>
            </p:cNvPr>
            <p:cNvSpPr/>
            <p:nvPr/>
          </p:nvSpPr>
          <p:spPr>
            <a:xfrm>
              <a:off x="8866371" y="3230525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816E678-7270-927F-D405-50E6708AC465}"/>
                </a:ext>
              </a:extLst>
            </p:cNvPr>
            <p:cNvSpPr/>
            <p:nvPr/>
          </p:nvSpPr>
          <p:spPr>
            <a:xfrm>
              <a:off x="8866371" y="3953617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5A265A-3B87-ADD1-C78D-61A3A81F0DE3}"/>
              </a:ext>
            </a:extLst>
          </p:cNvPr>
          <p:cNvCxnSpPr/>
          <p:nvPr/>
        </p:nvCxnSpPr>
        <p:spPr>
          <a:xfrm>
            <a:off x="7413812" y="338303"/>
            <a:ext cx="0" cy="432773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0B50B7A-555C-8A4C-C853-02D36D6130DB}"/>
              </a:ext>
            </a:extLst>
          </p:cNvPr>
          <p:cNvCxnSpPr>
            <a:cxnSpLocks/>
          </p:cNvCxnSpPr>
          <p:nvPr/>
        </p:nvCxnSpPr>
        <p:spPr>
          <a:xfrm flipH="1">
            <a:off x="7763712" y="5049483"/>
            <a:ext cx="407154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582B5F0-F3D4-E105-1855-989BDC089637}"/>
              </a:ext>
            </a:extLst>
          </p:cNvPr>
          <p:cNvSpPr txBox="1"/>
          <p:nvPr/>
        </p:nvSpPr>
        <p:spPr>
          <a:xfrm rot="16200000">
            <a:off x="6435633" y="2301423"/>
            <a:ext cx="12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ED82E5-C7DC-74F3-35EA-645BEA9A68C8}"/>
              </a:ext>
            </a:extLst>
          </p:cNvPr>
          <p:cNvSpPr txBox="1"/>
          <p:nvPr/>
        </p:nvSpPr>
        <p:spPr>
          <a:xfrm>
            <a:off x="9267010" y="5161164"/>
            <a:ext cx="12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3823EF-0A9D-B350-7896-8B43ED452B0E}"/>
              </a:ext>
            </a:extLst>
          </p:cNvPr>
          <p:cNvGrpSpPr/>
          <p:nvPr/>
        </p:nvGrpSpPr>
        <p:grpSpPr>
          <a:xfrm>
            <a:off x="1213588" y="332894"/>
            <a:ext cx="4071548" cy="4327734"/>
            <a:chOff x="1213588" y="332894"/>
            <a:chExt cx="4071548" cy="432773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13DF3035-9C92-F39A-A6AC-7A01779FFA94}"/>
                </a:ext>
              </a:extLst>
            </p:cNvPr>
            <p:cNvSpPr/>
            <p:nvPr/>
          </p:nvSpPr>
          <p:spPr>
            <a:xfrm>
              <a:off x="3381199" y="332894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1EDDD250-0574-D213-3DFE-DD273CF69C65}"/>
                </a:ext>
              </a:extLst>
            </p:cNvPr>
            <p:cNvSpPr/>
            <p:nvPr/>
          </p:nvSpPr>
          <p:spPr>
            <a:xfrm>
              <a:off x="3381199" y="1055986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C5C633F5-520C-2A50-B871-65DC241E281E}"/>
                </a:ext>
              </a:extLst>
            </p:cNvPr>
            <p:cNvSpPr/>
            <p:nvPr/>
          </p:nvSpPr>
          <p:spPr>
            <a:xfrm>
              <a:off x="3381199" y="1779078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B4A7745E-D734-43CA-B4DC-C9E230D1741B}"/>
                </a:ext>
              </a:extLst>
            </p:cNvPr>
            <p:cNvSpPr/>
            <p:nvPr/>
          </p:nvSpPr>
          <p:spPr>
            <a:xfrm>
              <a:off x="3381199" y="2502170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AFC7F5F2-CEA0-A7AF-5989-225A6CFD5D5D}"/>
                </a:ext>
              </a:extLst>
            </p:cNvPr>
            <p:cNvSpPr/>
            <p:nvPr/>
          </p:nvSpPr>
          <p:spPr>
            <a:xfrm>
              <a:off x="3381199" y="3230525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FB1B4430-FBC4-7661-3A10-7EBBF2B52647}"/>
                </a:ext>
              </a:extLst>
            </p:cNvPr>
            <p:cNvSpPr/>
            <p:nvPr/>
          </p:nvSpPr>
          <p:spPr>
            <a:xfrm>
              <a:off x="3381199" y="3953617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51EC7E0-4917-BA39-8925-A17BCCF9092F}"/>
                </a:ext>
              </a:extLst>
            </p:cNvPr>
            <p:cNvSpPr/>
            <p:nvPr/>
          </p:nvSpPr>
          <p:spPr>
            <a:xfrm>
              <a:off x="4483858" y="332894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D11CAF2-0CBB-B8EF-3A5C-801F6186D601}"/>
                </a:ext>
              </a:extLst>
            </p:cNvPr>
            <p:cNvSpPr/>
            <p:nvPr/>
          </p:nvSpPr>
          <p:spPr>
            <a:xfrm>
              <a:off x="4483858" y="1055986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7A0B5ACC-D1AE-038D-F902-26BE71FEB904}"/>
                </a:ext>
              </a:extLst>
            </p:cNvPr>
            <p:cNvSpPr/>
            <p:nvPr/>
          </p:nvSpPr>
          <p:spPr>
            <a:xfrm>
              <a:off x="4483858" y="1779078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7B113B78-0039-EC2F-F5B3-7B33D2FDC562}"/>
                </a:ext>
              </a:extLst>
            </p:cNvPr>
            <p:cNvSpPr/>
            <p:nvPr/>
          </p:nvSpPr>
          <p:spPr>
            <a:xfrm>
              <a:off x="4483858" y="2502170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99F8294E-DDB2-06A3-2242-3E9DEA77197D}"/>
                </a:ext>
              </a:extLst>
            </p:cNvPr>
            <p:cNvSpPr/>
            <p:nvPr/>
          </p:nvSpPr>
          <p:spPr>
            <a:xfrm>
              <a:off x="4483858" y="3230525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72CFDCE8-6F39-3505-7409-5BF7B133B7D1}"/>
                </a:ext>
              </a:extLst>
            </p:cNvPr>
            <p:cNvSpPr/>
            <p:nvPr/>
          </p:nvSpPr>
          <p:spPr>
            <a:xfrm>
              <a:off x="4483858" y="3953617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C69622CE-34A0-DC36-F6AD-777DB6004D8B}"/>
                </a:ext>
              </a:extLst>
            </p:cNvPr>
            <p:cNvSpPr/>
            <p:nvPr/>
          </p:nvSpPr>
          <p:spPr>
            <a:xfrm>
              <a:off x="1213588" y="332894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2673ED0-7E4C-AD65-FE4F-C947578D8FFE}"/>
                </a:ext>
              </a:extLst>
            </p:cNvPr>
            <p:cNvSpPr/>
            <p:nvPr/>
          </p:nvSpPr>
          <p:spPr>
            <a:xfrm>
              <a:off x="1213588" y="1055986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6510D47F-1ACF-4697-FF0C-AEF99A7C30C0}"/>
                </a:ext>
              </a:extLst>
            </p:cNvPr>
            <p:cNvSpPr/>
            <p:nvPr/>
          </p:nvSpPr>
          <p:spPr>
            <a:xfrm>
              <a:off x="1213588" y="1779078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A39EAFD9-7FC2-BA63-7792-1DA28FDA60D5}"/>
                </a:ext>
              </a:extLst>
            </p:cNvPr>
            <p:cNvSpPr/>
            <p:nvPr/>
          </p:nvSpPr>
          <p:spPr>
            <a:xfrm>
              <a:off x="1213588" y="2502170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1F880234-EE66-892B-4A59-3486AEA3D0B7}"/>
                </a:ext>
              </a:extLst>
            </p:cNvPr>
            <p:cNvSpPr/>
            <p:nvPr/>
          </p:nvSpPr>
          <p:spPr>
            <a:xfrm>
              <a:off x="1213588" y="3230525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8AE99F04-9FDA-1F30-EE3A-A4F3B4B03C78}"/>
                </a:ext>
              </a:extLst>
            </p:cNvPr>
            <p:cNvSpPr/>
            <p:nvPr/>
          </p:nvSpPr>
          <p:spPr>
            <a:xfrm>
              <a:off x="1213588" y="3953617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A31BE6B-A052-7795-B468-0255D21ACC16}"/>
                </a:ext>
              </a:extLst>
            </p:cNvPr>
            <p:cNvSpPr/>
            <p:nvPr/>
          </p:nvSpPr>
          <p:spPr>
            <a:xfrm>
              <a:off x="2316247" y="332894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86BDD14-4AB9-693D-D9D5-EB518AAD3B7D}"/>
                </a:ext>
              </a:extLst>
            </p:cNvPr>
            <p:cNvSpPr/>
            <p:nvPr/>
          </p:nvSpPr>
          <p:spPr>
            <a:xfrm>
              <a:off x="2316247" y="1055986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DE6AF79-0271-C40D-DE1E-2CC38496B77F}"/>
                </a:ext>
              </a:extLst>
            </p:cNvPr>
            <p:cNvSpPr/>
            <p:nvPr/>
          </p:nvSpPr>
          <p:spPr>
            <a:xfrm>
              <a:off x="2316247" y="1779078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15ACA6A5-A610-27BD-152E-DAAB700CF876}"/>
                </a:ext>
              </a:extLst>
            </p:cNvPr>
            <p:cNvSpPr/>
            <p:nvPr/>
          </p:nvSpPr>
          <p:spPr>
            <a:xfrm>
              <a:off x="2316247" y="2502170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BA82889D-F7AA-CF94-1913-980EEF727255}"/>
                </a:ext>
              </a:extLst>
            </p:cNvPr>
            <p:cNvSpPr/>
            <p:nvPr/>
          </p:nvSpPr>
          <p:spPr>
            <a:xfrm>
              <a:off x="2316247" y="3230525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55F8285-7435-2470-CF61-8B9B2794C35C}"/>
                </a:ext>
              </a:extLst>
            </p:cNvPr>
            <p:cNvSpPr/>
            <p:nvPr/>
          </p:nvSpPr>
          <p:spPr>
            <a:xfrm>
              <a:off x="2316247" y="3953617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258F9A6-BEFA-BC0B-E9B4-14295AB7FE91}"/>
              </a:ext>
            </a:extLst>
          </p:cNvPr>
          <p:cNvCxnSpPr/>
          <p:nvPr/>
        </p:nvCxnSpPr>
        <p:spPr>
          <a:xfrm>
            <a:off x="863688" y="338303"/>
            <a:ext cx="0" cy="432773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8D8CFAF-6457-D925-0422-D2E8207AAD0E}"/>
              </a:ext>
            </a:extLst>
          </p:cNvPr>
          <p:cNvCxnSpPr>
            <a:cxnSpLocks/>
          </p:cNvCxnSpPr>
          <p:nvPr/>
        </p:nvCxnSpPr>
        <p:spPr>
          <a:xfrm flipH="1">
            <a:off x="1213588" y="5049483"/>
            <a:ext cx="407154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564E57F-1808-4601-D793-91FAD78F66BF}"/>
              </a:ext>
            </a:extLst>
          </p:cNvPr>
          <p:cNvSpPr txBox="1"/>
          <p:nvPr/>
        </p:nvSpPr>
        <p:spPr>
          <a:xfrm rot="16200000">
            <a:off x="-114491" y="2301423"/>
            <a:ext cx="12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361877-700E-BA33-A70D-D77DF6F4C4D7}"/>
              </a:ext>
            </a:extLst>
          </p:cNvPr>
          <p:cNvSpPr txBox="1"/>
          <p:nvPr/>
        </p:nvSpPr>
        <p:spPr>
          <a:xfrm>
            <a:off x="2716886" y="5161164"/>
            <a:ext cx="12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4CE2A9C1-36A9-F7BA-06D4-F77707C8D373}"/>
              </a:ext>
            </a:extLst>
          </p:cNvPr>
          <p:cNvSpPr/>
          <p:nvPr/>
        </p:nvSpPr>
        <p:spPr>
          <a:xfrm>
            <a:off x="1100468" y="3854824"/>
            <a:ext cx="4312046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5B61B41-CE27-8056-E5EE-AD21DF9F61B8}"/>
              </a:ext>
            </a:extLst>
          </p:cNvPr>
          <p:cNvSpPr/>
          <p:nvPr/>
        </p:nvSpPr>
        <p:spPr>
          <a:xfrm>
            <a:off x="7648420" y="215161"/>
            <a:ext cx="1056308" cy="455406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FC49E29-8507-90ED-EC33-E3958133D474}"/>
              </a:ext>
            </a:extLst>
          </p:cNvPr>
          <p:cNvSpPr txBox="1"/>
          <p:nvPr/>
        </p:nvSpPr>
        <p:spPr>
          <a:xfrm>
            <a:off x="1469708" y="5839434"/>
            <a:ext cx="357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Batch Normalization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F8F0F53-A69B-F874-A147-13042E31D87C}"/>
              </a:ext>
            </a:extLst>
          </p:cNvPr>
          <p:cNvSpPr txBox="1"/>
          <p:nvPr/>
        </p:nvSpPr>
        <p:spPr>
          <a:xfrm>
            <a:off x="7880866" y="5839433"/>
            <a:ext cx="357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Layer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14320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101" grpId="0"/>
      <p:bldP spid="102" grpId="0"/>
      <p:bldP spid="103" grpId="0" animBg="1"/>
      <p:bldP spid="104" grpId="0" animBg="1"/>
      <p:bldP spid="105" grpId="0"/>
      <p:bldP spid="1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A0631-7A5F-A23D-2BA2-C94DAFC47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6C6FA-00E6-9056-8179-2AA46CACC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98947-FA46-435B-93A2-FCBF5E66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LayerNorm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59CE-78A4-E5C9-A4EA-05ECE7FC7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A1B1C8-C234-818C-B7E1-B05069B91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B568FF-86AD-7340-880C-D26E0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FBEF87D-83A7-92F3-5C27-33921716DC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67576"/>
                  </p:ext>
                </p:extLst>
              </p:nvPr>
            </p:nvGraphicFramePr>
            <p:xfrm>
              <a:off x="6961490" y="1415302"/>
              <a:ext cx="5017770" cy="185940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17770">
                      <a:extLst>
                        <a:ext uri="{9D8B030D-6E8A-4147-A177-3AD203B41FA5}">
                          <a16:colId xmlns:a16="http://schemas.microsoft.com/office/drawing/2014/main" val="380028769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62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grow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grow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99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FBEF87D-83A7-92F3-5C27-33921716DC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67576"/>
                  </p:ext>
                </p:extLst>
              </p:nvPr>
            </p:nvGraphicFramePr>
            <p:xfrm>
              <a:off x="6961490" y="1415302"/>
              <a:ext cx="5017770" cy="185940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17770">
                      <a:extLst>
                        <a:ext uri="{9D8B030D-6E8A-4147-A177-3AD203B41FA5}">
                          <a16:colId xmlns:a16="http://schemas.microsoft.com/office/drawing/2014/main" val="3800287699"/>
                        </a:ext>
                      </a:extLst>
                    </a:gridCol>
                  </a:tblGrid>
                  <a:tr h="1859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56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84C2BE4-A072-797C-37DB-24229A7F99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708225"/>
                  </p:ext>
                </p:extLst>
              </p:nvPr>
            </p:nvGraphicFramePr>
            <p:xfrm>
              <a:off x="6645900" y="2757067"/>
              <a:ext cx="5017770" cy="12518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17770">
                      <a:extLst>
                        <a:ext uri="{9D8B030D-6E8A-4147-A177-3AD203B41FA5}">
                          <a16:colId xmlns:a16="http://schemas.microsoft.com/office/drawing/2014/main" val="31130958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62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8603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84C2BE4-A072-797C-37DB-24229A7F99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708225"/>
                  </p:ext>
                </p:extLst>
              </p:nvPr>
            </p:nvGraphicFramePr>
            <p:xfrm>
              <a:off x="6645900" y="2757067"/>
              <a:ext cx="5017770" cy="12518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17770">
                      <a:extLst>
                        <a:ext uri="{9D8B030D-6E8A-4147-A177-3AD203B41FA5}">
                          <a16:colId xmlns:a16="http://schemas.microsoft.com/office/drawing/2014/main" val="3113095890"/>
                        </a:ext>
                      </a:extLst>
                    </a:gridCol>
                  </a:tblGrid>
                  <a:tr h="12518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86039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5947A92-D2B9-7315-40A2-5F853A924C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947327"/>
                  </p:ext>
                </p:extLst>
              </p:nvPr>
            </p:nvGraphicFramePr>
            <p:xfrm>
              <a:off x="3562980" y="4047010"/>
              <a:ext cx="4903470" cy="929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903470">
                      <a:extLst>
                        <a:ext uri="{9D8B030D-6E8A-4147-A177-3AD203B41FA5}">
                          <a16:colId xmlns:a16="http://schemas.microsoft.com/office/drawing/2014/main" val="249060343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62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2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⊙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6026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5947A92-D2B9-7315-40A2-5F853A924C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947327"/>
                  </p:ext>
                </p:extLst>
              </p:nvPr>
            </p:nvGraphicFramePr>
            <p:xfrm>
              <a:off x="3562980" y="4047010"/>
              <a:ext cx="4903470" cy="929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903470">
                      <a:extLst>
                        <a:ext uri="{9D8B030D-6E8A-4147-A177-3AD203B41FA5}">
                          <a16:colId xmlns:a16="http://schemas.microsoft.com/office/drawing/2014/main" val="2490603438"/>
                        </a:ext>
                      </a:extLst>
                    </a:gridCol>
                  </a:tblGrid>
                  <a:tr h="929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0267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A42B3EC-018B-C963-FF4C-65CE7151FB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8735" y="2425093"/>
                <a:ext cx="6210945" cy="18594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: input of the 𝑖-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layer, of size 𝐻, where elements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A42B3EC-018B-C963-FF4C-65CE7151F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735" y="2425093"/>
                <a:ext cx="6210945" cy="1859407"/>
              </a:xfrm>
              <a:prstGeom prst="rect">
                <a:avLst/>
              </a:prstGeom>
              <a:blipFill>
                <a:blip r:embed="rId5"/>
                <a:stretch>
                  <a:fillRect l="-1570" t="-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E8857B-B7D4-EF1F-F2A0-8686DF25CDF7}"/>
              </a:ext>
            </a:extLst>
          </p:cNvPr>
          <p:cNvSpPr/>
          <p:nvPr/>
        </p:nvSpPr>
        <p:spPr>
          <a:xfrm>
            <a:off x="5512180" y="4427648"/>
            <a:ext cx="267777" cy="37838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D5675-5E09-C60B-E105-DBDE5DF12BBE}"/>
              </a:ext>
            </a:extLst>
          </p:cNvPr>
          <p:cNvSpPr txBox="1"/>
          <p:nvPr/>
        </p:nvSpPr>
        <p:spPr>
          <a:xfrm>
            <a:off x="5267774" y="4855843"/>
            <a:ext cx="259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Learnable parameters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25B87E-7A0C-70A3-1F0B-7EDD4118A15C}"/>
              </a:ext>
            </a:extLst>
          </p:cNvPr>
          <p:cNvSpPr/>
          <p:nvPr/>
        </p:nvSpPr>
        <p:spPr>
          <a:xfrm>
            <a:off x="7016942" y="4397242"/>
            <a:ext cx="267777" cy="37838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AB874-73FE-BFF8-14BE-99BEADB5C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EB6B02-D19C-620F-AC0C-255A7A6ED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6268A-90D6-820B-E0BC-A04B0382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Fisher Information heatmap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23A398-8651-00E8-5B67-FB805920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B947F-67A8-A458-D336-39FDDBA28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E5ADE-F856-A3F0-8D7F-35DC90EE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F66ABEA-671A-7F03-020F-8E11284D4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52" y="1688641"/>
            <a:ext cx="9367062" cy="5254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6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0807BA-404F-4BA5-11D8-7564FDB5C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0B9127-8DAB-5E9D-A9F3-FD2017C7F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0827-BA17-5C3A-CDEA-99765AE2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Correlation of Fisher Information in different tasks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FDDD2-B865-D0BE-6A36-735A53B70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79025-4A04-40AC-53AE-2AE3C82E5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90118-591C-4AAF-F6F9-40376184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D2BBE5E-C936-357D-6F3D-824EC162B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86" y="1677352"/>
            <a:ext cx="5720405" cy="46789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CEEA5C-BF1C-20BC-A646-C4B7364E2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9" y="2217343"/>
            <a:ext cx="4580234" cy="3959619"/>
          </a:xfrm>
        </p:spPr>
        <p:txBody>
          <a:bodyPr>
            <a:normAutofit/>
          </a:bodyPr>
          <a:lstStyle/>
          <a:p>
            <a:r>
              <a:rPr lang="en-US" sz="2400" dirty="0"/>
              <a:t>The chosen subset is the same in different tasks?</a:t>
            </a:r>
          </a:p>
          <a:p>
            <a:r>
              <a:rPr lang="en-US" sz="2400" dirty="0"/>
              <a:t>Or changes from one task to another?</a:t>
            </a:r>
          </a:p>
          <a:p>
            <a:r>
              <a:rPr lang="en-US" sz="2400" dirty="0"/>
              <a:t>Correlation of information between different tasks</a:t>
            </a:r>
          </a:p>
        </p:txBody>
      </p:sp>
    </p:spTree>
    <p:extLst>
      <p:ext uri="{BB962C8B-B14F-4D97-AF65-F5344CB8AC3E}">
        <p14:creationId xmlns:p14="http://schemas.microsoft.com/office/powerpoint/2010/main" val="16820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1EBCE6-8294-8089-89B4-2EFC02762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DF318-CE53-56C6-B429-CAA45BD6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 Subset Information</a:t>
            </a:r>
          </a:p>
        </p:txBody>
      </p:sp>
      <p:pic>
        <p:nvPicPr>
          <p:cNvPr id="9" name="Picture 8" descr="A table of numbers with different shades of colors&#10;&#10;Description automatically generated with medium confidence">
            <a:extLst>
              <a:ext uri="{FF2B5EF4-FFF2-40B4-BE49-F238E27FC236}">
                <a16:creationId xmlns:a16="http://schemas.microsoft.com/office/drawing/2014/main" id="{216FB235-6640-C04D-AA99-DE4010201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5280" y="-446181"/>
            <a:ext cx="4918324" cy="734078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BB2E3-0A0B-D766-F4C1-BC799497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A3B29A-48E2-4A0C-8CE6-C6751462C80E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DEBE2-179B-301A-3360-0356B8FBDD82}"/>
              </a:ext>
            </a:extLst>
          </p:cNvPr>
          <p:cNvSpPr txBox="1"/>
          <p:nvPr/>
        </p:nvSpPr>
        <p:spPr>
          <a:xfrm>
            <a:off x="10580537" y="4841240"/>
            <a:ext cx="173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More Information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DECEE0-0899-BC16-FA93-8E6F796F5875}"/>
              </a:ext>
            </a:extLst>
          </p:cNvPr>
          <p:cNvCxnSpPr>
            <a:cxnSpLocks/>
          </p:cNvCxnSpPr>
          <p:nvPr/>
        </p:nvCxnSpPr>
        <p:spPr>
          <a:xfrm flipH="1">
            <a:off x="11449049" y="1219200"/>
            <a:ext cx="1" cy="324104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2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C25AB-1CA3-D2ED-9A2E-1759CEB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945" y="35328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Bidirectional Encoder Representations from Transformers (BERT)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B9A9-C74B-7FEB-6800-A085D16F9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This work is based on BERT</a:t>
            </a:r>
          </a:p>
          <a:p>
            <a:r>
              <a:rPr lang="en-US" sz="2400" dirty="0"/>
              <a:t>BERT revolutionized NLP field and marked the beginning of a new era in NLP</a:t>
            </a:r>
          </a:p>
          <a:p>
            <a:r>
              <a:rPr lang="en-US" sz="2400" dirty="0"/>
              <a:t>12 layers, 110 million parameters (BERT base)</a:t>
            </a:r>
          </a:p>
          <a:p>
            <a:r>
              <a:rPr lang="en-US" sz="2400" dirty="0"/>
              <a:t>Pre-trained on English </a:t>
            </a:r>
            <a:r>
              <a:rPr lang="en-US" sz="2400" dirty="0" err="1"/>
              <a:t>BooksCorpus</a:t>
            </a:r>
            <a:r>
              <a:rPr lang="en-US" sz="2400" dirty="0"/>
              <a:t> (800M words) + Wikipedia (2,500M words)</a:t>
            </a:r>
          </a:p>
          <a:p>
            <a:r>
              <a:rPr lang="en-US" sz="2400" dirty="0"/>
              <a:t>Used in Google search</a:t>
            </a:r>
          </a:p>
          <a:p>
            <a:r>
              <a:rPr lang="en-US" sz="2400" dirty="0"/>
              <a:t>There are many domain-specific BERT models: BioBERT, LEGAL-BERT, ClinicalBERT</a:t>
            </a:r>
          </a:p>
          <a:p>
            <a:r>
              <a:rPr lang="en-US" sz="2400" dirty="0"/>
              <a:t>But there is no BERT for drug labels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EC5FC-44C3-59A4-072E-17A3E422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AE632-B0FE-F0AD-39F0-8736A2628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1919" y="1875735"/>
            <a:ext cx="844952" cy="84495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394D6B-2359-1706-AAD2-E636B17EFAD5}"/>
              </a:ext>
            </a:extLst>
          </p:cNvPr>
          <p:cNvSpPr txBox="1">
            <a:spLocks/>
          </p:cNvSpPr>
          <p:nvPr/>
        </p:nvSpPr>
        <p:spPr>
          <a:xfrm>
            <a:off x="1385446" y="6275827"/>
            <a:ext cx="9319551" cy="526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Devlin, J., Chang, M. W., Lee, K., &amp; Toutanova, K. (2018). Bert: Pre-training of deep bidirectional transformers for language understanding. </a:t>
            </a:r>
            <a:r>
              <a:rPr lang="en-US" sz="1400" dirty="0" err="1"/>
              <a:t>arXiv</a:t>
            </a:r>
            <a:r>
              <a:rPr lang="en-US" sz="1400" dirty="0"/>
              <a:t> preprint arXiv:1810.04805.</a:t>
            </a:r>
          </a:p>
        </p:txBody>
      </p:sp>
    </p:spTree>
    <p:extLst>
      <p:ext uri="{BB962C8B-B14F-4D97-AF65-F5344CB8AC3E}">
        <p14:creationId xmlns:p14="http://schemas.microsoft.com/office/powerpoint/2010/main" val="27212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C25AB-1CA3-D2ED-9A2E-1759CEB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Partial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B9A9-C74B-7FEB-6800-A085D16F9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4496967"/>
          </a:xfrm>
        </p:spPr>
        <p:txBody>
          <a:bodyPr>
            <a:normAutofit/>
          </a:bodyPr>
          <a:lstStyle/>
          <a:p>
            <a:r>
              <a:rPr lang="en-US" sz="2400" dirty="0"/>
              <a:t>Which component to train?</a:t>
            </a:r>
          </a:p>
          <a:p>
            <a:r>
              <a:rPr lang="en-US" sz="2400" dirty="0"/>
              <a:t>Which component of BERT undergoes the most change in full fine-tuning?</a:t>
            </a:r>
          </a:p>
          <a:p>
            <a:r>
              <a:rPr lang="en-US" sz="2400" dirty="0"/>
              <a:t>General Language Understanding Evaluation (GLUE)</a:t>
            </a:r>
          </a:p>
          <a:p>
            <a:r>
              <a:rPr lang="en-US" sz="2400" dirty="0"/>
              <a:t>For each component, we compared the value of the pre-trained model parameter with the value in the fine-tuned model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1361F-4DDC-70CB-3B54-903ABC5151C9}"/>
                  </a:ext>
                </a:extLst>
              </p:cNvPr>
              <p:cNvSpPr txBox="1"/>
              <p:nvPr/>
            </p:nvSpPr>
            <p:spPr>
              <a:xfrm>
                <a:off x="3047995" y="4578120"/>
                <a:ext cx="6096000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𝑝𝑟𝑒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𝑓𝑖𝑛𝑒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1361F-4DDC-70CB-3B54-903ABC515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5" y="4578120"/>
                <a:ext cx="6096000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D36F2-F258-9D64-04B9-D41807BA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3DCDF-FF81-6046-2F81-6264FBB5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picture containing screenshot, rectangle, orange, square&#10;&#10;Description automatically generated">
            <a:extLst>
              <a:ext uri="{FF2B5EF4-FFF2-40B4-BE49-F238E27FC236}">
                <a16:creationId xmlns:a16="http://schemas.microsoft.com/office/drawing/2014/main" id="{D4B66063-A5D4-3333-B43E-C180B3224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85" y="410099"/>
            <a:ext cx="8928029" cy="598009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4CFAA8-871F-EE7B-1049-577665553F67}"/>
              </a:ext>
            </a:extLst>
          </p:cNvPr>
          <p:cNvSpPr/>
          <p:nvPr/>
        </p:nvSpPr>
        <p:spPr>
          <a:xfrm>
            <a:off x="8839200" y="452525"/>
            <a:ext cx="254000" cy="36512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368D6-4C73-559D-E204-C66EB818147D}"/>
              </a:ext>
            </a:extLst>
          </p:cNvPr>
          <p:cNvSpPr txBox="1"/>
          <p:nvPr/>
        </p:nvSpPr>
        <p:spPr>
          <a:xfrm>
            <a:off x="8169366" y="40767"/>
            <a:ext cx="209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Drastic change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E95C5-0629-42A1-9254-371AC437C726}"/>
              </a:ext>
            </a:extLst>
          </p:cNvPr>
          <p:cNvSpPr txBox="1"/>
          <p:nvPr/>
        </p:nvSpPr>
        <p:spPr>
          <a:xfrm>
            <a:off x="6095999" y="6390193"/>
            <a:ext cx="1188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STS-B</a:t>
            </a:r>
          </a:p>
        </p:txBody>
      </p:sp>
    </p:spTree>
    <p:extLst>
      <p:ext uri="{BB962C8B-B14F-4D97-AF65-F5344CB8AC3E}">
        <p14:creationId xmlns:p14="http://schemas.microsoft.com/office/powerpoint/2010/main" val="28954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creenshot, rectangle, red, square&#10;&#10;Description automatically generated">
            <a:extLst>
              <a:ext uri="{FF2B5EF4-FFF2-40B4-BE49-F238E27FC236}">
                <a16:creationId xmlns:a16="http://schemas.microsoft.com/office/drawing/2014/main" id="{A19B355B-240C-C8CE-A41F-B22265D5E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80" y="382822"/>
            <a:ext cx="9022080" cy="60923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3DCDF-FF81-6046-2F81-6264FBB5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4CFAA8-871F-EE7B-1049-577665553F67}"/>
              </a:ext>
            </a:extLst>
          </p:cNvPr>
          <p:cNvSpPr/>
          <p:nvPr/>
        </p:nvSpPr>
        <p:spPr>
          <a:xfrm>
            <a:off x="8849360" y="442365"/>
            <a:ext cx="254000" cy="36512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368D6-4C73-559D-E204-C66EB818147D}"/>
              </a:ext>
            </a:extLst>
          </p:cNvPr>
          <p:cNvSpPr txBox="1"/>
          <p:nvPr/>
        </p:nvSpPr>
        <p:spPr>
          <a:xfrm>
            <a:off x="8169366" y="40767"/>
            <a:ext cx="209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Drastic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A7152-AC6A-BD43-AE11-802E0D0C4723}"/>
              </a:ext>
            </a:extLst>
          </p:cNvPr>
          <p:cNvSpPr txBox="1"/>
          <p:nvPr/>
        </p:nvSpPr>
        <p:spPr>
          <a:xfrm>
            <a:off x="6095999" y="6390193"/>
            <a:ext cx="1188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RTE</a:t>
            </a:r>
          </a:p>
        </p:txBody>
      </p:sp>
    </p:spTree>
    <p:extLst>
      <p:ext uri="{BB962C8B-B14F-4D97-AF65-F5344CB8AC3E}">
        <p14:creationId xmlns:p14="http://schemas.microsoft.com/office/powerpoint/2010/main" val="115035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703E2-F3F9-8797-5DE5-DC6D2E403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735078-58AE-D546-B075-7E54765AB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3680" y="382822"/>
            <a:ext cx="9022079" cy="60923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FA99A-07CF-63CF-1691-CCDA1B81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9A74A8-7419-D20E-434F-8EF4C6D0EF47}"/>
              </a:ext>
            </a:extLst>
          </p:cNvPr>
          <p:cNvSpPr/>
          <p:nvPr/>
        </p:nvSpPr>
        <p:spPr>
          <a:xfrm>
            <a:off x="8849360" y="771204"/>
            <a:ext cx="254000" cy="36512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DD3E4-0735-98E1-6FA4-6C2567A56ACE}"/>
              </a:ext>
            </a:extLst>
          </p:cNvPr>
          <p:cNvSpPr txBox="1"/>
          <p:nvPr/>
        </p:nvSpPr>
        <p:spPr>
          <a:xfrm>
            <a:off x="8169366" y="40767"/>
            <a:ext cx="209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Drastic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CE18E-3F3F-81C4-E883-773F2FECF04A}"/>
              </a:ext>
            </a:extLst>
          </p:cNvPr>
          <p:cNvSpPr txBox="1"/>
          <p:nvPr/>
        </p:nvSpPr>
        <p:spPr>
          <a:xfrm>
            <a:off x="6095999" y="6390193"/>
            <a:ext cx="1188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SST-2</a:t>
            </a:r>
          </a:p>
        </p:txBody>
      </p:sp>
    </p:spTree>
    <p:extLst>
      <p:ext uri="{BB962C8B-B14F-4D97-AF65-F5344CB8AC3E}">
        <p14:creationId xmlns:p14="http://schemas.microsoft.com/office/powerpoint/2010/main" val="32406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E7A20-CEEE-A646-40C6-D1F6FF6CE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05899E-DA54-C510-E475-2475F21B6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3680" y="382822"/>
            <a:ext cx="9022079" cy="60923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62D61-F86D-783F-2A8A-9CC4D5D3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CCB664-D9E7-F8E0-04B8-B4CC70F19DD0}"/>
              </a:ext>
            </a:extLst>
          </p:cNvPr>
          <p:cNvSpPr/>
          <p:nvPr/>
        </p:nvSpPr>
        <p:spPr>
          <a:xfrm>
            <a:off x="8849360" y="442365"/>
            <a:ext cx="254000" cy="36512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5A66C-C426-68ED-16EB-682E1B6FEE04}"/>
              </a:ext>
            </a:extLst>
          </p:cNvPr>
          <p:cNvSpPr txBox="1"/>
          <p:nvPr/>
        </p:nvSpPr>
        <p:spPr>
          <a:xfrm>
            <a:off x="8169366" y="40767"/>
            <a:ext cx="209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Drastic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36D86-7B10-C89D-0053-409444B176F8}"/>
              </a:ext>
            </a:extLst>
          </p:cNvPr>
          <p:cNvSpPr txBox="1"/>
          <p:nvPr/>
        </p:nvSpPr>
        <p:spPr>
          <a:xfrm>
            <a:off x="6095999" y="6390193"/>
            <a:ext cx="1188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MRPC</a:t>
            </a:r>
          </a:p>
        </p:txBody>
      </p:sp>
    </p:spTree>
    <p:extLst>
      <p:ext uri="{BB962C8B-B14F-4D97-AF65-F5344CB8AC3E}">
        <p14:creationId xmlns:p14="http://schemas.microsoft.com/office/powerpoint/2010/main" val="377632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002386-BA48-C02F-F475-79D53A78A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477E8D-43B9-D31A-7309-4C22754A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12B79-8E80-CC57-2951-A11D60B0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Search for the most important component using Fisher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C049E-4C6C-ADB2-641A-2C732CF40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DD4343-9C71-39EB-AC02-BB4B12091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CE56A-2EAD-0DD9-8B8E-093484EA6C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548" y="2217343"/>
                <a:ext cx="9880893" cy="449696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Fisher Information</a:t>
                </a:r>
              </a:p>
              <a:p>
                <a:r>
                  <a:rPr lang="en-US" sz="2400" dirty="0"/>
                  <a:t>Estimation of how much information a variable carries about a parameter of a distribution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number of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input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output,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parameter,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CE56A-2EAD-0DD9-8B8E-093484EA6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48" y="2217343"/>
                <a:ext cx="9880893" cy="4496967"/>
              </a:xfrm>
              <a:blipFill>
                <a:blip r:embed="rId2"/>
                <a:stretch>
                  <a:fillRect l="-864" t="-1900" r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99306-DB39-4485-EBA8-7AB10E7E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97735F5-D959-8B46-195E-2330DCA0F0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541854"/>
                  </p:ext>
                </p:extLst>
              </p:nvPr>
            </p:nvGraphicFramePr>
            <p:xfrm>
              <a:off x="3900401" y="2630980"/>
              <a:ext cx="4096443" cy="235496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096443">
                      <a:extLst>
                        <a:ext uri="{9D8B030D-6E8A-4147-A177-3AD203B41FA5}">
                          <a16:colId xmlns:a16="http://schemas.microsoft.com/office/drawing/2014/main" val="1354019649"/>
                        </a:ext>
                      </a:extLst>
                    </a:gridCol>
                  </a:tblGrid>
                  <a:tr h="14256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grow m:val="on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6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𝜕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log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6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𝑝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6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𝑦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a:rPr lang="en-US" sz="16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|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a:rPr lang="en-US" sz="16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;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𝜔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𝜔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US" sz="16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16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)</m:t>
                                                    </m:r>
                                                  </m:sup>
                                                </m:sSup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16873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97735F5-D959-8B46-195E-2330DCA0F0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541854"/>
                  </p:ext>
                </p:extLst>
              </p:nvPr>
            </p:nvGraphicFramePr>
            <p:xfrm>
              <a:off x="3900401" y="2630980"/>
              <a:ext cx="4096443" cy="235496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096443">
                      <a:extLst>
                        <a:ext uri="{9D8B030D-6E8A-4147-A177-3AD203B41FA5}">
                          <a16:colId xmlns:a16="http://schemas.microsoft.com/office/drawing/2014/main" val="1354019649"/>
                        </a:ext>
                      </a:extLst>
                    </a:gridCol>
                  </a:tblGrid>
                  <a:tr h="23549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6873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891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8783</TotalTime>
  <Words>1156</Words>
  <Application>Microsoft Office PowerPoint</Application>
  <PresentationFormat>Widescreen</PresentationFormat>
  <Paragraphs>291</Paragraphs>
  <Slides>27</Slides>
  <Notes>5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LayerNorm</vt:lpstr>
      <vt:lpstr>PowerPoint Presentation</vt:lpstr>
      <vt:lpstr>Bidirectional Encoder Representations from Transformers (BERT)</vt:lpstr>
      <vt:lpstr>Partial Training</vt:lpstr>
      <vt:lpstr>PowerPoint Presentation</vt:lpstr>
      <vt:lpstr>PowerPoint Presentation</vt:lpstr>
      <vt:lpstr>PowerPoint Presentation</vt:lpstr>
      <vt:lpstr>PowerPoint Presentation</vt:lpstr>
      <vt:lpstr>Search for the most important component using Fisher information</vt:lpstr>
      <vt:lpstr>Fisher Information</vt:lpstr>
      <vt:lpstr>Pruning  LayerNorm</vt:lpstr>
      <vt:lpstr>Parameter-efficient fine-tuning of LayerNorm</vt:lpstr>
      <vt:lpstr>GLUE results validation set</vt:lpstr>
      <vt:lpstr>GLUE results test set</vt:lpstr>
      <vt:lpstr>Is LayerNorm as good as bias? </vt:lpstr>
      <vt:lpstr>Can we train with even lower parameters?</vt:lpstr>
      <vt:lpstr>Global subset</vt:lpstr>
      <vt:lpstr>Conclusions</vt:lpstr>
      <vt:lpstr>Thank you for your attention!</vt:lpstr>
      <vt:lpstr>PowerPoint Presentation</vt:lpstr>
      <vt:lpstr>Normalization</vt:lpstr>
      <vt:lpstr>Motivations</vt:lpstr>
      <vt:lpstr>PowerPoint Presentation</vt:lpstr>
      <vt:lpstr>LayerNorm</vt:lpstr>
      <vt:lpstr>Fisher Information heatmap</vt:lpstr>
      <vt:lpstr>Correlation of Fisher Information in different tasks</vt:lpstr>
      <vt:lpstr>Global Subset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 Language Model</dc:title>
  <dc:creator>ValizadehAslani,Taha</dc:creator>
  <cp:lastModifiedBy>ValizadehAslani, Taha</cp:lastModifiedBy>
  <cp:revision>112</cp:revision>
  <dcterms:created xsi:type="dcterms:W3CDTF">2023-05-20T00:11:52Z</dcterms:created>
  <dcterms:modified xsi:type="dcterms:W3CDTF">2025-09-04T04:49:04Z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c73f6c-70eb-4b84-9ffa-39fe698bd292_Enabled">
    <vt:lpwstr>true</vt:lpwstr>
  </property>
  <property fmtid="{D5CDD505-2E9C-101B-9397-08002B2CF9AE}" pid="3" name="MSIP_Label_7ec73f6c-70eb-4b84-9ffa-39fe698bd292_SetDate">
    <vt:lpwstr>2025-09-03T17:00:57Z</vt:lpwstr>
  </property>
  <property fmtid="{D5CDD505-2E9C-101B-9397-08002B2CF9AE}" pid="4" name="MSIP_Label_7ec73f6c-70eb-4b84-9ffa-39fe698bd292_Method">
    <vt:lpwstr>Privileged</vt:lpwstr>
  </property>
  <property fmtid="{D5CDD505-2E9C-101B-9397-08002B2CF9AE}" pid="5" name="MSIP_Label_7ec73f6c-70eb-4b84-9ffa-39fe698bd292_Name">
    <vt:lpwstr>Non-Business Information (NB)</vt:lpwstr>
  </property>
  <property fmtid="{D5CDD505-2E9C-101B-9397-08002B2CF9AE}" pid="6" name="MSIP_Label_7ec73f6c-70eb-4b84-9ffa-39fe698bd292_SiteId">
    <vt:lpwstr>906aefe9-76a7-4f65-b82d-5ec20775d5aa</vt:lpwstr>
  </property>
  <property fmtid="{D5CDD505-2E9C-101B-9397-08002B2CF9AE}" pid="7" name="MSIP_Label_7ec73f6c-70eb-4b84-9ffa-39fe698bd292_ActionId">
    <vt:lpwstr>f4c1c313-cbb4-4a85-a816-275dafda9489</vt:lpwstr>
  </property>
  <property fmtid="{D5CDD505-2E9C-101B-9397-08002B2CF9AE}" pid="8" name="MSIP_Label_7ec73f6c-70eb-4b84-9ffa-39fe698bd292_ContentBits">
    <vt:lpwstr>0</vt:lpwstr>
  </property>
  <property fmtid="{D5CDD505-2E9C-101B-9397-08002B2CF9AE}" pid="9" name="MSIP_Label_7ec73f6c-70eb-4b84-9ffa-39fe698bd292_Tag">
    <vt:lpwstr>10, 0, 1, 1</vt:lpwstr>
  </property>
</Properties>
</file>