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73" r:id="rId3"/>
    <p:sldId id="270" r:id="rId4"/>
    <p:sldId id="27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14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09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61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78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81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78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56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26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8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2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341B595-366B-43E2-A22E-EA6A78C03F0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4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15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svg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geometric shapes on a white background&#10;&#10;Description automatically generated">
            <a:extLst>
              <a:ext uri="{FF2B5EF4-FFF2-40B4-BE49-F238E27FC236}">
                <a16:creationId xmlns:a16="http://schemas.microsoft.com/office/drawing/2014/main" id="{3D93F770-D361-0F3F-C215-1D8972F6A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98" b="19743"/>
          <a:stretch/>
        </p:blipFill>
        <p:spPr>
          <a:xfrm>
            <a:off x="-4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039EEA-9825-B8FC-54E6-03C40006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3432" y="2506095"/>
            <a:ext cx="5448300" cy="1122106"/>
          </a:xfrm>
        </p:spPr>
        <p:txBody>
          <a:bodyPr anchor="t">
            <a:normAutofit/>
          </a:bodyPr>
          <a:lstStyle/>
          <a:p>
            <a:pPr algn="r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Gemy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425C6-D6E0-CB08-0EBE-A397957B5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9123" y="4012692"/>
            <a:ext cx="5448300" cy="906473"/>
          </a:xfrm>
        </p:spPr>
        <p:txBody>
          <a:bodyPr>
            <a:normAutofit/>
          </a:bodyPr>
          <a:lstStyle/>
          <a:p>
            <a:pPr algn="r"/>
            <a:r>
              <a:rPr lang="en-US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IoT Training </a:t>
            </a:r>
            <a:r>
              <a:rPr lang="en-US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</a:t>
            </a:r>
            <a:r>
              <a:rPr lang="en-US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mohammed</a:t>
            </a:r>
            <a:r>
              <a:rPr lang="en-US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cap="none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hatem</a:t>
            </a:r>
            <a:endParaRPr lang="en-US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321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‪How to Use a Breadboard - SparkFun Learn‬‏">
            <a:extLst>
              <a:ext uri="{FF2B5EF4-FFF2-40B4-BE49-F238E27FC236}">
                <a16:creationId xmlns:a16="http://schemas.microsoft.com/office/drawing/2014/main" id="{D16A802C-BB84-72A7-1932-DAD302711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57545" y="3534764"/>
            <a:ext cx="33147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ED5B83-ABC5-F3B4-291B-C450D471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Makket</a:t>
            </a:r>
            <a:r>
              <a:rPr lang="en-US" dirty="0"/>
              <a:t> ,HOW It Connected? (Semantics)</a:t>
            </a:r>
          </a:p>
        </p:txBody>
      </p:sp>
      <p:pic>
        <p:nvPicPr>
          <p:cNvPr id="2050" name="Picture 2" descr="‪ESP32-DEVKITC-VIE‬‏">
            <a:extLst>
              <a:ext uri="{FF2B5EF4-FFF2-40B4-BE49-F238E27FC236}">
                <a16:creationId xmlns:a16="http://schemas.microsoft.com/office/drawing/2014/main" id="{4A9033D8-97A7-5625-22A6-4569AB209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4375" l="10000" r="90000">
                        <a14:foregroundMark x1="46250" y1="11875" x2="61875" y2="10625"/>
                        <a14:foregroundMark x1="44375" y1="94375" x2="61250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129" y="2725740"/>
            <a:ext cx="2278507" cy="227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‪4x4 Matrix Membrane Keypad - Parallax‬‏">
            <a:extLst>
              <a:ext uri="{FF2B5EF4-FFF2-40B4-BE49-F238E27FC236}">
                <a16:creationId xmlns:a16="http://schemas.microsoft.com/office/drawing/2014/main" id="{DC1DC660-4748-5AB4-3275-D4A0320DD3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333" b="95833" l="9804" r="89706">
                        <a14:foregroundMark x1="44608" y1="40104" x2="56373" y2="37500"/>
                        <a14:foregroundMark x1="49510" y1="96354" x2="50490" y2="96354"/>
                        <a14:foregroundMark x1="57353" y1="10938" x2="32353" y2="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101" r="23334" b="51375"/>
          <a:stretch/>
        </p:blipFill>
        <p:spPr bwMode="auto">
          <a:xfrm rot="5400000">
            <a:off x="12217541" y="1842655"/>
            <a:ext cx="1566212" cy="122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376ECC-E91C-39C1-505A-733BDF8636B7}"/>
              </a:ext>
            </a:extLst>
          </p:cNvPr>
          <p:cNvSpPr/>
          <p:nvPr/>
        </p:nvSpPr>
        <p:spPr>
          <a:xfrm>
            <a:off x="1542924" y="3770557"/>
            <a:ext cx="545690" cy="594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5894D-F703-16BF-A845-5338676ED856}"/>
              </a:ext>
            </a:extLst>
          </p:cNvPr>
          <p:cNvSpPr/>
          <p:nvPr/>
        </p:nvSpPr>
        <p:spPr>
          <a:xfrm>
            <a:off x="7379838" y="4409280"/>
            <a:ext cx="545690" cy="594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D22B7-2A5E-EF8B-6434-262A5D8BBC95}"/>
              </a:ext>
            </a:extLst>
          </p:cNvPr>
          <p:cNvSpPr/>
          <p:nvPr/>
        </p:nvSpPr>
        <p:spPr>
          <a:xfrm>
            <a:off x="7416644" y="5259129"/>
            <a:ext cx="545690" cy="594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LDR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1E49B8-5606-1F5B-AF25-36E7E580EA8E}"/>
              </a:ext>
            </a:extLst>
          </p:cNvPr>
          <p:cNvSpPr/>
          <p:nvPr/>
        </p:nvSpPr>
        <p:spPr>
          <a:xfrm>
            <a:off x="1656659" y="2860774"/>
            <a:ext cx="545690" cy="594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B66AAC-547C-0351-0727-B2F5DD3F8E9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27337" y="4422609"/>
            <a:ext cx="1152501" cy="284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995F7E-4096-03E3-C8B2-00654C2A54BC}"/>
              </a:ext>
            </a:extLst>
          </p:cNvPr>
          <p:cNvCxnSpPr>
            <a:cxnSpLocks/>
            <a:endCxn id="7" idx="1"/>
          </p:cNvCxnSpPr>
          <p:nvPr/>
        </p:nvCxnSpPr>
        <p:spPr>
          <a:xfrm flipH="1" flipV="1">
            <a:off x="1656659" y="3158140"/>
            <a:ext cx="3593767" cy="612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Volume with solid fill">
            <a:extLst>
              <a:ext uri="{FF2B5EF4-FFF2-40B4-BE49-F238E27FC236}">
                <a16:creationId xmlns:a16="http://schemas.microsoft.com/office/drawing/2014/main" id="{1B8BDAFF-EA57-305F-9573-9B0A75B845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5850" y="4546812"/>
            <a:ext cx="914400" cy="914400"/>
          </a:xfrm>
          <a:prstGeom prst="rect">
            <a:avLst/>
          </a:prstGeom>
        </p:spPr>
      </p:pic>
      <p:pic>
        <p:nvPicPr>
          <p:cNvPr id="18" name="Graphic 17" descr="Radio microphone with solid fill">
            <a:extLst>
              <a:ext uri="{FF2B5EF4-FFF2-40B4-BE49-F238E27FC236}">
                <a16:creationId xmlns:a16="http://schemas.microsoft.com/office/drawing/2014/main" id="{DD5DDA32-BC40-0D69-4CCA-1240C37AB7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66578" y="2898269"/>
            <a:ext cx="545690" cy="545690"/>
          </a:xfrm>
          <a:prstGeom prst="rect">
            <a:avLst/>
          </a:prstGeom>
        </p:spPr>
      </p:pic>
      <p:pic>
        <p:nvPicPr>
          <p:cNvPr id="20" name="Graphic 19" descr="Monitor outline">
            <a:extLst>
              <a:ext uri="{FF2B5EF4-FFF2-40B4-BE49-F238E27FC236}">
                <a16:creationId xmlns:a16="http://schemas.microsoft.com/office/drawing/2014/main" id="{3D511BCD-F650-8D11-71F9-2925BD8193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88053" y="1997512"/>
            <a:ext cx="914400" cy="9144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B1CB94D-A0BA-A29C-F041-D97044A37E4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602453" y="2454712"/>
            <a:ext cx="1647973" cy="871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E49038-2F73-0B82-343E-947C726F17EC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602453" y="2454712"/>
            <a:ext cx="1647973" cy="1168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BF9E8A-FEA4-C3FF-8C19-FD700DC36851}"/>
              </a:ext>
            </a:extLst>
          </p:cNvPr>
          <p:cNvCxnSpPr>
            <a:cxnSpLocks/>
          </p:cNvCxnSpPr>
          <p:nvPr/>
        </p:nvCxnSpPr>
        <p:spPr>
          <a:xfrm>
            <a:off x="6297616" y="4584710"/>
            <a:ext cx="1091724" cy="971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91031604-10C0-3E57-FB51-8B1E9102765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088614" y="3865487"/>
            <a:ext cx="3161812" cy="202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5" name="Rectangle 2054">
            <a:extLst>
              <a:ext uri="{FF2B5EF4-FFF2-40B4-BE49-F238E27FC236}">
                <a16:creationId xmlns:a16="http://schemas.microsoft.com/office/drawing/2014/main" id="{EC741095-7987-3AE1-7757-F9269E6F80E5}"/>
              </a:ext>
            </a:extLst>
          </p:cNvPr>
          <p:cNvSpPr/>
          <p:nvPr/>
        </p:nvSpPr>
        <p:spPr>
          <a:xfrm>
            <a:off x="2670200" y="5291660"/>
            <a:ext cx="545690" cy="594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State LED</a:t>
            </a:r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9976875D-957A-3EC9-392E-6A3B1A4F4FD3}"/>
              </a:ext>
            </a:extLst>
          </p:cNvPr>
          <p:cNvSpPr/>
          <p:nvPr/>
        </p:nvSpPr>
        <p:spPr>
          <a:xfrm>
            <a:off x="3603195" y="5328272"/>
            <a:ext cx="545690" cy="594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touch</a:t>
            </a:r>
          </a:p>
        </p:txBody>
      </p:sp>
      <p:cxnSp>
        <p:nvCxnSpPr>
          <p:cNvPr id="2060" name="Straight Connector 2059">
            <a:extLst>
              <a:ext uri="{FF2B5EF4-FFF2-40B4-BE49-F238E27FC236}">
                <a16:creationId xmlns:a16="http://schemas.microsoft.com/office/drawing/2014/main" id="{73402073-B626-9033-6197-EC0E419A4D6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40250" y="4067923"/>
            <a:ext cx="3210176" cy="936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Straight Connector 2061">
            <a:extLst>
              <a:ext uri="{FF2B5EF4-FFF2-40B4-BE49-F238E27FC236}">
                <a16:creationId xmlns:a16="http://schemas.microsoft.com/office/drawing/2014/main" id="{3FAF970C-5DB6-7BAF-F526-BAB7DEFAF003}"/>
              </a:ext>
            </a:extLst>
          </p:cNvPr>
          <p:cNvCxnSpPr>
            <a:cxnSpLocks/>
            <a:stCxn id="2055" idx="3"/>
          </p:cNvCxnSpPr>
          <p:nvPr/>
        </p:nvCxnSpPr>
        <p:spPr>
          <a:xfrm flipV="1">
            <a:off x="3215890" y="4224319"/>
            <a:ext cx="2073284" cy="1364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9A23E62B-C319-83D2-5793-CF5AD8A6E220}"/>
              </a:ext>
            </a:extLst>
          </p:cNvPr>
          <p:cNvCxnSpPr>
            <a:cxnSpLocks/>
            <a:stCxn id="2058" idx="3"/>
          </p:cNvCxnSpPr>
          <p:nvPr/>
        </p:nvCxnSpPr>
        <p:spPr>
          <a:xfrm flipV="1">
            <a:off x="4148885" y="4392183"/>
            <a:ext cx="1110653" cy="1233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‪4x4 Matrix Membrane Keypad - Parallax‬‏">
            <a:extLst>
              <a:ext uri="{FF2B5EF4-FFF2-40B4-BE49-F238E27FC236}">
                <a16:creationId xmlns:a16="http://schemas.microsoft.com/office/drawing/2014/main" id="{1F8C9C72-9C05-7C2B-AC3B-9200E92DAD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333" b="95833" l="9804" r="89706">
                        <a14:foregroundMark x1="44608" y1="40104" x2="56373" y2="37500"/>
                        <a14:foregroundMark x1="49510" y1="96354" x2="50490" y2="96354"/>
                        <a14:foregroundMark x1="57353" y1="10938" x2="32353" y2="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791" t="46648" r="42291"/>
          <a:stretch/>
        </p:blipFill>
        <p:spPr bwMode="auto">
          <a:xfrm rot="5400000">
            <a:off x="12330481" y="3087507"/>
            <a:ext cx="1132692" cy="134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3E1000-0798-1E2C-582A-7917BEA6F58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66416" y="3057474"/>
            <a:ext cx="2536156" cy="156071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E65D33-A6F6-AAB2-5AAB-329B700FED78}"/>
              </a:ext>
            </a:extLst>
          </p:cNvPr>
          <p:cNvCxnSpPr/>
          <p:nvPr/>
        </p:nvCxnSpPr>
        <p:spPr>
          <a:xfrm flipV="1">
            <a:off x="4509067" y="4818845"/>
            <a:ext cx="0" cy="123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541310-01E8-C3CA-38F6-2393705929C7}"/>
              </a:ext>
            </a:extLst>
          </p:cNvPr>
          <p:cNvCxnSpPr/>
          <p:nvPr/>
        </p:nvCxnSpPr>
        <p:spPr>
          <a:xfrm flipV="1">
            <a:off x="4465796" y="2102522"/>
            <a:ext cx="0" cy="1236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FF6554E-7D3B-26FA-1DE8-84BE84E03E20}"/>
              </a:ext>
            </a:extLst>
          </p:cNvPr>
          <p:cNvSpPr txBox="1"/>
          <p:nvPr/>
        </p:nvSpPr>
        <p:spPr>
          <a:xfrm>
            <a:off x="4209966" y="1836612"/>
            <a:ext cx="73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C.gnd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715134-1123-E2CD-D212-D80F94293CC8}"/>
              </a:ext>
            </a:extLst>
          </p:cNvPr>
          <p:cNvSpPr txBox="1"/>
          <p:nvPr/>
        </p:nvSpPr>
        <p:spPr>
          <a:xfrm>
            <a:off x="4270596" y="5904098"/>
            <a:ext cx="6784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VCC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D76E0CC-81BE-82C2-DBC6-D15DE94119D0}"/>
              </a:ext>
            </a:extLst>
          </p:cNvPr>
          <p:cNvCxnSpPr>
            <a:endCxn id="16" idx="1"/>
          </p:cNvCxnSpPr>
          <p:nvPr/>
        </p:nvCxnSpPr>
        <p:spPr>
          <a:xfrm>
            <a:off x="471948" y="4618185"/>
            <a:ext cx="653902" cy="385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6CDF4F0-8974-C0F0-DF90-CCF4369AD3E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56847" y="5004012"/>
            <a:ext cx="469003" cy="552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Rectangle 2055">
            <a:extLst>
              <a:ext uri="{FF2B5EF4-FFF2-40B4-BE49-F238E27FC236}">
                <a16:creationId xmlns:a16="http://schemas.microsoft.com/office/drawing/2014/main" id="{52219402-FF4E-D7D7-3029-1564A7072D49}"/>
              </a:ext>
            </a:extLst>
          </p:cNvPr>
          <p:cNvSpPr/>
          <p:nvPr/>
        </p:nvSpPr>
        <p:spPr>
          <a:xfrm>
            <a:off x="42931" y="4286242"/>
            <a:ext cx="827374" cy="3858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speaker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917B14F3-3D44-67A2-5C9E-187C745AB6B5}"/>
              </a:ext>
            </a:extLst>
          </p:cNvPr>
          <p:cNvSpPr/>
          <p:nvPr/>
        </p:nvSpPr>
        <p:spPr>
          <a:xfrm>
            <a:off x="90948" y="5556495"/>
            <a:ext cx="762000" cy="318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handfree</a:t>
            </a:r>
            <a:endParaRPr lang="en-US" sz="1050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A6B19075-C460-14AC-E3A8-38D8CA7D3442}"/>
              </a:ext>
            </a:extLst>
          </p:cNvPr>
          <p:cNvSpPr/>
          <p:nvPr/>
        </p:nvSpPr>
        <p:spPr>
          <a:xfrm>
            <a:off x="4209966" y="2322042"/>
            <a:ext cx="621878" cy="3413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Power </a:t>
            </a:r>
          </a:p>
        </p:txBody>
      </p:sp>
    </p:spTree>
    <p:extLst>
      <p:ext uri="{BB962C8B-B14F-4D97-AF65-F5344CB8AC3E}">
        <p14:creationId xmlns:p14="http://schemas.microsoft.com/office/powerpoint/2010/main" val="338298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5B83-ABC5-F3B4-291B-C450D471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Makket</a:t>
            </a:r>
            <a:r>
              <a:rPr lang="en-US" dirty="0"/>
              <a:t> ,HOW It Connected?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CECA-22F9-2E8E-14C8-1D2C5498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playing_led_pin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=18 ##intialization ok or giving messages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ldr_pin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=34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ir_pin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=35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touch_pin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TouchPad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(Pin(4))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rows = [Pin(</a:t>
            </a: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Pin.OUT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for </a:t>
            </a: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(32,33,25,26)]#(13,12,14,27)]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cols = [Pin(</a:t>
            </a: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Pin.IN, </a:t>
            </a: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Pin.PULL_UP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for </a:t>
            </a: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(27,14,12,13)]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Sevo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:15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Mic_pin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=02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Speaker :5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37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5B83-ABC5-F3B4-291B-C450D471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Makket</a:t>
            </a:r>
            <a:r>
              <a:rPr lang="en-US" dirty="0"/>
              <a:t> ,HOW It Connected?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CECA-22F9-2E8E-14C8-1D2C5498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VCC are all on one line breadboard (+) (except LCD need VIN)</a:t>
            </a:r>
          </a:p>
          <a:p>
            <a:r>
              <a:rPr lang="en-US" dirty="0"/>
              <a:t>Ground in the - line</a:t>
            </a:r>
          </a:p>
          <a:p>
            <a:r>
              <a:rPr lang="en-US" dirty="0"/>
              <a:t>Power is just cutting the wire of the ground</a:t>
            </a:r>
          </a:p>
          <a:p>
            <a:r>
              <a:rPr lang="en-US" dirty="0"/>
              <a:t>The state led is 2 LEDs</a:t>
            </a:r>
            <a:r>
              <a:rPr lang="ar-EG" dirty="0"/>
              <a:t> </a:t>
            </a:r>
            <a:r>
              <a:rPr lang="en-US" dirty="0"/>
              <a:t> in parallel (with resistor)</a:t>
            </a:r>
          </a:p>
          <a:p>
            <a:r>
              <a:rPr lang="en-US" dirty="0"/>
              <a:t>LDR is in simple PCB in cartoon</a:t>
            </a:r>
          </a:p>
          <a:p>
            <a:r>
              <a:rPr lang="en-US" dirty="0"/>
              <a:t>The speaker and hand free port connected in parallel sue to limitation of ports</a:t>
            </a:r>
          </a:p>
        </p:txBody>
      </p:sp>
    </p:spTree>
    <p:extLst>
      <p:ext uri="{BB962C8B-B14F-4D97-AF65-F5344CB8AC3E}">
        <p14:creationId xmlns:p14="http://schemas.microsoft.com/office/powerpoint/2010/main" val="370742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404</TotalTime>
  <Words>188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Gill Sans MT</vt:lpstr>
      <vt:lpstr>Gallery</vt:lpstr>
      <vt:lpstr>Gemy</vt:lpstr>
      <vt:lpstr>Makket ,HOW It Connected? (Semantics)</vt:lpstr>
      <vt:lpstr>Makket ,HOW It Connected? ports</vt:lpstr>
      <vt:lpstr>Makket ,HOW It Connected?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طه فوزى أنور الشريف</dc:creator>
  <cp:lastModifiedBy>طه فوزى أنور الشريف</cp:lastModifiedBy>
  <cp:revision>8</cp:revision>
  <dcterms:created xsi:type="dcterms:W3CDTF">2024-06-22T01:07:35Z</dcterms:created>
  <dcterms:modified xsi:type="dcterms:W3CDTF">2024-06-26T09:39:26Z</dcterms:modified>
</cp:coreProperties>
</file>