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95" r:id="rId3"/>
    <p:sldId id="347" r:id="rId4"/>
    <p:sldId id="545" r:id="rId5"/>
    <p:sldId id="364" r:id="rId6"/>
    <p:sldId id="544" r:id="rId7"/>
    <p:sldId id="546" r:id="rId8"/>
    <p:sldId id="547" r:id="rId9"/>
    <p:sldId id="548" r:id="rId10"/>
    <p:sldId id="549" r:id="rId11"/>
    <p:sldId id="550" r:id="rId12"/>
    <p:sldId id="540" r:id="rId13"/>
    <p:sldId id="509" r:id="rId14"/>
    <p:sldId id="510" r:id="rId15"/>
    <p:sldId id="511" r:id="rId16"/>
    <p:sldId id="512" r:id="rId17"/>
    <p:sldId id="513" r:id="rId18"/>
    <p:sldId id="514" r:id="rId19"/>
    <p:sldId id="515" r:id="rId20"/>
    <p:sldId id="516" r:id="rId21"/>
    <p:sldId id="517" r:id="rId22"/>
    <p:sldId id="526" r:id="rId23"/>
    <p:sldId id="527" r:id="rId24"/>
    <p:sldId id="528" r:id="rId25"/>
    <p:sldId id="529" r:id="rId26"/>
    <p:sldId id="530" r:id="rId27"/>
    <p:sldId id="531" r:id="rId28"/>
    <p:sldId id="532" r:id="rId29"/>
    <p:sldId id="533" r:id="rId30"/>
    <p:sldId id="535" r:id="rId31"/>
    <p:sldId id="541" r:id="rId32"/>
    <p:sldId id="461" r:id="rId33"/>
    <p:sldId id="462" r:id="rId34"/>
    <p:sldId id="463" r:id="rId35"/>
    <p:sldId id="464" r:id="rId36"/>
    <p:sldId id="465" r:id="rId37"/>
    <p:sldId id="466" r:id="rId38"/>
    <p:sldId id="467" r:id="rId39"/>
    <p:sldId id="469" r:id="rId40"/>
    <p:sldId id="470" r:id="rId41"/>
    <p:sldId id="471" r:id="rId42"/>
    <p:sldId id="472" r:id="rId43"/>
    <p:sldId id="542" r:id="rId44"/>
    <p:sldId id="473" r:id="rId45"/>
    <p:sldId id="507" r:id="rId46"/>
    <p:sldId id="474" r:id="rId47"/>
    <p:sldId id="475" r:id="rId48"/>
    <p:sldId id="476" r:id="rId49"/>
    <p:sldId id="477" r:id="rId50"/>
    <p:sldId id="478" r:id="rId51"/>
    <p:sldId id="479" r:id="rId52"/>
    <p:sldId id="344" r:id="rId53"/>
    <p:sldId id="294" r:id="rId5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5" autoAdjust="0"/>
    <p:restoredTop sz="94660"/>
  </p:normalViewPr>
  <p:slideViewPr>
    <p:cSldViewPr snapToGrid="0">
      <p:cViewPr varScale="1">
        <p:scale>
          <a:sx n="63" d="100"/>
          <a:sy n="63" d="100"/>
        </p:scale>
        <p:origin x="6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54B7C-3765-4C54-BFFB-AF0F9E5CD73A}" type="datetimeFigureOut">
              <a:rPr lang="en-PK" smtClean="0"/>
              <a:t>08/09/2023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EB184-553C-46F9-8AFE-9D5D19FC08D3}" type="slidenum">
              <a:rPr lang="en-PK" smtClean="0"/>
              <a:t>‹#›</a:t>
            </a:fld>
            <a:endParaRPr lang="en-PK"/>
          </a:p>
        </p:txBody>
      </p:sp>
    </p:spTree>
    <p:extLst>
      <p:ext uri="{BB962C8B-B14F-4D97-AF65-F5344CB8AC3E}">
        <p14:creationId xmlns:p14="http://schemas.microsoft.com/office/powerpoint/2010/main" val="245425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image" Target="../media/image26.wmf"/></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16.wmf"/></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image" Target="../media/image17.wmf"/></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EE53CE5-3DB9-0995-279A-E7190FCE9BC2}"/>
              </a:ext>
            </a:extLst>
          </p:cNvPr>
          <p:cNvSpPr>
            <a:spLocks noGrp="1" noChangeArrowheads="1"/>
          </p:cNvSpPr>
          <p:nvPr>
            <p:ph type="body" idx="1"/>
          </p:nvPr>
        </p:nvSpPr>
        <p:spPr bwMode="auto">
          <a:xfrm>
            <a:off x="412750" y="4773613"/>
            <a:ext cx="6249988"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a:t>Database Objects</a:t>
            </a:r>
          </a:p>
          <a:p>
            <a:pPr lvl="1"/>
            <a:r>
              <a:rPr lang="en-US" altLang="en-US"/>
              <a:t>An Oracle database can contain multiple </a:t>
            </a:r>
            <a:r>
              <a:rPr lang="en-US" altLang="en-US">
                <a:solidFill>
                  <a:srgbClr val="FC0128"/>
                </a:solidFill>
              </a:rPr>
              <a:t>data structures</a:t>
            </a:r>
            <a:r>
              <a:rPr lang="en-US" altLang="en-US"/>
              <a:t>. Each structure should be outlined in the database design so that it can be created during the build stage of database development.</a:t>
            </a:r>
          </a:p>
          <a:p>
            <a:pPr lvl="2"/>
            <a:r>
              <a:rPr lang="en-US" altLang="en-US">
                <a:solidFill>
                  <a:srgbClr val="FC0128"/>
                </a:solidFill>
              </a:rPr>
              <a:t>Table</a:t>
            </a:r>
            <a:r>
              <a:rPr lang="en-US" altLang="en-US"/>
              <a:t>: Stores data</a:t>
            </a:r>
          </a:p>
          <a:p>
            <a:pPr lvl="2"/>
            <a:r>
              <a:rPr lang="en-US" altLang="en-US">
                <a:solidFill>
                  <a:srgbClr val="FC0128"/>
                </a:solidFill>
              </a:rPr>
              <a:t>View:</a:t>
            </a:r>
            <a:r>
              <a:rPr lang="en-US" altLang="en-US"/>
              <a:t> Subset of data from one or more tables</a:t>
            </a:r>
          </a:p>
          <a:p>
            <a:pPr lvl="2"/>
            <a:r>
              <a:rPr lang="en-US" altLang="en-US">
                <a:solidFill>
                  <a:srgbClr val="FC0128"/>
                </a:solidFill>
              </a:rPr>
              <a:t>Sequence:</a:t>
            </a:r>
            <a:r>
              <a:rPr lang="en-US" altLang="en-US"/>
              <a:t> Numeric value generator</a:t>
            </a:r>
          </a:p>
          <a:p>
            <a:pPr lvl="2"/>
            <a:r>
              <a:rPr lang="en-US" altLang="en-US">
                <a:solidFill>
                  <a:srgbClr val="FC0128"/>
                </a:solidFill>
              </a:rPr>
              <a:t>Index:</a:t>
            </a:r>
            <a:r>
              <a:rPr lang="en-US" altLang="en-US"/>
              <a:t> Improves the performance of some queries</a:t>
            </a:r>
          </a:p>
          <a:p>
            <a:pPr lvl="2"/>
            <a:r>
              <a:rPr lang="en-US" altLang="en-US">
                <a:solidFill>
                  <a:srgbClr val="FC0128"/>
                </a:solidFill>
              </a:rPr>
              <a:t>Synonym:</a:t>
            </a:r>
            <a:r>
              <a:rPr lang="en-US" altLang="en-US"/>
              <a:t> Gives alternative names to objects</a:t>
            </a:r>
          </a:p>
          <a:p>
            <a:r>
              <a:rPr lang="en-US" altLang="en-US"/>
              <a:t>Oracle9</a:t>
            </a:r>
            <a:r>
              <a:rPr lang="en-US" altLang="en-US" i="1">
                <a:latin typeface="Times New Roman" panose="02020603050405020304" pitchFamily="18" charset="0"/>
              </a:rPr>
              <a:t>i</a:t>
            </a:r>
            <a:r>
              <a:rPr lang="en-US" altLang="en-US"/>
              <a:t> Table Structures</a:t>
            </a:r>
          </a:p>
          <a:p>
            <a:pPr lvl="2"/>
            <a:r>
              <a:rPr lang="en-US" altLang="en-US"/>
              <a:t>Tables can be created at any time, even while users are using the database.</a:t>
            </a:r>
          </a:p>
          <a:p>
            <a:pPr lvl="2"/>
            <a:r>
              <a:rPr lang="en-US" altLang="en-US"/>
              <a:t>You do not need to specify the size of any table. The size is ultimately defined by the amount of space allocated to the database as a whole. It is important, however, to estimate how much space a table will use over time.</a:t>
            </a:r>
          </a:p>
          <a:p>
            <a:pPr lvl="2"/>
            <a:r>
              <a:rPr lang="en-US" altLang="en-US"/>
              <a:t>Table structure can be modified online.</a:t>
            </a:r>
          </a:p>
          <a:p>
            <a:pPr lvl="1"/>
            <a:r>
              <a:rPr lang="en-US" altLang="en-US" b="1"/>
              <a:t>Note: </a:t>
            </a:r>
            <a:r>
              <a:rPr lang="en-US" altLang="en-US"/>
              <a:t>More database objects are available but are not covered in this course.</a:t>
            </a:r>
          </a:p>
          <a:p>
            <a:r>
              <a:rPr lang="en-US" altLang="en-US">
                <a:solidFill>
                  <a:srgbClr val="0000FF"/>
                </a:solidFill>
              </a:rPr>
              <a:t>Instructor Note</a:t>
            </a:r>
          </a:p>
          <a:p>
            <a:pPr lvl="1"/>
            <a:r>
              <a:rPr lang="en-US" altLang="en-US">
                <a:solidFill>
                  <a:srgbClr val="0000FF"/>
                </a:solidFill>
              </a:rPr>
              <a:t>Tables can have up to 1,000 columns and must conform to standard database object-naming conventions. </a:t>
            </a:r>
            <a:br>
              <a:rPr lang="en-US" altLang="en-US">
                <a:solidFill>
                  <a:srgbClr val="0000FF"/>
                </a:solidFill>
              </a:rPr>
            </a:br>
            <a:r>
              <a:rPr lang="en-US" altLang="en-US">
                <a:solidFill>
                  <a:srgbClr val="0000FF"/>
                </a:solidFill>
              </a:rPr>
              <a:t>Column definitions can be omitted when using the </a:t>
            </a:r>
            <a:r>
              <a:rPr lang="en-US" altLang="en-US">
                <a:solidFill>
                  <a:srgbClr val="0000FF"/>
                </a:solidFill>
                <a:latin typeface="Courier New" panose="02070309020205020404" pitchFamily="49" charset="0"/>
              </a:rPr>
              <a:t>AS</a:t>
            </a:r>
            <a:r>
              <a:rPr lang="en-US" altLang="en-US">
                <a:solidFill>
                  <a:srgbClr val="0000FF"/>
                </a:solidFill>
              </a:rPr>
              <a:t> subquery clause. Tables are created without data unless a query is specified. Rows are usually added by using </a:t>
            </a:r>
            <a:r>
              <a:rPr lang="en-US" altLang="en-US">
                <a:solidFill>
                  <a:srgbClr val="0000FF"/>
                </a:solidFill>
                <a:latin typeface="Courier New" panose="02070309020205020404" pitchFamily="49" charset="0"/>
              </a:rPr>
              <a:t>INSERT</a:t>
            </a:r>
            <a:r>
              <a:rPr lang="en-US" altLang="en-US">
                <a:solidFill>
                  <a:srgbClr val="0000FF"/>
                </a:solidFill>
              </a:rPr>
              <a:t> statements.</a:t>
            </a:r>
            <a:r>
              <a:rPr lang="en-US" altLang="en-US"/>
              <a:t> </a:t>
            </a:r>
          </a:p>
        </p:txBody>
      </p:sp>
      <p:sp>
        <p:nvSpPr>
          <p:cNvPr id="41987" name="Rectangle 3">
            <a:extLst>
              <a:ext uri="{FF2B5EF4-FFF2-40B4-BE49-F238E27FC236}">
                <a16:creationId xmlns:a16="http://schemas.microsoft.com/office/drawing/2014/main" id="{B54BB658-66F3-AFB4-6EE6-4EE7094E60C6}"/>
              </a:ext>
            </a:extLst>
          </p:cNvPr>
          <p:cNvSpPr>
            <a:spLocks noGrp="1" noRot="1" noChangeAspect="1" noChangeArrowheads="1" noTextEdit="1"/>
          </p:cNvSpPr>
          <p:nvPr>
            <p:ph type="sldImg"/>
          </p:nvPr>
        </p:nvSpPr>
        <p:spPr bwMode="auto">
          <a:xfrm>
            <a:off x="-485775" y="161925"/>
            <a:ext cx="78263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8B32AE8-3760-8591-D3D3-FC34D83372A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8B40164B-9903-9E57-1B02-47AC1F60C0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a:t>Creating a Table from Rows in Another Table</a:t>
            </a:r>
          </a:p>
          <a:p>
            <a:pPr lvl="1"/>
            <a:r>
              <a:rPr lang="en-US" altLang="en-US"/>
              <a:t>A second method for creating a table is to apply the </a:t>
            </a:r>
            <a:r>
              <a:rPr lang="en-US" altLang="en-US">
                <a:solidFill>
                  <a:srgbClr val="FC0128"/>
                </a:solidFill>
                <a:latin typeface="Courier New" panose="02070309020205020404" pitchFamily="49" charset="0"/>
              </a:rPr>
              <a:t>AS </a:t>
            </a:r>
            <a:r>
              <a:rPr lang="en-US" altLang="en-US" i="1">
                <a:solidFill>
                  <a:srgbClr val="FC0128"/>
                </a:solidFill>
                <a:latin typeface="Courier New" panose="02070309020205020404" pitchFamily="49" charset="0"/>
              </a:rPr>
              <a:t>subquery</a:t>
            </a:r>
            <a:r>
              <a:rPr lang="en-US" altLang="en-US"/>
              <a:t> clause, which both creates the table and inserts rows returned from the subquery.</a:t>
            </a:r>
          </a:p>
          <a:p>
            <a:pPr lvl="1"/>
            <a:r>
              <a:rPr lang="en-US" altLang="en-US"/>
              <a:t>In the syntax:</a:t>
            </a:r>
          </a:p>
          <a:p>
            <a:pPr lvl="1"/>
            <a:r>
              <a:rPr lang="en-US" altLang="en-US" i="1"/>
              <a:t>	</a:t>
            </a:r>
            <a:r>
              <a:rPr lang="en-US" altLang="en-US" i="1">
                <a:latin typeface="Courier New" panose="02070309020205020404" pitchFamily="49" charset="0"/>
              </a:rPr>
              <a:t>table</a:t>
            </a:r>
            <a:r>
              <a:rPr lang="en-US" altLang="en-US"/>
              <a:t>		is the name of the table</a:t>
            </a:r>
          </a:p>
          <a:p>
            <a:pPr lvl="1"/>
            <a:r>
              <a:rPr lang="en-US" altLang="en-US"/>
              <a:t>	</a:t>
            </a:r>
            <a:r>
              <a:rPr lang="en-US" altLang="en-US" i="1">
                <a:latin typeface="Courier New" panose="02070309020205020404" pitchFamily="49" charset="0"/>
              </a:rPr>
              <a:t>column</a:t>
            </a:r>
            <a:r>
              <a:rPr lang="en-US" altLang="en-US"/>
              <a:t>		is the name of the column, default value, and integrity constraint</a:t>
            </a:r>
          </a:p>
          <a:p>
            <a:pPr lvl="1"/>
            <a:r>
              <a:rPr lang="en-US" altLang="en-US" i="1"/>
              <a:t>	</a:t>
            </a:r>
            <a:r>
              <a:rPr lang="en-US" altLang="en-US" i="1">
                <a:latin typeface="Courier New" panose="02070309020205020404" pitchFamily="49" charset="0"/>
              </a:rPr>
              <a:t>subquery</a:t>
            </a:r>
            <a:r>
              <a:rPr lang="en-US" altLang="en-US"/>
              <a:t>		is the </a:t>
            </a:r>
            <a:r>
              <a:rPr lang="en-US" altLang="en-US">
                <a:latin typeface="Courier New" panose="02070309020205020404" pitchFamily="49" charset="0"/>
              </a:rPr>
              <a:t>SELECT</a:t>
            </a:r>
            <a:r>
              <a:rPr lang="en-US" altLang="en-US"/>
              <a:t> statement that defines the set of rows to be inserted into 				the new table</a:t>
            </a:r>
          </a:p>
          <a:p>
            <a:r>
              <a:rPr lang="en-US" altLang="en-US"/>
              <a:t>Guidelines</a:t>
            </a:r>
          </a:p>
          <a:p>
            <a:pPr lvl="2"/>
            <a:r>
              <a:rPr lang="en-US" altLang="en-US"/>
              <a:t>The table is created with the specified column names, and the rows retrieved by the </a:t>
            </a:r>
            <a:r>
              <a:rPr lang="en-US" altLang="en-US">
                <a:latin typeface="Courier New" panose="02070309020205020404" pitchFamily="49" charset="0"/>
              </a:rPr>
              <a:t>SELECT</a:t>
            </a:r>
            <a:r>
              <a:rPr lang="en-US" altLang="en-US"/>
              <a:t> statement are inserted into the table.</a:t>
            </a:r>
          </a:p>
          <a:p>
            <a:pPr lvl="2"/>
            <a:r>
              <a:rPr lang="en-US" altLang="en-US"/>
              <a:t>The column definition can contain only the column name and default value.</a:t>
            </a:r>
          </a:p>
          <a:p>
            <a:pPr lvl="2"/>
            <a:r>
              <a:rPr lang="en-US" altLang="en-US"/>
              <a:t>If column specifications are given, the number of columns must equal the number of columns in the subquery </a:t>
            </a:r>
            <a:r>
              <a:rPr lang="en-US" altLang="en-US">
                <a:latin typeface="Courier New" panose="02070309020205020404" pitchFamily="49" charset="0"/>
              </a:rPr>
              <a:t>SELECT</a:t>
            </a:r>
            <a:r>
              <a:rPr lang="en-US" altLang="en-US"/>
              <a:t> list.</a:t>
            </a:r>
          </a:p>
          <a:p>
            <a:pPr lvl="2"/>
            <a:r>
              <a:rPr lang="en-US" altLang="en-US"/>
              <a:t>If no column specifications are given, the column names of the table are the same as the column names in the subquery.</a:t>
            </a:r>
          </a:p>
          <a:p>
            <a:pPr lvl="2"/>
            <a:r>
              <a:rPr lang="en-US" altLang="en-US"/>
              <a:t>The integrity rules are not passed onto the new table, only the column data type definitions.</a:t>
            </a:r>
          </a:p>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50846E0-B5EC-CCE8-FCC6-2DC6BF69549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BB69616-ED45-7F6C-7FB9-6CA49332C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altLang="en-US"/>
              <a:t>Creating a Table from Rows in Another Table (continued)</a:t>
            </a:r>
          </a:p>
          <a:p>
            <a:pPr lvl="1"/>
            <a:r>
              <a:rPr lang="en-US" altLang="en-US"/>
              <a:t>The slide example creates a table named </a:t>
            </a:r>
            <a:r>
              <a:rPr lang="en-US" altLang="en-US">
                <a:latin typeface="Courier New" panose="02070309020205020404" pitchFamily="49" charset="0"/>
              </a:rPr>
              <a:t>DEPT80</a:t>
            </a:r>
            <a:r>
              <a:rPr lang="en-US" altLang="en-US"/>
              <a:t>, which contains details of all the employees working in department 80. Notice that the data for the </a:t>
            </a:r>
            <a:r>
              <a:rPr lang="en-US" altLang="en-US">
                <a:latin typeface="Courier New" panose="02070309020205020404" pitchFamily="49" charset="0"/>
              </a:rPr>
              <a:t>DEPT80</a:t>
            </a:r>
            <a:r>
              <a:rPr lang="en-US" altLang="en-US"/>
              <a:t> table comes from the </a:t>
            </a:r>
            <a:r>
              <a:rPr lang="en-US" altLang="en-US">
                <a:latin typeface="Courier New" panose="02070309020205020404" pitchFamily="49" charset="0"/>
              </a:rPr>
              <a:t>EMPLOYEES</a:t>
            </a:r>
            <a:r>
              <a:rPr lang="en-US" altLang="en-US"/>
              <a:t> table.</a:t>
            </a:r>
          </a:p>
          <a:p>
            <a:pPr lvl="1"/>
            <a:r>
              <a:rPr lang="en-US" altLang="en-US"/>
              <a:t>You can verify the existence of a database table and check column definitions by using the </a:t>
            </a:r>
            <a:r>
              <a:rPr lang="en-US" altLang="en-US" i="1"/>
              <a:t>i</a:t>
            </a:r>
            <a:r>
              <a:rPr lang="en-US" altLang="en-US"/>
              <a:t>SQL*Plus </a:t>
            </a:r>
            <a:r>
              <a:rPr lang="en-US" altLang="en-US">
                <a:latin typeface="Courier New" panose="02070309020205020404" pitchFamily="49" charset="0"/>
              </a:rPr>
              <a:t>DESCRIBE</a:t>
            </a:r>
            <a:r>
              <a:rPr lang="en-US" altLang="en-US"/>
              <a:t> command.</a:t>
            </a:r>
          </a:p>
          <a:p>
            <a:pPr lvl="1"/>
            <a:r>
              <a:rPr lang="en-US" altLang="en-US"/>
              <a:t>Be sure to give a column alias when selecting an expression. The expression </a:t>
            </a:r>
            <a:r>
              <a:rPr lang="en-US" altLang="en-US">
                <a:latin typeface="Courier New" panose="02070309020205020404" pitchFamily="49" charset="0"/>
              </a:rPr>
              <a:t>SALARY*12</a:t>
            </a:r>
            <a:r>
              <a:rPr lang="en-US" altLang="en-US"/>
              <a:t> is given the alias </a:t>
            </a:r>
            <a:r>
              <a:rPr lang="en-US" altLang="en-US">
                <a:latin typeface="Courier New" panose="02070309020205020404" pitchFamily="49" charset="0"/>
              </a:rPr>
              <a:t>ANNSAL</a:t>
            </a:r>
            <a:r>
              <a:rPr lang="en-US" altLang="en-US"/>
              <a:t>. Without the alias, this error is generated:</a:t>
            </a:r>
          </a:p>
          <a:p>
            <a:pPr lvl="1">
              <a:spcBef>
                <a:spcPct val="0"/>
              </a:spcBef>
            </a:pPr>
            <a:r>
              <a:rPr lang="en-US" altLang="en-US">
                <a:latin typeface="Courier New" panose="02070309020205020404" pitchFamily="49" charset="0"/>
              </a:rPr>
              <a:t>   ERROR at line 3:</a:t>
            </a:r>
          </a:p>
          <a:p>
            <a:pPr lvl="1">
              <a:spcBef>
                <a:spcPct val="0"/>
              </a:spcBef>
            </a:pPr>
            <a:r>
              <a:rPr lang="en-US" altLang="en-US">
                <a:latin typeface="Courier New" panose="02070309020205020404" pitchFamily="49" charset="0"/>
              </a:rPr>
              <a:t>   ORA-00998: must name this expression with a column alias</a:t>
            </a:r>
          </a:p>
          <a:p>
            <a:pPr lvl="1"/>
            <a:endParaRPr lang="en-US" altLang="en-US"/>
          </a:p>
          <a:p>
            <a:pPr lvl="1"/>
            <a:endParaRPr lang="en-US" altLang="en-US">
              <a:solidFill>
                <a:schemeClr val="accent2"/>
              </a:solidFill>
            </a:endParaRPr>
          </a:p>
          <a:p>
            <a:r>
              <a:rPr lang="en-US" altLang="en-US">
                <a:solidFill>
                  <a:srgbClr val="0000FF"/>
                </a:solidFill>
              </a:rPr>
              <a:t>Instructor Note</a:t>
            </a:r>
          </a:p>
          <a:p>
            <a:pPr lvl="1"/>
            <a:r>
              <a:rPr lang="en-US" altLang="en-US">
                <a:solidFill>
                  <a:srgbClr val="0000FF"/>
                </a:solidFill>
              </a:rPr>
              <a:t>To create a table with the same structure as an existing table, but without the data from the existing table, use a subquery with a </a:t>
            </a:r>
            <a:r>
              <a:rPr lang="en-US" altLang="en-US">
                <a:solidFill>
                  <a:srgbClr val="0000FF"/>
                </a:solidFill>
                <a:latin typeface="Courier New" panose="02070309020205020404" pitchFamily="49" charset="0"/>
              </a:rPr>
              <a:t>WHERE</a:t>
            </a:r>
            <a:r>
              <a:rPr lang="en-US" altLang="en-US">
                <a:solidFill>
                  <a:srgbClr val="0000FF"/>
                </a:solidFill>
              </a:rPr>
              <a:t> clause that always evaluates as false. For example:</a:t>
            </a:r>
          </a:p>
          <a:p>
            <a:pPr lvl="1"/>
            <a:endParaRPr lang="en-US" altLang="en-US">
              <a:solidFill>
                <a:srgbClr val="0000FF"/>
              </a:solidFill>
            </a:endParaRPr>
          </a:p>
          <a:p>
            <a:pPr lvl="2">
              <a:spcBef>
                <a:spcPct val="0"/>
              </a:spcBef>
            </a:pPr>
            <a:r>
              <a:rPr lang="en-US" altLang="en-US">
                <a:solidFill>
                  <a:srgbClr val="0000FF"/>
                </a:solidFill>
                <a:latin typeface="Courier New" panose="02070309020205020404" pitchFamily="49" charset="0"/>
              </a:rPr>
              <a:t>CREATE TABLE COPY_TABLE AS</a:t>
            </a:r>
          </a:p>
          <a:p>
            <a:pPr>
              <a:spcBef>
                <a:spcPct val="0"/>
              </a:spcBef>
            </a:pPr>
            <a:r>
              <a:rPr lang="en-US" altLang="en-US">
                <a:solidFill>
                  <a:srgbClr val="0000FF"/>
                </a:solidFill>
                <a:latin typeface="Courier New" panose="02070309020205020404" pitchFamily="49" charset="0"/>
              </a:rPr>
              <a:t>  (SELECT * </a:t>
            </a:r>
          </a:p>
          <a:p>
            <a:pPr>
              <a:spcBef>
                <a:spcPct val="0"/>
              </a:spcBef>
            </a:pPr>
            <a:r>
              <a:rPr lang="en-US" altLang="en-US">
                <a:solidFill>
                  <a:srgbClr val="0000FF"/>
                </a:solidFill>
                <a:latin typeface="Courier New" panose="02070309020205020404" pitchFamily="49" charset="0"/>
              </a:rPr>
              <a:t>   FROM   employees </a:t>
            </a:r>
          </a:p>
          <a:p>
            <a:pPr>
              <a:spcBef>
                <a:spcPct val="0"/>
              </a:spcBef>
            </a:pPr>
            <a:r>
              <a:rPr lang="en-US" altLang="en-US">
                <a:solidFill>
                  <a:srgbClr val="0000FF"/>
                </a:solidFill>
                <a:latin typeface="Courier New" panose="02070309020205020404" pitchFamily="49" charset="0"/>
              </a:rPr>
              <a:t>   WHERE  1 = 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B542680-BC32-BB9F-4E7F-69F5C60F5861}"/>
              </a:ext>
            </a:extLst>
          </p:cNvPr>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251" name="Rectangle 3">
            <a:extLst>
              <a:ext uri="{FF2B5EF4-FFF2-40B4-BE49-F238E27FC236}">
                <a16:creationId xmlns:a16="http://schemas.microsoft.com/office/drawing/2014/main" id="{8AB6352F-363D-83E6-E697-18FD10847294}"/>
              </a:ext>
            </a:extLst>
          </p:cNvPr>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252" name="Rectangle 4">
            <a:extLst>
              <a:ext uri="{FF2B5EF4-FFF2-40B4-BE49-F238E27FC236}">
                <a16:creationId xmlns:a16="http://schemas.microsoft.com/office/drawing/2014/main" id="{80132154-F8A0-05AC-D625-6AF1E45B3D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a:t>
            </a:r>
            <a:r>
              <a:rPr lang="en-US" altLang="en-US">
                <a:latin typeface="Courier New" panose="02070309020205020404" pitchFamily="49" charset="0"/>
              </a:rPr>
              <a:t>ALTER TABLE</a:t>
            </a:r>
            <a:r>
              <a:rPr lang="en-US" altLang="en-US"/>
              <a:t> Statement</a:t>
            </a:r>
          </a:p>
          <a:p>
            <a:pPr lvl="1"/>
            <a:r>
              <a:rPr lang="en-US" altLang="en-US"/>
              <a:t>After you create a table, you may need to change the table structure because: you omitted a column, your column definition needs to be changed, or you need to remove columns. You can do this by using the </a:t>
            </a:r>
            <a:r>
              <a:rPr lang="en-US" altLang="en-US">
                <a:solidFill>
                  <a:srgbClr val="FC0128"/>
                </a:solidFill>
                <a:latin typeface="Courier New" panose="02070309020205020404" pitchFamily="49" charset="0"/>
              </a:rPr>
              <a:t>ALTER TABLE</a:t>
            </a:r>
            <a:r>
              <a:rPr lang="en-US" altLang="en-US">
                <a:solidFill>
                  <a:srgbClr val="FC0128"/>
                </a:solidFill>
              </a:rPr>
              <a:t> statement.</a:t>
            </a:r>
            <a:r>
              <a:rPr lang="en-US" altLang="en-US"/>
              <a:t> </a:t>
            </a:r>
          </a:p>
        </p:txBody>
      </p:sp>
      <p:sp>
        <p:nvSpPr>
          <p:cNvPr id="53253" name="Rectangle 5">
            <a:extLst>
              <a:ext uri="{FF2B5EF4-FFF2-40B4-BE49-F238E27FC236}">
                <a16:creationId xmlns:a16="http://schemas.microsoft.com/office/drawing/2014/main" id="{39D08B62-2BE0-A7B1-DE72-FA11DAD2BE39}"/>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2E338B-7673-F930-2ACD-AA9B23C3777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B1DAB088-8579-B79D-49A7-B7A686AEEC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altLang="en-US"/>
              <a:t>The </a:t>
            </a:r>
            <a:r>
              <a:rPr lang="en-US" altLang="en-US">
                <a:latin typeface="Courier New" panose="02070309020205020404" pitchFamily="49" charset="0"/>
              </a:rPr>
              <a:t>ALTER TABLE</a:t>
            </a:r>
            <a:r>
              <a:rPr lang="en-US" altLang="en-US"/>
              <a:t> Statement (continued)</a:t>
            </a:r>
          </a:p>
          <a:p>
            <a:pPr lvl="1"/>
            <a:r>
              <a:rPr lang="en-US" altLang="en-US"/>
              <a:t>You can add, modify, and drop columns to a table by using the </a:t>
            </a:r>
            <a:r>
              <a:rPr lang="en-US" altLang="en-US">
                <a:solidFill>
                  <a:srgbClr val="FC0128"/>
                </a:solidFill>
                <a:latin typeface="Courier New" panose="02070309020205020404" pitchFamily="49" charset="0"/>
              </a:rPr>
              <a:t>ALTER TABLE</a:t>
            </a:r>
            <a:r>
              <a:rPr lang="en-US" altLang="en-US">
                <a:solidFill>
                  <a:srgbClr val="FC0128"/>
                </a:solidFill>
              </a:rPr>
              <a:t> statement</a:t>
            </a:r>
            <a:r>
              <a:rPr lang="en-US" altLang="en-US"/>
              <a:t>. </a:t>
            </a:r>
          </a:p>
          <a:p>
            <a:pPr lvl="1"/>
            <a:r>
              <a:rPr lang="en-US" altLang="en-US"/>
              <a:t>In the syntax:</a:t>
            </a:r>
          </a:p>
          <a:p>
            <a:pPr lvl="1"/>
            <a:r>
              <a:rPr lang="en-US" altLang="en-US"/>
              <a:t>	</a:t>
            </a:r>
            <a:r>
              <a:rPr lang="en-US" altLang="en-US" i="1">
                <a:latin typeface="Courier New" panose="02070309020205020404" pitchFamily="49" charset="0"/>
              </a:rPr>
              <a:t>table</a:t>
            </a:r>
            <a:r>
              <a:rPr lang="en-US" altLang="en-US"/>
              <a:t>			is the name of the table</a:t>
            </a:r>
          </a:p>
          <a:p>
            <a:pPr lvl="1"/>
            <a:r>
              <a:rPr lang="en-US" altLang="en-US">
                <a:latin typeface="Courier New" panose="02070309020205020404" pitchFamily="49" charset="0"/>
              </a:rPr>
              <a:t>	ADD|MODIFY|DROP</a:t>
            </a:r>
            <a:r>
              <a:rPr lang="en-US" altLang="en-US"/>
              <a:t>	is the type of modification</a:t>
            </a:r>
          </a:p>
          <a:p>
            <a:pPr lvl="1"/>
            <a:r>
              <a:rPr lang="en-US" altLang="en-US"/>
              <a:t>	</a:t>
            </a:r>
            <a:r>
              <a:rPr lang="en-US" altLang="en-US" i="1">
                <a:latin typeface="Courier New" panose="02070309020205020404" pitchFamily="49" charset="0"/>
              </a:rPr>
              <a:t>column</a:t>
            </a:r>
            <a:r>
              <a:rPr lang="en-US" altLang="en-US"/>
              <a:t>			is the name of the new column</a:t>
            </a:r>
          </a:p>
          <a:p>
            <a:pPr lvl="1"/>
            <a:r>
              <a:rPr lang="en-US" altLang="en-US"/>
              <a:t>	</a:t>
            </a:r>
            <a:r>
              <a:rPr lang="en-US" altLang="en-US" i="1">
                <a:latin typeface="Courier New" panose="02070309020205020404" pitchFamily="49" charset="0"/>
              </a:rPr>
              <a:t>datatype</a:t>
            </a:r>
            <a:r>
              <a:rPr lang="en-US" altLang="en-US"/>
              <a:t>			is the data type and length of the new column</a:t>
            </a:r>
          </a:p>
          <a:p>
            <a:pPr lvl="1"/>
            <a:r>
              <a:rPr lang="en-US" altLang="en-US"/>
              <a:t>	</a:t>
            </a:r>
            <a:r>
              <a:rPr lang="en-US" altLang="en-US">
                <a:latin typeface="Courier New" panose="02070309020205020404" pitchFamily="49" charset="0"/>
              </a:rPr>
              <a:t>DEFAULT </a:t>
            </a:r>
            <a:r>
              <a:rPr lang="en-US" altLang="en-US" i="1">
                <a:latin typeface="Courier New" panose="02070309020205020404" pitchFamily="49" charset="0"/>
              </a:rPr>
              <a:t>expr</a:t>
            </a:r>
            <a:r>
              <a:rPr lang="en-US" altLang="en-US" i="1"/>
              <a:t>		</a:t>
            </a:r>
            <a:r>
              <a:rPr lang="en-US" altLang="en-US"/>
              <a:t>specifies the default value for a new column</a:t>
            </a:r>
          </a:p>
          <a:p>
            <a:pPr lvl="1"/>
            <a:r>
              <a:rPr lang="en-US" altLang="en-US" b="1"/>
              <a:t>Note:</a:t>
            </a:r>
            <a:r>
              <a:rPr lang="en-US" altLang="en-US"/>
              <a:t> The slide gives the abridged syntax for </a:t>
            </a:r>
            <a:r>
              <a:rPr lang="en-US" altLang="en-US">
                <a:latin typeface="Courier New" panose="02070309020205020404" pitchFamily="49" charset="0"/>
              </a:rPr>
              <a:t>ALTER TABLE</a:t>
            </a:r>
            <a:r>
              <a:rPr lang="en-US" altLang="en-US"/>
              <a:t>. More about </a:t>
            </a:r>
            <a:r>
              <a:rPr lang="en-US" altLang="en-US">
                <a:latin typeface="Courier New" panose="02070309020205020404" pitchFamily="49" charset="0"/>
              </a:rPr>
              <a:t>ALTER TABLE</a:t>
            </a:r>
            <a:r>
              <a:rPr lang="en-US" altLang="en-US"/>
              <a:t> is covered in a subsequent lesson.</a:t>
            </a:r>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rgbClr val="0000FF"/>
                </a:solidFill>
              </a:rPr>
              <a:t>Instructor Note</a:t>
            </a:r>
          </a:p>
          <a:p>
            <a:pPr lvl="1"/>
            <a:r>
              <a:rPr lang="en-US" altLang="en-US">
                <a:solidFill>
                  <a:srgbClr val="0000FF"/>
                </a:solidFill>
              </a:rPr>
              <a:t>In Oracle8</a:t>
            </a:r>
            <a:r>
              <a:rPr lang="en-US" altLang="en-US" i="1">
                <a:solidFill>
                  <a:srgbClr val="0000FF"/>
                </a:solidFill>
              </a:rPr>
              <a:t>i</a:t>
            </a:r>
            <a:r>
              <a:rPr lang="en-US" altLang="en-US">
                <a:solidFill>
                  <a:srgbClr val="0000FF"/>
                </a:solidFill>
              </a:rPr>
              <a:t> and later, there are new options for the </a:t>
            </a:r>
            <a:r>
              <a:rPr lang="en-US" altLang="en-US">
                <a:solidFill>
                  <a:srgbClr val="0000FF"/>
                </a:solidFill>
                <a:latin typeface="Courier New" panose="02070309020205020404" pitchFamily="49" charset="0"/>
              </a:rPr>
              <a:t>ALTER TABLE</a:t>
            </a:r>
            <a:r>
              <a:rPr lang="en-US" altLang="en-US">
                <a:solidFill>
                  <a:srgbClr val="0000FF"/>
                </a:solidFill>
              </a:rPr>
              <a:t> command, including the ability to drop a column from a table, which are covered later in this lesson.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9B07426-2AD6-361C-0E04-31306128575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a:extLst>
              <a:ext uri="{FF2B5EF4-FFF2-40B4-BE49-F238E27FC236}">
                <a16:creationId xmlns:a16="http://schemas.microsoft.com/office/drawing/2014/main" id="{7F7B12E4-B7C1-D076-4292-0837904499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Adding a Column</a:t>
            </a:r>
          </a:p>
          <a:p>
            <a:pPr lvl="1"/>
            <a:r>
              <a:rPr lang="en-US" altLang="en-US"/>
              <a:t>The graphic adds the </a:t>
            </a:r>
            <a:r>
              <a:rPr lang="en-US" altLang="en-US">
                <a:latin typeface="Courier New" panose="02070309020205020404" pitchFamily="49" charset="0"/>
              </a:rPr>
              <a:t>JOB_ID</a:t>
            </a:r>
            <a:r>
              <a:rPr lang="en-US" altLang="en-US"/>
              <a:t> column to the </a:t>
            </a:r>
            <a:r>
              <a:rPr lang="en-US" altLang="en-US">
                <a:latin typeface="Courier New" panose="02070309020205020404" pitchFamily="49" charset="0"/>
              </a:rPr>
              <a:t>DEPT80</a:t>
            </a:r>
            <a:r>
              <a:rPr lang="en-US" altLang="en-US"/>
              <a:t> table. Notice that the new column becomes the last column in the 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FEA010A-7167-82E7-4FF8-F482744163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Guidelines for Adding a Column</a:t>
            </a:r>
          </a:p>
          <a:p>
            <a:pPr lvl="2"/>
            <a:r>
              <a:rPr lang="en-US" altLang="en-US"/>
              <a:t>You can add or </a:t>
            </a:r>
            <a:r>
              <a:rPr lang="en-US" altLang="en-US">
                <a:solidFill>
                  <a:srgbClr val="FC0128"/>
                </a:solidFill>
              </a:rPr>
              <a:t>modify columns</a:t>
            </a:r>
            <a:r>
              <a:rPr lang="en-US" altLang="en-US"/>
              <a:t>.</a:t>
            </a:r>
          </a:p>
          <a:p>
            <a:pPr lvl="2"/>
            <a:r>
              <a:rPr lang="en-US" altLang="en-US"/>
              <a:t>You cannot specify where the column is to appear. The new column becomes the last column.</a:t>
            </a:r>
          </a:p>
          <a:p>
            <a:pPr lvl="1"/>
            <a:r>
              <a:rPr lang="en-US" altLang="en-US"/>
              <a:t>The example on the slide adds a column named </a:t>
            </a:r>
            <a:r>
              <a:rPr lang="en-US" altLang="en-US">
                <a:latin typeface="Courier New" panose="02070309020205020404" pitchFamily="49" charset="0"/>
              </a:rPr>
              <a:t>JOB_ID</a:t>
            </a:r>
            <a:r>
              <a:rPr lang="en-US" altLang="en-US"/>
              <a:t> to the </a:t>
            </a:r>
            <a:r>
              <a:rPr lang="en-US" altLang="en-US">
                <a:latin typeface="Courier New" panose="02070309020205020404" pitchFamily="49" charset="0"/>
              </a:rPr>
              <a:t>DEPT80</a:t>
            </a:r>
            <a:r>
              <a:rPr lang="en-US" altLang="en-US"/>
              <a:t> table. The </a:t>
            </a:r>
            <a:r>
              <a:rPr lang="en-US" altLang="en-US">
                <a:latin typeface="Courier New" panose="02070309020205020404" pitchFamily="49" charset="0"/>
              </a:rPr>
              <a:t>JOB_ID</a:t>
            </a:r>
            <a:r>
              <a:rPr lang="en-US" altLang="en-US"/>
              <a:t> column becomes the last column in the table. </a:t>
            </a:r>
            <a:endParaRPr lang="en-US" altLang="en-US" b="1"/>
          </a:p>
          <a:p>
            <a:pPr lvl="1"/>
            <a:r>
              <a:rPr lang="en-US" altLang="en-US" b="1"/>
              <a:t>Note:</a:t>
            </a:r>
            <a:r>
              <a:rPr lang="en-US" altLang="en-US"/>
              <a:t> </a:t>
            </a:r>
            <a:r>
              <a:rPr lang="en-US" altLang="en-US">
                <a:latin typeface="Times" panose="02020603050405020304" pitchFamily="18" charset="0"/>
              </a:rPr>
              <a:t>If a table already contains rows when a column is added, then the new column is initially null for all the rows.</a:t>
            </a: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endParaRPr lang="en-US" altLang="en-US">
              <a:latin typeface="Times" panose="02020603050405020304" pitchFamily="18" charset="0"/>
            </a:endParaRPr>
          </a:p>
        </p:txBody>
      </p:sp>
      <p:sp>
        <p:nvSpPr>
          <p:cNvPr id="56323" name="Rectangle 3">
            <a:extLst>
              <a:ext uri="{FF2B5EF4-FFF2-40B4-BE49-F238E27FC236}">
                <a16:creationId xmlns:a16="http://schemas.microsoft.com/office/drawing/2014/main" id="{3F3A7922-CFA8-0D7A-4E3C-C2F53E2DC93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DA02B3A-D32D-EBC8-0CC5-A9917965573F}"/>
              </a:ext>
            </a:extLst>
          </p:cNvPr>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47" name="Rectangle 3">
            <a:extLst>
              <a:ext uri="{FF2B5EF4-FFF2-40B4-BE49-F238E27FC236}">
                <a16:creationId xmlns:a16="http://schemas.microsoft.com/office/drawing/2014/main" id="{B23BB2F6-53C9-EE4D-B190-320DC1C866B1}"/>
              </a:ext>
            </a:extLst>
          </p:cNvPr>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48" name="Rectangle 4">
            <a:extLst>
              <a:ext uri="{FF2B5EF4-FFF2-40B4-BE49-F238E27FC236}">
                <a16:creationId xmlns:a16="http://schemas.microsoft.com/office/drawing/2014/main" id="{D0E2D2FE-D77F-67E4-F521-EF85BF1DFB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Modifying a Column</a:t>
            </a:r>
          </a:p>
          <a:p>
            <a:pPr lvl="1"/>
            <a:r>
              <a:rPr lang="en-US" altLang="en-US"/>
              <a:t>You can modify a column definition by using the </a:t>
            </a:r>
            <a:r>
              <a:rPr lang="en-US" altLang="en-US">
                <a:latin typeface="Courier New" panose="02070309020205020404" pitchFamily="49" charset="0"/>
              </a:rPr>
              <a:t>ALTER TABLE</a:t>
            </a:r>
            <a:r>
              <a:rPr lang="en-US" altLang="en-US"/>
              <a:t> statement with the </a:t>
            </a:r>
            <a:r>
              <a:rPr lang="en-US" altLang="en-US">
                <a:solidFill>
                  <a:srgbClr val="FC0128"/>
                </a:solidFill>
                <a:latin typeface="Courier New" panose="02070309020205020404" pitchFamily="49" charset="0"/>
              </a:rPr>
              <a:t>MODIFY</a:t>
            </a:r>
            <a:r>
              <a:rPr lang="en-US" altLang="en-US">
                <a:solidFill>
                  <a:srgbClr val="FC0128"/>
                </a:solidFill>
              </a:rPr>
              <a:t> clause</a:t>
            </a:r>
            <a:r>
              <a:rPr lang="en-US" altLang="en-US"/>
              <a:t>. Column modification can include changes to a column’s data type, size, and default value.</a:t>
            </a:r>
          </a:p>
          <a:p>
            <a:r>
              <a:rPr lang="en-US" altLang="en-US"/>
              <a:t>Guidelines</a:t>
            </a:r>
          </a:p>
          <a:p>
            <a:pPr lvl="2"/>
            <a:r>
              <a:rPr lang="en-US" altLang="en-US"/>
              <a:t>You can increase the width or precision of a numeric column.</a:t>
            </a:r>
          </a:p>
          <a:p>
            <a:pPr lvl="2"/>
            <a:r>
              <a:rPr lang="en-US" altLang="en-US"/>
              <a:t>You can increase the width of numeric or character columns.</a:t>
            </a:r>
          </a:p>
          <a:p>
            <a:pPr lvl="2"/>
            <a:r>
              <a:rPr lang="en-US" altLang="en-US"/>
              <a:t>You can decrease the width of a column only if the column contains only null values or if the table has no rows.</a:t>
            </a:r>
          </a:p>
          <a:p>
            <a:pPr lvl="2"/>
            <a:r>
              <a:rPr lang="en-US" altLang="en-US"/>
              <a:t>You can change the data type only if the column contains null values.</a:t>
            </a:r>
          </a:p>
          <a:p>
            <a:pPr lvl="2"/>
            <a:r>
              <a:rPr lang="en-US" altLang="en-US"/>
              <a:t>You can convert a </a:t>
            </a:r>
            <a:r>
              <a:rPr lang="en-US" altLang="en-US">
                <a:latin typeface="Courier New" panose="02070309020205020404" pitchFamily="49" charset="0"/>
              </a:rPr>
              <a:t>CHAR</a:t>
            </a:r>
            <a:r>
              <a:rPr lang="en-US" altLang="en-US"/>
              <a:t> column to the </a:t>
            </a:r>
            <a:r>
              <a:rPr lang="en-US" altLang="en-US">
                <a:latin typeface="Courier New" panose="02070309020205020404" pitchFamily="49" charset="0"/>
              </a:rPr>
              <a:t>VARCHAR2</a:t>
            </a:r>
            <a:r>
              <a:rPr lang="en-US" altLang="en-US"/>
              <a:t> data type or convert a </a:t>
            </a:r>
            <a:r>
              <a:rPr lang="en-US" altLang="en-US">
                <a:latin typeface="Courier New" panose="02070309020205020404" pitchFamily="49" charset="0"/>
              </a:rPr>
              <a:t>VARCHAR2</a:t>
            </a:r>
            <a:r>
              <a:rPr lang="en-US" altLang="en-US"/>
              <a:t> column to the </a:t>
            </a:r>
            <a:r>
              <a:rPr lang="en-US" altLang="en-US">
                <a:latin typeface="Courier New" panose="02070309020205020404" pitchFamily="49" charset="0"/>
              </a:rPr>
              <a:t>CHAR</a:t>
            </a:r>
            <a:r>
              <a:rPr lang="en-US" altLang="en-US"/>
              <a:t> data type only if the column contains null values or if you do not change the size.</a:t>
            </a:r>
          </a:p>
          <a:p>
            <a:pPr lvl="2"/>
            <a:r>
              <a:rPr lang="en-US" altLang="en-US"/>
              <a:t>A change to the default value of a column affects only subsequent insertions to the table.</a:t>
            </a:r>
          </a:p>
        </p:txBody>
      </p:sp>
      <p:sp>
        <p:nvSpPr>
          <p:cNvPr id="57349" name="Rectangle 5">
            <a:extLst>
              <a:ext uri="{FF2B5EF4-FFF2-40B4-BE49-F238E27FC236}">
                <a16:creationId xmlns:a16="http://schemas.microsoft.com/office/drawing/2014/main" id="{397A9691-0F64-54BF-961F-C7120C004CE0}"/>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137E7B7-DCC8-DE8B-C43C-4C9455B0093A}"/>
              </a:ext>
            </a:extLst>
          </p:cNvPr>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8371" name="Rectangle 3">
            <a:extLst>
              <a:ext uri="{FF2B5EF4-FFF2-40B4-BE49-F238E27FC236}">
                <a16:creationId xmlns:a16="http://schemas.microsoft.com/office/drawing/2014/main" id="{017EF001-6279-93D0-7D5D-D36B298ABBFF}"/>
              </a:ext>
            </a:extLst>
          </p:cNvPr>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8372" name="Rectangle 4">
            <a:extLst>
              <a:ext uri="{FF2B5EF4-FFF2-40B4-BE49-F238E27FC236}">
                <a16:creationId xmlns:a16="http://schemas.microsoft.com/office/drawing/2014/main" id="{758A3EFA-5486-B58A-DBBD-32906D6D28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a:t>Dropping a Column</a:t>
            </a:r>
          </a:p>
          <a:p>
            <a:pPr lvl="1"/>
            <a:r>
              <a:rPr lang="en-US" altLang="en-US"/>
              <a:t>You can drop a column from a table by using the </a:t>
            </a:r>
            <a:r>
              <a:rPr lang="en-US" altLang="en-US">
                <a:latin typeface="Courier New" panose="02070309020205020404" pitchFamily="49" charset="0"/>
              </a:rPr>
              <a:t>ALTER TABLE</a:t>
            </a:r>
            <a:r>
              <a:rPr lang="en-US" altLang="en-US"/>
              <a:t> statement with the </a:t>
            </a:r>
            <a:r>
              <a:rPr lang="en-US" altLang="en-US">
                <a:solidFill>
                  <a:srgbClr val="FC0128"/>
                </a:solidFill>
                <a:latin typeface="Courier New" panose="02070309020205020404" pitchFamily="49" charset="0"/>
              </a:rPr>
              <a:t>DROP COLUMN</a:t>
            </a:r>
            <a:r>
              <a:rPr lang="en-US" altLang="en-US">
                <a:solidFill>
                  <a:srgbClr val="FC0128"/>
                </a:solidFill>
              </a:rPr>
              <a:t> clause</a:t>
            </a:r>
            <a:r>
              <a:rPr lang="en-US" altLang="en-US"/>
              <a:t>. This is a feature available in Oracle8</a:t>
            </a:r>
            <a:r>
              <a:rPr lang="en-US" altLang="en-US" i="1"/>
              <a:t>i</a:t>
            </a:r>
            <a:r>
              <a:rPr lang="en-US" altLang="en-US"/>
              <a:t> and later.</a:t>
            </a:r>
          </a:p>
          <a:p>
            <a:r>
              <a:rPr lang="en-US" altLang="en-US"/>
              <a:t>Guidelines</a:t>
            </a:r>
          </a:p>
          <a:p>
            <a:pPr lvl="2"/>
            <a:r>
              <a:rPr lang="en-US" altLang="en-US"/>
              <a:t>The column may or may not contain data.</a:t>
            </a:r>
          </a:p>
          <a:p>
            <a:pPr lvl="2"/>
            <a:r>
              <a:rPr lang="en-US" altLang="en-US"/>
              <a:t>Using the </a:t>
            </a:r>
            <a:r>
              <a:rPr lang="en-US" altLang="en-US">
                <a:latin typeface="Courier New" panose="02070309020205020404" pitchFamily="49" charset="0"/>
              </a:rPr>
              <a:t>ALTER TABLE</a:t>
            </a:r>
            <a:r>
              <a:rPr lang="en-US" altLang="en-US"/>
              <a:t> statement, only one column can be dropped at a time.</a:t>
            </a:r>
          </a:p>
          <a:p>
            <a:pPr lvl="2"/>
            <a:r>
              <a:rPr lang="en-US" altLang="en-US"/>
              <a:t>The table must have at least one column remaining in it after it is altered.</a:t>
            </a:r>
          </a:p>
          <a:p>
            <a:pPr lvl="2"/>
            <a:r>
              <a:rPr lang="en-US" altLang="en-US"/>
              <a:t>Once a column is dropped, it cannot be recovered.</a:t>
            </a:r>
          </a:p>
          <a:p>
            <a:pPr lvl="2"/>
            <a:endParaRPr lang="en-US" altLang="en-US"/>
          </a:p>
          <a:p>
            <a:pPr lvl="2"/>
            <a:endParaRPr lang="en-US" altLang="en-US"/>
          </a:p>
          <a:p>
            <a:pPr lvl="2"/>
            <a:endParaRPr lang="en-US" altLang="en-US"/>
          </a:p>
          <a:p>
            <a:pPr lvl="2"/>
            <a:endParaRPr lang="en-US" altLang="en-US"/>
          </a:p>
          <a:p>
            <a:pPr lvl="2"/>
            <a:endParaRPr lang="en-US" altLang="en-US"/>
          </a:p>
          <a:p>
            <a:pPr lvl="2"/>
            <a:endParaRPr lang="en-US" altLang="en-US"/>
          </a:p>
          <a:p>
            <a:r>
              <a:rPr lang="en-US" altLang="en-US">
                <a:solidFill>
                  <a:srgbClr val="0000FF"/>
                </a:solidFill>
              </a:rPr>
              <a:t>Instructor Note</a:t>
            </a:r>
          </a:p>
          <a:p>
            <a:pPr lvl="1"/>
            <a:r>
              <a:rPr lang="en-US" altLang="en-US">
                <a:solidFill>
                  <a:srgbClr val="0000FF"/>
                </a:solidFill>
              </a:rPr>
              <a:t>When a column is dropped from a table, any other columns in that table that are marked with the </a:t>
            </a:r>
            <a:r>
              <a:rPr lang="en-US" altLang="en-US">
                <a:solidFill>
                  <a:srgbClr val="0000FF"/>
                </a:solidFill>
                <a:latin typeface="Courier New" panose="02070309020205020404" pitchFamily="49" charset="0"/>
              </a:rPr>
              <a:t>SET UNUSED</a:t>
            </a:r>
            <a:r>
              <a:rPr lang="en-US" altLang="en-US">
                <a:solidFill>
                  <a:srgbClr val="0000FF"/>
                </a:solidFill>
              </a:rPr>
              <a:t> option are dropped too.</a:t>
            </a:r>
          </a:p>
        </p:txBody>
      </p:sp>
      <p:sp>
        <p:nvSpPr>
          <p:cNvPr id="58373" name="Rectangle 5">
            <a:extLst>
              <a:ext uri="{FF2B5EF4-FFF2-40B4-BE49-F238E27FC236}">
                <a16:creationId xmlns:a16="http://schemas.microsoft.com/office/drawing/2014/main" id="{BF1D3461-6D33-3D28-B5E3-ED04E54C372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E58E8A8-D71C-E91E-DED5-D0CBA881FB28}"/>
              </a:ext>
            </a:extLst>
          </p:cNvPr>
          <p:cNvSpPr>
            <a:spLocks noGrp="1" noRot="1" noChangeAspect="1" noChangeArrowheads="1" noTextEdit="1"/>
          </p:cNvSpPr>
          <p:nvPr>
            <p:ph type="sldImg"/>
          </p:nvPr>
        </p:nvSpPr>
        <p:spPr bwMode="auto">
          <a:xfrm>
            <a:off x="-485775" y="161925"/>
            <a:ext cx="78263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3B194430-2513-8705-95D9-0DB884808E6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a:t>Dropping a Table</a:t>
            </a:r>
          </a:p>
          <a:p>
            <a:pPr lvl="1"/>
            <a:r>
              <a:rPr lang="en-US" altLang="en-US"/>
              <a:t>The </a:t>
            </a:r>
            <a:r>
              <a:rPr lang="en-US" altLang="en-US">
                <a:solidFill>
                  <a:srgbClr val="FC0128"/>
                </a:solidFill>
                <a:latin typeface="Courier New" panose="02070309020205020404" pitchFamily="49" charset="0"/>
              </a:rPr>
              <a:t>DROP</a:t>
            </a:r>
            <a:r>
              <a:rPr lang="en-US" altLang="en-US">
                <a:solidFill>
                  <a:srgbClr val="FC0128"/>
                </a:solidFill>
              </a:rPr>
              <a:t> </a:t>
            </a:r>
            <a:r>
              <a:rPr lang="en-US" altLang="en-US">
                <a:solidFill>
                  <a:srgbClr val="FC0128"/>
                </a:solidFill>
                <a:latin typeface="Courier New" panose="02070309020205020404" pitchFamily="49" charset="0"/>
              </a:rPr>
              <a:t>TABLE</a:t>
            </a:r>
            <a:r>
              <a:rPr lang="en-US" altLang="en-US">
                <a:solidFill>
                  <a:srgbClr val="FC0128"/>
                </a:solidFill>
              </a:rPr>
              <a:t> </a:t>
            </a:r>
            <a:r>
              <a:rPr lang="en-US" altLang="en-US"/>
              <a:t>statement removes the definition of an Oracle table. When you drop a table, the database loses all the data in the table and all the indexes associated with it. </a:t>
            </a:r>
          </a:p>
          <a:p>
            <a:pPr lvl="1"/>
            <a:r>
              <a:rPr lang="en-US" altLang="en-US" b="1"/>
              <a:t>Syntax</a:t>
            </a:r>
          </a:p>
          <a:p>
            <a:r>
              <a:rPr lang="en-US" altLang="en-US">
                <a:latin typeface="Courier New" panose="02070309020205020404" pitchFamily="49" charset="0"/>
              </a:rPr>
              <a:t>     DROP TABLE </a:t>
            </a:r>
            <a:r>
              <a:rPr lang="en-US" altLang="en-US" i="1">
                <a:latin typeface="Courier New" panose="02070309020205020404" pitchFamily="49" charset="0"/>
              </a:rPr>
              <a:t>table</a:t>
            </a:r>
            <a:endParaRPr lang="en-US" altLang="en-US"/>
          </a:p>
          <a:p>
            <a:pPr lvl="1"/>
            <a:r>
              <a:rPr lang="en-US" altLang="en-US"/>
              <a:t>In the syntax:</a:t>
            </a:r>
            <a:endParaRPr lang="en-US" altLang="en-US" b="1"/>
          </a:p>
          <a:p>
            <a:pPr lvl="1"/>
            <a:r>
              <a:rPr lang="en-US" altLang="en-US" i="1"/>
              <a:t>	</a:t>
            </a:r>
            <a:r>
              <a:rPr lang="en-US" altLang="en-US" i="1">
                <a:latin typeface="Courier New" panose="02070309020205020404" pitchFamily="49" charset="0"/>
              </a:rPr>
              <a:t>table</a:t>
            </a:r>
            <a:r>
              <a:rPr lang="en-US" altLang="en-US"/>
              <a:t>		is the name of the table</a:t>
            </a:r>
          </a:p>
          <a:p>
            <a:pPr lvl="1"/>
            <a:r>
              <a:rPr lang="en-US" altLang="en-US" b="1"/>
              <a:t>Guidelines</a:t>
            </a:r>
            <a:endParaRPr lang="en-US" altLang="en-US"/>
          </a:p>
          <a:p>
            <a:pPr lvl="2"/>
            <a:r>
              <a:rPr lang="en-US" altLang="en-US"/>
              <a:t>All data is deleted from the table.</a:t>
            </a:r>
          </a:p>
          <a:p>
            <a:pPr lvl="2"/>
            <a:r>
              <a:rPr lang="en-US" altLang="en-US"/>
              <a:t>Any views and synonyms remain but are invalid.</a:t>
            </a:r>
          </a:p>
          <a:p>
            <a:pPr lvl="2"/>
            <a:r>
              <a:rPr lang="en-US" altLang="en-US"/>
              <a:t>Any pending transactions are committed.</a:t>
            </a:r>
          </a:p>
          <a:p>
            <a:pPr lvl="2"/>
            <a:r>
              <a:rPr lang="en-US" altLang="en-US"/>
              <a:t>Only the creator of the table or a user with the </a:t>
            </a:r>
            <a:r>
              <a:rPr lang="en-US" altLang="en-US">
                <a:latin typeface="Courier New" panose="02070309020205020404" pitchFamily="49" charset="0"/>
              </a:rPr>
              <a:t>DROP</a:t>
            </a:r>
            <a:r>
              <a:rPr lang="en-US" altLang="en-US"/>
              <a:t> </a:t>
            </a:r>
            <a:r>
              <a:rPr lang="en-US" altLang="en-US">
                <a:latin typeface="Courier New" panose="02070309020205020404" pitchFamily="49" charset="0"/>
              </a:rPr>
              <a:t>ANY</a:t>
            </a:r>
            <a:r>
              <a:rPr lang="en-US" altLang="en-US"/>
              <a:t> </a:t>
            </a:r>
            <a:r>
              <a:rPr lang="en-US" altLang="en-US">
                <a:latin typeface="Courier New" panose="02070309020205020404" pitchFamily="49" charset="0"/>
              </a:rPr>
              <a:t>TABLE</a:t>
            </a:r>
            <a:r>
              <a:rPr lang="en-US" altLang="en-US"/>
              <a:t> privilege can remove a table.</a:t>
            </a:r>
          </a:p>
          <a:p>
            <a:pPr lvl="1"/>
            <a:r>
              <a:rPr lang="en-US" altLang="en-US" b="1"/>
              <a:t>Note:</a:t>
            </a:r>
            <a:r>
              <a:rPr lang="en-US" altLang="en-US"/>
              <a:t> The </a:t>
            </a:r>
            <a:r>
              <a:rPr lang="en-US" altLang="en-US">
                <a:latin typeface="Courier New" panose="02070309020205020404" pitchFamily="49" charset="0"/>
              </a:rPr>
              <a:t>DROP</a:t>
            </a:r>
            <a:r>
              <a:rPr lang="en-US" altLang="en-US"/>
              <a:t> </a:t>
            </a:r>
            <a:r>
              <a:rPr lang="en-US" altLang="en-US">
                <a:latin typeface="Courier New" panose="02070309020205020404" pitchFamily="49" charset="0"/>
              </a:rPr>
              <a:t>TABLE</a:t>
            </a:r>
            <a:r>
              <a:rPr lang="en-US" altLang="en-US"/>
              <a:t> statement, once executed, is irreversible. The Oracle server does not question the action when you issue the </a:t>
            </a:r>
            <a:r>
              <a:rPr lang="en-US" altLang="en-US">
                <a:latin typeface="Courier New" panose="02070309020205020404" pitchFamily="49" charset="0"/>
              </a:rPr>
              <a:t>DROP TABLE</a:t>
            </a:r>
            <a:r>
              <a:rPr lang="en-US" altLang="en-US"/>
              <a:t> statement. If you own that table or have a high-level privilege, then the table is immediately removed. As with all DDL statements, </a:t>
            </a:r>
            <a:r>
              <a:rPr lang="en-US" altLang="en-US">
                <a:latin typeface="Courier New" panose="02070309020205020404" pitchFamily="49" charset="0"/>
              </a:rPr>
              <a:t>DROP</a:t>
            </a:r>
            <a:r>
              <a:rPr lang="en-US" altLang="en-US"/>
              <a:t> </a:t>
            </a:r>
            <a:r>
              <a:rPr lang="en-US" altLang="en-US">
                <a:latin typeface="Courier New" panose="02070309020205020404" pitchFamily="49" charset="0"/>
              </a:rPr>
              <a:t>TABLE</a:t>
            </a:r>
            <a:r>
              <a:rPr lang="en-US" altLang="en-US"/>
              <a:t> is committed automatically.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6AED8EB-BDD2-434C-C663-AE7EC0F6967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9A819015-5E0C-00FE-7D6B-6C122A325380}"/>
              </a:ext>
            </a:extLst>
          </p:cNvPr>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9396" name="Rectangle 4">
            <a:extLst>
              <a:ext uri="{FF2B5EF4-FFF2-40B4-BE49-F238E27FC236}">
                <a16:creationId xmlns:a16="http://schemas.microsoft.com/office/drawing/2014/main" id="{6BBC94C5-6644-D250-5315-CB0C0C236771}"/>
              </a:ext>
            </a:extLst>
          </p:cNvPr>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9397" name="Rectangle 5">
            <a:extLst>
              <a:ext uri="{FF2B5EF4-FFF2-40B4-BE49-F238E27FC236}">
                <a16:creationId xmlns:a16="http://schemas.microsoft.com/office/drawing/2014/main" id="{82D7A781-71EF-7E9D-A642-4F66A37F77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altLang="en-US"/>
              <a:t>Data Manipulation Language</a:t>
            </a:r>
          </a:p>
          <a:p>
            <a:pPr lvl="1"/>
            <a:r>
              <a:rPr lang="en-US" altLang="en-US">
                <a:solidFill>
                  <a:srgbClr val="FC0128"/>
                </a:solidFill>
              </a:rPr>
              <a:t>Data manipulation language</a:t>
            </a:r>
            <a:r>
              <a:rPr lang="en-US" altLang="en-US"/>
              <a:t> (DML) is a core part of SQL. When you want to add, update, or delete data in the database, you execute a DML statement. A collection of DML statements that form a logical unit of work is called a transaction. </a:t>
            </a:r>
          </a:p>
          <a:p>
            <a:pPr lvl="1"/>
            <a:r>
              <a:rPr lang="en-US" altLang="en-US"/>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ltLang="en-US"/>
          </a:p>
          <a:p>
            <a:pPr lvl="1"/>
            <a:endParaRPr lang="en-US" altLang="en-US"/>
          </a:p>
          <a:p>
            <a:r>
              <a:rPr lang="en-US" altLang="en-US">
                <a:solidFill>
                  <a:srgbClr val="0000FF"/>
                </a:solidFill>
              </a:rPr>
              <a:t>Instructor Note</a:t>
            </a:r>
          </a:p>
          <a:p>
            <a:pPr lvl="1"/>
            <a:r>
              <a:rPr lang="en-US" altLang="en-US">
                <a:solidFill>
                  <a:srgbClr val="0000FF"/>
                </a:solidFill>
              </a:rPr>
              <a:t>DML statements can be issued directly in </a:t>
            </a:r>
            <a:r>
              <a:rPr lang="en-US" altLang="en-US" i="1">
                <a:solidFill>
                  <a:srgbClr val="0000FF"/>
                </a:solidFill>
              </a:rPr>
              <a:t>i</a:t>
            </a:r>
            <a:r>
              <a:rPr lang="en-US" altLang="en-US">
                <a:solidFill>
                  <a:srgbClr val="0000FF"/>
                </a:solidFill>
              </a:rPr>
              <a:t>SQL*Plus, performed automatically by tools such as Oracle Forms Services, or programmed with tools such as the 3GL precompilers. </a:t>
            </a:r>
          </a:p>
          <a:p>
            <a:pPr lvl="1"/>
            <a:r>
              <a:rPr lang="en-US" altLang="en-US">
                <a:solidFill>
                  <a:srgbClr val="0000FF"/>
                </a:solidFill>
              </a:rPr>
              <a:t>Every table has </a:t>
            </a:r>
            <a:r>
              <a:rPr lang="en-US" altLang="en-US">
                <a:solidFill>
                  <a:srgbClr val="0000FF"/>
                </a:solidFill>
                <a:latin typeface="Courier New" panose="02070309020205020404" pitchFamily="49" charset="0"/>
              </a:rPr>
              <a:t>INSERT</a:t>
            </a:r>
            <a:r>
              <a:rPr lang="en-US" altLang="en-US">
                <a:solidFill>
                  <a:srgbClr val="0000FF"/>
                </a:solidFill>
              </a:rPr>
              <a:t>, </a:t>
            </a:r>
            <a:r>
              <a:rPr lang="en-US" altLang="en-US">
                <a:solidFill>
                  <a:srgbClr val="0000FF"/>
                </a:solidFill>
                <a:latin typeface="Courier New" panose="02070309020205020404" pitchFamily="49" charset="0"/>
              </a:rPr>
              <a:t>UPDATE</a:t>
            </a:r>
            <a:r>
              <a:rPr lang="en-US" altLang="en-US">
                <a:solidFill>
                  <a:srgbClr val="0000FF"/>
                </a:solidFill>
              </a:rPr>
              <a:t>, and </a:t>
            </a:r>
            <a:r>
              <a:rPr lang="en-US" altLang="en-US">
                <a:solidFill>
                  <a:srgbClr val="0000FF"/>
                </a:solidFill>
                <a:latin typeface="Courier New" panose="02070309020205020404" pitchFamily="49" charset="0"/>
              </a:rPr>
              <a:t>DELETE</a:t>
            </a:r>
            <a:r>
              <a:rPr lang="en-US" altLang="en-US">
                <a:solidFill>
                  <a:srgbClr val="0000FF"/>
                </a:solidFill>
              </a:rPr>
              <a:t> privileges associated with it. These privileges are automatically granted to the creator of the table, but in general they must be explicitly granted to other users.</a:t>
            </a:r>
          </a:p>
          <a:p>
            <a:pPr lvl="1"/>
            <a:r>
              <a:rPr lang="en-US" altLang="en-US">
                <a:solidFill>
                  <a:srgbClr val="0000FF"/>
                </a:solidFill>
              </a:rPr>
              <a:t>Starting with Oracle 7.2, you can place a subquery in the place of the table name in an </a:t>
            </a:r>
            <a:r>
              <a:rPr lang="en-US" altLang="en-US">
                <a:solidFill>
                  <a:srgbClr val="0000FF"/>
                </a:solidFill>
                <a:latin typeface="Courier New" panose="02070309020205020404" pitchFamily="49" charset="0"/>
              </a:rPr>
              <a:t>UPDATE</a:t>
            </a:r>
            <a:r>
              <a:rPr lang="en-US" altLang="en-US">
                <a:solidFill>
                  <a:srgbClr val="0000FF"/>
                </a:solidFill>
              </a:rPr>
              <a:t> statement, essentially the same way you use a view.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5E9E924-5DDE-F5AC-ECA1-A1A294407D08}"/>
              </a:ext>
            </a:extLst>
          </p:cNvPr>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011" name="Rectangle 3">
            <a:extLst>
              <a:ext uri="{FF2B5EF4-FFF2-40B4-BE49-F238E27FC236}">
                <a16:creationId xmlns:a16="http://schemas.microsoft.com/office/drawing/2014/main" id="{FD1BB4FE-7604-3075-86E9-0E75F83C7CA6}"/>
              </a:ext>
            </a:extLst>
          </p:cNvPr>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3012" name="Rectangle 4">
            <a:extLst>
              <a:ext uri="{FF2B5EF4-FFF2-40B4-BE49-F238E27FC236}">
                <a16:creationId xmlns:a16="http://schemas.microsoft.com/office/drawing/2014/main" id="{2F6703DD-038E-F454-10B3-4D5A28CE77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Naming Rules</a:t>
            </a:r>
          </a:p>
          <a:p>
            <a:pPr lvl="1"/>
            <a:r>
              <a:rPr lang="en-US" altLang="en-US"/>
              <a:t>Name database tables and columns according to the standard rules for </a:t>
            </a:r>
            <a:r>
              <a:rPr lang="en-US" altLang="en-US">
                <a:solidFill>
                  <a:srgbClr val="FC0128"/>
                </a:solidFill>
              </a:rPr>
              <a:t>naming</a:t>
            </a:r>
            <a:r>
              <a:rPr lang="en-US" altLang="en-US"/>
              <a:t> any Oracle database object:</a:t>
            </a:r>
          </a:p>
          <a:p>
            <a:pPr lvl="2"/>
            <a:r>
              <a:rPr lang="en-US" altLang="en-US"/>
              <a:t>Table names and column names must begin with a letter and be 1–30 characters long.</a:t>
            </a:r>
          </a:p>
          <a:p>
            <a:pPr lvl="2"/>
            <a:r>
              <a:rPr lang="en-US" altLang="en-US"/>
              <a:t>Names must contain only the characters A–Z, a–z, 0–9, _ (underscore), $, and # (legal characters, but their use is discouraged).</a:t>
            </a:r>
          </a:p>
          <a:p>
            <a:pPr lvl="2"/>
            <a:r>
              <a:rPr lang="en-US" altLang="en-US"/>
              <a:t>Names must not duplicate the name of another object owned by the same Oracle server user.</a:t>
            </a:r>
          </a:p>
          <a:p>
            <a:pPr lvl="2"/>
            <a:r>
              <a:rPr lang="en-US" altLang="en-US"/>
              <a:t>Names must not be an Oracle server reserved word.</a:t>
            </a:r>
          </a:p>
          <a:p>
            <a:pPr lvl="1"/>
            <a:r>
              <a:rPr lang="en-US" altLang="en-US" b="1"/>
              <a:t>Naming Guidelines</a:t>
            </a:r>
            <a:endParaRPr lang="en-US" altLang="en-US"/>
          </a:p>
          <a:p>
            <a:pPr lvl="1"/>
            <a:r>
              <a:rPr lang="en-US" altLang="en-US"/>
              <a:t>Use descriptive names for tables and other database objects.</a:t>
            </a:r>
          </a:p>
          <a:p>
            <a:pPr lvl="1"/>
            <a:r>
              <a:rPr lang="en-US" altLang="en-US" b="1"/>
              <a:t>Note:</a:t>
            </a:r>
            <a:r>
              <a:rPr lang="en-US" altLang="en-US"/>
              <a:t> Names are case insensitive. For example, </a:t>
            </a:r>
            <a:r>
              <a:rPr lang="en-US" altLang="en-US">
                <a:latin typeface="Courier New" panose="02070309020205020404" pitchFamily="49" charset="0"/>
              </a:rPr>
              <a:t>EMPLOYEES</a:t>
            </a:r>
            <a:r>
              <a:rPr lang="en-US" altLang="en-US"/>
              <a:t> is treated as the same name as </a:t>
            </a:r>
            <a:r>
              <a:rPr lang="en-US" altLang="en-US">
                <a:latin typeface="Courier New" panose="02070309020205020404" pitchFamily="49" charset="0"/>
              </a:rPr>
              <a:t>eMPloyees</a:t>
            </a:r>
            <a:r>
              <a:rPr lang="en-US" altLang="en-US"/>
              <a:t> or </a:t>
            </a:r>
            <a:r>
              <a:rPr lang="en-US" altLang="en-US">
                <a:latin typeface="Courier New" panose="02070309020205020404" pitchFamily="49" charset="0"/>
              </a:rPr>
              <a:t>eMpLOYEES</a:t>
            </a:r>
            <a:r>
              <a:rPr lang="en-US" altLang="en-US"/>
              <a:t>.</a:t>
            </a:r>
          </a:p>
          <a:p>
            <a:pPr lvl="1"/>
            <a:r>
              <a:rPr lang="en-US" altLang="en-US"/>
              <a:t>For more information, see </a:t>
            </a:r>
            <a:r>
              <a:rPr lang="en-US" altLang="en-US" i="1"/>
              <a:t>Oracle9i SQL Reference,</a:t>
            </a:r>
            <a:r>
              <a:rPr lang="en-US" altLang="en-US"/>
              <a:t>“Object Names and Qualifiers.”</a:t>
            </a:r>
          </a:p>
          <a:p>
            <a:endParaRPr lang="en-US" altLang="en-US">
              <a:latin typeface="Times New Roman" panose="02020603050405020304" pitchFamily="18" charset="0"/>
            </a:endParaRPr>
          </a:p>
        </p:txBody>
      </p:sp>
      <p:sp>
        <p:nvSpPr>
          <p:cNvPr id="43013" name="Rectangle 5">
            <a:extLst>
              <a:ext uri="{FF2B5EF4-FFF2-40B4-BE49-F238E27FC236}">
                <a16:creationId xmlns:a16="http://schemas.microsoft.com/office/drawing/2014/main" id="{B98FDA1C-29C1-6E57-44B4-0BE244FA141C}"/>
              </a:ext>
            </a:extLst>
          </p:cNvPr>
          <p:cNvSpPr>
            <a:spLocks noGrp="1" noRot="1" noChangeAspect="1" noChangeArrowheads="1" noTextEdit="1"/>
          </p:cNvSpPr>
          <p:nvPr>
            <p:ph type="sldImg"/>
          </p:nvPr>
        </p:nvSpPr>
        <p:spPr bwMode="auto">
          <a:xfrm>
            <a:off x="492125" y="161925"/>
            <a:ext cx="58705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E39F3CF-2035-669D-7B28-56C09F997E8E}"/>
              </a:ext>
            </a:extLst>
          </p:cNvPr>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19" name="Rectangle 3">
            <a:extLst>
              <a:ext uri="{FF2B5EF4-FFF2-40B4-BE49-F238E27FC236}">
                <a16:creationId xmlns:a16="http://schemas.microsoft.com/office/drawing/2014/main" id="{48D94DB4-B1FE-F4F6-7649-CDB24E761E93}"/>
              </a:ext>
            </a:extLst>
          </p:cNvPr>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0420" name="Rectangle 4">
            <a:extLst>
              <a:ext uri="{FF2B5EF4-FFF2-40B4-BE49-F238E27FC236}">
                <a16:creationId xmlns:a16="http://schemas.microsoft.com/office/drawing/2014/main" id="{81F6A4C6-E805-1766-33E6-D1ED32DA3547}"/>
              </a:ext>
            </a:extLst>
          </p:cNvPr>
          <p:cNvSpPr>
            <a:spLocks noGrp="1" noChangeArrowheads="1"/>
          </p:cNvSpPr>
          <p:nvPr>
            <p:ph type="body" idx="1"/>
          </p:nvPr>
        </p:nvSpPr>
        <p:spPr bwMode="auto">
          <a:xfrm>
            <a:off x="454025" y="4770438"/>
            <a:ext cx="59118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71488">
              <a:tabLst>
                <a:tab pos="446088" algn="l"/>
              </a:tabLst>
            </a:pPr>
            <a:r>
              <a:rPr lang="en-US" altLang="en-US"/>
              <a:t>Adding a New Row to a Table</a:t>
            </a:r>
          </a:p>
          <a:p>
            <a:pPr lvl="1" defTabSz="471488">
              <a:tabLst>
                <a:tab pos="446088" algn="l"/>
              </a:tabLst>
            </a:pPr>
            <a:r>
              <a:rPr lang="en-US" altLang="en-US"/>
              <a:t>The slide graphic illustrates adding a new department to the </a:t>
            </a:r>
            <a:r>
              <a:rPr lang="en-US" altLang="en-US">
                <a:latin typeface="Courier New" panose="02070309020205020404" pitchFamily="49" charset="0"/>
              </a:rPr>
              <a:t>DEPARTMENTS</a:t>
            </a:r>
            <a:r>
              <a:rPr lang="en-US" altLang="en-US"/>
              <a:t> table. </a:t>
            </a: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p>
        </p:txBody>
      </p:sp>
      <p:sp>
        <p:nvSpPr>
          <p:cNvPr id="60421" name="Rectangle 5">
            <a:extLst>
              <a:ext uri="{FF2B5EF4-FFF2-40B4-BE49-F238E27FC236}">
                <a16:creationId xmlns:a16="http://schemas.microsoft.com/office/drawing/2014/main" id="{C4D353A5-7665-D509-7B83-09ABC435F9C0}"/>
              </a:ext>
            </a:extLst>
          </p:cNvPr>
          <p:cNvSpPr>
            <a:spLocks noGrp="1" noRot="1" noChangeAspect="1" noChangeArrowheads="1" noTextEdit="1"/>
          </p:cNvSpPr>
          <p:nvPr>
            <p:ph type="sldImg"/>
          </p:nvPr>
        </p:nvSpPr>
        <p:spPr bwMode="auto">
          <a:xfrm>
            <a:off x="461963" y="173038"/>
            <a:ext cx="5929312" cy="44481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D39A412-27EF-5BCB-98BD-BE76F79DAFD0}"/>
              </a:ext>
            </a:extLst>
          </p:cNvPr>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43" name="Rectangle 3">
            <a:extLst>
              <a:ext uri="{FF2B5EF4-FFF2-40B4-BE49-F238E27FC236}">
                <a16:creationId xmlns:a16="http://schemas.microsoft.com/office/drawing/2014/main" id="{B9D420BC-AB21-FD01-0022-B70D41E8256F}"/>
              </a:ext>
            </a:extLst>
          </p:cNvPr>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44" name="Rectangle 4">
            <a:extLst>
              <a:ext uri="{FF2B5EF4-FFF2-40B4-BE49-F238E27FC236}">
                <a16:creationId xmlns:a16="http://schemas.microsoft.com/office/drawing/2014/main" id="{D0A3D00E-EAC1-8A1A-1747-8DD36E7853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Adding a New Row to a Table (continued)</a:t>
            </a:r>
          </a:p>
          <a:p>
            <a:pPr lvl="1"/>
            <a:r>
              <a:rPr lang="en-US" altLang="en-US"/>
              <a:t>You can add new rows to a table by issuing the </a:t>
            </a:r>
            <a:r>
              <a:rPr lang="en-US" altLang="en-US">
                <a:solidFill>
                  <a:srgbClr val="FC0128"/>
                </a:solidFill>
                <a:latin typeface="Courier New" panose="02070309020205020404" pitchFamily="49" charset="0"/>
              </a:rPr>
              <a:t>INSERT</a:t>
            </a:r>
            <a:r>
              <a:rPr lang="en-US" altLang="en-US">
                <a:solidFill>
                  <a:srgbClr val="FC0128"/>
                </a:solidFill>
              </a:rPr>
              <a:t> statement</a:t>
            </a:r>
            <a:r>
              <a:rPr lang="en-US" altLang="en-US"/>
              <a:t>. </a:t>
            </a:r>
          </a:p>
          <a:p>
            <a:pPr lvl="1"/>
            <a:r>
              <a:rPr lang="en-US" altLang="en-US"/>
              <a:t>In the syntax:</a:t>
            </a:r>
          </a:p>
          <a:p>
            <a:pPr lvl="1"/>
            <a:r>
              <a:rPr lang="en-US" altLang="en-US"/>
              <a:t>	</a:t>
            </a:r>
            <a:r>
              <a:rPr lang="en-US" altLang="en-US" i="1"/>
              <a:t>table			</a:t>
            </a:r>
            <a:r>
              <a:rPr lang="en-US" altLang="en-US"/>
              <a:t>is the name of the table</a:t>
            </a:r>
          </a:p>
          <a:p>
            <a:pPr lvl="1"/>
            <a:r>
              <a:rPr lang="en-US" altLang="en-US"/>
              <a:t>	</a:t>
            </a:r>
            <a:r>
              <a:rPr lang="en-US" altLang="en-US" i="1"/>
              <a:t>column		</a:t>
            </a:r>
            <a:r>
              <a:rPr lang="en-US" altLang="en-US"/>
              <a:t>is the name of the column in the table to populate</a:t>
            </a:r>
          </a:p>
          <a:p>
            <a:pPr lvl="1"/>
            <a:r>
              <a:rPr lang="en-US" altLang="en-US"/>
              <a:t>	</a:t>
            </a:r>
            <a:r>
              <a:rPr lang="en-US" altLang="en-US" i="1"/>
              <a:t>value			</a:t>
            </a:r>
            <a:r>
              <a:rPr lang="en-US" altLang="en-US"/>
              <a:t>is the corresponding value for the column</a:t>
            </a:r>
          </a:p>
          <a:p>
            <a:pPr lvl="1"/>
            <a:r>
              <a:rPr lang="en-US" altLang="en-US" b="1"/>
              <a:t>Note:</a:t>
            </a:r>
            <a:r>
              <a:rPr lang="en-US" altLang="en-US"/>
              <a:t> This statement with the </a:t>
            </a:r>
            <a:r>
              <a:rPr lang="en-US" altLang="en-US">
                <a:solidFill>
                  <a:srgbClr val="FC0128"/>
                </a:solidFill>
                <a:latin typeface="Courier New" panose="02070309020205020404" pitchFamily="49" charset="0"/>
              </a:rPr>
              <a:t>VALUES</a:t>
            </a:r>
            <a:r>
              <a:rPr lang="en-US" altLang="en-US">
                <a:solidFill>
                  <a:srgbClr val="FC0128"/>
                </a:solidFill>
              </a:rPr>
              <a:t> clause</a:t>
            </a:r>
            <a:r>
              <a:rPr lang="en-US" altLang="en-US"/>
              <a:t> adds only one row at a time to a table.</a:t>
            </a:r>
          </a:p>
          <a:p>
            <a:pPr lvl="1"/>
            <a:endParaRPr lang="en-US" altLang="en-US"/>
          </a:p>
          <a:p>
            <a:endParaRPr lang="en-US" altLang="en-US">
              <a:latin typeface="Times New Roman" panose="02020603050405020304" pitchFamily="18" charset="0"/>
            </a:endParaRPr>
          </a:p>
        </p:txBody>
      </p:sp>
      <p:sp>
        <p:nvSpPr>
          <p:cNvPr id="61445" name="Rectangle 5">
            <a:extLst>
              <a:ext uri="{FF2B5EF4-FFF2-40B4-BE49-F238E27FC236}">
                <a16:creationId xmlns:a16="http://schemas.microsoft.com/office/drawing/2014/main" id="{6217DCF3-D63F-4CFE-8E74-1D8C1CA30B3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7A2B70A-09BB-6576-340C-498833B61BD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577D3E8A-70F7-4A7F-70EF-CBE784550B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Adding a New Row to a Table (continued)</a:t>
            </a:r>
          </a:p>
          <a:p>
            <a:pPr lvl="1"/>
            <a:r>
              <a:rPr lang="en-US" altLang="en-US"/>
              <a:t>Because you can insert a new row that contains values for each column, the column list is not required in the </a:t>
            </a:r>
            <a:r>
              <a:rPr lang="en-US" altLang="en-US">
                <a:solidFill>
                  <a:srgbClr val="FC0128"/>
                </a:solidFill>
                <a:latin typeface="Courier New" panose="02070309020205020404" pitchFamily="49" charset="0"/>
              </a:rPr>
              <a:t>INSERT</a:t>
            </a:r>
            <a:r>
              <a:rPr lang="en-US" altLang="en-US">
                <a:solidFill>
                  <a:srgbClr val="FC0128"/>
                </a:solidFill>
              </a:rPr>
              <a:t> clause</a:t>
            </a:r>
            <a:r>
              <a:rPr lang="en-US" altLang="en-US"/>
              <a:t>. However, if you do not use the column list, the values must be listed according to the default order of the columns in the table, and a value must be provided for each column. </a:t>
            </a:r>
          </a:p>
          <a:p>
            <a:pPr lvl="1"/>
            <a:endParaRPr lang="en-US" altLang="en-US" sz="500"/>
          </a:p>
          <a:p>
            <a:pPr lvl="1">
              <a:spcBef>
                <a:spcPct val="0"/>
              </a:spcBef>
            </a:pPr>
            <a:r>
              <a:rPr lang="en-US" altLang="en-US">
                <a:latin typeface="Courier New" panose="02070309020205020404" pitchFamily="49" charset="0"/>
              </a:rPr>
              <a:t>   DESCRIBE  departments</a:t>
            </a:r>
            <a:endParaRPr lang="en-US" altLang="en-US" b="1">
              <a:latin typeface="Courier New" panose="02070309020205020404" pitchFamily="49" charset="0"/>
            </a:endParaRPr>
          </a:p>
          <a:p>
            <a:pPr lvl="1">
              <a:spcBef>
                <a:spcPct val="0"/>
              </a:spcBef>
            </a:pPr>
            <a:r>
              <a:rPr lang="en-US" altLang="en-US">
                <a:latin typeface="Courier New" panose="02070309020205020404" pitchFamily="49" charset="0"/>
              </a:rPr>
              <a:t>     </a:t>
            </a:r>
          </a:p>
          <a:p>
            <a:pPr lvl="1">
              <a:spcBef>
                <a:spcPct val="0"/>
              </a:spcBef>
            </a:pPr>
            <a:r>
              <a:rPr lang="en-US" altLang="en-US">
                <a:latin typeface="Courier New" panose="02070309020205020404" pitchFamily="49" charset="0"/>
              </a:rPr>
              <a:t>   </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For clarity, use the column list in the </a:t>
            </a:r>
            <a:r>
              <a:rPr lang="en-US" altLang="en-US">
                <a:latin typeface="Courier New" panose="02070309020205020404" pitchFamily="49" charset="0"/>
              </a:rPr>
              <a:t>INSERT</a:t>
            </a:r>
            <a:r>
              <a:rPr lang="en-US" altLang="en-US"/>
              <a:t> clause.</a:t>
            </a:r>
            <a:br>
              <a:rPr lang="en-US" altLang="en-US"/>
            </a:br>
            <a:r>
              <a:rPr lang="en-US" altLang="en-US"/>
              <a:t>Enclose character and date values within single quotation marks; it is not recommended to enclose numeric values within single quotation marks.</a:t>
            </a:r>
          </a:p>
          <a:p>
            <a:pPr lvl="1"/>
            <a:r>
              <a:rPr lang="en-US" altLang="en-US"/>
              <a:t>Number values should not be enclosed in single quotes, because implicit conversion may take place for numeric values assigned to </a:t>
            </a:r>
            <a:r>
              <a:rPr lang="en-US" altLang="en-US">
                <a:latin typeface="Courier New" panose="02070309020205020404" pitchFamily="49" charset="0"/>
              </a:rPr>
              <a:t>NUMBER</a:t>
            </a:r>
            <a:r>
              <a:rPr lang="en-US" altLang="en-US"/>
              <a:t> data type columns if single quotes are included.  </a:t>
            </a:r>
          </a:p>
        </p:txBody>
      </p:sp>
      <p:sp>
        <p:nvSpPr>
          <p:cNvPr id="62468" name="Rectangle 4">
            <a:extLst>
              <a:ext uri="{FF2B5EF4-FFF2-40B4-BE49-F238E27FC236}">
                <a16:creationId xmlns:a16="http://schemas.microsoft.com/office/drawing/2014/main" id="{A84D93B6-92EF-229A-5B45-DFF4D0410F95}"/>
              </a:ext>
            </a:extLst>
          </p:cNvPr>
          <p:cNvSpPr>
            <a:spLocks noChangeArrowheads="1"/>
          </p:cNvSpPr>
          <p:nvPr/>
        </p:nvSpPr>
        <p:spPr bwMode="auto">
          <a:xfrm>
            <a:off x="625475" y="5957888"/>
            <a:ext cx="5575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2469" name="Picture 6">
            <a:extLst>
              <a:ext uri="{FF2B5EF4-FFF2-40B4-BE49-F238E27FC236}">
                <a16:creationId xmlns:a16="http://schemas.microsoft.com/office/drawing/2014/main" id="{BEB4CCF0-966B-EE0D-2124-7D0ECD564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822950"/>
            <a:ext cx="50609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233CA22-189C-00B9-41FC-714202D1247A}"/>
              </a:ext>
            </a:extLst>
          </p:cNvPr>
          <p:cNvSpPr>
            <a:spLocks noGrp="1" noRot="1" noChangeAspect="1" noChangeArrowheads="1" noTextEdit="1"/>
          </p:cNvSpPr>
          <p:nvPr>
            <p:ph type="sldImg"/>
          </p:nvPr>
        </p:nvSpPr>
        <p:spPr bwMode="auto">
          <a:xfrm>
            <a:off x="-495300" y="150813"/>
            <a:ext cx="7824788" cy="440213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a:extLst>
              <a:ext uri="{FF2B5EF4-FFF2-40B4-BE49-F238E27FC236}">
                <a16:creationId xmlns:a16="http://schemas.microsoft.com/office/drawing/2014/main" id="{AA4670A4-D599-1688-FEA0-59DE27E920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a:t>Methods for Inserting Null Values</a:t>
            </a:r>
          </a:p>
          <a:p>
            <a:endParaRPr lang="en-US" altLang="en-US"/>
          </a:p>
          <a:p>
            <a:endParaRPr lang="en-US" altLang="en-US"/>
          </a:p>
          <a:p>
            <a:endParaRPr lang="en-US" altLang="en-US"/>
          </a:p>
          <a:p>
            <a:endParaRPr lang="en-US" altLang="en-US"/>
          </a:p>
          <a:p>
            <a:pPr lvl="1"/>
            <a:endParaRPr lang="en-US" altLang="en-US"/>
          </a:p>
          <a:p>
            <a:pPr lvl="1"/>
            <a:r>
              <a:rPr lang="en-US" altLang="en-US"/>
              <a:t>Be sure that you can use null values in the targeted column by verifying the </a:t>
            </a:r>
            <a:r>
              <a:rPr lang="en-US" altLang="en-US">
                <a:latin typeface="Courier New" panose="02070309020205020404" pitchFamily="49" charset="0"/>
              </a:rPr>
              <a:t>Null?</a:t>
            </a:r>
            <a:r>
              <a:rPr lang="en-US" altLang="en-US"/>
              <a:t> status with the </a:t>
            </a:r>
            <a:r>
              <a:rPr lang="en-US" altLang="en-US" i="1"/>
              <a:t>i</a:t>
            </a:r>
            <a:r>
              <a:rPr lang="en-US" altLang="en-US"/>
              <a:t>SQL*Plus </a:t>
            </a:r>
            <a:r>
              <a:rPr lang="en-US" altLang="en-US">
                <a:solidFill>
                  <a:srgbClr val="FC0128"/>
                </a:solidFill>
                <a:latin typeface="Courier New" panose="02070309020205020404" pitchFamily="49" charset="0"/>
              </a:rPr>
              <a:t>DESCRIBE</a:t>
            </a:r>
            <a:r>
              <a:rPr lang="en-US" altLang="en-US">
                <a:solidFill>
                  <a:srgbClr val="FC0128"/>
                </a:solidFill>
              </a:rPr>
              <a:t> command</a:t>
            </a:r>
            <a:r>
              <a:rPr lang="en-US" altLang="en-US"/>
              <a:t>.</a:t>
            </a:r>
          </a:p>
          <a:p>
            <a:pPr lvl="1"/>
            <a:r>
              <a:rPr lang="en-US" altLang="en-US"/>
              <a:t>The Oracle Server automatically enforces all data types, data ranges, and data integrity constraints. Any column that is not listed explicitly obtains a null value in the new row.</a:t>
            </a:r>
          </a:p>
          <a:p>
            <a:pPr lvl="1"/>
            <a:r>
              <a:rPr lang="en-US" altLang="en-US"/>
              <a:t>Common errors that can occur during user input: </a:t>
            </a:r>
          </a:p>
          <a:p>
            <a:pPr lvl="2"/>
            <a:r>
              <a:rPr lang="en-US" altLang="en-US"/>
              <a:t>Mandatory value missing for a </a:t>
            </a:r>
            <a:r>
              <a:rPr lang="en-US" altLang="en-US">
                <a:latin typeface="Courier New" panose="02070309020205020404" pitchFamily="49" charset="0"/>
              </a:rPr>
              <a:t>NOT NULL</a:t>
            </a:r>
            <a:r>
              <a:rPr lang="en-US" altLang="en-US"/>
              <a:t> column</a:t>
            </a:r>
          </a:p>
          <a:p>
            <a:pPr lvl="2"/>
            <a:r>
              <a:rPr lang="en-US" altLang="en-US"/>
              <a:t>Duplicate value violates uniqueness constraint</a:t>
            </a:r>
          </a:p>
          <a:p>
            <a:pPr lvl="2"/>
            <a:r>
              <a:rPr lang="en-US" altLang="en-US"/>
              <a:t>Foreign key constraint violated</a:t>
            </a:r>
          </a:p>
          <a:p>
            <a:pPr lvl="2"/>
            <a:r>
              <a:rPr lang="en-US" altLang="en-US">
                <a:latin typeface="Courier New" panose="02070309020205020404" pitchFamily="49" charset="0"/>
              </a:rPr>
              <a:t>CHECK</a:t>
            </a:r>
            <a:r>
              <a:rPr lang="en-US" altLang="en-US"/>
              <a:t> constraint violated</a:t>
            </a:r>
          </a:p>
          <a:p>
            <a:pPr lvl="2"/>
            <a:r>
              <a:rPr lang="en-US" altLang="en-US"/>
              <a:t>Data type mismatch</a:t>
            </a:r>
          </a:p>
          <a:p>
            <a:pPr lvl="2"/>
            <a:r>
              <a:rPr lang="en-US" altLang="en-US"/>
              <a:t>Value too wide to fit in column</a:t>
            </a:r>
          </a:p>
        </p:txBody>
      </p:sp>
      <p:graphicFrame>
        <p:nvGraphicFramePr>
          <p:cNvPr id="63492" name="Object 2">
            <a:extLst>
              <a:ext uri="{FF2B5EF4-FFF2-40B4-BE49-F238E27FC236}">
                <a16:creationId xmlns:a16="http://schemas.microsoft.com/office/drawing/2014/main" id="{6D46BA45-7573-CF49-7768-6FF66142D80F}"/>
              </a:ext>
            </a:extLst>
          </p:cNvPr>
          <p:cNvGraphicFramePr>
            <a:graphicFrameLocks/>
          </p:cNvGraphicFramePr>
          <p:nvPr/>
        </p:nvGraphicFramePr>
        <p:xfrm>
          <a:off x="419100" y="5013325"/>
          <a:ext cx="5957888" cy="1458913"/>
        </p:xfrm>
        <a:graphic>
          <a:graphicData uri="http://schemas.openxmlformats.org/presentationml/2006/ole">
            <mc:AlternateContent xmlns:mc="http://schemas.openxmlformats.org/markup-compatibility/2006">
              <mc:Choice xmlns:v="urn:schemas-microsoft-com:vml" Requires="v">
                <p:oleObj name="Document" r:id="rId3" imgW="6184900" imgH="1514475" progId="Word.Document.8">
                  <p:embed/>
                </p:oleObj>
              </mc:Choice>
              <mc:Fallback>
                <p:oleObj name="Document" r:id="rId3" imgW="6184900" imgH="1514475" progId="Word.Document.8">
                  <p:embed/>
                  <p:pic>
                    <p:nvPicPr>
                      <p:cNvPr id="63492" name="Object 2">
                        <a:extLst>
                          <a:ext uri="{FF2B5EF4-FFF2-40B4-BE49-F238E27FC236}">
                            <a16:creationId xmlns:a16="http://schemas.microsoft.com/office/drawing/2014/main" id="{6D46BA45-7573-CF49-7768-6FF66142D80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5013325"/>
                        <a:ext cx="5957888"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183ECE2-606A-4FD1-4C22-6B9B3234959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5930BACE-0534-857E-C011-A25C4E9F18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1292225" algn="l"/>
              </a:tabLst>
            </a:pPr>
            <a:r>
              <a:rPr lang="en-US" altLang="en-US"/>
              <a:t>Inserting Special Values by Using SQL Functions</a:t>
            </a:r>
          </a:p>
          <a:p>
            <a:pPr lvl="1">
              <a:tabLst>
                <a:tab pos="1292225" algn="l"/>
              </a:tabLst>
            </a:pPr>
            <a:r>
              <a:rPr lang="en-US" altLang="en-US"/>
              <a:t>You can use functions to enter special values in your table. </a:t>
            </a:r>
          </a:p>
          <a:p>
            <a:pPr lvl="1">
              <a:tabLst>
                <a:tab pos="1292225" algn="l"/>
              </a:tabLst>
            </a:pPr>
            <a:r>
              <a:rPr lang="en-US" altLang="en-US"/>
              <a:t>The slide example records information for employee Popp in the </a:t>
            </a:r>
            <a:r>
              <a:rPr lang="en-US" altLang="en-US">
                <a:latin typeface="Courier New" panose="02070309020205020404" pitchFamily="49" charset="0"/>
              </a:rPr>
              <a:t>EMPLOYEES</a:t>
            </a:r>
            <a:r>
              <a:rPr lang="en-US" altLang="en-US"/>
              <a:t> table. It supplies the current date and time in the </a:t>
            </a:r>
            <a:r>
              <a:rPr lang="en-US" altLang="en-US">
                <a:latin typeface="Courier New" panose="02070309020205020404" pitchFamily="49" charset="0"/>
              </a:rPr>
              <a:t>HIRE_DATE</a:t>
            </a:r>
            <a:r>
              <a:rPr lang="en-US" altLang="en-US"/>
              <a:t> column. It uses the </a:t>
            </a:r>
            <a:r>
              <a:rPr lang="en-US" altLang="en-US">
                <a:latin typeface="Courier New" panose="02070309020205020404" pitchFamily="49" charset="0"/>
              </a:rPr>
              <a:t>SYSDATE</a:t>
            </a:r>
            <a:r>
              <a:rPr lang="en-US" altLang="en-US"/>
              <a:t> function for current date and time. </a:t>
            </a:r>
          </a:p>
          <a:p>
            <a:pPr lvl="1">
              <a:tabLst>
                <a:tab pos="1292225" algn="l"/>
              </a:tabLst>
            </a:pPr>
            <a:r>
              <a:rPr lang="en-US" altLang="en-US"/>
              <a:t>You can also use the </a:t>
            </a:r>
            <a:r>
              <a:rPr lang="en-US" altLang="en-US">
                <a:latin typeface="Courier New" panose="02070309020205020404" pitchFamily="49" charset="0"/>
              </a:rPr>
              <a:t>USER</a:t>
            </a:r>
            <a:r>
              <a:rPr lang="en-US" altLang="en-US"/>
              <a:t> function when inserting rows in a table. The </a:t>
            </a:r>
            <a:r>
              <a:rPr lang="en-US" altLang="en-US">
                <a:latin typeface="Courier New" panose="02070309020205020404" pitchFamily="49" charset="0"/>
              </a:rPr>
              <a:t>USER</a:t>
            </a:r>
            <a:r>
              <a:rPr lang="en-US" altLang="en-US"/>
              <a:t> function records the current username.</a:t>
            </a:r>
          </a:p>
          <a:p>
            <a:pPr lvl="1">
              <a:tabLst>
                <a:tab pos="1292225" algn="l"/>
              </a:tabLst>
            </a:pPr>
            <a:r>
              <a:rPr lang="en-US" altLang="en-US" b="1"/>
              <a:t>Confirming Additions to the Table</a:t>
            </a:r>
          </a:p>
          <a:p>
            <a:pPr>
              <a:spcBef>
                <a:spcPct val="0"/>
              </a:spcBef>
              <a:tabLst>
                <a:tab pos="1292225" algn="l"/>
              </a:tabLst>
            </a:pPr>
            <a:endParaRPr lang="en-US" altLang="en-US">
              <a:latin typeface="Courier New" panose="02070309020205020404" pitchFamily="49" charset="0"/>
            </a:endParaRPr>
          </a:p>
          <a:p>
            <a:pPr>
              <a:spcBef>
                <a:spcPct val="0"/>
              </a:spcBef>
              <a:tabLst>
                <a:tab pos="1292225" algn="l"/>
              </a:tabLst>
            </a:pPr>
            <a:r>
              <a:rPr lang="en-US" altLang="en-US">
                <a:latin typeface="Courier New" panose="02070309020205020404" pitchFamily="49" charset="0"/>
              </a:rPr>
              <a:t>    SELECT employee_id, last_name, job_id, hire_date, commission_pct</a:t>
            </a:r>
          </a:p>
          <a:p>
            <a:pPr>
              <a:spcBef>
                <a:spcPct val="0"/>
              </a:spcBef>
              <a:tabLst>
                <a:tab pos="1292225" algn="l"/>
              </a:tabLst>
            </a:pPr>
            <a:r>
              <a:rPr lang="en-US" altLang="en-US">
                <a:latin typeface="Courier New" panose="02070309020205020404" pitchFamily="49" charset="0"/>
              </a:rPr>
              <a:t>    FROM   employees</a:t>
            </a:r>
          </a:p>
          <a:p>
            <a:pPr>
              <a:spcBef>
                <a:spcPct val="0"/>
              </a:spcBef>
              <a:tabLst>
                <a:tab pos="1292225" algn="l"/>
              </a:tabLst>
            </a:pPr>
            <a:r>
              <a:rPr lang="en-US" altLang="en-US">
                <a:latin typeface="Courier New" panose="02070309020205020404" pitchFamily="49" charset="0"/>
              </a:rPr>
              <a:t>    WHERE  employee_id = 113;</a:t>
            </a:r>
          </a:p>
          <a:p>
            <a:pPr>
              <a:spcBef>
                <a:spcPct val="0"/>
              </a:spcBef>
              <a:tabLst>
                <a:tab pos="1292225" algn="l"/>
              </a:tabLst>
            </a:pPr>
            <a:endParaRPr lang="en-US" altLang="en-US">
              <a:latin typeface="Courier New" panose="02070309020205020404" pitchFamily="49" charset="0"/>
            </a:endParaRPr>
          </a:p>
          <a:p>
            <a:pPr>
              <a:spcBef>
                <a:spcPct val="0"/>
              </a:spcBef>
              <a:tabLst>
                <a:tab pos="1292225" algn="l"/>
              </a:tabLst>
            </a:pPr>
            <a:endParaRPr lang="en-US" altLang="en-US">
              <a:latin typeface="Courier New" panose="02070309020205020404" pitchFamily="49" charset="0"/>
            </a:endParaRPr>
          </a:p>
          <a:p>
            <a:pPr>
              <a:spcBef>
                <a:spcPct val="0"/>
              </a:spcBef>
              <a:tabLst>
                <a:tab pos="1292225" algn="l"/>
              </a:tabLst>
            </a:pPr>
            <a:endParaRPr lang="en-US" altLang="en-US">
              <a:latin typeface="Courier New" panose="02070309020205020404" pitchFamily="49" charset="0"/>
            </a:endParaRPr>
          </a:p>
        </p:txBody>
      </p:sp>
      <p:sp>
        <p:nvSpPr>
          <p:cNvPr id="64516" name="Rectangle 4">
            <a:extLst>
              <a:ext uri="{FF2B5EF4-FFF2-40B4-BE49-F238E27FC236}">
                <a16:creationId xmlns:a16="http://schemas.microsoft.com/office/drawing/2014/main" id="{AF90F924-181A-5F4B-5066-B60FB4F36600}"/>
              </a:ext>
            </a:extLst>
          </p:cNvPr>
          <p:cNvSpPr>
            <a:spLocks noChangeArrowheads="1"/>
          </p:cNvSpPr>
          <p:nvPr/>
        </p:nvSpPr>
        <p:spPr bwMode="auto">
          <a:xfrm>
            <a:off x="615950" y="6251575"/>
            <a:ext cx="55848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17" name="Rectangle 5">
            <a:extLst>
              <a:ext uri="{FF2B5EF4-FFF2-40B4-BE49-F238E27FC236}">
                <a16:creationId xmlns:a16="http://schemas.microsoft.com/office/drawing/2014/main" id="{9E060BCB-58E4-E58B-BEE1-05486C37072A}"/>
              </a:ext>
            </a:extLst>
          </p:cNvPr>
          <p:cNvSpPr>
            <a:spLocks noChangeArrowheads="1"/>
          </p:cNvSpPr>
          <p:nvPr/>
        </p:nvSpPr>
        <p:spPr bwMode="auto">
          <a:xfrm>
            <a:off x="615950" y="6951663"/>
            <a:ext cx="55832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4518" name="Picture 7">
            <a:extLst>
              <a:ext uri="{FF2B5EF4-FFF2-40B4-BE49-F238E27FC236}">
                <a16:creationId xmlns:a16="http://schemas.microsoft.com/office/drawing/2014/main" id="{D899ACD0-2622-15D5-2AB2-7FCD4AD29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7115175"/>
            <a:ext cx="503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9A047F3-A9E4-ACA3-99AA-A34076350052}"/>
              </a:ext>
            </a:extLst>
          </p:cNvPr>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539" name="Rectangle 3">
            <a:extLst>
              <a:ext uri="{FF2B5EF4-FFF2-40B4-BE49-F238E27FC236}">
                <a16:creationId xmlns:a16="http://schemas.microsoft.com/office/drawing/2014/main" id="{1808A2EA-81BD-B976-336E-51AFC0A33B31}"/>
              </a:ext>
            </a:extLst>
          </p:cNvPr>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2" name="Rectangle 4">
            <a:extLst>
              <a:ext uri="{FF2B5EF4-FFF2-40B4-BE49-F238E27FC236}">
                <a16:creationId xmlns:a16="http://schemas.microsoft.com/office/drawing/2014/main" id="{1CEFDC7F-2C15-37AA-8837-DC2927E955C8}"/>
              </a:ext>
            </a:extLst>
          </p:cNvPr>
          <p:cNvSpPr>
            <a:spLocks noGrp="1" noChangeArrowheads="1"/>
          </p:cNvSpPr>
          <p:nvPr>
            <p:ph type="body" idx="1"/>
          </p:nvPr>
        </p:nvSpPr>
        <p:spPr>
          <a:xfrm>
            <a:off x="454025" y="4770438"/>
            <a:ext cx="5848350" cy="3802062"/>
          </a:xfrm>
          <a:ln/>
        </p:spPr>
        <p:txBody>
          <a:bodyPr>
            <a:normAutofit lnSpcReduction="10000"/>
          </a:bodyPr>
          <a:lstStyle/>
          <a:p>
            <a:pPr defTabSz="400014">
              <a:tabLst>
                <a:tab pos="455573" algn="l"/>
              </a:tabLst>
              <a:defRPr/>
            </a:pPr>
            <a:r>
              <a:rPr lang="en-US" dirty="0"/>
              <a:t>Inserting Specific Date and Time Values</a:t>
            </a:r>
          </a:p>
          <a:p>
            <a:pPr lvl="1" defTabSz="400014">
              <a:tabLst>
                <a:tab pos="455573" algn="l"/>
              </a:tabLst>
              <a:defRPr/>
            </a:pPr>
            <a:r>
              <a:rPr lang="en-US" dirty="0"/>
              <a:t>The </a:t>
            </a:r>
            <a:r>
              <a:rPr lang="en-US" dirty="0">
                <a:latin typeface="Courier New" pitchFamily="49" charset="0"/>
              </a:rPr>
              <a:t>DD-MON-YY</a:t>
            </a:r>
            <a:r>
              <a:rPr lang="en-US" dirty="0"/>
              <a:t> format is usually used to insert a date value. With this format, recall that the century defaults to the current century. Because the date also contains time information, the default time is midnight (00:00:00).</a:t>
            </a:r>
          </a:p>
          <a:p>
            <a:pPr lvl="1" defTabSz="400014">
              <a:tabLst>
                <a:tab pos="455573" algn="l"/>
              </a:tabLst>
              <a:defRPr/>
            </a:pPr>
            <a:r>
              <a:rPr lang="en-US" dirty="0"/>
              <a:t>If a date must be entered in a format other than the default format, for example, with another century, or a  specific time, you must use the </a:t>
            </a:r>
            <a:r>
              <a:rPr lang="en-US" dirty="0">
                <a:latin typeface="Courier New" pitchFamily="49" charset="0"/>
              </a:rPr>
              <a:t>TO_DATE</a:t>
            </a:r>
            <a:r>
              <a:rPr lang="en-US" dirty="0"/>
              <a:t> function.</a:t>
            </a:r>
          </a:p>
          <a:p>
            <a:pPr lvl="1" defTabSz="400014">
              <a:tabLst>
                <a:tab pos="455573" algn="l"/>
              </a:tabLst>
              <a:defRPr/>
            </a:pPr>
            <a:r>
              <a:rPr lang="en-US" dirty="0"/>
              <a:t>The example on the slide records information for employee </a:t>
            </a:r>
            <a:r>
              <a:rPr lang="en-US" dirty="0" err="1"/>
              <a:t>Raphealy</a:t>
            </a:r>
            <a:r>
              <a:rPr lang="en-US" dirty="0"/>
              <a:t> in the </a:t>
            </a:r>
            <a:r>
              <a:rPr lang="en-US" dirty="0">
                <a:latin typeface="Courier New" pitchFamily="49" charset="0"/>
              </a:rPr>
              <a:t>EMPLOYEES</a:t>
            </a:r>
            <a:r>
              <a:rPr lang="en-US" dirty="0"/>
              <a:t> table. It sets the </a:t>
            </a:r>
            <a:r>
              <a:rPr lang="en-US" dirty="0">
                <a:latin typeface="Courier New" pitchFamily="49" charset="0"/>
              </a:rPr>
              <a:t>HIRE_DATE</a:t>
            </a:r>
            <a:r>
              <a:rPr lang="en-US" dirty="0"/>
              <a:t> column to be February 3, 1999.  If you use the following statement instead of the one shown on the slide, the year of the </a:t>
            </a:r>
            <a:r>
              <a:rPr lang="en-US" dirty="0" err="1"/>
              <a:t>hire_date</a:t>
            </a:r>
            <a:r>
              <a:rPr lang="en-US" dirty="0"/>
              <a:t> is interpreted as 2099.</a:t>
            </a:r>
          </a:p>
          <a:p>
            <a:pPr lvl="1" defTabSz="400014">
              <a:spcBef>
                <a:spcPct val="0"/>
              </a:spcBef>
              <a:tabLst>
                <a:tab pos="455573" algn="l"/>
              </a:tabLst>
              <a:defRPr/>
            </a:pPr>
            <a:r>
              <a:rPr lang="en-US" dirty="0">
                <a:latin typeface="Courier New" pitchFamily="49" charset="0"/>
              </a:rPr>
              <a:t>   INSERT INTO employees</a:t>
            </a:r>
          </a:p>
          <a:p>
            <a:pPr lvl="1" defTabSz="400014">
              <a:spcBef>
                <a:spcPct val="0"/>
              </a:spcBef>
              <a:tabLst>
                <a:tab pos="455573" algn="l"/>
              </a:tabLst>
              <a:defRPr/>
            </a:pPr>
            <a:r>
              <a:rPr lang="en-US" dirty="0">
                <a:latin typeface="Courier New" pitchFamily="49" charset="0"/>
              </a:rPr>
              <a:t>   VALUES      (114,</a:t>
            </a:r>
          </a:p>
          <a:p>
            <a:pPr lvl="1" defTabSz="400014">
              <a:spcBef>
                <a:spcPct val="0"/>
              </a:spcBef>
              <a:tabLst>
                <a:tab pos="455573" algn="l"/>
              </a:tabLst>
              <a:defRPr/>
            </a:pPr>
            <a:r>
              <a:rPr lang="en-US" dirty="0">
                <a:latin typeface="Courier New" pitchFamily="49" charset="0"/>
              </a:rPr>
              <a:t>                'Den', '</a:t>
            </a:r>
            <a:r>
              <a:rPr lang="en-US" dirty="0" err="1">
                <a:latin typeface="Courier New" pitchFamily="49" charset="0"/>
              </a:rPr>
              <a:t>Raphealy</a:t>
            </a:r>
            <a:r>
              <a:rPr lang="en-US" dirty="0">
                <a:latin typeface="Courier New" pitchFamily="49" charset="0"/>
              </a:rPr>
              <a:t>',</a:t>
            </a:r>
          </a:p>
          <a:p>
            <a:pPr lvl="1" defTabSz="400014">
              <a:spcBef>
                <a:spcPct val="0"/>
              </a:spcBef>
              <a:tabLst>
                <a:tab pos="455573" algn="l"/>
              </a:tabLst>
              <a:defRPr/>
            </a:pPr>
            <a:r>
              <a:rPr lang="en-US" dirty="0">
                <a:latin typeface="Courier New" pitchFamily="49" charset="0"/>
              </a:rPr>
              <a:t>                'DRAPHEAL', '515.127.4561',</a:t>
            </a:r>
          </a:p>
          <a:p>
            <a:pPr lvl="1" defTabSz="400014">
              <a:spcBef>
                <a:spcPct val="0"/>
              </a:spcBef>
              <a:tabLst>
                <a:tab pos="455573" algn="l"/>
              </a:tabLst>
              <a:defRPr/>
            </a:pPr>
            <a:r>
              <a:rPr lang="en-US" dirty="0">
                <a:latin typeface="Courier New" pitchFamily="49" charset="0"/>
              </a:rPr>
              <a:t>                '03-FEB-99',</a:t>
            </a:r>
          </a:p>
          <a:p>
            <a:pPr lvl="1" defTabSz="400014">
              <a:spcBef>
                <a:spcPct val="0"/>
              </a:spcBef>
              <a:tabLst>
                <a:tab pos="455573" algn="l"/>
              </a:tabLst>
              <a:defRPr/>
            </a:pPr>
            <a:r>
              <a:rPr lang="en-US" dirty="0">
                <a:latin typeface="Courier New" pitchFamily="49" charset="0"/>
              </a:rPr>
              <a:t>                'AC_ACCOUNT', 11000, NULL, 100, 30);</a:t>
            </a:r>
          </a:p>
          <a:p>
            <a:pPr lvl="1" defTabSz="400014">
              <a:tabLst>
                <a:tab pos="455573" algn="l"/>
              </a:tabLst>
              <a:defRPr/>
            </a:pPr>
            <a:r>
              <a:rPr lang="en-US" dirty="0"/>
              <a:t>If the </a:t>
            </a:r>
            <a:r>
              <a:rPr lang="en-US" dirty="0">
                <a:latin typeface="Courier New" pitchFamily="49" charset="0"/>
              </a:rPr>
              <a:t>RR</a:t>
            </a:r>
            <a:r>
              <a:rPr lang="en-US" dirty="0"/>
              <a:t> format is used, the system provides the correct century automatically, even if it is not the current one.</a:t>
            </a:r>
          </a:p>
          <a:p>
            <a:pPr defTabSz="400014">
              <a:tabLst>
                <a:tab pos="455573" algn="l"/>
              </a:tabLst>
              <a:defRPr/>
            </a:pPr>
            <a:r>
              <a:rPr lang="en-US" dirty="0">
                <a:solidFill>
                  <a:srgbClr val="0000FF"/>
                </a:solidFill>
              </a:rPr>
              <a:t>Instructor Note</a:t>
            </a:r>
          </a:p>
          <a:p>
            <a:pPr lvl="1" defTabSz="400014">
              <a:tabLst>
                <a:tab pos="455573" algn="l"/>
              </a:tabLst>
              <a:defRPr/>
            </a:pPr>
            <a:r>
              <a:rPr lang="en-US" dirty="0">
                <a:solidFill>
                  <a:srgbClr val="0000FF"/>
                </a:solidFill>
              </a:rPr>
              <a:t>The default date format in Oracle9</a:t>
            </a:r>
            <a:r>
              <a:rPr lang="en-US" i="1" dirty="0">
                <a:solidFill>
                  <a:srgbClr val="0000FF"/>
                </a:solidFill>
              </a:rPr>
              <a:t>i</a:t>
            </a:r>
            <a:r>
              <a:rPr lang="en-US" dirty="0">
                <a:solidFill>
                  <a:srgbClr val="0000FF"/>
                </a:solidFill>
              </a:rPr>
              <a:t> is </a:t>
            </a:r>
            <a:r>
              <a:rPr lang="en-US" dirty="0">
                <a:solidFill>
                  <a:srgbClr val="0000FF"/>
                </a:solidFill>
                <a:latin typeface="Courier New" pitchFamily="49" charset="0"/>
              </a:rPr>
              <a:t>DD-MON-RR</a:t>
            </a:r>
            <a:r>
              <a:rPr lang="en-US" dirty="0">
                <a:solidFill>
                  <a:srgbClr val="0000FF"/>
                </a:solidFill>
              </a:rPr>
              <a:t>. Prior to release 8.16, the default format was </a:t>
            </a:r>
            <a:r>
              <a:rPr lang="en-US" dirty="0">
                <a:solidFill>
                  <a:srgbClr val="0000FF"/>
                </a:solidFill>
                <a:latin typeface="Courier New" pitchFamily="49" charset="0"/>
              </a:rPr>
              <a:t>DD-MON-YY</a:t>
            </a:r>
            <a:r>
              <a:rPr lang="en-US" dirty="0">
                <a:solidFill>
                  <a:srgbClr val="0000FF"/>
                </a:solidFill>
              </a:rPr>
              <a:t>.</a:t>
            </a:r>
          </a:p>
        </p:txBody>
      </p:sp>
      <p:sp>
        <p:nvSpPr>
          <p:cNvPr id="65541" name="Rectangle 5">
            <a:extLst>
              <a:ext uri="{FF2B5EF4-FFF2-40B4-BE49-F238E27FC236}">
                <a16:creationId xmlns:a16="http://schemas.microsoft.com/office/drawing/2014/main" id="{13551486-3AAF-40D2-6269-38618C67732E}"/>
              </a:ext>
            </a:extLst>
          </p:cNvPr>
          <p:cNvSpPr>
            <a:spLocks noGrp="1" noRot="1" noChangeAspect="1" noChangeArrowheads="1" noTextEdit="1"/>
          </p:cNvSpPr>
          <p:nvPr>
            <p:ph type="sldImg"/>
          </p:nvPr>
        </p:nvSpPr>
        <p:spPr bwMode="auto">
          <a:xfrm>
            <a:off x="-528638" y="169863"/>
            <a:ext cx="7912101" cy="445135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52FA991-0F92-58DE-8786-3EE69FBB1FEE}"/>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769116AE-C80E-328F-002B-8BA0D8206F05}"/>
              </a:ext>
            </a:extLst>
          </p:cNvPr>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a:t>Copying Rows from Another Table </a:t>
            </a:r>
          </a:p>
          <a:p>
            <a:pPr lvl="1"/>
            <a:r>
              <a:rPr lang="en-US" altLang="en-US"/>
              <a:t>You can use the </a:t>
            </a:r>
            <a:r>
              <a:rPr lang="en-US" altLang="en-US">
                <a:solidFill>
                  <a:srgbClr val="FC0128"/>
                </a:solidFill>
                <a:latin typeface="Courier New" panose="02070309020205020404" pitchFamily="49" charset="0"/>
              </a:rPr>
              <a:t>INSERT</a:t>
            </a:r>
            <a:r>
              <a:rPr lang="en-US" altLang="en-US">
                <a:solidFill>
                  <a:srgbClr val="FC0128"/>
                </a:solidFill>
              </a:rPr>
              <a:t> statement</a:t>
            </a:r>
            <a:r>
              <a:rPr lang="en-US" altLang="en-US"/>
              <a:t> to add rows to a table where the values are derived from existing tables. In place of the </a:t>
            </a:r>
            <a:r>
              <a:rPr lang="en-US" altLang="en-US">
                <a:latin typeface="Courier New" panose="02070309020205020404" pitchFamily="49" charset="0"/>
              </a:rPr>
              <a:t>VALUES</a:t>
            </a:r>
            <a:r>
              <a:rPr lang="en-US" altLang="en-US"/>
              <a:t> clause, you use a subquery. </a:t>
            </a:r>
          </a:p>
          <a:p>
            <a:pPr lvl="1"/>
            <a:r>
              <a:rPr lang="en-US" altLang="en-US" b="1"/>
              <a:t>Syntax</a:t>
            </a:r>
            <a:endParaRPr lang="en-US" altLang="en-US"/>
          </a:p>
          <a:p>
            <a:pPr algn="just">
              <a:lnSpc>
                <a:spcPct val="70000"/>
              </a:lnSpc>
              <a:spcBef>
                <a:spcPct val="15000"/>
              </a:spcBef>
            </a:pPr>
            <a:r>
              <a:rPr lang="en-US" altLang="en-US">
                <a:latin typeface="Times" panose="02020603050405020304" pitchFamily="18" charset="0"/>
              </a:rPr>
              <a:t> </a:t>
            </a:r>
            <a:r>
              <a:rPr lang="en-US" altLang="en-US">
                <a:latin typeface="Courier New" panose="02070309020205020404" pitchFamily="49" charset="0"/>
              </a:rPr>
              <a:t>    INSERT INTO </a:t>
            </a:r>
            <a:r>
              <a:rPr lang="en-US" altLang="en-US" i="1">
                <a:latin typeface="Courier New" panose="02070309020205020404" pitchFamily="49" charset="0"/>
              </a:rPr>
              <a:t>table</a:t>
            </a:r>
            <a:r>
              <a:rPr lang="en-US" altLang="en-US">
                <a:latin typeface="Courier New" panose="02070309020205020404" pitchFamily="49" charset="0"/>
              </a:rPr>
              <a:t> [ </a:t>
            </a:r>
            <a:r>
              <a:rPr lang="en-US" altLang="en-US" i="1">
                <a:latin typeface="Courier New" panose="02070309020205020404" pitchFamily="49" charset="0"/>
              </a:rPr>
              <a:t>column</a:t>
            </a:r>
            <a:r>
              <a:rPr lang="en-US" altLang="en-US">
                <a:latin typeface="Courier New" panose="02070309020205020404" pitchFamily="49" charset="0"/>
              </a:rPr>
              <a:t> (, </a:t>
            </a:r>
            <a:r>
              <a:rPr lang="en-US" altLang="en-US" i="1">
                <a:latin typeface="Courier New" panose="02070309020205020404" pitchFamily="49" charset="0"/>
              </a:rPr>
              <a:t>column</a:t>
            </a:r>
            <a:r>
              <a:rPr lang="en-US" altLang="en-US">
                <a:latin typeface="Courier New" panose="02070309020205020404" pitchFamily="49" charset="0"/>
              </a:rPr>
              <a:t>) ] </a:t>
            </a:r>
            <a:r>
              <a:rPr lang="en-US" altLang="en-US" i="1">
                <a:latin typeface="Courier New" panose="02070309020205020404" pitchFamily="49" charset="0"/>
              </a:rPr>
              <a:t>subquery;</a:t>
            </a:r>
            <a:r>
              <a:rPr lang="en-US" altLang="en-US">
                <a:latin typeface="Times" panose="02020603050405020304" pitchFamily="18" charset="0"/>
              </a:rPr>
              <a:t> </a:t>
            </a:r>
          </a:p>
          <a:p>
            <a:pPr lvl="1"/>
            <a:r>
              <a:rPr lang="en-US" altLang="en-US"/>
              <a:t>In the syntax:</a:t>
            </a:r>
            <a:endParaRPr lang="en-US" altLang="en-US" b="1"/>
          </a:p>
          <a:p>
            <a:pPr lvl="1"/>
            <a:r>
              <a:rPr lang="en-US" altLang="en-US" b="1"/>
              <a:t>	</a:t>
            </a:r>
            <a:r>
              <a:rPr lang="en-US" altLang="en-US" i="1">
                <a:latin typeface="Courier New" panose="02070309020205020404" pitchFamily="49" charset="0"/>
              </a:rPr>
              <a:t>table</a:t>
            </a:r>
            <a:r>
              <a:rPr lang="en-US" altLang="en-US" i="1"/>
              <a:t>		</a:t>
            </a:r>
            <a:r>
              <a:rPr lang="en-US" altLang="en-US"/>
              <a:t>is the table name</a:t>
            </a:r>
          </a:p>
          <a:p>
            <a:pPr lvl="1"/>
            <a:r>
              <a:rPr lang="en-US" altLang="en-US"/>
              <a:t>	</a:t>
            </a:r>
            <a:r>
              <a:rPr lang="en-US" altLang="en-US" i="1">
                <a:latin typeface="Courier New" panose="02070309020205020404" pitchFamily="49" charset="0"/>
              </a:rPr>
              <a:t>column</a:t>
            </a:r>
            <a:r>
              <a:rPr lang="en-US" altLang="en-US" i="1"/>
              <a:t>		</a:t>
            </a:r>
            <a:r>
              <a:rPr lang="en-US" altLang="en-US"/>
              <a:t>is the name of the column in the table to populate</a:t>
            </a:r>
          </a:p>
          <a:p>
            <a:pPr lvl="1"/>
            <a:r>
              <a:rPr lang="en-US" altLang="en-US"/>
              <a:t>	</a:t>
            </a:r>
            <a:r>
              <a:rPr lang="en-US" altLang="en-US" i="1">
                <a:latin typeface="Courier New" panose="02070309020205020404" pitchFamily="49" charset="0"/>
              </a:rPr>
              <a:t>subquery</a:t>
            </a:r>
            <a:r>
              <a:rPr lang="en-US" altLang="en-US"/>
              <a:t>		is the subquery that returns rows into the table</a:t>
            </a:r>
          </a:p>
          <a:p>
            <a:pPr lvl="1">
              <a:spcBef>
                <a:spcPct val="65000"/>
              </a:spcBef>
            </a:pPr>
            <a:r>
              <a:rPr lang="en-US" altLang="en-US"/>
              <a:t>The number of columns and their data types in the column list of the </a:t>
            </a:r>
            <a:r>
              <a:rPr lang="en-US" altLang="en-US">
                <a:latin typeface="Courier New" panose="02070309020205020404" pitchFamily="49" charset="0"/>
              </a:rPr>
              <a:t>INSERT</a:t>
            </a:r>
            <a:r>
              <a:rPr lang="en-US" altLang="en-US"/>
              <a:t> clause must match the number of values and their data types in the subquery. To create a copy of the rows of a table, use </a:t>
            </a:r>
            <a:r>
              <a:rPr lang="en-US" altLang="en-US">
                <a:latin typeface="Courier New" panose="02070309020205020404" pitchFamily="49" charset="0"/>
              </a:rPr>
              <a:t>SELECT</a:t>
            </a:r>
            <a:r>
              <a:rPr lang="en-US" altLang="en-US"/>
              <a:t> * in the subquery.</a:t>
            </a:r>
          </a:p>
          <a:p>
            <a:pPr lvl="1">
              <a:spcBef>
                <a:spcPct val="40000"/>
              </a:spcBef>
            </a:pPr>
            <a:r>
              <a:rPr lang="en-US" altLang="en-US"/>
              <a:t>      </a:t>
            </a:r>
            <a:r>
              <a:rPr lang="en-US" altLang="en-US">
                <a:latin typeface="Courier New" panose="02070309020205020404" pitchFamily="49" charset="0"/>
              </a:rPr>
              <a:t>INSERT INTO copy_emp</a:t>
            </a:r>
          </a:p>
          <a:p>
            <a:pPr lvl="1">
              <a:spcBef>
                <a:spcPct val="0"/>
              </a:spcBef>
            </a:pPr>
            <a:r>
              <a:rPr lang="en-US" altLang="en-US">
                <a:latin typeface="Courier New" panose="02070309020205020404" pitchFamily="49" charset="0"/>
              </a:rPr>
              <a:t>     SELECT * </a:t>
            </a:r>
          </a:p>
          <a:p>
            <a:pPr lvl="1">
              <a:spcBef>
                <a:spcPct val="0"/>
              </a:spcBef>
            </a:pPr>
            <a:r>
              <a:rPr lang="en-US" altLang="en-US">
                <a:latin typeface="Courier New" panose="02070309020205020404" pitchFamily="49" charset="0"/>
              </a:rPr>
              <a:t>     FROM   employees;</a:t>
            </a:r>
          </a:p>
          <a:p>
            <a:pPr lvl="1"/>
            <a:r>
              <a:rPr lang="en-US" altLang="en-US"/>
              <a:t>For more information, see </a:t>
            </a:r>
            <a:r>
              <a:rPr lang="en-US" altLang="en-US" i="1"/>
              <a:t>Oracle9i SQL Reference</a:t>
            </a:r>
            <a:r>
              <a:rPr lang="en-US" altLang="en-US"/>
              <a:t>, “</a:t>
            </a:r>
            <a:r>
              <a:rPr lang="en-US" altLang="en-US">
                <a:latin typeface="Courier New" panose="02070309020205020404" pitchFamily="49" charset="0"/>
              </a:rPr>
              <a:t>SELECT</a:t>
            </a:r>
            <a:r>
              <a:rPr lang="en-US" altLang="en-US"/>
              <a:t>,” subqueries section.</a:t>
            </a:r>
          </a:p>
          <a:p>
            <a:r>
              <a:rPr lang="en-US" altLang="en-US">
                <a:solidFill>
                  <a:srgbClr val="0000FF"/>
                </a:solidFill>
              </a:rPr>
              <a:t>Instructor Note</a:t>
            </a:r>
          </a:p>
          <a:p>
            <a:pPr lvl="1"/>
            <a:r>
              <a:rPr lang="en-US" altLang="en-US">
                <a:solidFill>
                  <a:srgbClr val="0000FF"/>
                </a:solidFill>
              </a:rPr>
              <a:t>Please run the script </a:t>
            </a:r>
            <a:r>
              <a:rPr lang="en-US" altLang="en-US">
                <a:solidFill>
                  <a:srgbClr val="0000FF"/>
                </a:solidFill>
                <a:latin typeface="Courier New" panose="02070309020205020404" pitchFamily="49" charset="0"/>
              </a:rPr>
              <a:t>8_cretabs.sql</a:t>
            </a:r>
            <a:r>
              <a:rPr lang="en-US" altLang="en-US">
                <a:solidFill>
                  <a:srgbClr val="0000FF"/>
                </a:solidFill>
              </a:rPr>
              <a:t> to create the </a:t>
            </a:r>
            <a:r>
              <a:rPr lang="en-US" altLang="en-US">
                <a:solidFill>
                  <a:srgbClr val="0000FF"/>
                </a:solidFill>
                <a:latin typeface="Courier New" panose="02070309020205020404" pitchFamily="49" charset="0"/>
              </a:rPr>
              <a:t>COPY_EMP</a:t>
            </a:r>
            <a:r>
              <a:rPr lang="en-US" altLang="en-US">
                <a:solidFill>
                  <a:srgbClr val="0000FF"/>
                </a:solidFill>
              </a:rPr>
              <a:t> and </a:t>
            </a:r>
            <a:r>
              <a:rPr lang="en-US" altLang="en-US">
                <a:solidFill>
                  <a:srgbClr val="0000FF"/>
                </a:solidFill>
                <a:latin typeface="Courier New" panose="02070309020205020404" pitchFamily="49" charset="0"/>
              </a:rPr>
              <a:t>SALES_REPS</a:t>
            </a:r>
            <a:r>
              <a:rPr lang="en-US" altLang="en-US">
                <a:solidFill>
                  <a:srgbClr val="0000FF"/>
                </a:solidFill>
              </a:rPr>
              <a:t> tables before demonstrating the code examples. Do not get into too many details on copying rows from another table.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3E3A510-9FF1-245A-F0D5-72B8A5160703}"/>
              </a:ext>
            </a:extLst>
          </p:cNvPr>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87" name="Rectangle 3">
            <a:extLst>
              <a:ext uri="{FF2B5EF4-FFF2-40B4-BE49-F238E27FC236}">
                <a16:creationId xmlns:a16="http://schemas.microsoft.com/office/drawing/2014/main" id="{70BC85C3-7BF9-A2F7-614B-959DE20CAD30}"/>
              </a:ext>
            </a:extLst>
          </p:cNvPr>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88" name="Rectangle 4">
            <a:extLst>
              <a:ext uri="{FF2B5EF4-FFF2-40B4-BE49-F238E27FC236}">
                <a16:creationId xmlns:a16="http://schemas.microsoft.com/office/drawing/2014/main" id="{16271B83-11AA-A9B0-1EAF-4A29D7195670}"/>
              </a:ext>
            </a:extLst>
          </p:cNvPr>
          <p:cNvSpPr>
            <a:spLocks noGrp="1" noChangeArrowheads="1"/>
          </p:cNvSpPr>
          <p:nvPr>
            <p:ph type="body" idx="1"/>
          </p:nvPr>
        </p:nvSpPr>
        <p:spPr bwMode="auto">
          <a:xfrm>
            <a:off x="430213" y="4770438"/>
            <a:ext cx="5935662"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71488">
              <a:tabLst>
                <a:tab pos="446088" algn="l"/>
              </a:tabLst>
            </a:pPr>
            <a:r>
              <a:rPr lang="en-US" altLang="en-US"/>
              <a:t>Changing Data in a Table</a:t>
            </a:r>
          </a:p>
          <a:p>
            <a:pPr lvl="1" defTabSz="471488">
              <a:tabLst>
                <a:tab pos="446088" algn="l"/>
              </a:tabLst>
            </a:pPr>
            <a:r>
              <a:rPr lang="en-US" altLang="en-US"/>
              <a:t>The slide graphic illustrates changing the department number for employees in department 60 to department 30.</a:t>
            </a:r>
          </a:p>
          <a:p>
            <a:pPr defTabSz="471488">
              <a:tabLst>
                <a:tab pos="446088" algn="l"/>
              </a:tabLst>
            </a:pPr>
            <a:endParaRPr lang="en-US" altLang="en-US"/>
          </a:p>
          <a:p>
            <a:pPr defTabSz="471488">
              <a:tabLst>
                <a:tab pos="446088" algn="l"/>
              </a:tabLst>
            </a:pPr>
            <a:endParaRPr lang="en-US" altLang="en-US"/>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a:p>
            <a:pPr defTabSz="471488">
              <a:tabLst>
                <a:tab pos="446088" algn="l"/>
              </a:tabLst>
            </a:pPr>
            <a:endParaRPr lang="en-US" altLang="en-US">
              <a:solidFill>
                <a:schemeClr val="accent1"/>
              </a:solidFill>
            </a:endParaRPr>
          </a:p>
        </p:txBody>
      </p:sp>
      <p:sp>
        <p:nvSpPr>
          <p:cNvPr id="67589" name="Rectangle 5">
            <a:extLst>
              <a:ext uri="{FF2B5EF4-FFF2-40B4-BE49-F238E27FC236}">
                <a16:creationId xmlns:a16="http://schemas.microsoft.com/office/drawing/2014/main" id="{CBDD4930-07FE-D086-F58B-C9F25598591E}"/>
              </a:ext>
            </a:extLst>
          </p:cNvPr>
          <p:cNvSpPr>
            <a:spLocks noGrp="1" noRot="1" noChangeAspect="1" noChangeArrowheads="1" noTextEdit="1"/>
          </p:cNvSpPr>
          <p:nvPr>
            <p:ph type="sldImg"/>
          </p:nvPr>
        </p:nvSpPr>
        <p:spPr bwMode="auto">
          <a:xfrm>
            <a:off x="461963" y="173038"/>
            <a:ext cx="5929312" cy="44481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458CD40-863C-04B7-9009-1EF98219AE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Updating Rows</a:t>
            </a:r>
          </a:p>
          <a:p>
            <a:pPr lvl="1"/>
            <a:r>
              <a:rPr lang="en-US" altLang="en-US"/>
              <a:t>You can modify existing rows by using the </a:t>
            </a:r>
            <a:r>
              <a:rPr lang="en-US" altLang="en-US">
                <a:solidFill>
                  <a:srgbClr val="FC0128"/>
                </a:solidFill>
                <a:latin typeface="Courier New" panose="02070309020205020404" pitchFamily="49" charset="0"/>
              </a:rPr>
              <a:t>UPDATE</a:t>
            </a:r>
            <a:r>
              <a:rPr lang="en-US" altLang="en-US">
                <a:solidFill>
                  <a:srgbClr val="FC0128"/>
                </a:solidFill>
              </a:rPr>
              <a:t> statement</a:t>
            </a:r>
            <a:r>
              <a:rPr lang="en-US" altLang="en-US"/>
              <a:t>.</a:t>
            </a:r>
          </a:p>
          <a:p>
            <a:pPr lvl="1"/>
            <a:r>
              <a:rPr lang="en-US" altLang="en-US"/>
              <a:t>In the syntax:</a:t>
            </a:r>
          </a:p>
          <a:p>
            <a:pPr lvl="1"/>
            <a:r>
              <a:rPr lang="en-US" altLang="en-US"/>
              <a:t>	</a:t>
            </a:r>
            <a:r>
              <a:rPr lang="en-US" altLang="en-US" i="1">
                <a:latin typeface="Courier New" panose="02070309020205020404" pitchFamily="49" charset="0"/>
              </a:rPr>
              <a:t>table</a:t>
            </a:r>
            <a:r>
              <a:rPr lang="en-US" altLang="en-US"/>
              <a:t>		is the name of the table</a:t>
            </a:r>
          </a:p>
          <a:p>
            <a:pPr lvl="1"/>
            <a:r>
              <a:rPr lang="en-US" altLang="en-US"/>
              <a:t>	</a:t>
            </a:r>
            <a:r>
              <a:rPr lang="en-US" altLang="en-US" i="1">
                <a:latin typeface="Courier New" panose="02070309020205020404" pitchFamily="49" charset="0"/>
              </a:rPr>
              <a:t>column</a:t>
            </a:r>
            <a:r>
              <a:rPr lang="en-US" altLang="en-US"/>
              <a:t>		is the name of the column in the table to populate</a:t>
            </a:r>
          </a:p>
          <a:p>
            <a:pPr lvl="1"/>
            <a:r>
              <a:rPr lang="en-US" altLang="en-US"/>
              <a:t>	</a:t>
            </a:r>
            <a:r>
              <a:rPr lang="en-US" altLang="en-US" i="1">
                <a:latin typeface="Courier New" panose="02070309020205020404" pitchFamily="49" charset="0"/>
              </a:rPr>
              <a:t>value</a:t>
            </a:r>
            <a:r>
              <a:rPr lang="en-US" altLang="en-US"/>
              <a:t>		is the corresponding value or subquery for the column</a:t>
            </a:r>
          </a:p>
          <a:p>
            <a:pPr lvl="1"/>
            <a:r>
              <a:rPr lang="en-US" altLang="en-US"/>
              <a:t>	</a:t>
            </a:r>
            <a:r>
              <a:rPr lang="en-US" altLang="en-US" i="1">
                <a:latin typeface="Courier New" panose="02070309020205020404" pitchFamily="49" charset="0"/>
              </a:rPr>
              <a:t>condition</a:t>
            </a:r>
            <a:r>
              <a:rPr lang="en-US" altLang="en-US"/>
              <a:t>		identifies the rows to be updated and is composed of column names 					expressions, constants, subqueries, and comparison operators</a:t>
            </a:r>
          </a:p>
          <a:p>
            <a:pPr lvl="1"/>
            <a:r>
              <a:rPr lang="en-US" altLang="en-US"/>
              <a:t>Confirm the update operation by querying the table to display the updated rows.</a:t>
            </a:r>
            <a:endParaRPr lang="en-US" altLang="en-US" i="1"/>
          </a:p>
          <a:p>
            <a:pPr lvl="1"/>
            <a:r>
              <a:rPr lang="en-US" altLang="en-US"/>
              <a:t>For more information, see </a:t>
            </a:r>
            <a:r>
              <a:rPr lang="en-US" altLang="en-US" i="1"/>
              <a:t>Oracle9i SQL Reference</a:t>
            </a:r>
            <a:r>
              <a:rPr lang="en-US" altLang="en-US"/>
              <a:t>, “</a:t>
            </a:r>
            <a:r>
              <a:rPr lang="en-US" altLang="en-US">
                <a:latin typeface="Courier New" panose="02070309020205020404" pitchFamily="49" charset="0"/>
              </a:rPr>
              <a:t>UPDATE</a:t>
            </a:r>
            <a:r>
              <a:rPr lang="en-US" altLang="en-US"/>
              <a:t>.”</a:t>
            </a:r>
          </a:p>
          <a:p>
            <a:pPr lvl="1"/>
            <a:r>
              <a:rPr lang="en-US" altLang="en-US" b="1"/>
              <a:t>Note:</a:t>
            </a:r>
            <a:r>
              <a:rPr lang="en-US" altLang="en-US"/>
              <a:t> In general, use the primary key to identify a single row. Using other columns can unexpectedly cause several rows to be updated. For example, identifying a single row in the </a:t>
            </a:r>
            <a:r>
              <a:rPr lang="en-US" altLang="en-US">
                <a:latin typeface="Courier New" panose="02070309020205020404" pitchFamily="49" charset="0"/>
              </a:rPr>
              <a:t>EMPLOYEES</a:t>
            </a:r>
            <a:r>
              <a:rPr lang="en-US" altLang="en-US"/>
              <a:t> table by name is dangerous, because more than one employee may have the same name.</a:t>
            </a:r>
          </a:p>
          <a:p>
            <a:endParaRPr lang="en-US" altLang="en-US">
              <a:latin typeface="Times New Roman" panose="02020603050405020304" pitchFamily="18" charset="0"/>
            </a:endParaRPr>
          </a:p>
        </p:txBody>
      </p:sp>
      <p:sp>
        <p:nvSpPr>
          <p:cNvPr id="68611" name="Rectangle 3">
            <a:extLst>
              <a:ext uri="{FF2B5EF4-FFF2-40B4-BE49-F238E27FC236}">
                <a16:creationId xmlns:a16="http://schemas.microsoft.com/office/drawing/2014/main" id="{0263F07A-2F54-67E6-4A51-06F9D2ABC14E}"/>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CFA8E00-22BF-3E58-10A3-D2AA3E5F872C}"/>
              </a:ext>
            </a:extLst>
          </p:cNvPr>
          <p:cNvSpPr>
            <a:spLocks noGrp="1" noRot="1" noChangeAspect="1" noChangeArrowheads="1" noTextEdit="1"/>
          </p:cNvSpPr>
          <p:nvPr>
            <p:ph type="sldImg"/>
          </p:nvPr>
        </p:nvSpPr>
        <p:spPr bwMode="auto">
          <a:xfrm>
            <a:off x="-633413" y="169863"/>
            <a:ext cx="8121651" cy="4568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7C4ED70C-76D1-2137-3040-9FD5F213A764}"/>
              </a:ext>
            </a:extLst>
          </p:cNvPr>
          <p:cNvSpPr>
            <a:spLocks noGrp="1" noChangeArrowheads="1"/>
          </p:cNvSpPr>
          <p:nvPr>
            <p:ph type="body" idx="1"/>
          </p:nvPr>
        </p:nvSpPr>
        <p:spPr>
          <a:xfrm>
            <a:off x="417513" y="4770438"/>
            <a:ext cx="5945187" cy="3802062"/>
          </a:xfrm>
          <a:ln/>
        </p:spPr>
        <p:txBody>
          <a:bodyPr>
            <a:normAutofit lnSpcReduction="10000"/>
          </a:bodyPr>
          <a:lstStyle/>
          <a:p>
            <a:pPr defTabSz="400014">
              <a:tabLst>
                <a:tab pos="455573" algn="l"/>
              </a:tabLst>
              <a:defRPr/>
            </a:pPr>
            <a:r>
              <a:rPr lang="en-US" dirty="0"/>
              <a:t>Updating Rows (continued)</a:t>
            </a:r>
          </a:p>
          <a:p>
            <a:pPr lvl="1" defTabSz="400014">
              <a:tabLst>
                <a:tab pos="455573" algn="l"/>
              </a:tabLst>
              <a:defRPr/>
            </a:pPr>
            <a:r>
              <a:rPr lang="en-US" dirty="0"/>
              <a:t>The </a:t>
            </a:r>
            <a:r>
              <a:rPr lang="en-US" dirty="0">
                <a:solidFill>
                  <a:srgbClr val="FC0128"/>
                </a:solidFill>
                <a:latin typeface="Courier New" pitchFamily="49" charset="0"/>
              </a:rPr>
              <a:t>UPDATE</a:t>
            </a:r>
            <a:r>
              <a:rPr lang="en-US" dirty="0">
                <a:solidFill>
                  <a:srgbClr val="FC0128"/>
                </a:solidFill>
              </a:rPr>
              <a:t> statement</a:t>
            </a:r>
            <a:r>
              <a:rPr lang="en-US" dirty="0"/>
              <a:t> modifies specific rows if the </a:t>
            </a:r>
            <a:r>
              <a:rPr lang="en-US" dirty="0">
                <a:latin typeface="Courier New" pitchFamily="49" charset="0"/>
              </a:rPr>
              <a:t>WHERE</a:t>
            </a:r>
            <a:r>
              <a:rPr lang="en-US" dirty="0"/>
              <a:t> clause is specified. The slide example transfers employee 113 (Popp) to department 70.  </a:t>
            </a:r>
          </a:p>
          <a:p>
            <a:pPr lvl="1" defTabSz="400014">
              <a:tabLst>
                <a:tab pos="455573" algn="l"/>
              </a:tabLst>
              <a:defRPr/>
            </a:pPr>
            <a:r>
              <a:rPr lang="en-US" dirty="0"/>
              <a:t>If you omit the </a:t>
            </a:r>
            <a:r>
              <a:rPr lang="en-US" dirty="0">
                <a:latin typeface="Courier New" pitchFamily="49" charset="0"/>
              </a:rPr>
              <a:t>WHERE</a:t>
            </a:r>
            <a:r>
              <a:rPr lang="en-US" dirty="0"/>
              <a:t> clause, all the rows in the table are modified.</a:t>
            </a:r>
          </a:p>
          <a:p>
            <a:pPr lvl="1" defTabSz="400014">
              <a:spcBef>
                <a:spcPct val="0"/>
              </a:spcBef>
              <a:tabLst>
                <a:tab pos="455573" algn="l"/>
              </a:tabLst>
              <a:defRPr/>
            </a:pPr>
            <a:r>
              <a:rPr lang="en-US" dirty="0">
                <a:latin typeface="Courier New" pitchFamily="49" charset="0"/>
              </a:rPr>
              <a:t>   SELECT </a:t>
            </a:r>
            <a:r>
              <a:rPr lang="en-US" dirty="0" err="1">
                <a:latin typeface="Courier New" pitchFamily="49" charset="0"/>
              </a:rPr>
              <a:t>last_name</a:t>
            </a:r>
            <a:r>
              <a:rPr lang="en-US" dirty="0">
                <a:latin typeface="Courier New" pitchFamily="49" charset="0"/>
              </a:rPr>
              <a:t>, </a:t>
            </a:r>
            <a:r>
              <a:rPr lang="en-US" dirty="0" err="1">
                <a:latin typeface="Courier New" pitchFamily="49" charset="0"/>
              </a:rPr>
              <a:t>department_id</a:t>
            </a:r>
            <a:endParaRPr lang="en-US" dirty="0">
              <a:latin typeface="Courier New" pitchFamily="49" charset="0"/>
            </a:endParaRPr>
          </a:p>
          <a:p>
            <a:pPr lvl="1" defTabSz="400014">
              <a:spcBef>
                <a:spcPct val="0"/>
              </a:spcBef>
              <a:tabLst>
                <a:tab pos="455573" algn="l"/>
              </a:tabLst>
              <a:defRPr/>
            </a:pPr>
            <a:r>
              <a:rPr lang="en-US" dirty="0">
                <a:latin typeface="Courier New" pitchFamily="49" charset="0"/>
              </a:rPr>
              <a:t>   FROM   </a:t>
            </a:r>
            <a:r>
              <a:rPr lang="en-US" dirty="0" err="1">
                <a:latin typeface="Courier New" pitchFamily="49" charset="0"/>
              </a:rPr>
              <a:t>copy_emp</a:t>
            </a:r>
            <a:r>
              <a:rPr lang="en-US" dirty="0">
                <a:latin typeface="Courier New" pitchFamily="49" charset="0"/>
              </a:rPr>
              <a:t>;</a:t>
            </a:r>
          </a:p>
          <a:p>
            <a:pPr lvl="1" defTabSz="400014">
              <a:spcBef>
                <a:spcPct val="0"/>
              </a:spcBef>
              <a:tabLst>
                <a:tab pos="455573" algn="l"/>
              </a:tabLst>
              <a:defRPr/>
            </a:pPr>
            <a:r>
              <a:rPr lang="en-US" dirty="0">
                <a:latin typeface="Courier New" pitchFamily="49" charset="0"/>
              </a:rPr>
              <a:t>   </a:t>
            </a:r>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r>
              <a:rPr lang="en-US" b="1" dirty="0"/>
              <a:t>Note:</a:t>
            </a:r>
            <a:r>
              <a:rPr lang="en-US" dirty="0"/>
              <a:t> The </a:t>
            </a:r>
            <a:r>
              <a:rPr lang="en-US" dirty="0">
                <a:latin typeface="Courier New" pitchFamily="49" charset="0"/>
              </a:rPr>
              <a:t>COPY_EMP</a:t>
            </a:r>
            <a:r>
              <a:rPr lang="en-US" dirty="0"/>
              <a:t> table has the same data as the </a:t>
            </a:r>
            <a:r>
              <a:rPr lang="en-US" dirty="0">
                <a:latin typeface="Courier New" pitchFamily="49" charset="0"/>
              </a:rPr>
              <a:t>EMPLOYEES</a:t>
            </a:r>
            <a:r>
              <a:rPr lang="en-US" dirty="0"/>
              <a:t> table. </a:t>
            </a:r>
          </a:p>
        </p:txBody>
      </p:sp>
      <p:sp useBgFill="1">
        <p:nvSpPr>
          <p:cNvPr id="69636" name="Freeform 7">
            <a:extLst>
              <a:ext uri="{FF2B5EF4-FFF2-40B4-BE49-F238E27FC236}">
                <a16:creationId xmlns:a16="http://schemas.microsoft.com/office/drawing/2014/main" id="{2369DFAC-A9E6-4165-BB4E-EBDB7FC67869}"/>
              </a:ext>
            </a:extLst>
          </p:cNvPr>
          <p:cNvSpPr>
            <a:spLocks/>
          </p:cNvSpPr>
          <p:nvPr/>
        </p:nvSpPr>
        <p:spPr bwMode="auto">
          <a:xfrm>
            <a:off x="392113" y="7578725"/>
            <a:ext cx="5462587" cy="331788"/>
          </a:xfrm>
          <a:custGeom>
            <a:avLst/>
            <a:gdLst>
              <a:gd name="T0" fmla="*/ 0 w 3614"/>
              <a:gd name="T1" fmla="*/ 0 h 216"/>
              <a:gd name="T2" fmla="*/ 2147483647 w 3614"/>
              <a:gd name="T3" fmla="*/ 0 h 216"/>
              <a:gd name="T4" fmla="*/ 2147483647 w 3614"/>
              <a:gd name="T5" fmla="*/ 2147483647 h 216"/>
              <a:gd name="T6" fmla="*/ 2147483647 w 3614"/>
              <a:gd name="T7" fmla="*/ 2147483647 h 216"/>
              <a:gd name="T8" fmla="*/ 2147483647 w 3614"/>
              <a:gd name="T9" fmla="*/ 2147483647 h 216"/>
              <a:gd name="T10" fmla="*/ 2147483647 w 3614"/>
              <a:gd name="T11" fmla="*/ 2147483647 h 216"/>
              <a:gd name="T12" fmla="*/ 2147483647 w 3614"/>
              <a:gd name="T13" fmla="*/ 2147483647 h 216"/>
              <a:gd name="T14" fmla="*/ 2147483647 w 3614"/>
              <a:gd name="T15" fmla="*/ 2147483647 h 216"/>
              <a:gd name="T16" fmla="*/ 2147483647 w 3614"/>
              <a:gd name="T17" fmla="*/ 2147483647 h 216"/>
              <a:gd name="T18" fmla="*/ 2147483647 w 3614"/>
              <a:gd name="T19" fmla="*/ 2147483647 h 216"/>
              <a:gd name="T20" fmla="*/ 2147483647 w 3614"/>
              <a:gd name="T21" fmla="*/ 2147483647 h 216"/>
              <a:gd name="T22" fmla="*/ 2147483647 w 3614"/>
              <a:gd name="T23" fmla="*/ 2147483647 h 216"/>
              <a:gd name="T24" fmla="*/ 2147483647 w 3614"/>
              <a:gd name="T25" fmla="*/ 2147483647 h 216"/>
              <a:gd name="T26" fmla="*/ 2147483647 w 3614"/>
              <a:gd name="T27" fmla="*/ 2147483647 h 216"/>
              <a:gd name="T28" fmla="*/ 2147483647 w 3614"/>
              <a:gd name="T29" fmla="*/ 2147483647 h 216"/>
              <a:gd name="T30" fmla="*/ 2147483647 w 3614"/>
              <a:gd name="T31" fmla="*/ 2147483647 h 216"/>
              <a:gd name="T32" fmla="*/ 2147483647 w 3614"/>
              <a:gd name="T33" fmla="*/ 2147483647 h 216"/>
              <a:gd name="T34" fmla="*/ 2147483647 w 3614"/>
              <a:gd name="T35" fmla="*/ 2147483647 h 216"/>
              <a:gd name="T36" fmla="*/ 2147483647 w 3614"/>
              <a:gd name="T37" fmla="*/ 2147483647 h 216"/>
              <a:gd name="T38" fmla="*/ 2147483647 w 3614"/>
              <a:gd name="T39" fmla="*/ 2147483647 h 216"/>
              <a:gd name="T40" fmla="*/ 2147483647 w 3614"/>
              <a:gd name="T41" fmla="*/ 2147483647 h 216"/>
              <a:gd name="T42" fmla="*/ 0 w 3614"/>
              <a:gd name="T43" fmla="*/ 2147483647 h 216"/>
              <a:gd name="T44" fmla="*/ 0 w 3614"/>
              <a:gd name="T45" fmla="*/ 0 h 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4"/>
              <a:gd name="T70" fmla="*/ 0 h 216"/>
              <a:gd name="T71" fmla="*/ 3614 w 3614"/>
              <a:gd name="T72" fmla="*/ 216 h 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91432" tIns="45716" rIns="91432" bIns="45716"/>
          <a:lstStyle/>
          <a:p>
            <a:endParaRPr lang="en-US"/>
          </a:p>
        </p:txBody>
      </p:sp>
      <p:pic>
        <p:nvPicPr>
          <p:cNvPr id="69637" name="Picture 8">
            <a:extLst>
              <a:ext uri="{FF2B5EF4-FFF2-40B4-BE49-F238E27FC236}">
                <a16:creationId xmlns:a16="http://schemas.microsoft.com/office/drawing/2014/main" id="{92105D6A-F8F4-1A6A-6E95-D7FB10024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6000750"/>
            <a:ext cx="4699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9638" name="Picture 9">
            <a:extLst>
              <a:ext uri="{FF2B5EF4-FFF2-40B4-BE49-F238E27FC236}">
                <a16:creationId xmlns:a16="http://schemas.microsoft.com/office/drawing/2014/main" id="{B9AE7EBB-ADA0-D6B8-BA65-09DFFC759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7567613"/>
            <a:ext cx="47339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69639" name="Text Box 10">
            <a:extLst>
              <a:ext uri="{FF2B5EF4-FFF2-40B4-BE49-F238E27FC236}">
                <a16:creationId xmlns:a16="http://schemas.microsoft.com/office/drawing/2014/main" id="{68CE0D6D-08BA-1F0A-475C-A6DC0420FC80}"/>
              </a:ext>
            </a:extLst>
          </p:cNvPr>
          <p:cNvSpPr txBox="1">
            <a:spLocks noChangeArrowheads="1"/>
          </p:cNvSpPr>
          <p:nvPr/>
        </p:nvSpPr>
        <p:spPr bwMode="auto">
          <a:xfrm>
            <a:off x="915988" y="7267575"/>
            <a:ext cx="349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4" tIns="12154" rIns="12154" bIns="12154">
            <a:spAutoFit/>
          </a:bodyPr>
          <a:lstStyle>
            <a:lvl1pPr defTabSz="785813" eaLnBrk="0" hangingPunct="0">
              <a:defRPr>
                <a:solidFill>
                  <a:schemeClr val="tx1"/>
                </a:solidFill>
                <a:latin typeface="Arial" panose="020B0604020202020204" pitchFamily="34" charset="0"/>
              </a:defRPr>
            </a:lvl1pPr>
            <a:lvl2pPr marL="742950" indent="-285750" defTabSz="785813" eaLnBrk="0" hangingPunct="0">
              <a:defRPr>
                <a:solidFill>
                  <a:schemeClr val="tx1"/>
                </a:solidFill>
                <a:latin typeface="Arial" panose="020B0604020202020204" pitchFamily="34" charset="0"/>
              </a:defRPr>
            </a:lvl2pPr>
            <a:lvl3pPr marL="1143000" indent="-228600" defTabSz="785813" eaLnBrk="0" hangingPunct="0">
              <a:defRPr>
                <a:solidFill>
                  <a:schemeClr val="tx1"/>
                </a:solidFill>
                <a:latin typeface="Arial" panose="020B0604020202020204" pitchFamily="34" charset="0"/>
              </a:defRPr>
            </a:lvl3pPr>
            <a:lvl4pPr marL="1600200" indent="-228600" defTabSz="785813" eaLnBrk="0" hangingPunct="0">
              <a:defRPr>
                <a:solidFill>
                  <a:schemeClr val="tx1"/>
                </a:solidFill>
                <a:latin typeface="Arial" panose="020B0604020202020204" pitchFamily="34" charset="0"/>
              </a:defRPr>
            </a:lvl4pPr>
            <a:lvl5pPr marL="2057400" indent="-228600" defTabSz="785813" eaLnBrk="0" hangingPunct="0">
              <a:defRPr>
                <a:solidFill>
                  <a:schemeClr val="tx1"/>
                </a:solidFill>
                <a:latin typeface="Arial" panose="020B0604020202020204" pitchFamily="34" charset="0"/>
              </a:defRPr>
            </a:lvl5pPr>
            <a:lvl6pPr marL="2514600" indent="-228600" defTabSz="785813" eaLnBrk="0" fontAlgn="base" hangingPunct="0">
              <a:spcBef>
                <a:spcPct val="0"/>
              </a:spcBef>
              <a:spcAft>
                <a:spcPct val="0"/>
              </a:spcAft>
              <a:defRPr>
                <a:solidFill>
                  <a:schemeClr val="tx1"/>
                </a:solidFill>
                <a:latin typeface="Arial" panose="020B0604020202020204" pitchFamily="34" charset="0"/>
              </a:defRPr>
            </a:lvl6pPr>
            <a:lvl7pPr marL="2971800" indent="-228600" defTabSz="785813" eaLnBrk="0" fontAlgn="base" hangingPunct="0">
              <a:spcBef>
                <a:spcPct val="0"/>
              </a:spcBef>
              <a:spcAft>
                <a:spcPct val="0"/>
              </a:spcAft>
              <a:defRPr>
                <a:solidFill>
                  <a:schemeClr val="tx1"/>
                </a:solidFill>
                <a:latin typeface="Arial" panose="020B0604020202020204" pitchFamily="34" charset="0"/>
              </a:defRPr>
            </a:lvl7pPr>
            <a:lvl8pPr marL="3429000" indent="-228600" defTabSz="785813" eaLnBrk="0" fontAlgn="base" hangingPunct="0">
              <a:spcBef>
                <a:spcPct val="0"/>
              </a:spcBef>
              <a:spcAft>
                <a:spcPct val="0"/>
              </a:spcAft>
              <a:defRPr>
                <a:solidFill>
                  <a:schemeClr val="tx1"/>
                </a:solidFill>
                <a:latin typeface="Arial" panose="020B0604020202020204" pitchFamily="34" charset="0"/>
              </a:defRPr>
            </a:lvl8pPr>
            <a:lvl9pPr marL="3886200" indent="-228600" defTabSz="785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pPr>
            <a:r>
              <a:rPr lang="en-US" altLang="en-US"/>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FA387A9-1138-2B8D-9343-4F7F293876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altLang="en-US"/>
              <a:t>The </a:t>
            </a:r>
            <a:r>
              <a:rPr lang="en-US" altLang="en-US">
                <a:latin typeface="Courier New" panose="02070309020205020404" pitchFamily="49" charset="0"/>
              </a:rPr>
              <a:t>CREATE TABLE</a:t>
            </a:r>
            <a:r>
              <a:rPr lang="en-US" altLang="en-US"/>
              <a:t> Statement</a:t>
            </a:r>
          </a:p>
          <a:p>
            <a:pPr lvl="1"/>
            <a:r>
              <a:rPr lang="en-US" altLang="en-US"/>
              <a:t>Create tables to store data by executing the SQL </a:t>
            </a:r>
            <a:r>
              <a:rPr lang="en-US" altLang="en-US">
                <a:solidFill>
                  <a:srgbClr val="FC0128"/>
                </a:solidFill>
                <a:latin typeface="Courier New" panose="02070309020205020404" pitchFamily="49" charset="0"/>
              </a:rPr>
              <a:t>CREATE TABLE</a:t>
            </a:r>
            <a:r>
              <a:rPr lang="en-US" altLang="en-US">
                <a:solidFill>
                  <a:srgbClr val="FC0128"/>
                </a:solidFill>
              </a:rPr>
              <a:t> statement</a:t>
            </a:r>
            <a:r>
              <a:rPr lang="en-US" altLang="en-US"/>
              <a:t>. This statement is one of the </a:t>
            </a:r>
            <a:r>
              <a:rPr lang="en-US" altLang="en-US">
                <a:solidFill>
                  <a:srgbClr val="FC0128"/>
                </a:solidFill>
              </a:rPr>
              <a:t>data definition language (DDL) statements</a:t>
            </a:r>
            <a:r>
              <a:rPr lang="en-US" altLang="en-US"/>
              <a:t>, that are covered in subsequent lessons. DDL statements are a subset of SQL statements used to create, modify, or remove Oracle9</a:t>
            </a:r>
            <a:r>
              <a:rPr lang="en-US" altLang="en-US" i="1"/>
              <a:t>i</a:t>
            </a:r>
            <a:r>
              <a:rPr lang="en-US" altLang="en-US"/>
              <a:t> </a:t>
            </a:r>
            <a:r>
              <a:rPr lang="en-US" altLang="en-US">
                <a:solidFill>
                  <a:srgbClr val="FC0128"/>
                </a:solidFill>
              </a:rPr>
              <a:t>database structures</a:t>
            </a:r>
            <a:r>
              <a:rPr lang="en-US" altLang="en-US"/>
              <a:t>. These statements have an immediate effect on the database, and they also record information in the data dictionary. </a:t>
            </a:r>
          </a:p>
          <a:p>
            <a:pPr lvl="1"/>
            <a:r>
              <a:rPr lang="en-US" altLang="en-US"/>
              <a:t>To create a table, a user must have the </a:t>
            </a:r>
            <a:r>
              <a:rPr lang="en-US" altLang="en-US">
                <a:latin typeface="Courier New" panose="02070309020205020404" pitchFamily="49" charset="0"/>
              </a:rPr>
              <a:t>CREATE TABLE</a:t>
            </a:r>
            <a:r>
              <a:rPr lang="en-US" altLang="en-US"/>
              <a:t> privilege and a storage area in which to create objects. The database administrator uses </a:t>
            </a:r>
            <a:r>
              <a:rPr lang="en-US" altLang="en-US">
                <a:solidFill>
                  <a:srgbClr val="FC0128"/>
                </a:solidFill>
              </a:rPr>
              <a:t>data control language (DCL) statements</a:t>
            </a:r>
            <a:r>
              <a:rPr lang="en-US" altLang="en-US"/>
              <a:t>, which are covered in a later lesson, to grant privileges to users.</a:t>
            </a:r>
          </a:p>
          <a:p>
            <a:pPr lvl="1"/>
            <a:r>
              <a:rPr lang="en-US" altLang="en-US"/>
              <a:t>In the syntax:</a:t>
            </a:r>
          </a:p>
          <a:p>
            <a:pPr lvl="1">
              <a:lnSpc>
                <a:spcPct val="90000"/>
              </a:lnSpc>
            </a:pPr>
            <a:r>
              <a:rPr lang="en-US" altLang="en-US"/>
              <a:t>	</a:t>
            </a:r>
            <a:r>
              <a:rPr lang="en-US" altLang="en-US" i="1">
                <a:latin typeface="Courier New" panose="02070309020205020404" pitchFamily="49" charset="0"/>
              </a:rPr>
              <a:t>schema</a:t>
            </a:r>
            <a:r>
              <a:rPr lang="en-US" altLang="en-US"/>
              <a:t>			is the same as the owner’s name</a:t>
            </a:r>
          </a:p>
          <a:p>
            <a:pPr lvl="1"/>
            <a:r>
              <a:rPr lang="en-US" altLang="en-US" i="1"/>
              <a:t>	</a:t>
            </a:r>
            <a:r>
              <a:rPr lang="en-US" altLang="en-US" i="1">
                <a:latin typeface="Courier New" panose="02070309020205020404" pitchFamily="49" charset="0"/>
              </a:rPr>
              <a:t>table</a:t>
            </a:r>
            <a:r>
              <a:rPr lang="en-US" altLang="en-US"/>
              <a:t>			is the name of the table</a:t>
            </a:r>
          </a:p>
          <a:p>
            <a:pPr lvl="1"/>
            <a:r>
              <a:rPr lang="en-US" altLang="en-US"/>
              <a:t>	</a:t>
            </a:r>
            <a:r>
              <a:rPr lang="en-US" altLang="en-US">
                <a:latin typeface="Courier New" panose="02070309020205020404" pitchFamily="49" charset="0"/>
              </a:rPr>
              <a:t>DEFAULT </a:t>
            </a:r>
            <a:r>
              <a:rPr lang="en-US" altLang="en-US" i="1">
                <a:latin typeface="Courier New" panose="02070309020205020404" pitchFamily="49" charset="0"/>
              </a:rPr>
              <a:t>expr</a:t>
            </a:r>
            <a:r>
              <a:rPr lang="en-US" altLang="en-US" i="1"/>
              <a:t>		</a:t>
            </a:r>
            <a:r>
              <a:rPr lang="en-US" altLang="en-US"/>
              <a:t>specifies a default value if a value is omitted in the </a:t>
            </a:r>
            <a:r>
              <a:rPr lang="en-US" altLang="en-US">
                <a:latin typeface="Courier New" panose="02070309020205020404" pitchFamily="49" charset="0"/>
              </a:rPr>
              <a:t>INSERT</a:t>
            </a:r>
            <a:r>
              <a:rPr lang="en-US" altLang="en-US"/>
              <a:t> 						statement</a:t>
            </a:r>
          </a:p>
          <a:p>
            <a:pPr lvl="1"/>
            <a:r>
              <a:rPr lang="en-US" altLang="en-US" i="1"/>
              <a:t>	</a:t>
            </a:r>
            <a:r>
              <a:rPr lang="en-US" altLang="en-US" i="1">
                <a:latin typeface="Courier New" panose="02070309020205020404" pitchFamily="49" charset="0"/>
              </a:rPr>
              <a:t>column</a:t>
            </a:r>
            <a:r>
              <a:rPr lang="en-US" altLang="en-US"/>
              <a:t>			is the name of the column</a:t>
            </a:r>
          </a:p>
          <a:p>
            <a:pPr lvl="1"/>
            <a:r>
              <a:rPr lang="en-US" altLang="en-US"/>
              <a:t>	</a:t>
            </a:r>
            <a:r>
              <a:rPr lang="en-US" altLang="en-US" i="1">
                <a:latin typeface="Courier New" panose="02070309020205020404" pitchFamily="49" charset="0"/>
              </a:rPr>
              <a:t>datatype</a:t>
            </a:r>
            <a:r>
              <a:rPr lang="en-US" altLang="en-US"/>
              <a:t>			is the column’s data type and length</a:t>
            </a:r>
          </a:p>
          <a:p>
            <a:endParaRPr lang="en-US" altLang="en-US">
              <a:solidFill>
                <a:schemeClr val="accent2"/>
              </a:solidFill>
            </a:endParaRPr>
          </a:p>
          <a:p>
            <a:r>
              <a:rPr lang="en-US" altLang="en-US">
                <a:solidFill>
                  <a:srgbClr val="0000FF"/>
                </a:solidFill>
              </a:rPr>
              <a:t>Instructor Note </a:t>
            </a:r>
          </a:p>
          <a:p>
            <a:pPr lvl="1"/>
            <a:r>
              <a:rPr lang="en-US" altLang="en-US">
                <a:solidFill>
                  <a:srgbClr val="0000FF"/>
                </a:solidFill>
              </a:rPr>
              <a:t>Please read the Instructor note on page 9-37</a:t>
            </a:r>
          </a:p>
        </p:txBody>
      </p:sp>
      <p:sp>
        <p:nvSpPr>
          <p:cNvPr id="44035" name="Rectangle 3">
            <a:extLst>
              <a:ext uri="{FF2B5EF4-FFF2-40B4-BE49-F238E27FC236}">
                <a16:creationId xmlns:a16="http://schemas.microsoft.com/office/drawing/2014/main" id="{AB70EA87-4B77-8A77-2E68-FF6C9E5ADC67}"/>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8FE50E9-6343-5365-3D14-8919D1D40832}"/>
              </a:ext>
            </a:extLst>
          </p:cNvPr>
          <p:cNvSpPr>
            <a:spLocks noGrp="1" noRot="1" noChangeAspect="1" noChangeArrowheads="1" noTextEdit="1"/>
          </p:cNvSpPr>
          <p:nvPr>
            <p:ph type="sldImg"/>
          </p:nvPr>
        </p:nvSpPr>
        <p:spPr bwMode="auto">
          <a:xfrm>
            <a:off x="-528638" y="169863"/>
            <a:ext cx="7910513" cy="445135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3863D47C-DD5C-92C1-F2E9-E4F5C5DD2140}"/>
              </a:ext>
            </a:extLst>
          </p:cNvPr>
          <p:cNvSpPr>
            <a:spLocks noGrp="1" noChangeArrowheads="1"/>
          </p:cNvSpPr>
          <p:nvPr>
            <p:ph type="body" idx="1"/>
          </p:nvPr>
        </p:nvSpPr>
        <p:spPr bwMode="auto">
          <a:xfrm>
            <a:off x="455613" y="4770438"/>
            <a:ext cx="5775325"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pPr defTabSz="471488">
              <a:tabLst>
                <a:tab pos="446088" algn="l"/>
              </a:tabLst>
            </a:pPr>
            <a:r>
              <a:rPr lang="en-US" altLang="en-US"/>
              <a:t>Updating Two Columns with a Subquery</a:t>
            </a:r>
          </a:p>
          <a:p>
            <a:pPr lvl="1" defTabSz="471488">
              <a:tabLst>
                <a:tab pos="446088" algn="l"/>
              </a:tabLst>
            </a:pPr>
            <a:r>
              <a:rPr lang="en-US" altLang="en-US"/>
              <a:t>You can update multiple columns in the </a:t>
            </a:r>
            <a:r>
              <a:rPr lang="en-US" altLang="en-US">
                <a:solidFill>
                  <a:srgbClr val="FC0128"/>
                </a:solidFill>
                <a:latin typeface="Courier New" panose="02070309020205020404" pitchFamily="49" charset="0"/>
              </a:rPr>
              <a:t>SET</a:t>
            </a:r>
            <a:r>
              <a:rPr lang="en-US" altLang="en-US">
                <a:solidFill>
                  <a:srgbClr val="FC0128"/>
                </a:solidFill>
              </a:rPr>
              <a:t> clause</a:t>
            </a:r>
            <a:r>
              <a:rPr lang="en-US" altLang="en-US"/>
              <a:t> of an </a:t>
            </a:r>
            <a:r>
              <a:rPr lang="en-US" altLang="en-US">
                <a:latin typeface="Courier New" panose="02070309020205020404" pitchFamily="49" charset="0"/>
              </a:rPr>
              <a:t>UPDATE</a:t>
            </a:r>
            <a:r>
              <a:rPr lang="en-US" altLang="en-US"/>
              <a:t> statement by writing multiple subqueries.</a:t>
            </a:r>
          </a:p>
          <a:p>
            <a:pPr lvl="1" defTabSz="471488">
              <a:tabLst>
                <a:tab pos="446088" algn="l"/>
              </a:tabLst>
            </a:pPr>
            <a:r>
              <a:rPr lang="en-US" altLang="en-US" b="1"/>
              <a:t>Syntax</a:t>
            </a:r>
          </a:p>
          <a:p>
            <a:pPr defTabSz="471488">
              <a:spcBef>
                <a:spcPct val="0"/>
              </a:spcBef>
              <a:tabLst>
                <a:tab pos="446088" algn="l"/>
              </a:tabLst>
            </a:pPr>
            <a:r>
              <a:rPr lang="en-US" altLang="en-US">
                <a:latin typeface="Courier New" panose="02070309020205020404" pitchFamily="49" charset="0"/>
              </a:rPr>
              <a:t>    UPDATE </a:t>
            </a:r>
            <a:r>
              <a:rPr lang="en-US" altLang="en-US" i="1">
                <a:latin typeface="Courier New" panose="02070309020205020404" pitchFamily="49" charset="0"/>
              </a:rPr>
              <a:t>table</a:t>
            </a:r>
          </a:p>
          <a:p>
            <a:pPr defTabSz="471488">
              <a:spcBef>
                <a:spcPct val="0"/>
              </a:spcBef>
              <a:tabLst>
                <a:tab pos="446088" algn="l"/>
              </a:tabLst>
            </a:pPr>
            <a:r>
              <a:rPr lang="en-US" altLang="en-US">
                <a:latin typeface="Courier New" panose="02070309020205020404" pitchFamily="49" charset="0"/>
              </a:rPr>
              <a:t>    SET     </a:t>
            </a:r>
            <a:r>
              <a:rPr lang="en-US" altLang="en-US" i="1">
                <a:latin typeface="Courier New" panose="02070309020205020404" pitchFamily="49" charset="0"/>
              </a:rPr>
              <a:t>column</a:t>
            </a:r>
            <a:r>
              <a:rPr lang="en-US" altLang="en-US">
                <a:latin typeface="Courier New" panose="02070309020205020404" pitchFamily="49" charset="0"/>
              </a:rPr>
              <a:t>  = </a:t>
            </a:r>
          </a:p>
          <a:p>
            <a:pPr defTabSz="471488">
              <a:spcBef>
                <a:spcPct val="0"/>
              </a:spcBef>
              <a:tabLst>
                <a:tab pos="446088" algn="l"/>
              </a:tabLst>
            </a:pPr>
            <a:r>
              <a:rPr lang="en-US" altLang="en-US">
                <a:latin typeface="Courier New" panose="02070309020205020404" pitchFamily="49" charset="0"/>
              </a:rPr>
              <a:t>		               (SELECT	</a:t>
            </a:r>
            <a:r>
              <a:rPr lang="en-US" altLang="en-US" i="1">
                <a:latin typeface="Courier New" panose="02070309020205020404" pitchFamily="49" charset="0"/>
              </a:rPr>
              <a:t>column</a:t>
            </a:r>
            <a:endParaRPr lang="en-US" altLang="en-US">
              <a:latin typeface="Courier New" panose="02070309020205020404" pitchFamily="49" charset="0"/>
            </a:endParaRPr>
          </a:p>
          <a:p>
            <a:pPr defTabSz="471488">
              <a:spcBef>
                <a:spcPct val="0"/>
              </a:spcBef>
              <a:tabLst>
                <a:tab pos="446088" algn="l"/>
              </a:tabLst>
            </a:pPr>
            <a:r>
              <a:rPr lang="en-US" altLang="en-US">
                <a:latin typeface="Courier New" panose="02070309020205020404" pitchFamily="49" charset="0"/>
              </a:rPr>
              <a:t>		                FROM </a:t>
            </a:r>
            <a:r>
              <a:rPr lang="en-US" altLang="en-US" i="1">
                <a:latin typeface="Courier New" panose="02070309020205020404" pitchFamily="49" charset="0"/>
              </a:rPr>
              <a:t>table</a:t>
            </a:r>
            <a:endParaRPr lang="en-US" altLang="en-US">
              <a:latin typeface="Courier New" panose="02070309020205020404" pitchFamily="49" charset="0"/>
            </a:endParaRPr>
          </a:p>
          <a:p>
            <a:pPr defTabSz="471488">
              <a:spcBef>
                <a:spcPct val="0"/>
              </a:spcBef>
              <a:tabLst>
                <a:tab pos="446088" algn="l"/>
              </a:tabLst>
            </a:pPr>
            <a:r>
              <a:rPr lang="en-US" altLang="en-US">
                <a:latin typeface="Courier New" panose="02070309020205020404" pitchFamily="49" charset="0"/>
              </a:rPr>
              <a:t>		                WHERE </a:t>
            </a:r>
            <a:r>
              <a:rPr lang="en-US" altLang="en-US" i="1">
                <a:latin typeface="Courier New" panose="02070309020205020404" pitchFamily="49" charset="0"/>
              </a:rPr>
              <a:t>condition</a:t>
            </a:r>
            <a:r>
              <a:rPr lang="en-US" altLang="en-US">
                <a:latin typeface="Courier New" panose="02070309020205020404" pitchFamily="49" charset="0"/>
              </a:rPr>
              <a:t>)</a:t>
            </a:r>
          </a:p>
          <a:p>
            <a:pPr defTabSz="471488">
              <a:spcBef>
                <a:spcPct val="0"/>
              </a:spcBef>
              <a:tabLst>
                <a:tab pos="446088" algn="l"/>
              </a:tabLst>
            </a:pPr>
            <a:r>
              <a:rPr lang="en-US" altLang="en-US">
                <a:latin typeface="Courier New" panose="02070309020205020404" pitchFamily="49" charset="0"/>
              </a:rPr>
              <a:t>           [ ,</a:t>
            </a:r>
          </a:p>
          <a:p>
            <a:pPr defTabSz="471488">
              <a:spcBef>
                <a:spcPct val="0"/>
              </a:spcBef>
              <a:tabLst>
                <a:tab pos="446088" algn="l"/>
              </a:tabLst>
            </a:pPr>
            <a:r>
              <a:rPr lang="en-US" altLang="en-US" i="1">
                <a:latin typeface="Courier New" panose="02070309020205020404" pitchFamily="49" charset="0"/>
              </a:rPr>
              <a:t>            column</a:t>
            </a:r>
            <a:r>
              <a:rPr lang="en-US" altLang="en-US">
                <a:latin typeface="Courier New" panose="02070309020205020404" pitchFamily="49" charset="0"/>
              </a:rPr>
              <a:t>  = </a:t>
            </a:r>
          </a:p>
          <a:p>
            <a:pPr defTabSz="471488">
              <a:spcBef>
                <a:spcPct val="0"/>
              </a:spcBef>
              <a:tabLst>
                <a:tab pos="446088" algn="l"/>
              </a:tabLst>
            </a:pPr>
            <a:r>
              <a:rPr lang="en-US" altLang="en-US">
                <a:latin typeface="Courier New" panose="02070309020205020404" pitchFamily="49" charset="0"/>
              </a:rPr>
              <a:t>		               (SELECT	</a:t>
            </a:r>
            <a:r>
              <a:rPr lang="en-US" altLang="en-US" i="1">
                <a:latin typeface="Courier New" panose="02070309020205020404" pitchFamily="49" charset="0"/>
              </a:rPr>
              <a:t>column</a:t>
            </a:r>
            <a:endParaRPr lang="en-US" altLang="en-US">
              <a:latin typeface="Courier New" panose="02070309020205020404" pitchFamily="49" charset="0"/>
            </a:endParaRPr>
          </a:p>
          <a:p>
            <a:pPr defTabSz="471488">
              <a:spcBef>
                <a:spcPct val="0"/>
              </a:spcBef>
              <a:tabLst>
                <a:tab pos="446088" algn="l"/>
              </a:tabLst>
            </a:pPr>
            <a:r>
              <a:rPr lang="en-US" altLang="en-US">
                <a:latin typeface="Courier New" panose="02070309020205020404" pitchFamily="49" charset="0"/>
              </a:rPr>
              <a:t>		                FROM </a:t>
            </a:r>
            <a:r>
              <a:rPr lang="en-US" altLang="en-US" i="1">
                <a:latin typeface="Courier New" panose="02070309020205020404" pitchFamily="49" charset="0"/>
              </a:rPr>
              <a:t>table</a:t>
            </a:r>
            <a:endParaRPr lang="en-US" altLang="en-US">
              <a:latin typeface="Courier New" panose="02070309020205020404" pitchFamily="49" charset="0"/>
            </a:endParaRPr>
          </a:p>
          <a:p>
            <a:pPr defTabSz="471488">
              <a:spcBef>
                <a:spcPct val="0"/>
              </a:spcBef>
              <a:tabLst>
                <a:tab pos="446088" algn="l"/>
              </a:tabLst>
            </a:pPr>
            <a:r>
              <a:rPr lang="en-US" altLang="en-US">
                <a:latin typeface="Courier New" panose="02070309020205020404" pitchFamily="49" charset="0"/>
              </a:rPr>
              <a:t>		                WHERE </a:t>
            </a:r>
            <a:r>
              <a:rPr lang="en-US" altLang="en-US" i="1">
                <a:latin typeface="Courier New" panose="02070309020205020404" pitchFamily="49" charset="0"/>
              </a:rPr>
              <a:t>condition</a:t>
            </a:r>
            <a:r>
              <a:rPr lang="en-US" altLang="en-US">
                <a:latin typeface="Courier New" panose="02070309020205020404" pitchFamily="49" charset="0"/>
              </a:rPr>
              <a:t>)]</a:t>
            </a:r>
          </a:p>
          <a:p>
            <a:pPr defTabSz="471488">
              <a:spcBef>
                <a:spcPct val="0"/>
              </a:spcBef>
              <a:tabLst>
                <a:tab pos="446088" algn="l"/>
              </a:tabLst>
            </a:pPr>
            <a:r>
              <a:rPr lang="en-US" altLang="en-US">
                <a:latin typeface="Courier New" panose="02070309020205020404" pitchFamily="49" charset="0"/>
              </a:rPr>
              <a:t>    [WHERE  </a:t>
            </a:r>
            <a:r>
              <a:rPr lang="en-US" altLang="en-US" i="1">
                <a:latin typeface="Courier New" panose="02070309020205020404" pitchFamily="49" charset="0"/>
              </a:rPr>
              <a:t>condition </a:t>
            </a:r>
            <a:r>
              <a:rPr lang="en-US" altLang="en-US">
                <a:latin typeface="Courier New" panose="02070309020205020404" pitchFamily="49" charset="0"/>
              </a:rPr>
              <a:t>]	;</a:t>
            </a:r>
            <a:endParaRPr lang="en-US" altLang="en-US"/>
          </a:p>
          <a:p>
            <a:pPr lvl="1" defTabSz="471488">
              <a:tabLst>
                <a:tab pos="446088" algn="l"/>
              </a:tabLst>
            </a:pPr>
            <a:r>
              <a:rPr lang="en-US" altLang="en-US" b="1"/>
              <a:t>Note:</a:t>
            </a:r>
            <a:r>
              <a:rPr lang="en-US" altLang="en-US"/>
              <a:t> If no rows are updated, a message “</a:t>
            </a:r>
            <a:r>
              <a:rPr lang="en-US" altLang="en-US">
                <a:latin typeface="Courier New" panose="02070309020205020404" pitchFamily="49" charset="0"/>
              </a:rPr>
              <a:t>0 rows updated</a:t>
            </a:r>
            <a:r>
              <a:rPr lang="en-US" altLang="en-US"/>
              <a:t>.” is returned.</a:t>
            </a:r>
          </a:p>
          <a:p>
            <a:pPr defTabSz="471488">
              <a:tabLst>
                <a:tab pos="446088" algn="l"/>
              </a:tabLst>
            </a:pPr>
            <a:endParaRPr lang="en-US" altLang="en-US">
              <a:latin typeface="Times New Roman" panose="02020603050405020304" pitchFamily="18" charset="0"/>
            </a:endParaRPr>
          </a:p>
        </p:txBody>
      </p:sp>
      <p:sp>
        <p:nvSpPr>
          <p:cNvPr id="70660" name="Rectangle 4">
            <a:extLst>
              <a:ext uri="{FF2B5EF4-FFF2-40B4-BE49-F238E27FC236}">
                <a16:creationId xmlns:a16="http://schemas.microsoft.com/office/drawing/2014/main" id="{2CEF2FC7-6CE0-9B61-A882-EB546F09AFBF}"/>
              </a:ext>
            </a:extLst>
          </p:cNvPr>
          <p:cNvSpPr>
            <a:spLocks noChangeArrowheads="1"/>
          </p:cNvSpPr>
          <p:nvPr/>
        </p:nvSpPr>
        <p:spPr bwMode="auto">
          <a:xfrm>
            <a:off x="565150" y="5451475"/>
            <a:ext cx="563403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F0158E9-35B5-F70A-DE21-59253F49DAEF}"/>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1AE81085-5744-EEA6-0B10-FEA82167E957}"/>
              </a:ext>
            </a:extLst>
          </p:cNvPr>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Updating Rows Based on Another Table</a:t>
            </a:r>
          </a:p>
          <a:p>
            <a:pPr lvl="1"/>
            <a:r>
              <a:rPr lang="en-US" altLang="en-US"/>
              <a:t>You can use </a:t>
            </a:r>
            <a:r>
              <a:rPr lang="en-US" altLang="en-US">
                <a:solidFill>
                  <a:srgbClr val="FC0128"/>
                </a:solidFill>
              </a:rPr>
              <a:t>subqueries in </a:t>
            </a:r>
            <a:r>
              <a:rPr lang="en-US" altLang="en-US">
                <a:solidFill>
                  <a:srgbClr val="FC0128"/>
                </a:solidFill>
                <a:latin typeface="Courier New" panose="02070309020205020404" pitchFamily="49" charset="0"/>
              </a:rPr>
              <a:t>UPDATE</a:t>
            </a:r>
            <a:r>
              <a:rPr lang="en-US" altLang="en-US">
                <a:solidFill>
                  <a:srgbClr val="FC0128"/>
                </a:solidFill>
              </a:rPr>
              <a:t> statements</a:t>
            </a:r>
            <a:r>
              <a:rPr lang="en-US" altLang="en-US"/>
              <a:t> to update rows in a table. The example on the slide updates the </a:t>
            </a:r>
            <a:r>
              <a:rPr lang="en-US" altLang="en-US">
                <a:latin typeface="Courier New" panose="02070309020205020404" pitchFamily="49" charset="0"/>
              </a:rPr>
              <a:t>COPY_EMP</a:t>
            </a:r>
            <a:r>
              <a:rPr lang="en-US" altLang="en-US"/>
              <a:t> table based on the values from the </a:t>
            </a:r>
            <a:r>
              <a:rPr lang="en-US" altLang="en-US">
                <a:latin typeface="Courier New" panose="02070309020205020404" pitchFamily="49" charset="0"/>
              </a:rPr>
              <a:t>EMPLOYEES</a:t>
            </a:r>
            <a:r>
              <a:rPr lang="en-US" altLang="en-US"/>
              <a:t> table. It changes the department number of all employees with employee 200’s job ID to employee 100’s current department number.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F5D716E-D45B-0D77-731B-AC6D5BB5C66B}"/>
              </a:ext>
            </a:extLst>
          </p:cNvPr>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a:t>Integrity Constraint Error</a:t>
            </a:r>
          </a:p>
          <a:p>
            <a:pPr lvl="1"/>
            <a:r>
              <a:rPr lang="en-US" altLang="en-US"/>
              <a:t>If you attempt to update a record with a value that is tied to an </a:t>
            </a:r>
            <a:r>
              <a:rPr lang="en-US" altLang="en-US">
                <a:solidFill>
                  <a:srgbClr val="FC0128"/>
                </a:solidFill>
              </a:rPr>
              <a:t>integrity constraint</a:t>
            </a:r>
            <a:r>
              <a:rPr lang="en-US" altLang="en-US"/>
              <a:t>, an error is returned. </a:t>
            </a:r>
          </a:p>
          <a:p>
            <a:pPr lvl="1"/>
            <a:r>
              <a:rPr lang="en-US" altLang="en-US">
                <a:latin typeface="Times" panose="02020603050405020304" pitchFamily="18" charset="0"/>
              </a:rPr>
              <a:t>In the example on the slide, department number 55 does not exist in the parent table, </a:t>
            </a:r>
            <a:r>
              <a:rPr lang="en-US" altLang="en-US">
                <a:latin typeface="Courier New" panose="02070309020205020404" pitchFamily="49" charset="0"/>
              </a:rPr>
              <a:t>DEPARTMENTS</a:t>
            </a:r>
            <a:r>
              <a:rPr lang="en-US" altLang="en-US">
                <a:latin typeface="Times" panose="02020603050405020304" pitchFamily="18" charset="0"/>
              </a:rPr>
              <a:t>, and so you receive the </a:t>
            </a:r>
            <a:r>
              <a:rPr lang="en-US" altLang="en-US" i="1">
                <a:latin typeface="Times" panose="02020603050405020304" pitchFamily="18" charset="0"/>
              </a:rPr>
              <a:t>parent key</a:t>
            </a:r>
            <a:r>
              <a:rPr lang="en-US" altLang="en-US">
                <a:latin typeface="Times" panose="02020603050405020304" pitchFamily="18" charset="0"/>
              </a:rPr>
              <a:t> violation </a:t>
            </a:r>
            <a:r>
              <a:rPr lang="en-US" altLang="en-US">
                <a:latin typeface="Courier New" panose="02070309020205020404" pitchFamily="49" charset="0"/>
              </a:rPr>
              <a:t>ORA-02291</a:t>
            </a:r>
            <a:r>
              <a:rPr lang="en-US" altLang="en-US">
                <a:latin typeface="Times" panose="02020603050405020304" pitchFamily="18" charset="0"/>
              </a:rPr>
              <a:t>.</a:t>
            </a:r>
          </a:p>
          <a:p>
            <a:pPr lvl="1"/>
            <a:r>
              <a:rPr lang="en-US" altLang="en-US" b="1"/>
              <a:t>Note:</a:t>
            </a:r>
            <a:r>
              <a:rPr lang="en-US" altLang="en-US"/>
              <a:t> Integrity constraints ensure that the data adheres to a predefined set of rules. A subsequent lesson  covers integrity constraints in greater depth.</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a:spcBef>
                <a:spcPct val="65000"/>
              </a:spcBef>
            </a:pPr>
            <a:r>
              <a:rPr lang="en-US" altLang="en-US">
                <a:solidFill>
                  <a:srgbClr val="0000FF"/>
                </a:solidFill>
              </a:rPr>
              <a:t>Instructor Note</a:t>
            </a:r>
          </a:p>
          <a:p>
            <a:pPr lvl="1"/>
            <a:r>
              <a:rPr lang="en-US" altLang="en-US">
                <a:solidFill>
                  <a:srgbClr val="0000FF"/>
                </a:solidFill>
              </a:rPr>
              <a:t>Explain integrity constraints, and review the concepts of primary key and foreign key.</a:t>
            </a:r>
          </a:p>
        </p:txBody>
      </p:sp>
      <p:sp>
        <p:nvSpPr>
          <p:cNvPr id="72707" name="Rectangle 3">
            <a:extLst>
              <a:ext uri="{FF2B5EF4-FFF2-40B4-BE49-F238E27FC236}">
                <a16:creationId xmlns:a16="http://schemas.microsoft.com/office/drawing/2014/main" id="{8D8B4354-E0BD-AE3E-1C1B-22D0B99AF46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FB8D7CE-13DC-C9E8-34F6-F0D68D09B641}"/>
              </a:ext>
            </a:extLst>
          </p:cNvPr>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3731" name="Rectangle 3">
            <a:extLst>
              <a:ext uri="{FF2B5EF4-FFF2-40B4-BE49-F238E27FC236}">
                <a16:creationId xmlns:a16="http://schemas.microsoft.com/office/drawing/2014/main" id="{1EFB929F-3648-4320-7AA0-2632B0490A5F}"/>
              </a:ext>
            </a:extLst>
          </p:cNvPr>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964" name="Rectangle 4">
            <a:extLst>
              <a:ext uri="{FF2B5EF4-FFF2-40B4-BE49-F238E27FC236}">
                <a16:creationId xmlns:a16="http://schemas.microsoft.com/office/drawing/2014/main" id="{5294E632-DE59-0518-1326-0407D3265739}"/>
              </a:ext>
            </a:extLst>
          </p:cNvPr>
          <p:cNvSpPr>
            <a:spLocks noGrp="1" noChangeArrowheads="1"/>
          </p:cNvSpPr>
          <p:nvPr>
            <p:ph type="body" idx="1"/>
          </p:nvPr>
        </p:nvSpPr>
        <p:spPr>
          <a:xfrm>
            <a:off x="377825" y="4770438"/>
            <a:ext cx="5937250" cy="3802062"/>
          </a:xfrm>
          <a:ln/>
        </p:spPr>
        <p:txBody>
          <a:bodyPr>
            <a:normAutofit/>
          </a:bodyPr>
          <a:lstStyle/>
          <a:p>
            <a:pPr defTabSz="400014">
              <a:tabLst>
                <a:tab pos="455573" algn="l"/>
              </a:tabLst>
              <a:defRPr/>
            </a:pPr>
            <a:r>
              <a:rPr lang="en-US" dirty="0"/>
              <a:t>Removing a Row from a Table</a:t>
            </a:r>
          </a:p>
          <a:p>
            <a:pPr lvl="1" defTabSz="400014">
              <a:tabLst>
                <a:tab pos="455573" algn="l"/>
              </a:tabLst>
              <a:defRPr/>
            </a:pPr>
            <a:r>
              <a:rPr lang="en-US" dirty="0"/>
              <a:t>The slide graphic removes the Finance department from the </a:t>
            </a:r>
            <a:r>
              <a:rPr lang="en-US" dirty="0">
                <a:latin typeface="Courier New" pitchFamily="49" charset="0"/>
              </a:rPr>
              <a:t>DEPARTMENTS</a:t>
            </a:r>
            <a:r>
              <a:rPr lang="en-US" dirty="0"/>
              <a:t> table (assuming that there are no constraints defined on the </a:t>
            </a:r>
            <a:r>
              <a:rPr lang="en-US" dirty="0">
                <a:latin typeface="Courier New" pitchFamily="49" charset="0"/>
              </a:rPr>
              <a:t>DEPARTMENTS</a:t>
            </a:r>
            <a:r>
              <a:rPr lang="en-US" dirty="0"/>
              <a:t> table).</a:t>
            </a:r>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defTabSz="400014">
              <a:tabLst>
                <a:tab pos="455573" algn="l"/>
              </a:tabLst>
              <a:defRPr/>
            </a:pPr>
            <a:r>
              <a:rPr lang="en-US" dirty="0">
                <a:solidFill>
                  <a:srgbClr val="0000FF"/>
                </a:solidFill>
              </a:rPr>
              <a:t>Instructor Note</a:t>
            </a:r>
          </a:p>
          <a:p>
            <a:pPr lvl="1" defTabSz="400014">
              <a:tabLst>
                <a:tab pos="455573" algn="l"/>
              </a:tabLst>
              <a:defRPr/>
            </a:pPr>
            <a:r>
              <a:rPr lang="en-US" dirty="0">
                <a:solidFill>
                  <a:srgbClr val="0000FF"/>
                </a:solidFill>
              </a:rPr>
              <a:t>After all the rows have been eliminated with the </a:t>
            </a:r>
            <a:r>
              <a:rPr lang="en-US" dirty="0">
                <a:solidFill>
                  <a:srgbClr val="0000FF"/>
                </a:solidFill>
                <a:latin typeface="Courier New" pitchFamily="49" charset="0"/>
              </a:rPr>
              <a:t>DELETE</a:t>
            </a:r>
            <a:r>
              <a:rPr lang="en-US" dirty="0">
                <a:solidFill>
                  <a:srgbClr val="0000FF"/>
                </a:solidFill>
              </a:rPr>
              <a:t> statement, only the data structure of the table remains. A more efficient method of emptying a table is with the </a:t>
            </a:r>
            <a:r>
              <a:rPr lang="en-US" dirty="0">
                <a:solidFill>
                  <a:srgbClr val="0000FF"/>
                </a:solidFill>
                <a:latin typeface="Courier New" pitchFamily="49" charset="0"/>
              </a:rPr>
              <a:t>TRUNCATE</a:t>
            </a:r>
            <a:r>
              <a:rPr lang="en-US" dirty="0">
                <a:solidFill>
                  <a:srgbClr val="0000FF"/>
                </a:solidFill>
              </a:rPr>
              <a:t> statement.</a:t>
            </a:r>
            <a:br>
              <a:rPr lang="en-US" dirty="0">
                <a:solidFill>
                  <a:srgbClr val="0000FF"/>
                </a:solidFill>
              </a:rPr>
            </a:br>
            <a:r>
              <a:rPr lang="en-US" dirty="0">
                <a:solidFill>
                  <a:srgbClr val="0000FF"/>
                </a:solidFill>
              </a:rPr>
              <a:t>You can use the </a:t>
            </a:r>
            <a:r>
              <a:rPr lang="en-US" dirty="0">
                <a:solidFill>
                  <a:srgbClr val="0000FF"/>
                </a:solidFill>
                <a:latin typeface="Courier New" pitchFamily="49" charset="0"/>
              </a:rPr>
              <a:t>TRUNCATE</a:t>
            </a:r>
            <a:r>
              <a:rPr lang="en-US" dirty="0">
                <a:solidFill>
                  <a:srgbClr val="0000FF"/>
                </a:solidFill>
              </a:rPr>
              <a:t> statement to quickly remove all rows from a table or cluster. Removing rows with the </a:t>
            </a:r>
            <a:r>
              <a:rPr lang="en-US" dirty="0">
                <a:solidFill>
                  <a:srgbClr val="0000FF"/>
                </a:solidFill>
                <a:latin typeface="Courier New" pitchFamily="49" charset="0"/>
              </a:rPr>
              <a:t>TRUNCATE</a:t>
            </a:r>
            <a:r>
              <a:rPr lang="en-US" dirty="0">
                <a:solidFill>
                  <a:srgbClr val="0000FF"/>
                </a:solidFill>
              </a:rPr>
              <a:t> statement is faster than removing them with the </a:t>
            </a:r>
            <a:r>
              <a:rPr lang="en-US" dirty="0">
                <a:solidFill>
                  <a:srgbClr val="0000FF"/>
                </a:solidFill>
                <a:latin typeface="Courier New" pitchFamily="49" charset="0"/>
              </a:rPr>
              <a:t>DELETE</a:t>
            </a:r>
            <a:r>
              <a:rPr lang="en-US" dirty="0">
                <a:solidFill>
                  <a:srgbClr val="0000FF"/>
                </a:solidFill>
              </a:rPr>
              <a:t> statement for the following reasons:</a:t>
            </a:r>
          </a:p>
          <a:p>
            <a:pPr marL="449223" lvl="2" indent="-207945" defTabSz="400014">
              <a:tabLst>
                <a:tab pos="455573" algn="l"/>
              </a:tabLst>
              <a:defRPr/>
            </a:pPr>
            <a:r>
              <a:rPr lang="en-US" dirty="0">
                <a:solidFill>
                  <a:srgbClr val="0000FF"/>
                </a:solidFill>
              </a:rPr>
              <a:t>The </a:t>
            </a:r>
            <a:r>
              <a:rPr lang="en-US" dirty="0">
                <a:solidFill>
                  <a:srgbClr val="0000FF"/>
                </a:solidFill>
                <a:latin typeface="Courier New" pitchFamily="49" charset="0"/>
              </a:rPr>
              <a:t>TRUNCATE</a:t>
            </a:r>
            <a:r>
              <a:rPr lang="en-US" dirty="0">
                <a:solidFill>
                  <a:srgbClr val="0000FF"/>
                </a:solidFill>
              </a:rPr>
              <a:t> statement is a data definition language (DDL) statement and generates no rollback information. It is covered in a subsequent lesson.</a:t>
            </a:r>
          </a:p>
          <a:p>
            <a:pPr marL="449223" lvl="2" indent="-207945" defTabSz="400014">
              <a:tabLst>
                <a:tab pos="455573" algn="l"/>
              </a:tabLst>
              <a:defRPr/>
            </a:pPr>
            <a:r>
              <a:rPr lang="en-US" dirty="0">
                <a:solidFill>
                  <a:srgbClr val="0000FF"/>
                </a:solidFill>
              </a:rPr>
              <a:t>Truncating a table does not fire the delete triggers of the table. </a:t>
            </a:r>
          </a:p>
          <a:p>
            <a:pPr marL="449223" lvl="2" indent="-207945" defTabSz="400014">
              <a:tabLst>
                <a:tab pos="455573" algn="l"/>
              </a:tabLst>
              <a:defRPr/>
            </a:pPr>
            <a:r>
              <a:rPr lang="en-US" dirty="0">
                <a:solidFill>
                  <a:srgbClr val="0000FF"/>
                </a:solidFill>
              </a:rPr>
              <a:t>If the table is the parent of a referential integrity constraint, you cannot truncate the table. Disable the constraint before issuing the </a:t>
            </a:r>
            <a:r>
              <a:rPr lang="en-US" dirty="0">
                <a:solidFill>
                  <a:srgbClr val="0000FF"/>
                </a:solidFill>
                <a:latin typeface="Courier New" pitchFamily="49" charset="0"/>
              </a:rPr>
              <a:t>TRUNCATE</a:t>
            </a:r>
            <a:r>
              <a:rPr lang="en-US" dirty="0">
                <a:solidFill>
                  <a:srgbClr val="0000FF"/>
                </a:solidFill>
              </a:rPr>
              <a:t> statement.</a:t>
            </a:r>
          </a:p>
        </p:txBody>
      </p:sp>
      <p:sp>
        <p:nvSpPr>
          <p:cNvPr id="73733" name="Rectangle 5">
            <a:extLst>
              <a:ext uri="{FF2B5EF4-FFF2-40B4-BE49-F238E27FC236}">
                <a16:creationId xmlns:a16="http://schemas.microsoft.com/office/drawing/2014/main" id="{7C47784B-738A-2079-7DAA-2A0F65ABDD44}"/>
              </a:ext>
            </a:extLst>
          </p:cNvPr>
          <p:cNvSpPr>
            <a:spLocks noGrp="1" noRot="1" noChangeAspect="1" noChangeArrowheads="1" noTextEdit="1"/>
          </p:cNvSpPr>
          <p:nvPr>
            <p:ph type="sldImg"/>
          </p:nvPr>
        </p:nvSpPr>
        <p:spPr bwMode="auto">
          <a:xfrm>
            <a:off x="-528638" y="169863"/>
            <a:ext cx="7912101" cy="445135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338CAB8-2B03-4E88-8CCC-8685EE3A03E5}"/>
              </a:ext>
            </a:extLst>
          </p:cNvPr>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55" name="Rectangle 3">
            <a:extLst>
              <a:ext uri="{FF2B5EF4-FFF2-40B4-BE49-F238E27FC236}">
                <a16:creationId xmlns:a16="http://schemas.microsoft.com/office/drawing/2014/main" id="{912C4666-E38F-FFDC-8D0C-14108E35F27A}"/>
              </a:ext>
            </a:extLst>
          </p:cNvPr>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56" name="Rectangle 4">
            <a:extLst>
              <a:ext uri="{FF2B5EF4-FFF2-40B4-BE49-F238E27FC236}">
                <a16:creationId xmlns:a16="http://schemas.microsoft.com/office/drawing/2014/main" id="{646A5F76-CD21-4F0E-4690-4494F20FE465}"/>
              </a:ext>
            </a:extLst>
          </p:cNvPr>
          <p:cNvSpPr>
            <a:spLocks noGrp="1" noChangeArrowheads="1"/>
          </p:cNvSpPr>
          <p:nvPr>
            <p:ph type="body" idx="1"/>
          </p:nvPr>
        </p:nvSpPr>
        <p:spPr bwMode="auto">
          <a:xfrm>
            <a:off x="388938" y="4773613"/>
            <a:ext cx="6027737"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a:t>Deleting Rows</a:t>
            </a:r>
          </a:p>
          <a:p>
            <a:pPr lvl="1"/>
            <a:r>
              <a:rPr lang="en-US" altLang="en-US"/>
              <a:t>You can remove existing rows by using the </a:t>
            </a:r>
            <a:r>
              <a:rPr lang="en-US" altLang="en-US">
                <a:solidFill>
                  <a:srgbClr val="FC0128"/>
                </a:solidFill>
                <a:latin typeface="Courier New" panose="02070309020205020404" pitchFamily="49" charset="0"/>
              </a:rPr>
              <a:t>DELETE</a:t>
            </a:r>
            <a:r>
              <a:rPr lang="en-US" altLang="en-US">
                <a:solidFill>
                  <a:srgbClr val="FC0128"/>
                </a:solidFill>
              </a:rPr>
              <a:t> statement</a:t>
            </a:r>
            <a:r>
              <a:rPr lang="en-US" altLang="en-US"/>
              <a:t>.</a:t>
            </a:r>
          </a:p>
          <a:p>
            <a:pPr lvl="1"/>
            <a:r>
              <a:rPr lang="en-US" altLang="en-US"/>
              <a:t>In the syntax:</a:t>
            </a:r>
          </a:p>
          <a:p>
            <a:pPr lvl="1"/>
            <a:r>
              <a:rPr lang="en-US" altLang="en-US"/>
              <a:t>	</a:t>
            </a:r>
            <a:r>
              <a:rPr lang="en-US" altLang="en-US" i="1">
                <a:latin typeface="Courier New" panose="02070309020205020404" pitchFamily="49" charset="0"/>
              </a:rPr>
              <a:t>table</a:t>
            </a:r>
            <a:r>
              <a:rPr lang="en-US" altLang="en-US" i="1"/>
              <a:t>		</a:t>
            </a:r>
            <a:r>
              <a:rPr lang="en-US" altLang="en-US"/>
              <a:t>is the table name</a:t>
            </a:r>
            <a:br>
              <a:rPr lang="en-US" altLang="en-US"/>
            </a:br>
            <a:r>
              <a:rPr lang="en-US" altLang="en-US"/>
              <a:t>	</a:t>
            </a:r>
            <a:r>
              <a:rPr lang="en-US" altLang="en-US" i="1">
                <a:latin typeface="Courier New" panose="02070309020205020404" pitchFamily="49" charset="0"/>
              </a:rPr>
              <a:t>condition</a:t>
            </a:r>
            <a:r>
              <a:rPr lang="en-US" altLang="en-US"/>
              <a:t>		identifies the rows to be deleted and is composed of column names, 					expressions, constants, subqueries, and comparison operators</a:t>
            </a:r>
          </a:p>
          <a:p>
            <a:pPr lvl="1"/>
            <a:endParaRPr lang="en-US" altLang="en-US"/>
          </a:p>
          <a:p>
            <a:pPr lvl="1"/>
            <a:r>
              <a:rPr lang="en-US" altLang="en-US" b="1"/>
              <a:t>Note:</a:t>
            </a:r>
            <a:r>
              <a:rPr lang="en-US" altLang="en-US"/>
              <a:t> If no rows are deleted, a message “</a:t>
            </a:r>
            <a:r>
              <a:rPr lang="en-US" altLang="en-US">
                <a:latin typeface="Courier New" panose="02070309020205020404" pitchFamily="49" charset="0"/>
              </a:rPr>
              <a:t>0 rows deleted</a:t>
            </a:r>
            <a:r>
              <a:rPr lang="en-US" altLang="en-US"/>
              <a:t>.” is returned:</a:t>
            </a:r>
          </a:p>
          <a:p>
            <a:pPr lvl="1"/>
            <a:r>
              <a:rPr lang="en-US" altLang="en-US"/>
              <a:t>For more information, see </a:t>
            </a:r>
            <a:r>
              <a:rPr lang="en-US" altLang="en-US" i="1"/>
              <a:t>Oracle9i SQL Reference</a:t>
            </a:r>
            <a:r>
              <a:rPr lang="en-US" altLang="en-US"/>
              <a:t>, “</a:t>
            </a:r>
            <a:r>
              <a:rPr lang="en-US" altLang="en-US">
                <a:latin typeface="Courier New" panose="02070309020205020404" pitchFamily="49" charset="0"/>
              </a:rPr>
              <a:t>DELETE</a:t>
            </a:r>
            <a:r>
              <a:rPr lang="en-US" altLang="en-US"/>
              <a:t>.”</a:t>
            </a:r>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rgbClr val="0000FF"/>
                </a:solidFill>
              </a:rPr>
              <a:t>Instructor Note</a:t>
            </a:r>
          </a:p>
          <a:p>
            <a:pPr lvl="1"/>
            <a:r>
              <a:rPr lang="en-US" altLang="en-US">
                <a:solidFill>
                  <a:srgbClr val="0000FF"/>
                </a:solidFill>
              </a:rPr>
              <a:t>The </a:t>
            </a:r>
            <a:r>
              <a:rPr lang="en-US" altLang="en-US">
                <a:solidFill>
                  <a:srgbClr val="0000FF"/>
                </a:solidFill>
                <a:latin typeface="Courier New" panose="02070309020205020404" pitchFamily="49" charset="0"/>
              </a:rPr>
              <a:t>DELETE</a:t>
            </a:r>
            <a:r>
              <a:rPr lang="en-US" altLang="en-US">
                <a:solidFill>
                  <a:srgbClr val="0000FF"/>
                </a:solidFill>
              </a:rPr>
              <a:t> statement does not ask for confirmation. However, the delete operation is not made permanent until the data transaction is committed. Therefore, you can undo the operation with the </a:t>
            </a:r>
            <a:r>
              <a:rPr lang="en-US" altLang="en-US">
                <a:solidFill>
                  <a:srgbClr val="0000FF"/>
                </a:solidFill>
                <a:latin typeface="Courier New" panose="02070309020205020404" pitchFamily="49" charset="0"/>
              </a:rPr>
              <a:t>ROLLBACK</a:t>
            </a:r>
            <a:r>
              <a:rPr lang="en-US" altLang="en-US">
                <a:solidFill>
                  <a:srgbClr val="0000FF"/>
                </a:solidFill>
              </a:rPr>
              <a:t> statement if you make a mistake.</a:t>
            </a:r>
          </a:p>
        </p:txBody>
      </p:sp>
      <p:sp>
        <p:nvSpPr>
          <p:cNvPr id="74757" name="Rectangle 5">
            <a:extLst>
              <a:ext uri="{FF2B5EF4-FFF2-40B4-BE49-F238E27FC236}">
                <a16:creationId xmlns:a16="http://schemas.microsoft.com/office/drawing/2014/main" id="{F8BCCA12-66FE-EAE9-D7BD-3801F773AF7F}"/>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F7CD5D6-EB3D-5DBA-4952-8CB14A2C2D5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F65C7829-5DA0-3BBC-AEB8-21258663DA3C}"/>
              </a:ext>
            </a:extLst>
          </p:cNvPr>
          <p:cNvSpPr>
            <a:spLocks noGrp="1" noChangeArrowheads="1"/>
          </p:cNvSpPr>
          <p:nvPr>
            <p:ph type="body" idx="1"/>
          </p:nvPr>
        </p:nvSpPr>
        <p:spPr>
          <a:xfrm>
            <a:off x="374650" y="4773613"/>
            <a:ext cx="6030913" cy="3756025"/>
          </a:xfrm>
          <a:ln/>
        </p:spPr>
        <p:txBody>
          <a:bodyPr>
            <a:normAutofit fontScale="92500" lnSpcReduction="10000"/>
          </a:bodyPr>
          <a:lstStyle/>
          <a:p>
            <a:pPr>
              <a:defRPr/>
            </a:pPr>
            <a:r>
              <a:rPr lang="en-US" dirty="0"/>
              <a:t>Deleting Rows (continued)</a:t>
            </a:r>
          </a:p>
          <a:p>
            <a:pPr lvl="1">
              <a:defRPr/>
            </a:pPr>
            <a:r>
              <a:rPr lang="en-US" dirty="0"/>
              <a:t>You can delete specific rows by specifying the </a:t>
            </a:r>
            <a:r>
              <a:rPr lang="en-US" dirty="0">
                <a:latin typeface="Courier New" pitchFamily="49" charset="0"/>
              </a:rPr>
              <a:t>WHERE</a:t>
            </a:r>
            <a:r>
              <a:rPr lang="en-US" dirty="0"/>
              <a:t> clause in the </a:t>
            </a:r>
            <a:r>
              <a:rPr lang="en-US" dirty="0">
                <a:solidFill>
                  <a:srgbClr val="FC0128"/>
                </a:solidFill>
                <a:latin typeface="Courier New" pitchFamily="49" charset="0"/>
              </a:rPr>
              <a:t>DELETE</a:t>
            </a:r>
            <a:r>
              <a:rPr lang="en-US" dirty="0">
                <a:solidFill>
                  <a:srgbClr val="FC0128"/>
                </a:solidFill>
              </a:rPr>
              <a:t> statement</a:t>
            </a:r>
            <a:r>
              <a:rPr lang="en-US" dirty="0"/>
              <a:t>. The slide example deletes the Finance department from the </a:t>
            </a:r>
            <a:r>
              <a:rPr lang="en-US" dirty="0">
                <a:latin typeface="Courier New" pitchFamily="49" charset="0"/>
              </a:rPr>
              <a:t>DEPARTMENTS</a:t>
            </a:r>
            <a:r>
              <a:rPr lang="en-US" dirty="0"/>
              <a:t> table. You can c</a:t>
            </a:r>
            <a:r>
              <a:rPr lang="en-US" dirty="0">
                <a:latin typeface="Times" pitchFamily="18" charset="0"/>
              </a:rPr>
              <a:t>onfirm the delete operation by displaying the deleted rows using the </a:t>
            </a:r>
            <a:r>
              <a:rPr lang="en-US" dirty="0">
                <a:latin typeface="Courier New" pitchFamily="49" charset="0"/>
              </a:rPr>
              <a:t>SELECT</a:t>
            </a:r>
            <a:r>
              <a:rPr lang="en-US" dirty="0">
                <a:latin typeface="Times" pitchFamily="18" charset="0"/>
              </a:rPr>
              <a:t> statement. </a:t>
            </a:r>
          </a:p>
          <a:p>
            <a:pPr lvl="1">
              <a:defRPr/>
            </a:pPr>
            <a:endParaRPr lang="en-US" sz="500" dirty="0">
              <a:latin typeface="Times" pitchFamily="18" charset="0"/>
            </a:endParaRPr>
          </a:p>
          <a:p>
            <a:pPr>
              <a:lnSpc>
                <a:spcPct val="95000"/>
              </a:lnSpc>
              <a:spcBef>
                <a:spcPct val="0"/>
              </a:spcBef>
              <a:defRPr/>
            </a:pPr>
            <a:r>
              <a:rPr lang="en-US" dirty="0">
                <a:latin typeface="Courier New" pitchFamily="49" charset="0"/>
              </a:rPr>
              <a:t>    SELECT  *</a:t>
            </a:r>
          </a:p>
          <a:p>
            <a:pPr>
              <a:lnSpc>
                <a:spcPct val="95000"/>
              </a:lnSpc>
              <a:spcBef>
                <a:spcPct val="0"/>
              </a:spcBef>
              <a:defRPr/>
            </a:pPr>
            <a:r>
              <a:rPr lang="en-US" dirty="0">
                <a:latin typeface="Courier New" pitchFamily="49" charset="0"/>
              </a:rPr>
              <a:t>    FROM    departments</a:t>
            </a:r>
          </a:p>
          <a:p>
            <a:pPr>
              <a:lnSpc>
                <a:spcPct val="95000"/>
              </a:lnSpc>
              <a:spcBef>
                <a:spcPct val="0"/>
              </a:spcBef>
              <a:defRPr/>
            </a:pPr>
            <a:r>
              <a:rPr lang="en-US" dirty="0">
                <a:latin typeface="Courier New" pitchFamily="49" charset="0"/>
              </a:rPr>
              <a:t>    WHERE   </a:t>
            </a:r>
            <a:r>
              <a:rPr lang="en-US" dirty="0" err="1">
                <a:latin typeface="Courier New" pitchFamily="49" charset="0"/>
              </a:rPr>
              <a:t>department_name</a:t>
            </a:r>
            <a:r>
              <a:rPr lang="en-US" dirty="0">
                <a:latin typeface="Courier New" pitchFamily="49" charset="0"/>
              </a:rPr>
              <a:t> = </a:t>
            </a:r>
            <a:r>
              <a:rPr lang="en-US" dirty="0">
                <a:solidFill>
                  <a:srgbClr val="000000"/>
                </a:solidFill>
                <a:latin typeface="Courier New" pitchFamily="49" charset="0"/>
              </a:rPr>
              <a:t>'</a:t>
            </a:r>
            <a:r>
              <a:rPr lang="en-US" dirty="0">
                <a:latin typeface="Courier New" pitchFamily="49" charset="0"/>
              </a:rPr>
              <a:t>Finance</a:t>
            </a:r>
            <a:r>
              <a:rPr lang="en-US" dirty="0">
                <a:solidFill>
                  <a:srgbClr val="000000"/>
                </a:solidFill>
                <a:latin typeface="Courier New" pitchFamily="49" charset="0"/>
              </a:rPr>
              <a:t>';</a:t>
            </a:r>
          </a:p>
          <a:p>
            <a:pPr>
              <a:lnSpc>
                <a:spcPct val="95000"/>
              </a:lnSpc>
              <a:spcBef>
                <a:spcPct val="40000"/>
              </a:spcBef>
              <a:defRPr/>
            </a:pPr>
            <a:r>
              <a:rPr lang="en-US" dirty="0">
                <a:latin typeface="Courier New" pitchFamily="49" charset="0"/>
              </a:rPr>
              <a:t>    no rows selected.</a:t>
            </a:r>
          </a:p>
          <a:p>
            <a:pPr lvl="1">
              <a:defRPr/>
            </a:pPr>
            <a:r>
              <a:rPr lang="en-US" dirty="0"/>
              <a:t>If you omit the </a:t>
            </a:r>
            <a:r>
              <a:rPr lang="en-US" dirty="0">
                <a:latin typeface="Courier New" pitchFamily="49" charset="0"/>
              </a:rPr>
              <a:t>WHERE</a:t>
            </a:r>
            <a:r>
              <a:rPr lang="en-US" dirty="0"/>
              <a:t> clause, all rows in the table are deleted. The second example on the slide deletes all the rows from the </a:t>
            </a:r>
            <a:r>
              <a:rPr lang="en-US" dirty="0">
                <a:latin typeface="Courier New" pitchFamily="49" charset="0"/>
              </a:rPr>
              <a:t>COPY_EMP</a:t>
            </a:r>
            <a:r>
              <a:rPr lang="en-US" dirty="0"/>
              <a:t> table, because no </a:t>
            </a:r>
            <a:r>
              <a:rPr lang="en-US" dirty="0">
                <a:latin typeface="Courier New" pitchFamily="49" charset="0"/>
              </a:rPr>
              <a:t>WHERE</a:t>
            </a:r>
            <a:r>
              <a:rPr lang="en-US" dirty="0"/>
              <a:t> clause has been specified.</a:t>
            </a:r>
          </a:p>
          <a:p>
            <a:pPr lvl="1">
              <a:defRPr/>
            </a:pPr>
            <a:r>
              <a:rPr lang="en-US" b="1" dirty="0"/>
              <a:t>Example</a:t>
            </a:r>
          </a:p>
          <a:p>
            <a:pPr lvl="1">
              <a:spcBef>
                <a:spcPct val="15000"/>
              </a:spcBef>
              <a:defRPr/>
            </a:pPr>
            <a:r>
              <a:rPr lang="en-US" dirty="0"/>
              <a:t>Remove rows identified in the </a:t>
            </a:r>
            <a:r>
              <a:rPr lang="en-US" dirty="0">
                <a:latin typeface="Courier New" pitchFamily="49" charset="0"/>
              </a:rPr>
              <a:t>WHERE</a:t>
            </a:r>
            <a:r>
              <a:rPr lang="en-US" dirty="0"/>
              <a:t> clause.</a:t>
            </a:r>
          </a:p>
          <a:p>
            <a:pPr lvl="1">
              <a:defRPr/>
            </a:pPr>
            <a:endParaRPr lang="en-US" sz="500" dirty="0"/>
          </a:p>
          <a:p>
            <a:pPr>
              <a:lnSpc>
                <a:spcPct val="95000"/>
              </a:lnSpc>
              <a:spcBef>
                <a:spcPct val="0"/>
              </a:spcBef>
              <a:defRPr/>
            </a:pPr>
            <a:r>
              <a:rPr lang="en-US" dirty="0">
                <a:latin typeface="Courier New" pitchFamily="49" charset="0"/>
              </a:rPr>
              <a:t>    DELETE FROM  employees</a:t>
            </a:r>
          </a:p>
          <a:p>
            <a:pPr>
              <a:lnSpc>
                <a:spcPct val="95000"/>
              </a:lnSpc>
              <a:spcBef>
                <a:spcPct val="0"/>
              </a:spcBef>
              <a:defRPr/>
            </a:pPr>
            <a:r>
              <a:rPr lang="en-US" dirty="0">
                <a:latin typeface="Courier New" pitchFamily="49" charset="0"/>
              </a:rPr>
              <a:t>    WHERE        </a:t>
            </a:r>
            <a:r>
              <a:rPr lang="en-US" dirty="0" err="1">
                <a:latin typeface="Courier New" pitchFamily="49" charset="0"/>
              </a:rPr>
              <a:t>employee_id</a:t>
            </a:r>
            <a:r>
              <a:rPr lang="en-US" dirty="0">
                <a:latin typeface="Courier New" pitchFamily="49" charset="0"/>
              </a:rPr>
              <a:t> = 114;</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1 row deleted.</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DELETE FROM  departments</a:t>
            </a:r>
          </a:p>
          <a:p>
            <a:pPr>
              <a:lnSpc>
                <a:spcPct val="95000"/>
              </a:lnSpc>
              <a:spcBef>
                <a:spcPct val="0"/>
              </a:spcBef>
              <a:defRPr/>
            </a:pPr>
            <a:r>
              <a:rPr lang="en-US" dirty="0">
                <a:latin typeface="Courier New" pitchFamily="49" charset="0"/>
              </a:rPr>
              <a:t>    WHERE        </a:t>
            </a:r>
            <a:r>
              <a:rPr lang="en-US" dirty="0" err="1">
                <a:latin typeface="Courier New" pitchFamily="49" charset="0"/>
              </a:rPr>
              <a:t>department_id</a:t>
            </a:r>
            <a:r>
              <a:rPr lang="en-US" dirty="0">
                <a:latin typeface="Courier New" pitchFamily="49" charset="0"/>
              </a:rPr>
              <a:t> IN (30, 40);</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2 rows deleted.</a:t>
            </a:r>
          </a:p>
        </p:txBody>
      </p:sp>
      <p:sp>
        <p:nvSpPr>
          <p:cNvPr id="75780" name="Rectangle 4">
            <a:extLst>
              <a:ext uri="{FF2B5EF4-FFF2-40B4-BE49-F238E27FC236}">
                <a16:creationId xmlns:a16="http://schemas.microsoft.com/office/drawing/2014/main" id="{895DCC66-C694-7D31-243D-F9CD54E9DF69}"/>
              </a:ext>
            </a:extLst>
          </p:cNvPr>
          <p:cNvSpPr>
            <a:spLocks noChangeArrowheads="1"/>
          </p:cNvSpPr>
          <p:nvPr/>
        </p:nvSpPr>
        <p:spPr bwMode="auto">
          <a:xfrm>
            <a:off x="565150" y="6973888"/>
            <a:ext cx="5634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2071AF3-3F50-6AD2-5B1F-D7D88E8B1F59}"/>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29E2F055-4F8D-9631-B652-EB1B812CC24B}"/>
              </a:ext>
            </a:extLst>
          </p:cNvPr>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Deleting Rows Based on Another Table</a:t>
            </a:r>
          </a:p>
          <a:p>
            <a:pPr lvl="1"/>
            <a:r>
              <a:rPr lang="en-US" altLang="en-US"/>
              <a:t>You can use </a:t>
            </a:r>
            <a:r>
              <a:rPr lang="en-US" altLang="en-US">
                <a:solidFill>
                  <a:srgbClr val="FC0128"/>
                </a:solidFill>
              </a:rPr>
              <a:t>subqueries to delete rows</a:t>
            </a:r>
            <a:r>
              <a:rPr lang="en-US" altLang="en-US"/>
              <a:t> from a table based on values from another table. The example on the slide deletes all the employees who are in a department where the department name contains the string “Public.” The subquery searches the </a:t>
            </a:r>
            <a:r>
              <a:rPr lang="en-US" altLang="en-US">
                <a:latin typeface="Courier New" panose="02070309020205020404" pitchFamily="49" charset="0"/>
              </a:rPr>
              <a:t>DEPARTMENTS</a:t>
            </a:r>
            <a:r>
              <a:rPr lang="en-US" altLang="en-US"/>
              <a:t> table to find the department number based on the department name containing the string “Public.” The subquery then feeds the department number to the main query, which deletes rows of data from the </a:t>
            </a:r>
            <a:r>
              <a:rPr lang="en-US" altLang="en-US">
                <a:latin typeface="Courier New" panose="02070309020205020404" pitchFamily="49" charset="0"/>
              </a:rPr>
              <a:t>EMPLOYEES</a:t>
            </a:r>
            <a:r>
              <a:rPr lang="en-US" altLang="en-US"/>
              <a:t> table based on this department number.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9643761-2340-8B33-302F-42E71AF8FDE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5E352C3E-EEA8-1628-DD9D-6A6824608F38}"/>
              </a:ext>
            </a:extLst>
          </p:cNvPr>
          <p:cNvSpPr>
            <a:spLocks noGrp="1" noChangeArrowheads="1"/>
          </p:cNvSpPr>
          <p:nvPr>
            <p:ph type="body" idx="1"/>
          </p:nvPr>
        </p:nvSpPr>
        <p:spPr bwMode="auto">
          <a:xfrm>
            <a:off x="352425" y="4668838"/>
            <a:ext cx="6218238" cy="3925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Referencing Another User’s Tables</a:t>
            </a:r>
          </a:p>
          <a:p>
            <a:pPr lvl="1"/>
            <a:r>
              <a:rPr lang="en-US" altLang="en-US"/>
              <a:t>A </a:t>
            </a:r>
            <a:r>
              <a:rPr lang="en-US" altLang="en-US" i="1">
                <a:solidFill>
                  <a:srgbClr val="FC0128"/>
                </a:solidFill>
              </a:rPr>
              <a:t>schema</a:t>
            </a:r>
            <a:r>
              <a:rPr lang="en-US" altLang="en-US">
                <a:solidFill>
                  <a:srgbClr val="FC0128"/>
                </a:solidFill>
              </a:rPr>
              <a:t> </a:t>
            </a:r>
            <a:r>
              <a:rPr lang="en-US" altLang="en-US"/>
              <a:t>is a collection of objects. Schema objects are the logical structures that directly refer to the data in a database. Schema objects include tables, views, synonyms, sequences, stored procedures, indexes, clusters, and database links.</a:t>
            </a:r>
          </a:p>
          <a:p>
            <a:pPr lvl="1"/>
            <a:r>
              <a:rPr lang="en-US" altLang="en-US"/>
              <a:t>If a table does not belong to the user, the owner’s name must be prefixed to the table. For example, if there is a schema named </a:t>
            </a:r>
            <a:r>
              <a:rPr lang="en-US" altLang="en-US">
                <a:latin typeface="Courier New" panose="02070309020205020404" pitchFamily="49" charset="0"/>
              </a:rPr>
              <a:t>USER_B</a:t>
            </a:r>
            <a:r>
              <a:rPr lang="en-US" altLang="en-US"/>
              <a:t>, and </a:t>
            </a:r>
            <a:r>
              <a:rPr lang="en-US" altLang="en-US">
                <a:latin typeface="Courier New" panose="02070309020205020404" pitchFamily="49" charset="0"/>
              </a:rPr>
              <a:t>USER_B</a:t>
            </a:r>
            <a:r>
              <a:rPr lang="en-US" altLang="en-US"/>
              <a:t> has an </a:t>
            </a:r>
            <a:r>
              <a:rPr lang="en-US" altLang="en-US">
                <a:latin typeface="Courier New" panose="02070309020205020404" pitchFamily="49" charset="0"/>
              </a:rPr>
              <a:t>EMPLOYEES</a:t>
            </a:r>
            <a:r>
              <a:rPr lang="en-US" altLang="en-US"/>
              <a:t> table, then specify the following to retrieve data from that table:</a:t>
            </a:r>
          </a:p>
          <a:p>
            <a:pPr lvl="1"/>
            <a:endParaRPr lang="en-US" altLang="en-US"/>
          </a:p>
          <a:p>
            <a:pPr lvl="1">
              <a:spcBef>
                <a:spcPct val="0"/>
              </a:spcBef>
            </a:pPr>
            <a:r>
              <a:rPr lang="en-US" altLang="en-US">
                <a:latin typeface="Courier New" panose="02070309020205020404" pitchFamily="49" charset="0"/>
              </a:rPr>
              <a:t>  SELECT *</a:t>
            </a:r>
          </a:p>
          <a:p>
            <a:pPr lvl="1">
              <a:spcBef>
                <a:spcPct val="0"/>
              </a:spcBef>
            </a:pPr>
            <a:r>
              <a:rPr lang="en-US" altLang="en-US">
                <a:latin typeface="Courier New" panose="02070309020205020404" pitchFamily="49" charset="0"/>
              </a:rPr>
              <a:t>  FROM   user_b.employees;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1835A42-90BF-143A-5B75-4DDBE59E2B97}"/>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5E68F86F-E6AC-34A3-27CF-71D98C11B8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altLang="en-US"/>
              <a:t>The </a:t>
            </a:r>
            <a:r>
              <a:rPr lang="en-US" altLang="en-US">
                <a:latin typeface="Courier New" panose="02070309020205020404" pitchFamily="49" charset="0"/>
              </a:rPr>
              <a:t>DEFAULT</a:t>
            </a:r>
            <a:r>
              <a:rPr lang="en-US" altLang="en-US"/>
              <a:t> Option</a:t>
            </a:r>
          </a:p>
          <a:p>
            <a:pPr lvl="1"/>
            <a:r>
              <a:rPr lang="en-US" altLang="en-US"/>
              <a:t>A column can be given a default value by using the </a:t>
            </a:r>
            <a:r>
              <a:rPr lang="en-US" altLang="en-US">
                <a:solidFill>
                  <a:srgbClr val="FC0128"/>
                </a:solidFill>
                <a:latin typeface="Courier New" panose="02070309020205020404" pitchFamily="49" charset="0"/>
              </a:rPr>
              <a:t>DEFAULT</a:t>
            </a:r>
            <a:r>
              <a:rPr lang="en-US" altLang="en-US">
                <a:solidFill>
                  <a:srgbClr val="FC0128"/>
                </a:solidFill>
              </a:rPr>
              <a:t> option</a:t>
            </a:r>
            <a:r>
              <a:rPr lang="en-US" altLang="en-US"/>
              <a:t>. This option prevents null values from entering the columns if a row is inserted without a value for the column. The default value can be a literal, an expression, or a SQL function, such as </a:t>
            </a:r>
            <a:r>
              <a:rPr lang="en-US" altLang="en-US">
                <a:solidFill>
                  <a:srgbClr val="FC0128"/>
                </a:solidFill>
                <a:latin typeface="Courier New" panose="02070309020205020404" pitchFamily="49" charset="0"/>
              </a:rPr>
              <a:t>SYSDATE</a:t>
            </a:r>
            <a:r>
              <a:rPr lang="en-US" altLang="en-US"/>
              <a:t> and </a:t>
            </a:r>
            <a:r>
              <a:rPr lang="en-US" altLang="en-US">
                <a:solidFill>
                  <a:srgbClr val="FC0128"/>
                </a:solidFill>
                <a:latin typeface="Courier New" panose="02070309020205020404" pitchFamily="49" charset="0"/>
              </a:rPr>
              <a:t>USER</a:t>
            </a:r>
            <a:r>
              <a:rPr lang="en-US" altLang="en-US"/>
              <a:t>, but the value cannot be the name of another column or a pseudocolumn, such as </a:t>
            </a:r>
            <a:r>
              <a:rPr lang="en-US" altLang="en-US">
                <a:solidFill>
                  <a:srgbClr val="FC0128"/>
                </a:solidFill>
                <a:latin typeface="Courier New" panose="02070309020205020404" pitchFamily="49" charset="0"/>
              </a:rPr>
              <a:t>NEXTVAL</a:t>
            </a:r>
            <a:r>
              <a:rPr lang="en-US" altLang="en-US">
                <a:solidFill>
                  <a:srgbClr val="FC0128"/>
                </a:solidFill>
              </a:rPr>
              <a:t> </a:t>
            </a:r>
            <a:r>
              <a:rPr lang="en-US" altLang="en-US"/>
              <a:t>or </a:t>
            </a:r>
            <a:r>
              <a:rPr lang="en-US" altLang="en-US">
                <a:solidFill>
                  <a:srgbClr val="FC0128"/>
                </a:solidFill>
                <a:latin typeface="Courier New" panose="02070309020205020404" pitchFamily="49" charset="0"/>
              </a:rPr>
              <a:t>CURRVAL</a:t>
            </a:r>
            <a:r>
              <a:rPr lang="en-US" altLang="en-US"/>
              <a:t>. The default expression must match the data type of the column.</a:t>
            </a:r>
          </a:p>
          <a:p>
            <a:pPr lvl="1"/>
            <a:r>
              <a:rPr lang="en-US" altLang="en-US" b="1"/>
              <a:t>Note:</a:t>
            </a:r>
            <a:r>
              <a:rPr lang="en-US" altLang="en-US"/>
              <a:t> </a:t>
            </a:r>
            <a:r>
              <a:rPr lang="en-US" altLang="en-US">
                <a:latin typeface="Courier New" panose="02070309020205020404" pitchFamily="49" charset="0"/>
              </a:rPr>
              <a:t>CURRVAL</a:t>
            </a:r>
            <a:r>
              <a:rPr lang="en-US" altLang="en-US"/>
              <a:t> and </a:t>
            </a:r>
            <a:r>
              <a:rPr lang="en-US" altLang="en-US">
                <a:latin typeface="Courier New" panose="02070309020205020404" pitchFamily="49" charset="0"/>
              </a:rPr>
              <a:t>NEXTVAL</a:t>
            </a:r>
            <a:r>
              <a:rPr lang="en-US" altLang="en-US"/>
              <a:t> are explained later.</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rgbClr val="0000FF"/>
                </a:solidFill>
              </a:rPr>
              <a:t>Instructor Note </a:t>
            </a:r>
          </a:p>
          <a:p>
            <a:pPr lvl="1"/>
            <a:r>
              <a:rPr lang="en-US" altLang="en-US">
                <a:solidFill>
                  <a:srgbClr val="0000FF"/>
                </a:solidFill>
              </a:rPr>
              <a:t>Here is an example for a pseudocolumn. For each row returned by a query, the </a:t>
            </a:r>
            <a:r>
              <a:rPr lang="en-US" altLang="en-US">
                <a:solidFill>
                  <a:srgbClr val="0000FF"/>
                </a:solidFill>
                <a:latin typeface="Courier New" panose="02070309020205020404" pitchFamily="49" charset="0"/>
              </a:rPr>
              <a:t>ROWNUM</a:t>
            </a:r>
            <a:r>
              <a:rPr lang="en-US" altLang="en-US">
                <a:solidFill>
                  <a:srgbClr val="0000FF"/>
                </a:solidFill>
              </a:rPr>
              <a:t> pseudocolumn returns a number indicating the order in which Oracle server selects the row from a table or set of joined rows. The first row selected has a </a:t>
            </a:r>
            <a:r>
              <a:rPr lang="en-US" altLang="en-US">
                <a:solidFill>
                  <a:srgbClr val="0000FF"/>
                </a:solidFill>
                <a:latin typeface="Courier New" panose="02070309020205020404" pitchFamily="49" charset="0"/>
              </a:rPr>
              <a:t>ROWNUM</a:t>
            </a:r>
            <a:r>
              <a:rPr lang="en-US" altLang="en-US">
                <a:solidFill>
                  <a:srgbClr val="0000FF"/>
                </a:solidFill>
              </a:rPr>
              <a:t> of 1, the second has 2, and so on.</a:t>
            </a:r>
          </a:p>
          <a:p>
            <a:pPr lvl="1"/>
            <a:r>
              <a:rPr lang="en-US" altLang="en-US">
                <a:solidFill>
                  <a:srgbClr val="0000FF"/>
                </a:solidFill>
              </a:rPr>
              <a:t>The default value works with the </a:t>
            </a:r>
            <a:r>
              <a:rPr lang="en-US" altLang="en-US">
                <a:solidFill>
                  <a:srgbClr val="0000FF"/>
                </a:solidFill>
                <a:latin typeface="Courier New" panose="02070309020205020404" pitchFamily="49" charset="0"/>
              </a:rPr>
              <a:t>DEFAULT</a:t>
            </a:r>
            <a:r>
              <a:rPr lang="en-US" altLang="en-US">
                <a:solidFill>
                  <a:srgbClr val="0000FF"/>
                </a:solidFill>
              </a:rPr>
              <a:t> keyword for </a:t>
            </a:r>
            <a:r>
              <a:rPr lang="en-US" altLang="en-US">
                <a:solidFill>
                  <a:srgbClr val="0000FF"/>
                </a:solidFill>
                <a:latin typeface="Courier New" panose="02070309020205020404" pitchFamily="49" charset="0"/>
              </a:rPr>
              <a:t>INSERT</a:t>
            </a:r>
            <a:r>
              <a:rPr lang="en-US" altLang="en-US">
                <a:solidFill>
                  <a:srgbClr val="0000FF"/>
                </a:solidFill>
              </a:rPr>
              <a:t> and </a:t>
            </a:r>
            <a:r>
              <a:rPr lang="en-US" altLang="en-US">
                <a:solidFill>
                  <a:srgbClr val="0000FF"/>
                </a:solidFill>
                <a:latin typeface="Courier New" panose="02070309020205020404" pitchFamily="49" charset="0"/>
              </a:rPr>
              <a:t>UPDATE</a:t>
            </a:r>
            <a:r>
              <a:rPr lang="en-US" altLang="en-US">
                <a:solidFill>
                  <a:srgbClr val="0000FF"/>
                </a:solidFill>
              </a:rPr>
              <a:t> statements discussed in the “Manipulating Data”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DD35EB7-1387-388F-C9AA-19D24B98738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90168094-E921-75B9-E7F3-CB1C517BD3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a:t>Creating Tables</a:t>
            </a:r>
          </a:p>
          <a:p>
            <a:pPr lvl="1"/>
            <a:r>
              <a:rPr lang="en-US" altLang="en-US"/>
              <a:t>The example on the slide creates the </a:t>
            </a:r>
            <a:r>
              <a:rPr lang="en-US" altLang="en-US">
                <a:latin typeface="Courier New" panose="02070309020205020404" pitchFamily="49" charset="0"/>
              </a:rPr>
              <a:t>DEPT</a:t>
            </a:r>
            <a:r>
              <a:rPr lang="en-US" altLang="en-US"/>
              <a:t> table, with three columns: </a:t>
            </a:r>
            <a:r>
              <a:rPr lang="en-US" altLang="en-US">
                <a:latin typeface="Courier New" panose="02070309020205020404" pitchFamily="49" charset="0"/>
              </a:rPr>
              <a:t>DEPTNO</a:t>
            </a:r>
            <a:r>
              <a:rPr lang="en-US" altLang="en-US"/>
              <a:t>, </a:t>
            </a:r>
            <a:r>
              <a:rPr lang="en-US" altLang="en-US">
                <a:latin typeface="Courier New" panose="02070309020205020404" pitchFamily="49" charset="0"/>
              </a:rPr>
              <a:t>DNAME</a:t>
            </a:r>
            <a:r>
              <a:rPr lang="en-US" altLang="en-US"/>
              <a:t>, and </a:t>
            </a:r>
            <a:r>
              <a:rPr lang="en-US" altLang="en-US">
                <a:latin typeface="Courier New" panose="02070309020205020404" pitchFamily="49" charset="0"/>
              </a:rPr>
              <a:t>LOC</a:t>
            </a:r>
            <a:r>
              <a:rPr lang="en-US" altLang="en-US"/>
              <a:t>. It further confirms the creation of the table by issuing the </a:t>
            </a:r>
            <a:r>
              <a:rPr lang="en-US" altLang="en-US">
                <a:latin typeface="Courier New" panose="02070309020205020404" pitchFamily="49" charset="0"/>
              </a:rPr>
              <a:t>DESCRIBE</a:t>
            </a:r>
            <a:r>
              <a:rPr lang="en-US" altLang="en-US"/>
              <a:t> command. </a:t>
            </a:r>
          </a:p>
          <a:p>
            <a:pPr lvl="1"/>
            <a:r>
              <a:rPr lang="en-US" altLang="en-US"/>
              <a:t>Since creating a table is a </a:t>
            </a:r>
            <a:r>
              <a:rPr lang="en-US" altLang="en-US">
                <a:solidFill>
                  <a:srgbClr val="FC0128"/>
                </a:solidFill>
              </a:rPr>
              <a:t>DDL statement</a:t>
            </a:r>
            <a:r>
              <a:rPr lang="en-US" altLang="en-US"/>
              <a:t>, an automatic </a:t>
            </a:r>
            <a:r>
              <a:rPr lang="en-US" altLang="en-US">
                <a:solidFill>
                  <a:srgbClr val="FC0128"/>
                </a:solidFill>
              </a:rPr>
              <a:t>commit </a:t>
            </a:r>
            <a:r>
              <a:rPr lang="en-US" altLang="en-US"/>
              <a:t>takes place when this statement is executed. </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endParaRPr lang="en-US" altLang="en-US">
              <a:solidFill>
                <a:schemeClr val="accent2"/>
              </a:solidFill>
            </a:endParaRPr>
          </a:p>
          <a:p>
            <a:r>
              <a:rPr lang="en-US" altLang="en-US">
                <a:solidFill>
                  <a:srgbClr val="0000FF"/>
                </a:solidFill>
              </a:rPr>
              <a:t>Instructor Note </a:t>
            </a:r>
          </a:p>
          <a:p>
            <a:pPr lvl="1"/>
            <a:r>
              <a:rPr lang="en-US" altLang="en-US">
                <a:solidFill>
                  <a:srgbClr val="0000FF"/>
                </a:solidFill>
              </a:rPr>
              <a:t>Explain that additional syntax for </a:t>
            </a:r>
            <a:r>
              <a:rPr lang="en-US" altLang="en-US">
                <a:solidFill>
                  <a:srgbClr val="0000FF"/>
                </a:solidFill>
                <a:latin typeface="Courier New" panose="02070309020205020404" pitchFamily="49" charset="0"/>
              </a:rPr>
              <a:t>CREATE TABLE</a:t>
            </a:r>
            <a:r>
              <a:rPr lang="en-US" altLang="en-US">
                <a:solidFill>
                  <a:srgbClr val="0000FF"/>
                </a:solidFill>
              </a:rPr>
              <a:t> could include constraints and so on. For more information on the </a:t>
            </a:r>
            <a:r>
              <a:rPr lang="en-US" altLang="en-US">
                <a:solidFill>
                  <a:srgbClr val="0000FF"/>
                </a:solidFill>
                <a:latin typeface="Courier New" panose="02070309020205020404" pitchFamily="49" charset="0"/>
              </a:rPr>
              <a:t>CREATE TABLE</a:t>
            </a:r>
            <a:r>
              <a:rPr lang="en-US" altLang="en-US">
                <a:solidFill>
                  <a:srgbClr val="0000FF"/>
                </a:solidFill>
              </a:rPr>
              <a:t> syntax, refer to: </a:t>
            </a:r>
            <a:r>
              <a:rPr lang="en-US" altLang="en-US" i="1">
                <a:solidFill>
                  <a:srgbClr val="0000FF"/>
                </a:solidFill>
              </a:rPr>
              <a:t>Oracle9i SQL Reference, </a:t>
            </a:r>
            <a:r>
              <a:rPr lang="en-US" altLang="en-US">
                <a:solidFill>
                  <a:srgbClr val="0000FF"/>
                </a:solidFill>
              </a:rPr>
              <a:t>“</a:t>
            </a:r>
            <a:r>
              <a:rPr lang="en-US" altLang="en-US">
                <a:solidFill>
                  <a:srgbClr val="0000FF"/>
                </a:solidFill>
                <a:latin typeface="Courier New" panose="02070309020205020404" pitchFamily="49" charset="0"/>
              </a:rPr>
              <a:t>CREATE TABLE</a:t>
            </a:r>
            <a:r>
              <a:rPr lang="en-US" altLang="en-US">
                <a:solidFill>
                  <a:srgbClr val="0000FF"/>
                </a:solidFil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51254B0-299F-81C2-B5F9-27B2354BC4F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B6C7997F-FB49-F19C-B25E-F69887D436AA}"/>
              </a:ext>
            </a:extLst>
          </p:cNvPr>
          <p:cNvSpPr>
            <a:spLocks noGrp="1" noChangeArrowheads="1"/>
          </p:cNvSpPr>
          <p:nvPr>
            <p:ph type="body" idx="1"/>
          </p:nvPr>
        </p:nvSpPr>
        <p:spPr bwMode="auto">
          <a:xfrm>
            <a:off x="412750" y="4773613"/>
            <a:ext cx="6029325" cy="3957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Tables in the Oracle Database</a:t>
            </a:r>
          </a:p>
          <a:p>
            <a:pPr lvl="1"/>
            <a:r>
              <a:rPr lang="en-US" altLang="en-US"/>
              <a:t>User tables are tables created by the user, such as </a:t>
            </a:r>
            <a:r>
              <a:rPr lang="en-US" altLang="en-US">
                <a:latin typeface="Courier New" panose="02070309020205020404" pitchFamily="49" charset="0"/>
              </a:rPr>
              <a:t>EMPLOYEES</a:t>
            </a:r>
            <a:r>
              <a:rPr lang="en-US" altLang="en-US"/>
              <a:t>. There is another collection of tables and views in the Oracle database known as the </a:t>
            </a:r>
            <a:r>
              <a:rPr lang="en-US" altLang="en-US" i="1">
                <a:solidFill>
                  <a:srgbClr val="FC0128"/>
                </a:solidFill>
              </a:rPr>
              <a:t>data dictionary</a:t>
            </a:r>
            <a:r>
              <a:rPr lang="en-US" altLang="en-US"/>
              <a:t>. This collection is created and maintained by the Oracle server and contains information about the database.</a:t>
            </a:r>
          </a:p>
          <a:p>
            <a:pPr lvl="1"/>
            <a:r>
              <a:rPr lang="en-US" altLang="en-US"/>
              <a:t>All data dictionary tables are owned by the </a:t>
            </a:r>
            <a:r>
              <a:rPr lang="en-US" altLang="en-US">
                <a:solidFill>
                  <a:srgbClr val="FC0128"/>
                </a:solidFill>
                <a:latin typeface="Courier New" panose="02070309020205020404" pitchFamily="49" charset="0"/>
              </a:rPr>
              <a:t>SYS</a:t>
            </a:r>
            <a:r>
              <a:rPr lang="en-US" altLang="en-US">
                <a:solidFill>
                  <a:srgbClr val="FC0128"/>
                </a:solidFill>
              </a:rPr>
              <a:t> user</a:t>
            </a:r>
            <a:r>
              <a:rPr lang="en-US" altLang="en-US"/>
              <a:t>. The base tables are rarely accessed by the user because the information in them is not easy to understand. Therefore, users typically access data dictionary views because the information is presented in a format that is easier to understand. Information stored in the data dictionary includes names of the Oracle server users, privileges granted to users, database object names, table constraints, and auditing information.</a:t>
            </a:r>
          </a:p>
          <a:p>
            <a:pPr lvl="1"/>
            <a:r>
              <a:rPr lang="en-US" altLang="en-US"/>
              <a:t>There are four categories of data dictionary views; each category has a distinct prefix that reflects its intended use.</a:t>
            </a:r>
          </a:p>
          <a:p>
            <a:pPr lvl="1"/>
            <a:endParaRPr lang="en-US" altLang="en-US"/>
          </a:p>
          <a:p>
            <a:endParaRPr lang="en-US" altLang="en-US">
              <a:latin typeface="Times New Roman" panose="02020603050405020304" pitchFamily="18" charset="0"/>
            </a:endParaRPr>
          </a:p>
        </p:txBody>
      </p:sp>
      <p:graphicFrame>
        <p:nvGraphicFramePr>
          <p:cNvPr id="48132" name="Object 2">
            <a:extLst>
              <a:ext uri="{FF2B5EF4-FFF2-40B4-BE49-F238E27FC236}">
                <a16:creationId xmlns:a16="http://schemas.microsoft.com/office/drawing/2014/main" id="{6778C16B-2E34-A136-4766-A3FD0DC9D163}"/>
              </a:ext>
            </a:extLst>
          </p:cNvPr>
          <p:cNvGraphicFramePr>
            <a:graphicFrameLocks/>
          </p:cNvGraphicFramePr>
          <p:nvPr/>
        </p:nvGraphicFramePr>
        <p:xfrm>
          <a:off x="606425" y="6842125"/>
          <a:ext cx="5813425" cy="2155825"/>
        </p:xfrm>
        <a:graphic>
          <a:graphicData uri="http://schemas.openxmlformats.org/presentationml/2006/ole">
            <mc:AlternateContent xmlns:mc="http://schemas.openxmlformats.org/markup-compatibility/2006">
              <mc:Choice xmlns:v="urn:schemas-microsoft-com:vml" Requires="v">
                <p:oleObj name="Document" r:id="rId3" imgW="6049963" imgH="2236788" progId="Word.Document.8">
                  <p:embed/>
                </p:oleObj>
              </mc:Choice>
              <mc:Fallback>
                <p:oleObj name="Document" r:id="rId3" imgW="6049963" imgH="2236788" progId="Word.Document.8">
                  <p:embed/>
                  <p:pic>
                    <p:nvPicPr>
                      <p:cNvPr id="48132" name="Object 2">
                        <a:extLst>
                          <a:ext uri="{FF2B5EF4-FFF2-40B4-BE49-F238E27FC236}">
                            <a16:creationId xmlns:a16="http://schemas.microsoft.com/office/drawing/2014/main" id="{6778C16B-2E34-A136-4766-A3FD0DC9D16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6842125"/>
                        <a:ext cx="5813425"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7FB347B-8B13-4715-31D1-28D8682E9844}"/>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965A820C-7927-FDD3-920B-73B874AE6A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471488" algn="l"/>
                <a:tab pos="1244600" algn="l"/>
              </a:tabLst>
            </a:pPr>
            <a:r>
              <a:rPr lang="en-US" altLang="en-US"/>
              <a:t>Querying the Data Dictionary</a:t>
            </a:r>
          </a:p>
          <a:p>
            <a:pPr lvl="1">
              <a:tabLst>
                <a:tab pos="471488" algn="l"/>
                <a:tab pos="1244600" algn="l"/>
              </a:tabLst>
            </a:pPr>
            <a:r>
              <a:rPr lang="en-US" altLang="en-US"/>
              <a:t>You can query the data dictionary tables to view various database objects owned by you. The data dictionary tables frequently used are these:</a:t>
            </a:r>
          </a:p>
          <a:p>
            <a:pPr lvl="2">
              <a:tabLst>
                <a:tab pos="471488" algn="l"/>
                <a:tab pos="1244600" algn="l"/>
              </a:tabLst>
            </a:pPr>
            <a:r>
              <a:rPr lang="en-US" altLang="en-US">
                <a:solidFill>
                  <a:srgbClr val="FC0128"/>
                </a:solidFill>
                <a:latin typeface="Courier New" panose="02070309020205020404" pitchFamily="49" charset="0"/>
              </a:rPr>
              <a:t>USER_TABLES</a:t>
            </a:r>
            <a:endParaRPr lang="en-US" altLang="en-US">
              <a:latin typeface="Courier New" panose="02070309020205020404" pitchFamily="49" charset="0"/>
            </a:endParaRPr>
          </a:p>
          <a:p>
            <a:pPr lvl="2">
              <a:tabLst>
                <a:tab pos="471488" algn="l"/>
                <a:tab pos="1244600" algn="l"/>
              </a:tabLst>
            </a:pPr>
            <a:r>
              <a:rPr lang="en-US" altLang="en-US">
                <a:solidFill>
                  <a:srgbClr val="FC0128"/>
                </a:solidFill>
                <a:latin typeface="Courier New" panose="02070309020205020404" pitchFamily="49" charset="0"/>
              </a:rPr>
              <a:t>USER_OBJECTS</a:t>
            </a:r>
            <a:endParaRPr lang="en-US" altLang="en-US">
              <a:latin typeface="Courier New" panose="02070309020205020404" pitchFamily="49" charset="0"/>
            </a:endParaRPr>
          </a:p>
          <a:p>
            <a:pPr lvl="2">
              <a:tabLst>
                <a:tab pos="471488" algn="l"/>
                <a:tab pos="1244600" algn="l"/>
              </a:tabLst>
            </a:pPr>
            <a:r>
              <a:rPr lang="en-US" altLang="en-US">
                <a:solidFill>
                  <a:srgbClr val="FC0128"/>
                </a:solidFill>
                <a:latin typeface="Courier New" panose="02070309020205020404" pitchFamily="49" charset="0"/>
              </a:rPr>
              <a:t>USER_CATALOG</a:t>
            </a:r>
            <a:endParaRPr lang="en-US" altLang="en-US"/>
          </a:p>
          <a:p>
            <a:pPr lvl="1">
              <a:tabLst>
                <a:tab pos="471488" algn="l"/>
                <a:tab pos="1244600" algn="l"/>
              </a:tabLst>
            </a:pPr>
            <a:r>
              <a:rPr lang="en-US" altLang="en-US" b="1"/>
              <a:t>Note:</a:t>
            </a:r>
            <a:r>
              <a:rPr lang="en-US" altLang="en-US"/>
              <a:t> </a:t>
            </a:r>
            <a:r>
              <a:rPr lang="en-US" altLang="en-US">
                <a:latin typeface="Courier New" panose="02070309020205020404" pitchFamily="49" charset="0"/>
              </a:rPr>
              <a:t>USER_CATALOG</a:t>
            </a:r>
            <a:r>
              <a:rPr lang="en-US" altLang="en-US"/>
              <a:t> has a synonym called </a:t>
            </a:r>
            <a:r>
              <a:rPr lang="en-US" altLang="en-US">
                <a:latin typeface="Courier New" panose="02070309020205020404" pitchFamily="49" charset="0"/>
              </a:rPr>
              <a:t>CAT</a:t>
            </a:r>
            <a:r>
              <a:rPr lang="en-US" altLang="en-US"/>
              <a:t>. You can use this synonym instead of </a:t>
            </a:r>
            <a:r>
              <a:rPr lang="en-US" altLang="en-US">
                <a:latin typeface="Courier New" panose="02070309020205020404" pitchFamily="49" charset="0"/>
              </a:rPr>
              <a:t>USER_CATALOG</a:t>
            </a:r>
            <a:r>
              <a:rPr lang="en-US" altLang="en-US"/>
              <a:t> in SQL statements.</a:t>
            </a:r>
          </a:p>
          <a:p>
            <a:pPr lvl="1">
              <a:tabLst>
                <a:tab pos="471488" algn="l"/>
                <a:tab pos="1244600" algn="l"/>
              </a:tabLst>
            </a:pPr>
            <a:endParaRPr lang="en-US" altLang="en-US" sz="500"/>
          </a:p>
          <a:p>
            <a:pPr lvl="2">
              <a:spcBef>
                <a:spcPct val="0"/>
              </a:spcBef>
              <a:tabLst>
                <a:tab pos="471488" algn="l"/>
                <a:tab pos="1244600" algn="l"/>
              </a:tabLst>
            </a:pPr>
            <a:r>
              <a:rPr lang="en-US" altLang="en-US">
                <a:latin typeface="Courier New" panose="02070309020205020404" pitchFamily="49" charset="0"/>
              </a:rPr>
              <a:t> SELECT  * </a:t>
            </a:r>
          </a:p>
          <a:p>
            <a:pPr lvl="2">
              <a:spcBef>
                <a:spcPct val="0"/>
              </a:spcBef>
              <a:tabLst>
                <a:tab pos="471488" algn="l"/>
                <a:tab pos="1244600" algn="l"/>
              </a:tabLst>
            </a:pPr>
            <a:r>
              <a:rPr lang="en-US" altLang="en-US">
                <a:latin typeface="Courier New" panose="02070309020205020404" pitchFamily="49" charset="0"/>
              </a:rPr>
              <a:t> FROM    CAT;</a:t>
            </a:r>
          </a:p>
          <a:p>
            <a:pPr>
              <a:spcBef>
                <a:spcPct val="0"/>
              </a:spcBef>
              <a:tabLst>
                <a:tab pos="471488" algn="l"/>
                <a:tab pos="1244600" algn="l"/>
              </a:tabLst>
            </a:pPr>
            <a:endParaRPr lang="en-US" altLang="en-US">
              <a:latin typeface="Courier New" panose="02070309020205020404"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0084A29-F1CB-2D42-B14A-F4BD5B418DC9}"/>
              </a:ext>
            </a:extLst>
          </p:cNvPr>
          <p:cNvSpPr>
            <a:spLocks noGrp="1" noRot="1" noChangeAspect="1" noChangeArrowheads="1" noTextEdit="1"/>
          </p:cNvSpPr>
          <p:nvPr>
            <p:ph type="sldImg"/>
          </p:nvPr>
        </p:nvSpPr>
        <p:spPr bwMode="auto">
          <a:xfrm>
            <a:off x="492125" y="161925"/>
            <a:ext cx="58705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53231F31-53C8-520C-CF26-8FE533A17538}"/>
              </a:ext>
            </a:extLst>
          </p:cNvPr>
          <p:cNvSpPr>
            <a:spLocks noGrp="1" noChangeArrowheads="1"/>
          </p:cNvSpPr>
          <p:nvPr>
            <p:ph type="body" idx="1"/>
          </p:nvPr>
        </p:nvSpPr>
        <p:spPr bwMode="auto">
          <a:xfrm>
            <a:off x="412750" y="4686300"/>
            <a:ext cx="6029325" cy="3757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Data Types</a:t>
            </a:r>
          </a:p>
          <a:p>
            <a:endParaRPr lang="en-US" altLang="en-US"/>
          </a:p>
          <a:p>
            <a:endParaRPr lang="en-US" altLang="en-US"/>
          </a:p>
          <a:p>
            <a:endParaRPr lang="en-US" altLang="en-US"/>
          </a:p>
          <a:p>
            <a:r>
              <a:rPr lang="en-US" altLang="en-US"/>
              <a:t> </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endParaRPr lang="en-US" altLang="en-US">
              <a:latin typeface="Times New Roman" panose="02020603050405020304" pitchFamily="18" charset="0"/>
            </a:endParaRPr>
          </a:p>
        </p:txBody>
      </p:sp>
      <p:graphicFrame>
        <p:nvGraphicFramePr>
          <p:cNvPr id="50180" name="Object 2">
            <a:extLst>
              <a:ext uri="{FF2B5EF4-FFF2-40B4-BE49-F238E27FC236}">
                <a16:creationId xmlns:a16="http://schemas.microsoft.com/office/drawing/2014/main" id="{A3A532B4-B0A7-58CA-FF74-3A368267CEE7}"/>
              </a:ext>
            </a:extLst>
          </p:cNvPr>
          <p:cNvGraphicFramePr>
            <a:graphicFrameLocks/>
          </p:cNvGraphicFramePr>
          <p:nvPr/>
        </p:nvGraphicFramePr>
        <p:xfrm>
          <a:off x="654050" y="4983163"/>
          <a:ext cx="5818188" cy="3340100"/>
        </p:xfrm>
        <a:graphic>
          <a:graphicData uri="http://schemas.openxmlformats.org/presentationml/2006/ole">
            <mc:AlternateContent xmlns:mc="http://schemas.openxmlformats.org/markup-compatibility/2006">
              <mc:Choice xmlns:v="urn:schemas-microsoft-com:vml" Requires="v">
                <p:oleObj name="Document" r:id="rId3" imgW="6053138" imgH="3465513" progId="Word.Document.8">
                  <p:embed/>
                </p:oleObj>
              </mc:Choice>
              <mc:Fallback>
                <p:oleObj name="Document" r:id="rId3" imgW="6053138" imgH="3465513" progId="Word.Document.8">
                  <p:embed/>
                  <p:pic>
                    <p:nvPicPr>
                      <p:cNvPr id="50180" name="Object 2">
                        <a:extLst>
                          <a:ext uri="{FF2B5EF4-FFF2-40B4-BE49-F238E27FC236}">
                            <a16:creationId xmlns:a16="http://schemas.microsoft.com/office/drawing/2014/main" id="{A3A532B4-B0A7-58CA-FF74-3A368267CEE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4983163"/>
                        <a:ext cx="5818188"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15B3-FE4C-B361-6F2C-8D77DE54EA9B}"/>
              </a:ext>
            </a:extLst>
          </p:cNvPr>
          <p:cNvSpPr>
            <a:spLocks noGrp="1"/>
          </p:cNvSpPr>
          <p:nvPr>
            <p:ph type="ctrTitle"/>
          </p:nvPr>
        </p:nvSpPr>
        <p:spPr>
          <a:xfrm>
            <a:off x="1524000" y="1122363"/>
            <a:ext cx="9144000" cy="2387600"/>
          </a:xfrm>
        </p:spPr>
        <p:txBody>
          <a:bodyPr anchor="b"/>
          <a:lstStyle>
            <a:lvl1pPr algn="ctr">
              <a:defRPr sz="6000">
                <a:latin typeface="Tw Cen MT" panose="020B0602020104020603" pitchFamily="34" charset="0"/>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65893C65-18FD-F8B7-A85B-B1CD3CDFB96B}"/>
              </a:ext>
            </a:extLst>
          </p:cNvPr>
          <p:cNvSpPr>
            <a:spLocks noGrp="1"/>
          </p:cNvSpPr>
          <p:nvPr>
            <p:ph type="subTitle" idx="1"/>
          </p:nvPr>
        </p:nvSpPr>
        <p:spPr>
          <a:xfrm>
            <a:off x="1524000" y="3602038"/>
            <a:ext cx="9144000" cy="1655762"/>
          </a:xfrm>
        </p:spPr>
        <p:txBody>
          <a:bodyPr/>
          <a:lstStyle>
            <a:lvl1pPr marL="0" indent="0" algn="ctr">
              <a:buNone/>
              <a:defRPr sz="2400">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PK" dirty="0"/>
          </a:p>
        </p:txBody>
      </p:sp>
      <p:sp>
        <p:nvSpPr>
          <p:cNvPr id="4" name="Date Placeholder 3">
            <a:extLst>
              <a:ext uri="{FF2B5EF4-FFF2-40B4-BE49-F238E27FC236}">
                <a16:creationId xmlns:a16="http://schemas.microsoft.com/office/drawing/2014/main" id="{4828F8E2-6420-D766-F50F-363AF82DE4DF}"/>
              </a:ext>
            </a:extLst>
          </p:cNvPr>
          <p:cNvSpPr>
            <a:spLocks noGrp="1"/>
          </p:cNvSpPr>
          <p:nvPr>
            <p:ph type="dt" sz="half" idx="10"/>
          </p:nvPr>
        </p:nvSpPr>
        <p:spPr/>
        <p:txBody>
          <a:bodyPr/>
          <a:lstStyle/>
          <a:p>
            <a:fld id="{30E30E47-0BCC-44B1-87F8-60043C44388A}" type="datetime8">
              <a:rPr lang="en-PK" smtClean="0"/>
              <a:t>08/09/2023 13:11</a:t>
            </a:fld>
            <a:endParaRPr lang="en-PK"/>
          </a:p>
        </p:txBody>
      </p:sp>
      <p:sp>
        <p:nvSpPr>
          <p:cNvPr id="5" name="Footer Placeholder 4">
            <a:extLst>
              <a:ext uri="{FF2B5EF4-FFF2-40B4-BE49-F238E27FC236}">
                <a16:creationId xmlns:a16="http://schemas.microsoft.com/office/drawing/2014/main" id="{21FA4CA4-AF02-74AB-68F8-923DD14DEAE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717F1C1-DB70-D609-BD11-61AF24DB5334}"/>
              </a:ext>
            </a:extLst>
          </p:cNvPr>
          <p:cNvSpPr>
            <a:spLocks noGrp="1"/>
          </p:cNvSpPr>
          <p:nvPr>
            <p:ph type="sldNum" sz="quarter" idx="12"/>
          </p:nvPr>
        </p:nvSpPr>
        <p:spPr/>
        <p:txBody>
          <a:bodyPr/>
          <a:lstStyle/>
          <a:p>
            <a:fld id="{AD69FD3C-0331-4B68-8D41-F67FB0458356}" type="slidenum">
              <a:rPr lang="en-PK" smtClean="0"/>
              <a:t>‹#›</a:t>
            </a:fld>
            <a:endParaRPr lang="en-PK"/>
          </a:p>
        </p:txBody>
      </p:sp>
      <p:pic>
        <p:nvPicPr>
          <p:cNvPr id="7" name="Picture 6">
            <a:extLst>
              <a:ext uri="{FF2B5EF4-FFF2-40B4-BE49-F238E27FC236}">
                <a16:creationId xmlns:a16="http://schemas.microsoft.com/office/drawing/2014/main" id="{A9781DE4-9743-BA80-AE9C-2E9CDA876194}"/>
              </a:ext>
            </a:extLst>
          </p:cNvPr>
          <p:cNvPicPr>
            <a:picLocks noChangeAspect="1"/>
          </p:cNvPicPr>
          <p:nvPr userDrawn="1"/>
        </p:nvPicPr>
        <p:blipFill>
          <a:blip r:embed="rId2"/>
          <a:stretch>
            <a:fillRect/>
          </a:stretch>
        </p:blipFill>
        <p:spPr>
          <a:xfrm>
            <a:off x="188068" y="94658"/>
            <a:ext cx="1183531" cy="1322596"/>
          </a:xfrm>
          <a:prstGeom prst="rect">
            <a:avLst/>
          </a:prstGeom>
        </p:spPr>
      </p:pic>
      <p:pic>
        <p:nvPicPr>
          <p:cNvPr id="8" name="Picture 7">
            <a:extLst>
              <a:ext uri="{FF2B5EF4-FFF2-40B4-BE49-F238E27FC236}">
                <a16:creationId xmlns:a16="http://schemas.microsoft.com/office/drawing/2014/main" id="{820234D6-A0D0-D91A-5921-EB4C23C3E761}"/>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10681476" y="90376"/>
            <a:ext cx="1322456" cy="1326878"/>
          </a:xfrm>
          <a:prstGeom prst="rect">
            <a:avLst/>
          </a:prstGeom>
        </p:spPr>
      </p:pic>
    </p:spTree>
    <p:extLst>
      <p:ext uri="{BB962C8B-B14F-4D97-AF65-F5344CB8AC3E}">
        <p14:creationId xmlns:p14="http://schemas.microsoft.com/office/powerpoint/2010/main" val="18265687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92A1-3AAB-2FEA-381E-B83CEC4D4083}"/>
              </a:ext>
            </a:extLst>
          </p:cNvPr>
          <p:cNvSpPr>
            <a:spLocks noGrp="1"/>
          </p:cNvSpPr>
          <p:nvPr>
            <p:ph type="title"/>
          </p:nvPr>
        </p:nvSpPr>
        <p:spPr>
          <a:xfrm>
            <a:off x="1385454" y="60616"/>
            <a:ext cx="9301019" cy="1325563"/>
          </a:xfrm>
        </p:spPr>
        <p:txBody>
          <a:bodyPr>
            <a:normAutofit/>
          </a:bodyPr>
          <a:lstStyle>
            <a:lvl1pPr>
              <a:defRPr sz="480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1AA07B1-3E99-862B-E19E-3C63827DE046}"/>
              </a:ext>
            </a:extLst>
          </p:cNvPr>
          <p:cNvSpPr>
            <a:spLocks noGrp="1"/>
          </p:cNvSpPr>
          <p:nvPr>
            <p:ph idx="1"/>
          </p:nvPr>
        </p:nvSpPr>
        <p:spPr>
          <a:xfrm>
            <a:off x="1385454" y="1496291"/>
            <a:ext cx="9301019" cy="4680672"/>
          </a:xfr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7C8AE566-379A-EC50-7A4D-38896D6BA327}"/>
              </a:ext>
            </a:extLst>
          </p:cNvPr>
          <p:cNvSpPr>
            <a:spLocks noGrp="1"/>
          </p:cNvSpPr>
          <p:nvPr>
            <p:ph type="dt" sz="half" idx="10"/>
          </p:nvPr>
        </p:nvSpPr>
        <p:spPr/>
        <p:txBody>
          <a:bodyPr/>
          <a:lstStyle/>
          <a:p>
            <a:fld id="{BE3939C5-D8C8-41CB-A69D-455A8A6EC13F}" type="datetime8">
              <a:rPr lang="en-PK" smtClean="0"/>
              <a:t>08/09/2023 13:11</a:t>
            </a:fld>
            <a:endParaRPr lang="en-PK"/>
          </a:p>
        </p:txBody>
      </p:sp>
      <p:sp>
        <p:nvSpPr>
          <p:cNvPr id="5" name="Footer Placeholder 4">
            <a:extLst>
              <a:ext uri="{FF2B5EF4-FFF2-40B4-BE49-F238E27FC236}">
                <a16:creationId xmlns:a16="http://schemas.microsoft.com/office/drawing/2014/main" id="{962AD93A-7771-F60E-0A8A-B110D2EF9C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107C618-0F64-36F4-469C-28DC3A201687}"/>
              </a:ext>
            </a:extLst>
          </p:cNvPr>
          <p:cNvSpPr>
            <a:spLocks noGrp="1"/>
          </p:cNvSpPr>
          <p:nvPr>
            <p:ph type="sldNum" sz="quarter" idx="12"/>
          </p:nvPr>
        </p:nvSpPr>
        <p:spPr/>
        <p:txBody>
          <a:bodyPr/>
          <a:lstStyle/>
          <a:p>
            <a:fld id="{AD69FD3C-0331-4B68-8D41-F67FB0458356}" type="slidenum">
              <a:rPr lang="en-PK" smtClean="0"/>
              <a:t>‹#›</a:t>
            </a:fld>
            <a:endParaRPr lang="en-PK"/>
          </a:p>
        </p:txBody>
      </p:sp>
      <p:pic>
        <p:nvPicPr>
          <p:cNvPr id="7" name="Picture 6">
            <a:extLst>
              <a:ext uri="{FF2B5EF4-FFF2-40B4-BE49-F238E27FC236}">
                <a16:creationId xmlns:a16="http://schemas.microsoft.com/office/drawing/2014/main" id="{FAABCFE8-13DA-BBBA-7551-BCB0EE563B43}"/>
              </a:ext>
            </a:extLst>
          </p:cNvPr>
          <p:cNvPicPr>
            <a:picLocks noChangeAspect="1"/>
          </p:cNvPicPr>
          <p:nvPr userDrawn="1"/>
        </p:nvPicPr>
        <p:blipFill>
          <a:blip r:embed="rId2"/>
          <a:stretch>
            <a:fillRect/>
          </a:stretch>
        </p:blipFill>
        <p:spPr>
          <a:xfrm>
            <a:off x="340467" y="232405"/>
            <a:ext cx="878734" cy="981984"/>
          </a:xfrm>
          <a:prstGeom prst="rect">
            <a:avLst/>
          </a:prstGeom>
        </p:spPr>
      </p:pic>
      <p:pic>
        <p:nvPicPr>
          <p:cNvPr id="8" name="Picture 7">
            <a:extLst>
              <a:ext uri="{FF2B5EF4-FFF2-40B4-BE49-F238E27FC236}">
                <a16:creationId xmlns:a16="http://schemas.microsoft.com/office/drawing/2014/main" id="{A9502FE0-7E0A-1787-C1FF-539323589C5D}"/>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10851764" y="230815"/>
            <a:ext cx="981880" cy="985164"/>
          </a:xfrm>
          <a:prstGeom prst="rect">
            <a:avLst/>
          </a:prstGeom>
        </p:spPr>
      </p:pic>
    </p:spTree>
    <p:extLst>
      <p:ext uri="{BB962C8B-B14F-4D97-AF65-F5344CB8AC3E}">
        <p14:creationId xmlns:p14="http://schemas.microsoft.com/office/powerpoint/2010/main" val="23980225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40FC-97A2-18FA-C133-D7B405EC0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B2AEE3A-2AF8-E2D7-3D85-9416CC95C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FC492-D523-0936-A478-66392CCBEDBC}"/>
              </a:ext>
            </a:extLst>
          </p:cNvPr>
          <p:cNvSpPr>
            <a:spLocks noGrp="1"/>
          </p:cNvSpPr>
          <p:nvPr>
            <p:ph type="dt" sz="half" idx="10"/>
          </p:nvPr>
        </p:nvSpPr>
        <p:spPr/>
        <p:txBody>
          <a:bodyPr/>
          <a:lstStyle/>
          <a:p>
            <a:fld id="{F27EB859-6FAB-4C29-B3D3-0B60894CD1FD}" type="datetimeFigureOut">
              <a:rPr lang="en-PK" smtClean="0"/>
              <a:t>08/09/2023</a:t>
            </a:fld>
            <a:endParaRPr lang="en-PK"/>
          </a:p>
        </p:txBody>
      </p:sp>
      <p:sp>
        <p:nvSpPr>
          <p:cNvPr id="5" name="Footer Placeholder 4">
            <a:extLst>
              <a:ext uri="{FF2B5EF4-FFF2-40B4-BE49-F238E27FC236}">
                <a16:creationId xmlns:a16="http://schemas.microsoft.com/office/drawing/2014/main" id="{50ECCD26-81AA-5009-7990-A94CC1D3EEB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E82988B-DABB-4AF4-42CB-765B555CB59E}"/>
              </a:ext>
            </a:extLst>
          </p:cNvPr>
          <p:cNvSpPr>
            <a:spLocks noGrp="1"/>
          </p:cNvSpPr>
          <p:nvPr>
            <p:ph type="sldNum" sz="quarter" idx="12"/>
          </p:nvPr>
        </p:nvSpPr>
        <p:spPr/>
        <p:txBody>
          <a:bodyPr/>
          <a:lstStyle/>
          <a:p>
            <a:fld id="{0E33937D-0158-4678-B077-B2F7B30EE3D0}" type="slidenum">
              <a:rPr lang="en-PK" smtClean="0"/>
              <a:t>‹#›</a:t>
            </a:fld>
            <a:endParaRPr lang="en-PK"/>
          </a:p>
        </p:txBody>
      </p:sp>
      <p:pic>
        <p:nvPicPr>
          <p:cNvPr id="7" name="Picture 6">
            <a:extLst>
              <a:ext uri="{FF2B5EF4-FFF2-40B4-BE49-F238E27FC236}">
                <a16:creationId xmlns:a16="http://schemas.microsoft.com/office/drawing/2014/main" id="{4BF27172-E7D4-7F86-D3D4-83A956E02CB2}"/>
              </a:ext>
            </a:extLst>
          </p:cNvPr>
          <p:cNvPicPr>
            <a:picLocks noChangeAspect="1"/>
          </p:cNvPicPr>
          <p:nvPr userDrawn="1"/>
        </p:nvPicPr>
        <p:blipFill>
          <a:blip r:embed="rId2"/>
          <a:stretch>
            <a:fillRect/>
          </a:stretch>
        </p:blipFill>
        <p:spPr>
          <a:xfrm>
            <a:off x="188068" y="94658"/>
            <a:ext cx="1183531" cy="1322596"/>
          </a:xfrm>
          <a:prstGeom prst="rect">
            <a:avLst/>
          </a:prstGeom>
        </p:spPr>
      </p:pic>
      <p:pic>
        <p:nvPicPr>
          <p:cNvPr id="8" name="Picture 7">
            <a:extLst>
              <a:ext uri="{FF2B5EF4-FFF2-40B4-BE49-F238E27FC236}">
                <a16:creationId xmlns:a16="http://schemas.microsoft.com/office/drawing/2014/main" id="{C9F97048-1CE1-94F5-3727-40946FBFCD47}"/>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10681476" y="90376"/>
            <a:ext cx="1322456" cy="1326878"/>
          </a:xfrm>
          <a:prstGeom prst="rect">
            <a:avLst/>
          </a:prstGeom>
        </p:spPr>
      </p:pic>
    </p:spTree>
    <p:extLst>
      <p:ext uri="{BB962C8B-B14F-4D97-AF65-F5344CB8AC3E}">
        <p14:creationId xmlns:p14="http://schemas.microsoft.com/office/powerpoint/2010/main" val="256130129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0323A330-37CE-58BB-AF34-3A987E210282}"/>
              </a:ext>
            </a:extLst>
          </p:cNvPr>
          <p:cNvSpPr>
            <a:spLocks noGrp="1"/>
          </p:cNvSpPr>
          <p:nvPr>
            <p:ph type="dt" sz="half" idx="10"/>
          </p:nvPr>
        </p:nvSpPr>
        <p:spPr/>
        <p:txBody>
          <a:bodyPr/>
          <a:lstStyle>
            <a:lvl1pPr>
              <a:defRPr/>
            </a:lvl1pPr>
          </a:lstStyle>
          <a:p>
            <a:pPr>
              <a:defRPr/>
            </a:pPr>
            <a:fld id="{3418FC93-D8DB-4613-A6F4-A9B84E575046}" type="datetime1">
              <a:rPr lang="en-US" smtClean="0"/>
              <a:t>8/9/2023</a:t>
            </a:fld>
            <a:endParaRPr lang="en-US" dirty="0"/>
          </a:p>
        </p:txBody>
      </p:sp>
      <p:sp>
        <p:nvSpPr>
          <p:cNvPr id="4" name="Footer Placeholder 2">
            <a:extLst>
              <a:ext uri="{FF2B5EF4-FFF2-40B4-BE49-F238E27FC236}">
                <a16:creationId xmlns:a16="http://schemas.microsoft.com/office/drawing/2014/main" id="{3757E998-7271-1965-A552-980184EE5C6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4E0ECF31-FB63-55ED-8124-ED6ABFBFA611}"/>
              </a:ext>
            </a:extLst>
          </p:cNvPr>
          <p:cNvSpPr>
            <a:spLocks noGrp="1"/>
          </p:cNvSpPr>
          <p:nvPr>
            <p:ph type="sldNum" sz="quarter" idx="12"/>
          </p:nvPr>
        </p:nvSpPr>
        <p:spPr/>
        <p:txBody>
          <a:bodyPr/>
          <a:lstStyle>
            <a:lvl1pPr>
              <a:defRPr/>
            </a:lvl1pPr>
          </a:lstStyle>
          <a:p>
            <a:fld id="{9AB686BF-796B-4BD9-B54E-1ABE301430B7}" type="slidenum">
              <a:rPr lang="en-US" altLang="en-US"/>
              <a:pPr/>
              <a:t>‹#›</a:t>
            </a:fld>
            <a:endParaRPr lang="en-US" altLang="en-US"/>
          </a:p>
        </p:txBody>
      </p:sp>
    </p:spTree>
    <p:extLst>
      <p:ext uri="{BB962C8B-B14F-4D97-AF65-F5344CB8AC3E}">
        <p14:creationId xmlns:p14="http://schemas.microsoft.com/office/powerpoint/2010/main" val="1848219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110DF-066A-4B2C-E3A7-6D4D3D889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4C73591A-EC15-58CE-F422-C92015CF1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3EEBF50-48D2-CA37-54DE-F8F5131A4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00326-76EA-4948-AB32-D226EBBC4794}" type="datetime8">
              <a:rPr lang="en-PK" smtClean="0"/>
              <a:t>08/09/2023 13:11</a:t>
            </a:fld>
            <a:endParaRPr lang="en-PK"/>
          </a:p>
        </p:txBody>
      </p:sp>
      <p:sp>
        <p:nvSpPr>
          <p:cNvPr id="5" name="Footer Placeholder 4">
            <a:extLst>
              <a:ext uri="{FF2B5EF4-FFF2-40B4-BE49-F238E27FC236}">
                <a16:creationId xmlns:a16="http://schemas.microsoft.com/office/drawing/2014/main" id="{FC983972-0C00-F1E7-BC54-0FF2345E3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0CD2378-18C1-7B87-A7EF-482059F13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FD3C-0331-4B68-8D41-F67FB0458356}" type="slidenum">
              <a:rPr lang="en-PK" smtClean="0"/>
              <a:t>‹#›</a:t>
            </a:fld>
            <a:endParaRPr lang="en-PK"/>
          </a:p>
        </p:txBody>
      </p:sp>
    </p:spTree>
    <p:extLst>
      <p:ext uri="{BB962C8B-B14F-4D97-AF65-F5344CB8AC3E}">
        <p14:creationId xmlns:p14="http://schemas.microsoft.com/office/powerpoint/2010/main" val="823247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4000" r="-4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12A8F-46BA-E4AF-C378-A09DE987D1C9}"/>
              </a:ext>
            </a:extLst>
          </p:cNvPr>
          <p:cNvSpPr txBox="1"/>
          <p:nvPr/>
        </p:nvSpPr>
        <p:spPr>
          <a:xfrm>
            <a:off x="1612612" y="1800950"/>
            <a:ext cx="8966814" cy="1077218"/>
          </a:xfrm>
          <a:prstGeom prst="rect">
            <a:avLst/>
          </a:prstGeom>
          <a:noFill/>
        </p:spPr>
        <p:txBody>
          <a:bodyPr wrap="none" rtlCol="0">
            <a:spAutoFit/>
          </a:bodyPr>
          <a:lstStyle/>
          <a:p>
            <a:pPr algn="ctr"/>
            <a:r>
              <a:rPr lang="en-AU" sz="4000" b="1" dirty="0">
                <a:effectLst>
                  <a:outerShdw blurRad="38100" dist="38100" dir="2700000" algn="tl">
                    <a:srgbClr val="000000">
                      <a:alpha val="43137"/>
                    </a:srgbClr>
                  </a:outerShdw>
                </a:effectLst>
              </a:rPr>
              <a:t>High Impact Skills Development Program </a:t>
            </a:r>
          </a:p>
          <a:p>
            <a:pPr algn="ctr"/>
            <a:r>
              <a:rPr lang="en-AU" sz="2400" b="1" dirty="0"/>
              <a:t>in Artificial Intelligence, Data Science, and Blockchain</a:t>
            </a:r>
            <a:endParaRPr lang="en-AU" sz="2000" b="1" dirty="0"/>
          </a:p>
        </p:txBody>
      </p:sp>
      <p:sp>
        <p:nvSpPr>
          <p:cNvPr id="5" name="TextBox 4">
            <a:extLst>
              <a:ext uri="{FF2B5EF4-FFF2-40B4-BE49-F238E27FC236}">
                <a16:creationId xmlns:a16="http://schemas.microsoft.com/office/drawing/2014/main" id="{8792577E-9A45-3F11-D6DA-328E4757A354}"/>
              </a:ext>
            </a:extLst>
          </p:cNvPr>
          <p:cNvSpPr txBox="1"/>
          <p:nvPr/>
        </p:nvSpPr>
        <p:spPr>
          <a:xfrm>
            <a:off x="1678280" y="3554693"/>
            <a:ext cx="8835496" cy="892552"/>
          </a:xfrm>
          <a:prstGeom prst="rect">
            <a:avLst/>
          </a:prstGeom>
          <a:noFill/>
        </p:spPr>
        <p:txBody>
          <a:bodyPr wrap="none" rtlCol="0">
            <a:spAutoFit/>
          </a:bodyPr>
          <a:lstStyle/>
          <a:p>
            <a:pPr algn="ctr"/>
            <a:r>
              <a:rPr lang="en-AU" sz="2800" b="1" dirty="0"/>
              <a:t>Module 6: Data Mining Using SQL &amp; NoSQL</a:t>
            </a:r>
          </a:p>
          <a:p>
            <a:pPr algn="ctr"/>
            <a:r>
              <a:rPr lang="en-AU" sz="2400" dirty="0">
                <a:effectLst>
                  <a:outerShdw blurRad="38100" dist="38100" dir="2700000" algn="tl">
                    <a:srgbClr val="000000">
                      <a:alpha val="43137"/>
                    </a:srgbClr>
                  </a:outerShdw>
                </a:effectLst>
              </a:rPr>
              <a:t>Lecture 3 </a:t>
            </a:r>
            <a:r>
              <a:rPr lang="en-US" sz="2000" b="1" i="0" dirty="0">
                <a:solidFill>
                  <a:srgbClr val="222222"/>
                </a:solidFill>
                <a:effectLst/>
                <a:latin typeface="Arial" panose="020B0604020202020204" pitchFamily="34" charset="0"/>
              </a:rPr>
              <a:t>: Reading, Transforming and Loading Data into Data Sources</a:t>
            </a:r>
            <a:endParaRPr lang="en-AU" sz="2000"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9875D5F4-1F36-E06E-32C1-FB4E0B6812F8}"/>
              </a:ext>
            </a:extLst>
          </p:cNvPr>
          <p:cNvSpPr/>
          <p:nvPr/>
        </p:nvSpPr>
        <p:spPr>
          <a:xfrm flipV="1">
            <a:off x="2977204" y="2995979"/>
            <a:ext cx="6237605"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0D94D008-C041-EC14-5186-A2DAEC2CD8B7}"/>
              </a:ext>
            </a:extLst>
          </p:cNvPr>
          <p:cNvSpPr txBox="1"/>
          <p:nvPr/>
        </p:nvSpPr>
        <p:spPr>
          <a:xfrm>
            <a:off x="4045104" y="5263557"/>
            <a:ext cx="4101829" cy="769441"/>
          </a:xfrm>
          <a:prstGeom prst="rect">
            <a:avLst/>
          </a:prstGeom>
          <a:noFill/>
        </p:spPr>
        <p:txBody>
          <a:bodyPr wrap="none" rtlCol="0">
            <a:spAutoFit/>
          </a:bodyPr>
          <a:lstStyle/>
          <a:p>
            <a:pPr algn="ctr"/>
            <a:r>
              <a:rPr lang="en-AU" sz="2400" dirty="0"/>
              <a:t>Instructor: Dr. Muhammad Bilal</a:t>
            </a:r>
          </a:p>
          <a:p>
            <a:pPr algn="ctr"/>
            <a:r>
              <a:rPr lang="en-AU" sz="2000" dirty="0"/>
              <a:t>Assistant Professor, SEECS, NUST</a:t>
            </a:r>
          </a:p>
        </p:txBody>
      </p:sp>
      <p:sp>
        <p:nvSpPr>
          <p:cNvPr id="8" name="Slide Number Placeholder 7">
            <a:extLst>
              <a:ext uri="{FF2B5EF4-FFF2-40B4-BE49-F238E27FC236}">
                <a16:creationId xmlns:a16="http://schemas.microsoft.com/office/drawing/2014/main" id="{83828436-0445-7185-86C5-57864D7E6D74}"/>
              </a:ext>
            </a:extLst>
          </p:cNvPr>
          <p:cNvSpPr>
            <a:spLocks noGrp="1"/>
          </p:cNvSpPr>
          <p:nvPr>
            <p:ph type="sldNum" sz="quarter" idx="12"/>
          </p:nvPr>
        </p:nvSpPr>
        <p:spPr/>
        <p:txBody>
          <a:bodyPr/>
          <a:lstStyle/>
          <a:p>
            <a:fld id="{AD69FD3C-0331-4B68-8D41-F67FB0458356}" type="slidenum">
              <a:rPr lang="en-PK" smtClean="0"/>
              <a:t>1</a:t>
            </a:fld>
            <a:endParaRPr lang="en-PK"/>
          </a:p>
        </p:txBody>
      </p:sp>
    </p:spTree>
    <p:extLst>
      <p:ext uri="{BB962C8B-B14F-4D97-AF65-F5344CB8AC3E}">
        <p14:creationId xmlns:p14="http://schemas.microsoft.com/office/powerpoint/2010/main" val="2357704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NULLIF</a:t>
            </a:r>
          </a:p>
        </p:txBody>
      </p:sp>
      <p:sp>
        <p:nvSpPr>
          <p:cNvPr id="3" name="Content Placeholder 2">
            <a:extLst>
              <a:ext uri="{FF2B5EF4-FFF2-40B4-BE49-F238E27FC236}">
                <a16:creationId xmlns:a16="http://schemas.microsoft.com/office/drawing/2014/main" id="{3CD1275B-1927-7C0E-3656-EB9233E1A97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NULLIF() function compares two expressions and returns NULL if they are equal. Otherwise, the first expression is returned.</a:t>
            </a:r>
          </a:p>
        </p:txBody>
      </p:sp>
      <p:sp>
        <p:nvSpPr>
          <p:cNvPr id="8" name="Trapezoid 7">
            <a:extLst>
              <a:ext uri="{FF2B5EF4-FFF2-40B4-BE49-F238E27FC236}">
                <a16:creationId xmlns:a16="http://schemas.microsoft.com/office/drawing/2014/main" id="{4530E05D-55FC-10D8-70C3-270BC0EAEB4C}"/>
              </a:ext>
            </a:extLst>
          </p:cNvPr>
          <p:cNvSpPr/>
          <p:nvPr/>
        </p:nvSpPr>
        <p:spPr>
          <a:xfrm flipV="1">
            <a:off x="1981201" y="4225502"/>
            <a:ext cx="7121082" cy="659524"/>
          </a:xfrm>
          <a:prstGeom prst="trapezoid">
            <a:avLst>
              <a:gd name="adj" fmla="val 353128"/>
            </a:avLst>
          </a:prstGeom>
          <a:solidFill>
            <a:schemeClr val="bg1">
              <a:lumMod val="65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1C5F10-C6BD-AB11-0EF8-70A9B396A440}"/>
              </a:ext>
            </a:extLst>
          </p:cNvPr>
          <p:cNvPicPr>
            <a:picLocks noChangeAspect="1"/>
          </p:cNvPicPr>
          <p:nvPr/>
        </p:nvPicPr>
        <p:blipFill rotWithShape="1">
          <a:blip r:embed="rId2"/>
          <a:srcRect b="79795"/>
          <a:stretch/>
        </p:blipFill>
        <p:spPr>
          <a:xfrm>
            <a:off x="1733457" y="2857306"/>
            <a:ext cx="7368826" cy="1310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01BCA3D7-6741-4764-943C-5DA30BB0E9B8}"/>
              </a:ext>
            </a:extLst>
          </p:cNvPr>
          <p:cNvPicPr>
            <a:picLocks noChangeAspect="1"/>
          </p:cNvPicPr>
          <p:nvPr/>
        </p:nvPicPr>
        <p:blipFill rotWithShape="1">
          <a:blip r:embed="rId2"/>
          <a:srcRect t="68083" r="23481"/>
          <a:stretch/>
        </p:blipFill>
        <p:spPr>
          <a:xfrm>
            <a:off x="3475030" y="4772382"/>
            <a:ext cx="4133424" cy="1517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783083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normAutofit/>
          </a:bodyPr>
          <a:lstStyle/>
          <a:p>
            <a:r>
              <a:rPr lang="en-US" altLang="en-US" dirty="0"/>
              <a:t>Data Transforming: COALESCE()</a:t>
            </a:r>
          </a:p>
        </p:txBody>
      </p:sp>
      <p:sp>
        <p:nvSpPr>
          <p:cNvPr id="3" name="Content Placeholder 2">
            <a:extLst>
              <a:ext uri="{FF2B5EF4-FFF2-40B4-BE49-F238E27FC236}">
                <a16:creationId xmlns:a16="http://schemas.microsoft.com/office/drawing/2014/main" id="{3CD1275B-1927-7C0E-3656-EB9233E1A97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COALESCE() function returns the first non-null value in a list.</a:t>
            </a:r>
          </a:p>
        </p:txBody>
      </p:sp>
      <p:sp>
        <p:nvSpPr>
          <p:cNvPr id="8" name="Trapezoid 7">
            <a:extLst>
              <a:ext uri="{FF2B5EF4-FFF2-40B4-BE49-F238E27FC236}">
                <a16:creationId xmlns:a16="http://schemas.microsoft.com/office/drawing/2014/main" id="{4530E05D-55FC-10D8-70C3-270BC0EAEB4C}"/>
              </a:ext>
            </a:extLst>
          </p:cNvPr>
          <p:cNvSpPr/>
          <p:nvPr/>
        </p:nvSpPr>
        <p:spPr>
          <a:xfrm flipV="1">
            <a:off x="3881755" y="4112857"/>
            <a:ext cx="4663441" cy="659524"/>
          </a:xfrm>
          <a:prstGeom prst="trapezoid">
            <a:avLst>
              <a:gd name="adj" fmla="val 232969"/>
            </a:avLst>
          </a:prstGeom>
          <a:solidFill>
            <a:schemeClr val="bg1">
              <a:lumMod val="65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DCDAC4-7CFF-A76B-46D6-E6593A21E070}"/>
              </a:ext>
            </a:extLst>
          </p:cNvPr>
          <p:cNvPicPr>
            <a:picLocks noChangeAspect="1"/>
          </p:cNvPicPr>
          <p:nvPr/>
        </p:nvPicPr>
        <p:blipFill rotWithShape="1">
          <a:blip r:embed="rId2"/>
          <a:srcRect b="81963"/>
          <a:stretch/>
        </p:blipFill>
        <p:spPr>
          <a:xfrm>
            <a:off x="3369852" y="2802631"/>
            <a:ext cx="5327743" cy="1310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E0037A7A-F787-E1C0-2909-4BC7792F00D4}"/>
              </a:ext>
            </a:extLst>
          </p:cNvPr>
          <p:cNvPicPr>
            <a:picLocks noChangeAspect="1"/>
          </p:cNvPicPr>
          <p:nvPr/>
        </p:nvPicPr>
        <p:blipFill rotWithShape="1">
          <a:blip r:embed="rId2"/>
          <a:srcRect t="64268"/>
          <a:stretch/>
        </p:blipFill>
        <p:spPr>
          <a:xfrm>
            <a:off x="4771951" y="4772381"/>
            <a:ext cx="2883048" cy="1404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552764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5C11-EED2-8298-8EF1-6CA3CF321BBF}"/>
              </a:ext>
            </a:extLst>
          </p:cNvPr>
          <p:cNvSpPr>
            <a:spLocks noGrp="1"/>
          </p:cNvSpPr>
          <p:nvPr>
            <p:ph type="title"/>
          </p:nvPr>
        </p:nvSpPr>
        <p:spPr/>
        <p:txBody>
          <a:bodyPr/>
          <a:lstStyle/>
          <a:p>
            <a:r>
              <a:rPr lang="en-US" dirty="0"/>
              <a:t>Creating Data Storage Objects</a:t>
            </a:r>
          </a:p>
        </p:txBody>
      </p:sp>
      <p:sp>
        <p:nvSpPr>
          <p:cNvPr id="3" name="Text Placeholder 2">
            <a:extLst>
              <a:ext uri="{FF2B5EF4-FFF2-40B4-BE49-F238E27FC236}">
                <a16:creationId xmlns:a16="http://schemas.microsoft.com/office/drawing/2014/main" id="{A36E30BF-19E5-8738-A2F4-B7AB3EA096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C0D500-9FCC-2F14-DE86-F6E023303CDC}"/>
              </a:ext>
            </a:extLst>
          </p:cNvPr>
          <p:cNvSpPr>
            <a:spLocks noGrp="1"/>
          </p:cNvSpPr>
          <p:nvPr>
            <p:ph type="sldNum" sz="quarter" idx="12"/>
          </p:nvPr>
        </p:nvSpPr>
        <p:spPr/>
        <p:txBody>
          <a:bodyPr/>
          <a:lstStyle/>
          <a:p>
            <a:fld id="{0E33937D-0158-4678-B077-B2F7B30EE3D0}" type="slidenum">
              <a:rPr lang="en-PK" smtClean="0"/>
              <a:t>12</a:t>
            </a:fld>
            <a:endParaRPr lang="en-PK" dirty="0"/>
          </a:p>
        </p:txBody>
      </p:sp>
      <p:pic>
        <p:nvPicPr>
          <p:cNvPr id="2052" name="Picture 4">
            <a:extLst>
              <a:ext uri="{FF2B5EF4-FFF2-40B4-BE49-F238E27FC236}">
                <a16:creationId xmlns:a16="http://schemas.microsoft.com/office/drawing/2014/main" id="{AB7A9070-4457-46CC-EDF7-8A9C520F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076" y="403422"/>
            <a:ext cx="3121572" cy="312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5295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FF49B29-3FD6-13F7-9FD1-9B5548872FB5}"/>
              </a:ext>
            </a:extLst>
          </p:cNvPr>
          <p:cNvSpPr>
            <a:spLocks noChangeArrowheads="1"/>
          </p:cNvSpPr>
          <p:nvPr/>
        </p:nvSpPr>
        <p:spPr bwMode="blackWhite">
          <a:xfrm>
            <a:off x="2703513" y="1595439"/>
            <a:ext cx="6786562" cy="3609975"/>
          </a:xfrm>
          <a:prstGeom prst="rect">
            <a:avLst/>
          </a:prstGeom>
          <a:solidFill>
            <a:srgbClr val="FFCC99"/>
          </a:solidFill>
          <a:ln w="254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39" name="Rectangle 3">
            <a:extLst>
              <a:ext uri="{FF2B5EF4-FFF2-40B4-BE49-F238E27FC236}">
                <a16:creationId xmlns:a16="http://schemas.microsoft.com/office/drawing/2014/main" id="{40B40076-3B0F-52F7-B237-E0455F831753}"/>
              </a:ext>
            </a:extLst>
          </p:cNvPr>
          <p:cNvSpPr>
            <a:spLocks noGrp="1" noChangeArrowheads="1"/>
          </p:cNvSpPr>
          <p:nvPr>
            <p:ph type="title"/>
          </p:nvPr>
        </p:nvSpPr>
        <p:spPr>
          <a:xfrm>
            <a:off x="2446339" y="530226"/>
            <a:ext cx="7299325" cy="881063"/>
          </a:xfrm>
        </p:spPr>
        <p:txBody>
          <a:bodyPr/>
          <a:lstStyle/>
          <a:p>
            <a:r>
              <a:rPr lang="en-US" altLang="en-US" sz="3400"/>
              <a:t>Database Objects</a:t>
            </a:r>
          </a:p>
        </p:txBody>
      </p:sp>
      <p:sp>
        <p:nvSpPr>
          <p:cNvPr id="14340" name="Line 4">
            <a:extLst>
              <a:ext uri="{FF2B5EF4-FFF2-40B4-BE49-F238E27FC236}">
                <a16:creationId xmlns:a16="http://schemas.microsoft.com/office/drawing/2014/main" id="{B9513C07-6D66-ED9B-C11D-132FB0E11674}"/>
              </a:ext>
            </a:extLst>
          </p:cNvPr>
          <p:cNvSpPr>
            <a:spLocks noChangeShapeType="1"/>
          </p:cNvSpPr>
          <p:nvPr/>
        </p:nvSpPr>
        <p:spPr bwMode="auto">
          <a:xfrm flipV="1">
            <a:off x="2689226" y="3008313"/>
            <a:ext cx="6786563" cy="47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 name="Line 5">
            <a:extLst>
              <a:ext uri="{FF2B5EF4-FFF2-40B4-BE49-F238E27FC236}">
                <a16:creationId xmlns:a16="http://schemas.microsoft.com/office/drawing/2014/main" id="{6EB00D2E-BBA4-9A52-CB2A-4F8D20EFF085}"/>
              </a:ext>
            </a:extLst>
          </p:cNvPr>
          <p:cNvSpPr>
            <a:spLocks noChangeShapeType="1"/>
          </p:cNvSpPr>
          <p:nvPr/>
        </p:nvSpPr>
        <p:spPr bwMode="auto">
          <a:xfrm>
            <a:off x="2705100" y="3876675"/>
            <a:ext cx="677545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2" name="Line 6">
            <a:extLst>
              <a:ext uri="{FF2B5EF4-FFF2-40B4-BE49-F238E27FC236}">
                <a16:creationId xmlns:a16="http://schemas.microsoft.com/office/drawing/2014/main" id="{19C3F9EC-6373-77A4-408C-E916232DDB4D}"/>
              </a:ext>
            </a:extLst>
          </p:cNvPr>
          <p:cNvSpPr>
            <a:spLocks noChangeShapeType="1"/>
          </p:cNvSpPr>
          <p:nvPr/>
        </p:nvSpPr>
        <p:spPr bwMode="auto">
          <a:xfrm>
            <a:off x="2705100" y="4303713"/>
            <a:ext cx="67945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3" name="Line 7">
            <a:extLst>
              <a:ext uri="{FF2B5EF4-FFF2-40B4-BE49-F238E27FC236}">
                <a16:creationId xmlns:a16="http://schemas.microsoft.com/office/drawing/2014/main" id="{2B45CFB3-6FA0-DED0-8521-1F3B6D58013D}"/>
              </a:ext>
            </a:extLst>
          </p:cNvPr>
          <p:cNvSpPr>
            <a:spLocks noChangeShapeType="1"/>
          </p:cNvSpPr>
          <p:nvPr/>
        </p:nvSpPr>
        <p:spPr bwMode="auto">
          <a:xfrm>
            <a:off x="2705100" y="2151063"/>
            <a:ext cx="6775450" cy="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4" name="Rectangle 8">
            <a:extLst>
              <a:ext uri="{FF2B5EF4-FFF2-40B4-BE49-F238E27FC236}">
                <a16:creationId xmlns:a16="http://schemas.microsoft.com/office/drawing/2014/main" id="{3EFF34EE-B39F-2450-CA12-A570554DABEF}"/>
              </a:ext>
            </a:extLst>
          </p:cNvPr>
          <p:cNvSpPr>
            <a:spLocks noChangeArrowheads="1"/>
          </p:cNvSpPr>
          <p:nvPr/>
        </p:nvSpPr>
        <p:spPr bwMode="ltGray">
          <a:xfrm>
            <a:off x="2714626" y="2190750"/>
            <a:ext cx="6772275" cy="81915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5" name="Line 9">
            <a:extLst>
              <a:ext uri="{FF2B5EF4-FFF2-40B4-BE49-F238E27FC236}">
                <a16:creationId xmlns:a16="http://schemas.microsoft.com/office/drawing/2014/main" id="{090521B5-83FD-1484-1ECE-7DB18579666F}"/>
              </a:ext>
            </a:extLst>
          </p:cNvPr>
          <p:cNvSpPr>
            <a:spLocks noChangeShapeType="1"/>
          </p:cNvSpPr>
          <p:nvPr/>
        </p:nvSpPr>
        <p:spPr bwMode="auto">
          <a:xfrm flipH="1" flipV="1">
            <a:off x="4289426" y="1600200"/>
            <a:ext cx="3175" cy="36195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6" name="Rectangle 10">
            <a:extLst>
              <a:ext uri="{FF2B5EF4-FFF2-40B4-BE49-F238E27FC236}">
                <a16:creationId xmlns:a16="http://schemas.microsoft.com/office/drawing/2014/main" id="{D167B063-2181-9436-11CB-B5322F3735CD}"/>
              </a:ext>
            </a:extLst>
          </p:cNvPr>
          <p:cNvSpPr>
            <a:spLocks noChangeArrowheads="1"/>
          </p:cNvSpPr>
          <p:nvPr/>
        </p:nvSpPr>
        <p:spPr bwMode="blackWhite">
          <a:xfrm>
            <a:off x="2752726" y="1662113"/>
            <a:ext cx="6748463"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14300" defTabSz="919163" eaLnBrk="0" hangingPunct="0">
              <a:tabLst>
                <a:tab pos="1658938" algn="l"/>
              </a:tabLst>
              <a:defRPr>
                <a:solidFill>
                  <a:schemeClr val="tx1"/>
                </a:solidFill>
                <a:latin typeface="Arial" panose="020B0604020202020204" pitchFamily="34" charset="0"/>
              </a:defRPr>
            </a:lvl1pPr>
            <a:lvl2pPr marL="742950" indent="-285750" defTabSz="919163" eaLnBrk="0" hangingPunct="0">
              <a:tabLst>
                <a:tab pos="1658938" algn="l"/>
              </a:tabLst>
              <a:defRPr>
                <a:solidFill>
                  <a:schemeClr val="tx1"/>
                </a:solidFill>
                <a:latin typeface="Arial" panose="020B0604020202020204" pitchFamily="34" charset="0"/>
              </a:defRPr>
            </a:lvl2pPr>
            <a:lvl3pPr marL="1143000" indent="-228600" defTabSz="919163" eaLnBrk="0" hangingPunct="0">
              <a:tabLst>
                <a:tab pos="1658938" algn="l"/>
              </a:tabLst>
              <a:defRPr>
                <a:solidFill>
                  <a:schemeClr val="tx1"/>
                </a:solidFill>
                <a:latin typeface="Arial" panose="020B0604020202020204" pitchFamily="34" charset="0"/>
              </a:defRPr>
            </a:lvl3pPr>
            <a:lvl4pPr marL="1600200" indent="-228600" defTabSz="919163" eaLnBrk="0" hangingPunct="0">
              <a:tabLst>
                <a:tab pos="1658938" algn="l"/>
              </a:tabLst>
              <a:defRPr>
                <a:solidFill>
                  <a:schemeClr val="tx1"/>
                </a:solidFill>
                <a:latin typeface="Arial" panose="020B0604020202020204" pitchFamily="34" charset="0"/>
              </a:defRPr>
            </a:lvl4pPr>
            <a:lvl5pPr marL="2057400" indent="-228600" defTabSz="919163" eaLnBrk="0" hangingPunct="0">
              <a:tabLst>
                <a:tab pos="1658938" algn="l"/>
              </a:tabLst>
              <a:defRPr>
                <a:solidFill>
                  <a:schemeClr val="tx1"/>
                </a:solidFill>
                <a:latin typeface="Arial" panose="020B0604020202020204" pitchFamily="34" charset="0"/>
              </a:defRPr>
            </a:lvl5pPr>
            <a:lvl6pPr marL="2514600" indent="-228600" defTabSz="919163" eaLnBrk="0" fontAlgn="base" hangingPunct="0">
              <a:spcBef>
                <a:spcPct val="0"/>
              </a:spcBef>
              <a:spcAft>
                <a:spcPct val="0"/>
              </a:spcAft>
              <a:tabLst>
                <a:tab pos="1658938" algn="l"/>
              </a:tabLst>
              <a:defRPr>
                <a:solidFill>
                  <a:schemeClr val="tx1"/>
                </a:solidFill>
                <a:latin typeface="Arial" panose="020B0604020202020204" pitchFamily="34" charset="0"/>
              </a:defRPr>
            </a:lvl6pPr>
            <a:lvl7pPr marL="2971800" indent="-228600" defTabSz="919163" eaLnBrk="0" fontAlgn="base" hangingPunct="0">
              <a:spcBef>
                <a:spcPct val="0"/>
              </a:spcBef>
              <a:spcAft>
                <a:spcPct val="0"/>
              </a:spcAft>
              <a:tabLst>
                <a:tab pos="1658938" algn="l"/>
              </a:tabLst>
              <a:defRPr>
                <a:solidFill>
                  <a:schemeClr val="tx1"/>
                </a:solidFill>
                <a:latin typeface="Arial" panose="020B0604020202020204" pitchFamily="34" charset="0"/>
              </a:defRPr>
            </a:lvl7pPr>
            <a:lvl8pPr marL="3429000" indent="-228600" defTabSz="919163" eaLnBrk="0" fontAlgn="base" hangingPunct="0">
              <a:spcBef>
                <a:spcPct val="0"/>
              </a:spcBef>
              <a:spcAft>
                <a:spcPct val="0"/>
              </a:spcAft>
              <a:tabLst>
                <a:tab pos="1658938" algn="l"/>
              </a:tabLst>
              <a:defRPr>
                <a:solidFill>
                  <a:schemeClr val="tx1"/>
                </a:solidFill>
                <a:latin typeface="Arial" panose="020B0604020202020204" pitchFamily="34" charset="0"/>
              </a:defRPr>
            </a:lvl8pPr>
            <a:lvl9pPr marL="3886200" indent="-228600" defTabSz="919163" eaLnBrk="0" fontAlgn="base" hangingPunct="0">
              <a:spcBef>
                <a:spcPct val="0"/>
              </a:spcBef>
              <a:spcAft>
                <a:spcPct val="0"/>
              </a:spcAft>
              <a:tabLst>
                <a:tab pos="1658938" algn="l"/>
              </a:tabLst>
              <a:defRPr>
                <a:solidFill>
                  <a:schemeClr val="tx1"/>
                </a:solidFill>
                <a:latin typeface="Arial" panose="020B0604020202020204" pitchFamily="34" charset="0"/>
              </a:defRPr>
            </a:lvl9pPr>
          </a:lstStyle>
          <a:p>
            <a:pPr eaLnBrk="1" hangingPunct="1">
              <a:lnSpc>
                <a:spcPct val="150000"/>
              </a:lnSpc>
            </a:pPr>
            <a:r>
              <a:rPr lang="en-US" altLang="en-US" b="1"/>
              <a:t>Object	Description</a:t>
            </a:r>
          </a:p>
          <a:p>
            <a:pPr eaLnBrk="1" hangingPunct="1">
              <a:lnSpc>
                <a:spcPct val="120000"/>
              </a:lnSpc>
            </a:pPr>
            <a:r>
              <a:rPr lang="en-US" altLang="en-US" b="1"/>
              <a:t>Table	Basic unit of storage; composed of rows  		and columns</a:t>
            </a:r>
          </a:p>
          <a:p>
            <a:pPr eaLnBrk="1" hangingPunct="1">
              <a:lnSpc>
                <a:spcPct val="120000"/>
              </a:lnSpc>
            </a:pPr>
            <a:endParaRPr lang="en-US" altLang="en-US" b="1"/>
          </a:p>
          <a:p>
            <a:pPr eaLnBrk="1" hangingPunct="1">
              <a:lnSpc>
                <a:spcPct val="120000"/>
              </a:lnSpc>
            </a:pPr>
            <a:r>
              <a:rPr lang="en-US" altLang="en-US" b="1"/>
              <a:t>View 	Logically represents subsets of data from    	one or more tables</a:t>
            </a:r>
          </a:p>
          <a:p>
            <a:pPr eaLnBrk="1" hangingPunct="1">
              <a:lnSpc>
                <a:spcPct val="120000"/>
              </a:lnSpc>
            </a:pPr>
            <a:endParaRPr lang="en-US" altLang="en-US" sz="700" b="1"/>
          </a:p>
          <a:p>
            <a:pPr eaLnBrk="1" hangingPunct="1">
              <a:lnSpc>
                <a:spcPct val="150000"/>
              </a:lnSpc>
            </a:pPr>
            <a:r>
              <a:rPr lang="en-US" altLang="en-US" b="1"/>
              <a:t>Sequence 	Numeric value generator</a:t>
            </a:r>
          </a:p>
          <a:p>
            <a:pPr eaLnBrk="1" hangingPunct="1">
              <a:lnSpc>
                <a:spcPct val="120000"/>
              </a:lnSpc>
              <a:spcBef>
                <a:spcPct val="35000"/>
              </a:spcBef>
            </a:pPr>
            <a:r>
              <a:rPr lang="en-US" altLang="en-US" b="1"/>
              <a:t>Index	Improves the performance of some queries</a:t>
            </a:r>
          </a:p>
          <a:p>
            <a:pPr eaLnBrk="1" hangingPunct="1">
              <a:lnSpc>
                <a:spcPct val="150000"/>
              </a:lnSpc>
            </a:pPr>
            <a:r>
              <a:rPr lang="en-US" altLang="en-US" b="1"/>
              <a:t>Synonym 	Gives alternative names to objects</a:t>
            </a:r>
          </a:p>
        </p:txBody>
      </p:sp>
      <p:sp>
        <p:nvSpPr>
          <p:cNvPr id="14347" name="Line 11">
            <a:extLst>
              <a:ext uri="{FF2B5EF4-FFF2-40B4-BE49-F238E27FC236}">
                <a16:creationId xmlns:a16="http://schemas.microsoft.com/office/drawing/2014/main" id="{BBE03165-5AE6-5A4B-9D03-010132A2FE2F}"/>
              </a:ext>
            </a:extLst>
          </p:cNvPr>
          <p:cNvSpPr>
            <a:spLocks noChangeShapeType="1"/>
          </p:cNvSpPr>
          <p:nvPr/>
        </p:nvSpPr>
        <p:spPr bwMode="auto">
          <a:xfrm>
            <a:off x="2692400" y="4786313"/>
            <a:ext cx="67945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5A83066-2D92-435E-5677-4424065F1A3B}"/>
              </a:ext>
            </a:extLst>
          </p:cNvPr>
          <p:cNvSpPr>
            <a:spLocks noGrp="1" noChangeArrowheads="1"/>
          </p:cNvSpPr>
          <p:nvPr>
            <p:ph type="title"/>
          </p:nvPr>
        </p:nvSpPr>
        <p:spPr>
          <a:xfrm>
            <a:off x="2136775" y="228600"/>
            <a:ext cx="8153400" cy="990600"/>
          </a:xfrm>
        </p:spPr>
        <p:txBody>
          <a:bodyPr/>
          <a:lstStyle/>
          <a:p>
            <a:r>
              <a:rPr lang="en-US" altLang="en-US"/>
              <a:t>Naming Rules</a:t>
            </a:r>
          </a:p>
        </p:txBody>
      </p:sp>
      <p:sp>
        <p:nvSpPr>
          <p:cNvPr id="11267" name="Rectangle 3">
            <a:extLst>
              <a:ext uri="{FF2B5EF4-FFF2-40B4-BE49-F238E27FC236}">
                <a16:creationId xmlns:a16="http://schemas.microsoft.com/office/drawing/2014/main" id="{FDC80605-0DC2-50A0-F275-E31E0AC93F36}"/>
              </a:ext>
            </a:extLst>
          </p:cNvPr>
          <p:cNvSpPr>
            <a:spLocks noGrp="1" noChangeArrowheads="1"/>
          </p:cNvSpPr>
          <p:nvPr>
            <p:ph idx="1"/>
          </p:nvPr>
        </p:nvSpPr>
        <p:spPr>
          <a:xfrm>
            <a:off x="2382838" y="1828800"/>
            <a:ext cx="7385050" cy="2901950"/>
          </a:xfrm>
        </p:spPr>
        <p:txBody>
          <a:bodyPr>
            <a:normAutofit fontScale="92500" lnSpcReduction="20000"/>
          </a:bodyPr>
          <a:lstStyle/>
          <a:p>
            <a:pPr>
              <a:buFont typeface="Arial" charset="0"/>
              <a:buNone/>
              <a:defRPr/>
            </a:pPr>
            <a:r>
              <a:rPr lang="en-US" dirty="0"/>
              <a:t>Table names and column names:</a:t>
            </a:r>
          </a:p>
          <a:p>
            <a:pPr>
              <a:defRPr/>
            </a:pPr>
            <a:r>
              <a:rPr lang="en-US" dirty="0"/>
              <a:t>Must begin with a letter</a:t>
            </a:r>
          </a:p>
          <a:p>
            <a:pPr>
              <a:defRPr/>
            </a:pPr>
            <a:r>
              <a:rPr lang="en-US" dirty="0"/>
              <a:t>Must be 1–30 characters long</a:t>
            </a:r>
          </a:p>
          <a:p>
            <a:pPr>
              <a:defRPr/>
            </a:pPr>
            <a:r>
              <a:rPr lang="en-US" dirty="0"/>
              <a:t>Must contain only A–Z, a–z, 0–9, _, $, and #</a:t>
            </a:r>
          </a:p>
          <a:p>
            <a:pPr>
              <a:defRPr/>
            </a:pPr>
            <a:r>
              <a:rPr lang="en-US" dirty="0"/>
              <a:t>Must not duplicate the name of another object owned by the same user</a:t>
            </a:r>
          </a:p>
          <a:p>
            <a:pPr>
              <a:defRPr/>
            </a:pPr>
            <a:r>
              <a:rPr lang="en-US" dirty="0"/>
              <a:t>Must not be an Oracle server reserved word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FF433C2-DE2C-7DF2-AA2E-2C745D1C961A}"/>
              </a:ext>
            </a:extLst>
          </p:cNvPr>
          <p:cNvSpPr>
            <a:spLocks noGrp="1" noChangeArrowheads="1"/>
          </p:cNvSpPr>
          <p:nvPr>
            <p:ph type="title"/>
          </p:nvPr>
        </p:nvSpPr>
        <p:spPr>
          <a:xfrm>
            <a:off x="2136775" y="228600"/>
            <a:ext cx="8153400" cy="990600"/>
          </a:xfrm>
        </p:spPr>
        <p:txBody>
          <a:bodyPr>
            <a:normAutofit fontScale="90000"/>
          </a:bodyPr>
          <a:lstStyle/>
          <a:p>
            <a:r>
              <a:rPr lang="en-US" altLang="en-US"/>
              <a:t>The </a:t>
            </a:r>
            <a:r>
              <a:rPr lang="en-US" altLang="en-US">
                <a:latin typeface="Courier New" panose="02070309020205020404" pitchFamily="49" charset="0"/>
              </a:rPr>
              <a:t>CREATE TABLE</a:t>
            </a:r>
            <a:r>
              <a:rPr lang="en-US" altLang="en-US"/>
              <a:t> Statement</a:t>
            </a:r>
          </a:p>
        </p:txBody>
      </p:sp>
      <p:sp>
        <p:nvSpPr>
          <p:cNvPr id="13315" name="Rectangle 3">
            <a:extLst>
              <a:ext uri="{FF2B5EF4-FFF2-40B4-BE49-F238E27FC236}">
                <a16:creationId xmlns:a16="http://schemas.microsoft.com/office/drawing/2014/main" id="{0A4B330F-A97C-FEE3-CBA7-3092D5056461}"/>
              </a:ext>
            </a:extLst>
          </p:cNvPr>
          <p:cNvSpPr>
            <a:spLocks noGrp="1" noChangeArrowheads="1"/>
          </p:cNvSpPr>
          <p:nvPr>
            <p:ph idx="1"/>
          </p:nvPr>
        </p:nvSpPr>
        <p:spPr>
          <a:xfrm>
            <a:off x="2381250" y="1828801"/>
            <a:ext cx="7385050" cy="3255963"/>
          </a:xfrm>
        </p:spPr>
        <p:txBody>
          <a:bodyPr>
            <a:normAutofit lnSpcReduction="10000"/>
          </a:bodyPr>
          <a:lstStyle/>
          <a:p>
            <a:pPr>
              <a:defRPr/>
            </a:pPr>
            <a:r>
              <a:rPr lang="en-US"/>
              <a:t>You must have:</a:t>
            </a:r>
          </a:p>
          <a:p>
            <a:pPr lvl="1">
              <a:defRPr/>
            </a:pPr>
            <a:r>
              <a:rPr lang="en-US">
                <a:latin typeface="Courier New" pitchFamily="49" charset="0"/>
              </a:rPr>
              <a:t>CREATE TABLE</a:t>
            </a:r>
            <a:r>
              <a:rPr lang="en-US"/>
              <a:t> privilege</a:t>
            </a:r>
          </a:p>
          <a:p>
            <a:pPr lvl="1">
              <a:defRPr/>
            </a:pPr>
            <a:r>
              <a:rPr lang="en-US"/>
              <a:t>A storage area</a:t>
            </a:r>
          </a:p>
          <a:p>
            <a:pPr lvl="1">
              <a:buFontTx/>
              <a:buNone/>
              <a:defRPr/>
            </a:pPr>
            <a:endParaRPr lang="en-US"/>
          </a:p>
          <a:p>
            <a:pPr>
              <a:buFont typeface="Arial" charset="0"/>
              <a:buNone/>
              <a:defRPr/>
            </a:pPr>
            <a:endParaRPr lang="en-US"/>
          </a:p>
          <a:p>
            <a:pPr>
              <a:defRPr/>
            </a:pPr>
            <a:r>
              <a:rPr lang="en-US"/>
              <a:t>You specify:</a:t>
            </a:r>
          </a:p>
          <a:p>
            <a:pPr lvl="1">
              <a:defRPr/>
            </a:pPr>
            <a:r>
              <a:rPr lang="en-US"/>
              <a:t>Table name</a:t>
            </a:r>
          </a:p>
          <a:p>
            <a:pPr lvl="1">
              <a:defRPr/>
            </a:pPr>
            <a:r>
              <a:rPr lang="en-US"/>
              <a:t>Column name, column data type, and column size</a:t>
            </a:r>
          </a:p>
        </p:txBody>
      </p:sp>
      <p:sp>
        <p:nvSpPr>
          <p:cNvPr id="16388" name="Rectangle 4">
            <a:extLst>
              <a:ext uri="{FF2B5EF4-FFF2-40B4-BE49-F238E27FC236}">
                <a16:creationId xmlns:a16="http://schemas.microsoft.com/office/drawing/2014/main" id="{7604F0AE-3A3F-5AD0-4B1A-BBCDA568E6A7}"/>
              </a:ext>
            </a:extLst>
          </p:cNvPr>
          <p:cNvSpPr>
            <a:spLocks noChangeArrowheads="1"/>
          </p:cNvSpPr>
          <p:nvPr/>
        </p:nvSpPr>
        <p:spPr bwMode="blackWhite">
          <a:xfrm>
            <a:off x="2457451" y="3087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16389" name="Rectangle 5">
            <a:extLst>
              <a:ext uri="{FF2B5EF4-FFF2-40B4-BE49-F238E27FC236}">
                <a16:creationId xmlns:a16="http://schemas.microsoft.com/office/drawing/2014/main" id="{819B8326-8C48-1EB0-A4D6-2867D7409133}"/>
              </a:ext>
            </a:extLst>
          </p:cNvPr>
          <p:cNvSpPr>
            <a:spLocks noChangeArrowheads="1"/>
          </p:cNvSpPr>
          <p:nvPr/>
        </p:nvSpPr>
        <p:spPr bwMode="blackWhite">
          <a:xfrm>
            <a:off x="2605089" y="3060700"/>
            <a:ext cx="71659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CREATE TABLE [</a:t>
            </a:r>
            <a:r>
              <a:rPr lang="en-US" altLang="en-US" b="1" i="1">
                <a:solidFill>
                  <a:srgbClr val="000000"/>
                </a:solidFill>
                <a:latin typeface="Courier New" panose="02070309020205020404" pitchFamily="49" charset="0"/>
              </a:rPr>
              <a:t>schema</a:t>
            </a:r>
            <a:r>
              <a:rPr lang="en-US" altLang="en-US" b="1">
                <a:solidFill>
                  <a:srgbClr val="000000"/>
                </a:solidFill>
                <a:latin typeface="Courier New" panose="02070309020205020404" pitchFamily="49" charset="0"/>
              </a:rPr>
              <a:t>.]</a:t>
            </a:r>
            <a:r>
              <a:rPr lang="en-US" altLang="en-US" b="1" i="1">
                <a:solidFill>
                  <a:srgbClr val="000000"/>
                </a:solidFill>
                <a:latin typeface="Courier New" panose="02070309020205020404" pitchFamily="49" charset="0"/>
              </a:rPr>
              <a:t>table</a:t>
            </a:r>
          </a:p>
          <a:p>
            <a:pPr eaLnBrk="1" hangingPunct="1"/>
            <a:r>
              <a:rPr lang="en-US" altLang="en-US" b="1">
                <a:solidFill>
                  <a:srgbClr val="000000"/>
                </a:solidFill>
                <a:latin typeface="Courier New" panose="02070309020205020404" pitchFamily="49" charset="0"/>
              </a:rPr>
              <a:t>	    (</a:t>
            </a:r>
            <a:r>
              <a:rPr lang="en-US" altLang="en-US" b="1" i="1">
                <a:solidFill>
                  <a:srgbClr val="000000"/>
                </a:solidFill>
                <a:latin typeface="Courier New" panose="02070309020205020404" pitchFamily="49" charset="0"/>
              </a:rPr>
              <a:t>column</a:t>
            </a:r>
            <a:r>
              <a:rPr lang="en-US" altLang="en-US" b="1">
                <a:solidFill>
                  <a:srgbClr val="000000"/>
                </a:solidFill>
                <a:latin typeface="Courier New" panose="02070309020205020404" pitchFamily="49" charset="0"/>
              </a:rPr>
              <a:t> </a:t>
            </a:r>
            <a:r>
              <a:rPr lang="en-US" altLang="en-US" b="1" i="1">
                <a:solidFill>
                  <a:srgbClr val="000000"/>
                </a:solidFill>
                <a:latin typeface="Courier New" panose="02070309020205020404" pitchFamily="49" charset="0"/>
              </a:rPr>
              <a:t>datatype</a:t>
            </a:r>
            <a:r>
              <a:rPr lang="en-US" altLang="en-US" b="1">
                <a:solidFill>
                  <a:srgbClr val="000000"/>
                </a:solidFill>
                <a:latin typeface="Courier New" panose="02070309020205020404" pitchFamily="49" charset="0"/>
              </a:rPr>
              <a:t> [DEFAULT </a:t>
            </a:r>
            <a:r>
              <a:rPr lang="en-US" altLang="en-US" b="1" i="1">
                <a:solidFill>
                  <a:srgbClr val="000000"/>
                </a:solidFill>
                <a:latin typeface="Courier New" panose="02070309020205020404" pitchFamily="49" charset="0"/>
              </a:rPr>
              <a:t>expr</a:t>
            </a:r>
            <a:r>
              <a:rPr lang="en-US" altLang="en-US" b="1">
                <a:solidFill>
                  <a:srgbClr val="000000"/>
                </a:solidFill>
                <a:latin typeface="Courier New" panose="02070309020205020404" pitchFamily="49" charset="0"/>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004A2CE-F6D9-F9C2-5FD6-D2376142763D}"/>
              </a:ext>
            </a:extLst>
          </p:cNvPr>
          <p:cNvSpPr>
            <a:spLocks noGrp="1" noChangeArrowheads="1"/>
          </p:cNvSpPr>
          <p:nvPr>
            <p:ph type="title"/>
          </p:nvPr>
        </p:nvSpPr>
        <p:spPr>
          <a:xfrm>
            <a:off x="2136775" y="228600"/>
            <a:ext cx="8153400" cy="990600"/>
          </a:xfrm>
        </p:spPr>
        <p:txBody>
          <a:bodyPr>
            <a:normAutofit fontScale="90000"/>
          </a:bodyPr>
          <a:lstStyle/>
          <a:p>
            <a:r>
              <a:rPr lang="en-US" altLang="en-US"/>
              <a:t>Referencing Another User’s Tables</a:t>
            </a:r>
          </a:p>
        </p:txBody>
      </p:sp>
      <p:sp>
        <p:nvSpPr>
          <p:cNvPr id="15363" name="Rectangle 3">
            <a:extLst>
              <a:ext uri="{FF2B5EF4-FFF2-40B4-BE49-F238E27FC236}">
                <a16:creationId xmlns:a16="http://schemas.microsoft.com/office/drawing/2014/main" id="{FD65AB72-A05B-BCBF-3A4B-A4D61B3AF2B7}"/>
              </a:ext>
            </a:extLst>
          </p:cNvPr>
          <p:cNvSpPr>
            <a:spLocks noGrp="1" noChangeArrowheads="1"/>
          </p:cNvSpPr>
          <p:nvPr>
            <p:ph idx="1"/>
          </p:nvPr>
        </p:nvSpPr>
        <p:spPr>
          <a:xfrm>
            <a:off x="2382838" y="1828800"/>
            <a:ext cx="7385050" cy="1479550"/>
          </a:xfrm>
        </p:spPr>
        <p:txBody>
          <a:bodyPr>
            <a:normAutofit fontScale="92500" lnSpcReduction="20000"/>
          </a:bodyPr>
          <a:lstStyle/>
          <a:p>
            <a:pPr>
              <a:defRPr/>
            </a:pPr>
            <a:r>
              <a:rPr lang="en-US"/>
              <a:t>Tables belonging to other users are not in the user’s schema.</a:t>
            </a:r>
          </a:p>
          <a:p>
            <a:pPr>
              <a:defRPr/>
            </a:pPr>
            <a:r>
              <a:rPr lang="en-US"/>
              <a:t>You should use the owner’s name as a prefix to those tables.</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D2673F0-A753-9674-D8F0-C027EF3B18C8}"/>
              </a:ext>
            </a:extLst>
          </p:cNvPr>
          <p:cNvSpPr>
            <a:spLocks noGrp="1" noChangeArrowheads="1"/>
          </p:cNvSpPr>
          <p:nvPr>
            <p:ph type="title"/>
          </p:nvPr>
        </p:nvSpPr>
        <p:spPr>
          <a:xfrm>
            <a:off x="2136775" y="228600"/>
            <a:ext cx="8153400" cy="990600"/>
          </a:xfrm>
        </p:spPr>
        <p:txBody>
          <a:bodyPr/>
          <a:lstStyle/>
          <a:p>
            <a:r>
              <a:rPr lang="en-US" altLang="en-US"/>
              <a:t>The </a:t>
            </a:r>
            <a:r>
              <a:rPr lang="en-US" altLang="en-US">
                <a:latin typeface="Courier New" panose="02070309020205020404" pitchFamily="49" charset="0"/>
              </a:rPr>
              <a:t>DEFAULT</a:t>
            </a:r>
            <a:r>
              <a:rPr lang="en-US" altLang="en-US"/>
              <a:t> Option</a:t>
            </a:r>
          </a:p>
        </p:txBody>
      </p:sp>
      <p:sp>
        <p:nvSpPr>
          <p:cNvPr id="17411" name="Rectangle 3">
            <a:extLst>
              <a:ext uri="{FF2B5EF4-FFF2-40B4-BE49-F238E27FC236}">
                <a16:creationId xmlns:a16="http://schemas.microsoft.com/office/drawing/2014/main" id="{F5D0E9A0-7143-EDC7-8415-852283CF50EC}"/>
              </a:ext>
            </a:extLst>
          </p:cNvPr>
          <p:cNvSpPr>
            <a:spLocks noGrp="1" noChangeArrowheads="1"/>
          </p:cNvSpPr>
          <p:nvPr>
            <p:ph idx="1"/>
          </p:nvPr>
        </p:nvSpPr>
        <p:spPr>
          <a:xfrm>
            <a:off x="2398713" y="1814513"/>
            <a:ext cx="7385050" cy="3854450"/>
          </a:xfrm>
        </p:spPr>
        <p:txBody>
          <a:bodyPr>
            <a:normAutofit fontScale="92500" lnSpcReduction="20000"/>
          </a:bodyPr>
          <a:lstStyle/>
          <a:p>
            <a:pPr>
              <a:defRPr/>
            </a:pPr>
            <a:r>
              <a:rPr lang="en-US" dirty="0"/>
              <a:t>Specify a default value for a column during an insert.</a:t>
            </a:r>
          </a:p>
          <a:p>
            <a:pPr>
              <a:buFont typeface="Arial" charset="0"/>
              <a:buNone/>
              <a:defRPr/>
            </a:pPr>
            <a:endParaRPr lang="en-US" dirty="0"/>
          </a:p>
          <a:p>
            <a:pPr>
              <a:buFont typeface="Arial" charset="0"/>
              <a:buNone/>
              <a:defRPr/>
            </a:pPr>
            <a:endParaRPr lang="en-US" dirty="0"/>
          </a:p>
          <a:p>
            <a:pPr>
              <a:defRPr/>
            </a:pPr>
            <a:r>
              <a:rPr lang="en-US" dirty="0"/>
              <a:t>Literal values, expressions, or SQL functions are legal values.</a:t>
            </a:r>
          </a:p>
          <a:p>
            <a:pPr>
              <a:defRPr/>
            </a:pPr>
            <a:r>
              <a:rPr lang="en-US" dirty="0"/>
              <a:t>Another column’s name or a </a:t>
            </a:r>
            <a:r>
              <a:rPr lang="en-US" dirty="0" err="1"/>
              <a:t>pseudocolumn</a:t>
            </a:r>
            <a:r>
              <a:rPr lang="en-US" dirty="0"/>
              <a:t> are illegal values.</a:t>
            </a:r>
          </a:p>
          <a:p>
            <a:pPr>
              <a:defRPr/>
            </a:pPr>
            <a:r>
              <a:rPr lang="en-US" dirty="0"/>
              <a:t>The default data type must match the column data type.</a:t>
            </a:r>
          </a:p>
        </p:txBody>
      </p:sp>
      <p:sp>
        <p:nvSpPr>
          <p:cNvPr id="18436" name="Rectangle 4">
            <a:extLst>
              <a:ext uri="{FF2B5EF4-FFF2-40B4-BE49-F238E27FC236}">
                <a16:creationId xmlns:a16="http://schemas.microsoft.com/office/drawing/2014/main" id="{AD73278C-B34A-8D83-BBA1-C963FCC3919F}"/>
              </a:ext>
            </a:extLst>
          </p:cNvPr>
          <p:cNvSpPr>
            <a:spLocks noChangeArrowheads="1"/>
          </p:cNvSpPr>
          <p:nvPr/>
        </p:nvSpPr>
        <p:spPr bwMode="blackWhite">
          <a:xfrm>
            <a:off x="2457450" y="2662238"/>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18437" name="Rectangle 5">
            <a:extLst>
              <a:ext uri="{FF2B5EF4-FFF2-40B4-BE49-F238E27FC236}">
                <a16:creationId xmlns:a16="http://schemas.microsoft.com/office/drawing/2014/main" id="{87D7359E-9A2F-6744-5011-3ACDD511469F}"/>
              </a:ext>
            </a:extLst>
          </p:cNvPr>
          <p:cNvSpPr>
            <a:spLocks noChangeArrowheads="1"/>
          </p:cNvSpPr>
          <p:nvPr/>
        </p:nvSpPr>
        <p:spPr bwMode="auto">
          <a:xfrm>
            <a:off x="2527300" y="2674939"/>
            <a:ext cx="57467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altLang="en-US" b="1">
                <a:solidFill>
                  <a:srgbClr val="000000"/>
                </a:solidFill>
                <a:latin typeface="Courier New" panose="02070309020205020404" pitchFamily="49" charset="0"/>
              </a:rPr>
              <a:t>... hire_date DATE DEFAULT SYSDATE, ...</a:t>
            </a:r>
            <a:r>
              <a:rPr lang="en-US" altLang="en-US" sz="2800" b="1">
                <a:solidFill>
                  <a:srgbClr val="000000"/>
                </a:solidFill>
                <a:latin typeface="Courier New" panose="02070309020205020404" pitchFamily="49" charset="0"/>
              </a:rPr>
              <a:t> </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F527A4EF-58C9-5CC2-8FC3-63F95CAD7C73}"/>
              </a:ext>
            </a:extLst>
          </p:cNvPr>
          <p:cNvSpPr>
            <a:spLocks noGrp="1" noChangeArrowheads="1"/>
          </p:cNvSpPr>
          <p:nvPr>
            <p:ph type="title"/>
          </p:nvPr>
        </p:nvSpPr>
        <p:spPr>
          <a:xfrm>
            <a:off x="2136775" y="228600"/>
            <a:ext cx="8153400" cy="990600"/>
          </a:xfrm>
        </p:spPr>
        <p:txBody>
          <a:bodyPr/>
          <a:lstStyle/>
          <a:p>
            <a:r>
              <a:rPr lang="en-US" altLang="en-US"/>
              <a:t>Creating Tables</a:t>
            </a:r>
          </a:p>
        </p:txBody>
      </p:sp>
      <p:sp>
        <p:nvSpPr>
          <p:cNvPr id="2" name="Rectangle 2">
            <a:extLst>
              <a:ext uri="{FF2B5EF4-FFF2-40B4-BE49-F238E27FC236}">
                <a16:creationId xmlns:a16="http://schemas.microsoft.com/office/drawing/2014/main" id="{DD1999B8-BECD-B445-0B67-24A396D6C21F}"/>
              </a:ext>
            </a:extLst>
          </p:cNvPr>
          <p:cNvSpPr>
            <a:spLocks noGrp="1" noChangeArrowheads="1"/>
          </p:cNvSpPr>
          <p:nvPr>
            <p:ph idx="1"/>
          </p:nvPr>
        </p:nvSpPr>
        <p:spPr>
          <a:xfrm>
            <a:off x="2436813" y="1752600"/>
            <a:ext cx="7385050" cy="2522538"/>
          </a:xfrm>
        </p:spPr>
        <p:txBody>
          <a:bodyPr>
            <a:normAutofit/>
          </a:bodyPr>
          <a:lstStyle/>
          <a:p>
            <a:pPr>
              <a:defRPr/>
            </a:pPr>
            <a:r>
              <a:rPr lang="en-US"/>
              <a:t>Create the table.</a:t>
            </a:r>
          </a:p>
          <a:p>
            <a:pPr>
              <a:buFont typeface="Arial" charset="0"/>
              <a:buNone/>
              <a:defRPr/>
            </a:pPr>
            <a:endParaRPr lang="en-US"/>
          </a:p>
          <a:p>
            <a:pPr>
              <a:buFont typeface="Arial" charset="0"/>
              <a:buNone/>
              <a:defRPr/>
            </a:pPr>
            <a:endParaRPr lang="en-US"/>
          </a:p>
          <a:p>
            <a:pPr>
              <a:buFont typeface="Arial" charset="0"/>
              <a:buNone/>
              <a:defRPr/>
            </a:pPr>
            <a:endParaRPr lang="en-US"/>
          </a:p>
          <a:p>
            <a:pPr>
              <a:defRPr/>
            </a:pPr>
            <a:r>
              <a:rPr lang="en-US"/>
              <a:t>Confirm table creation.</a:t>
            </a:r>
          </a:p>
        </p:txBody>
      </p:sp>
      <p:sp>
        <p:nvSpPr>
          <p:cNvPr id="19460" name="Rectangle 4">
            <a:extLst>
              <a:ext uri="{FF2B5EF4-FFF2-40B4-BE49-F238E27FC236}">
                <a16:creationId xmlns:a16="http://schemas.microsoft.com/office/drawing/2014/main" id="{FBFCD05F-9C45-9B30-ECA6-B392271800E3}"/>
              </a:ext>
            </a:extLst>
          </p:cNvPr>
          <p:cNvSpPr>
            <a:spLocks noChangeArrowheads="1"/>
          </p:cNvSpPr>
          <p:nvPr/>
        </p:nvSpPr>
        <p:spPr bwMode="auto">
          <a:xfrm>
            <a:off x="2490788" y="1219200"/>
            <a:ext cx="7385050" cy="10668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1" name="Rectangle 5">
            <a:extLst>
              <a:ext uri="{FF2B5EF4-FFF2-40B4-BE49-F238E27FC236}">
                <a16:creationId xmlns:a16="http://schemas.microsoft.com/office/drawing/2014/main" id="{4332172F-65AC-CE45-2DF7-7C51A8B0AE63}"/>
              </a:ext>
            </a:extLst>
          </p:cNvPr>
          <p:cNvSpPr>
            <a:spLocks noChangeArrowheads="1"/>
          </p:cNvSpPr>
          <p:nvPr/>
        </p:nvSpPr>
        <p:spPr bwMode="auto">
          <a:xfrm>
            <a:off x="2525713" y="3511550"/>
            <a:ext cx="7385050" cy="10668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19462" name="Group 8">
            <a:extLst>
              <a:ext uri="{FF2B5EF4-FFF2-40B4-BE49-F238E27FC236}">
                <a16:creationId xmlns:a16="http://schemas.microsoft.com/office/drawing/2014/main" id="{3E643B11-8AC4-3A88-0630-39EC080D736A}"/>
              </a:ext>
            </a:extLst>
          </p:cNvPr>
          <p:cNvGrpSpPr>
            <a:grpSpLocks/>
          </p:cNvGrpSpPr>
          <p:nvPr/>
        </p:nvGrpSpPr>
        <p:grpSpPr bwMode="auto">
          <a:xfrm>
            <a:off x="2438400" y="2133601"/>
            <a:ext cx="7162800" cy="1343025"/>
            <a:chOff x="604" y="1344"/>
            <a:chExt cx="4735" cy="846"/>
          </a:xfrm>
        </p:grpSpPr>
        <p:sp>
          <p:nvSpPr>
            <p:cNvPr id="19467" name="Rectangle 6">
              <a:extLst>
                <a:ext uri="{FF2B5EF4-FFF2-40B4-BE49-F238E27FC236}">
                  <a16:creationId xmlns:a16="http://schemas.microsoft.com/office/drawing/2014/main" id="{54DD34E7-DD20-F1E6-803C-25B63C93837C}"/>
                </a:ext>
              </a:extLst>
            </p:cNvPr>
            <p:cNvSpPr>
              <a:spLocks noChangeArrowheads="1"/>
            </p:cNvSpPr>
            <p:nvPr/>
          </p:nvSpPr>
          <p:spPr bwMode="blackWhite">
            <a:xfrm>
              <a:off x="604" y="1344"/>
              <a:ext cx="4735" cy="840"/>
            </a:xfrm>
            <a:prstGeom prst="rect">
              <a:avLst/>
            </a:prstGeom>
            <a:solidFill>
              <a:srgbClr val="FFFFCC"/>
            </a:solidFill>
            <a:ln>
              <a:noFill/>
            </a:ln>
            <a:effectLst>
              <a:outerShdw dist="89803" dir="27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 </a:t>
              </a:r>
            </a:p>
          </p:txBody>
        </p:sp>
        <p:sp>
          <p:nvSpPr>
            <p:cNvPr id="3" name="Rectangle 7">
              <a:extLst>
                <a:ext uri="{FF2B5EF4-FFF2-40B4-BE49-F238E27FC236}">
                  <a16:creationId xmlns:a16="http://schemas.microsoft.com/office/drawing/2014/main" id="{8BB3FBE5-7C33-3527-DF31-D663CB6C9DF2}"/>
                </a:ext>
              </a:extLst>
            </p:cNvPr>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a:tabLst>
                  <a:tab pos="1601788" algn="l"/>
                  <a:tab pos="1717675" algn="l"/>
                </a:tabLst>
                <a:defRPr/>
              </a:pPr>
              <a:r>
                <a:rPr lang="en-US" b="1" dirty="0">
                  <a:solidFill>
                    <a:srgbClr val="000000"/>
                  </a:solidFill>
                  <a:latin typeface="Courier New" pitchFamily="49" charset="0"/>
                </a:rPr>
                <a:t>CREATE TABLE dept</a:t>
              </a:r>
              <a:br>
                <a:rPr lang="en-US" b="1" dirty="0">
                  <a:solidFill>
                    <a:srgbClr val="000000"/>
                  </a:solidFill>
                  <a:latin typeface="Courier New" pitchFamily="49" charset="0"/>
                </a:rPr>
              </a:br>
              <a:r>
                <a:rPr lang="en-US" b="1" dirty="0">
                  <a:solidFill>
                    <a:srgbClr val="000000"/>
                  </a:solidFill>
                  <a:latin typeface="Courier New" pitchFamily="49" charset="0"/>
                </a:rPr>
                <a:t>	(</a:t>
              </a:r>
              <a:r>
                <a:rPr lang="en-US" b="1" dirty="0" err="1">
                  <a:solidFill>
                    <a:srgbClr val="000000"/>
                  </a:solidFill>
                  <a:latin typeface="Courier New" pitchFamily="49" charset="0"/>
                </a:rPr>
                <a:t>deptno</a:t>
              </a:r>
              <a:r>
                <a:rPr lang="en-US" b="1" dirty="0">
                  <a:solidFill>
                    <a:srgbClr val="000000"/>
                  </a:solidFill>
                  <a:latin typeface="Courier New" pitchFamily="49" charset="0"/>
                </a:rPr>
                <a:t> 	NUMBER(2),</a:t>
              </a:r>
            </a:p>
            <a:p>
              <a:pPr>
                <a:tabLst>
                  <a:tab pos="1601788" algn="l"/>
                  <a:tab pos="1717675"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dname</a:t>
              </a:r>
              <a:r>
                <a:rPr lang="en-US" b="1" dirty="0">
                  <a:solidFill>
                    <a:srgbClr val="000000"/>
                  </a:solidFill>
                  <a:latin typeface="Courier New" pitchFamily="49" charset="0"/>
                </a:rPr>
                <a:t> 	VARCHAR2(14),</a:t>
              </a:r>
            </a:p>
            <a:p>
              <a:pPr>
                <a:tabLst>
                  <a:tab pos="1601788" algn="l"/>
                  <a:tab pos="1717675" algn="l"/>
                </a:tabLst>
                <a:defRPr/>
              </a:pPr>
              <a:r>
                <a:rPr lang="en-US" b="1" dirty="0">
                  <a:solidFill>
                    <a:srgbClr val="000000"/>
                  </a:solidFill>
                  <a:latin typeface="Courier New" pitchFamily="49" charset="0"/>
                </a:rPr>
                <a:t>		loc 	VARCHAR2(13));</a:t>
              </a:r>
            </a:p>
            <a:p>
              <a:pPr>
                <a:tabLst>
                  <a:tab pos="1601788" algn="l"/>
                  <a:tab pos="1717675" algn="l"/>
                </a:tabLst>
                <a:defRPr/>
              </a:pPr>
              <a:r>
                <a:rPr lang="en-US" b="1" dirty="0">
                  <a:solidFill>
                    <a:srgbClr val="FF3300"/>
                  </a:solidFill>
                  <a:effectLst>
                    <a:outerShdw blurRad="38100" dist="38100" dir="2700000" algn="tl">
                      <a:srgbClr val="FFFFFF"/>
                    </a:outerShdw>
                  </a:effectLst>
                  <a:latin typeface="Courier New" pitchFamily="49" charset="0"/>
                </a:rPr>
                <a:t>Table created.</a:t>
              </a:r>
            </a:p>
          </p:txBody>
        </p:sp>
      </p:grpSp>
      <p:sp>
        <p:nvSpPr>
          <p:cNvPr id="19463" name="Rectangle 9">
            <a:extLst>
              <a:ext uri="{FF2B5EF4-FFF2-40B4-BE49-F238E27FC236}">
                <a16:creationId xmlns:a16="http://schemas.microsoft.com/office/drawing/2014/main" id="{9FB47B33-E1DB-4819-49A1-48D606AABB47}"/>
              </a:ext>
            </a:extLst>
          </p:cNvPr>
          <p:cNvSpPr>
            <a:spLocks noChangeArrowheads="1"/>
          </p:cNvSpPr>
          <p:nvPr/>
        </p:nvSpPr>
        <p:spPr bwMode="blackWhite">
          <a:xfrm>
            <a:off x="2438400" y="4629150"/>
            <a:ext cx="7162800" cy="425450"/>
          </a:xfrm>
          <a:prstGeom prst="rect">
            <a:avLst/>
          </a:prstGeom>
          <a:solidFill>
            <a:srgbClr val="FFFFCC"/>
          </a:solidFill>
          <a:ln>
            <a:noFill/>
          </a:ln>
          <a:effectLst>
            <a:outerShdw dist="89803" dir="27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 </a:t>
            </a:r>
          </a:p>
        </p:txBody>
      </p:sp>
      <p:sp>
        <p:nvSpPr>
          <p:cNvPr id="19464" name="Rectangle 10">
            <a:extLst>
              <a:ext uri="{FF2B5EF4-FFF2-40B4-BE49-F238E27FC236}">
                <a16:creationId xmlns:a16="http://schemas.microsoft.com/office/drawing/2014/main" id="{DF6431D1-29B6-2B2C-B5C8-DE3ED94FA001}"/>
              </a:ext>
            </a:extLst>
          </p:cNvPr>
          <p:cNvSpPr>
            <a:spLocks noChangeArrowheads="1"/>
          </p:cNvSpPr>
          <p:nvPr/>
        </p:nvSpPr>
        <p:spPr bwMode="blackWhite">
          <a:xfrm>
            <a:off x="2616200" y="4632325"/>
            <a:ext cx="7315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601788" algn="l"/>
                <a:tab pos="1717675" algn="l"/>
              </a:tabLst>
              <a:defRPr>
                <a:solidFill>
                  <a:schemeClr val="tx1"/>
                </a:solidFill>
                <a:latin typeface="Arial" panose="020B0604020202020204" pitchFamily="34" charset="0"/>
              </a:defRPr>
            </a:lvl1pPr>
            <a:lvl2pPr marL="742950" indent="-285750" eaLnBrk="0" hangingPunct="0">
              <a:tabLst>
                <a:tab pos="1601788" algn="l"/>
                <a:tab pos="1717675" algn="l"/>
              </a:tabLst>
              <a:defRPr>
                <a:solidFill>
                  <a:schemeClr val="tx1"/>
                </a:solidFill>
                <a:latin typeface="Arial" panose="020B0604020202020204" pitchFamily="34" charset="0"/>
              </a:defRPr>
            </a:lvl2pPr>
            <a:lvl3pPr marL="1143000" indent="-228600" eaLnBrk="0" hangingPunct="0">
              <a:tabLst>
                <a:tab pos="1601788" algn="l"/>
                <a:tab pos="1717675" algn="l"/>
              </a:tabLst>
              <a:defRPr>
                <a:solidFill>
                  <a:schemeClr val="tx1"/>
                </a:solidFill>
                <a:latin typeface="Arial" panose="020B0604020202020204" pitchFamily="34" charset="0"/>
              </a:defRPr>
            </a:lvl3pPr>
            <a:lvl4pPr marL="1600200" indent="-228600" eaLnBrk="0" hangingPunct="0">
              <a:tabLst>
                <a:tab pos="1601788" algn="l"/>
                <a:tab pos="1717675" algn="l"/>
              </a:tabLst>
              <a:defRPr>
                <a:solidFill>
                  <a:schemeClr val="tx1"/>
                </a:solidFill>
                <a:latin typeface="Arial" panose="020B0604020202020204" pitchFamily="34" charset="0"/>
              </a:defRPr>
            </a:lvl4pPr>
            <a:lvl5pPr marL="2057400" indent="-228600" eaLnBrk="0" hangingPunct="0">
              <a:tabLst>
                <a:tab pos="1601788" algn="l"/>
                <a:tab pos="17176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601788" algn="l"/>
                <a:tab pos="1717675"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DESCRIBE dept</a:t>
            </a:r>
          </a:p>
        </p:txBody>
      </p:sp>
      <p:pic>
        <p:nvPicPr>
          <p:cNvPr id="19465" name="Picture 21">
            <a:extLst>
              <a:ext uri="{FF2B5EF4-FFF2-40B4-BE49-F238E27FC236}">
                <a16:creationId xmlns:a16="http://schemas.microsoft.com/office/drawing/2014/main" id="{66066BE9-979E-A6C3-3EC1-6DCC41CE3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200651"/>
            <a:ext cx="71437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9F3EA45-F75B-3239-6E3D-3624C2716C8F}"/>
              </a:ext>
            </a:extLst>
          </p:cNvPr>
          <p:cNvSpPr>
            <a:spLocks noGrp="1" noChangeArrowheads="1"/>
          </p:cNvSpPr>
          <p:nvPr>
            <p:ph type="title"/>
          </p:nvPr>
        </p:nvSpPr>
        <p:spPr>
          <a:xfrm>
            <a:off x="2136775" y="228600"/>
            <a:ext cx="8153400" cy="990600"/>
          </a:xfrm>
        </p:spPr>
        <p:txBody>
          <a:bodyPr/>
          <a:lstStyle/>
          <a:p>
            <a:r>
              <a:rPr lang="en-US" altLang="en-US"/>
              <a:t>Tables in the Oracle Database</a:t>
            </a:r>
          </a:p>
        </p:txBody>
      </p:sp>
      <p:sp>
        <p:nvSpPr>
          <p:cNvPr id="21507" name="Rectangle 3">
            <a:extLst>
              <a:ext uri="{FF2B5EF4-FFF2-40B4-BE49-F238E27FC236}">
                <a16:creationId xmlns:a16="http://schemas.microsoft.com/office/drawing/2014/main" id="{237D2120-233A-B862-E8BC-2A883A8363AD}"/>
              </a:ext>
            </a:extLst>
          </p:cNvPr>
          <p:cNvSpPr>
            <a:spLocks noGrp="1" noChangeArrowheads="1"/>
          </p:cNvSpPr>
          <p:nvPr>
            <p:ph idx="1"/>
          </p:nvPr>
        </p:nvSpPr>
        <p:spPr>
          <a:xfrm>
            <a:off x="2382838" y="1828800"/>
            <a:ext cx="7385050" cy="3003550"/>
          </a:xfrm>
        </p:spPr>
        <p:txBody>
          <a:bodyPr>
            <a:normAutofit lnSpcReduction="10000"/>
          </a:bodyPr>
          <a:lstStyle/>
          <a:p>
            <a:pPr>
              <a:defRPr/>
            </a:pPr>
            <a:r>
              <a:rPr lang="en-US"/>
              <a:t>User Tables:</a:t>
            </a:r>
          </a:p>
          <a:p>
            <a:pPr lvl="1">
              <a:defRPr/>
            </a:pPr>
            <a:r>
              <a:rPr lang="en-US"/>
              <a:t>Are a collection of tables created and maintained by the user</a:t>
            </a:r>
          </a:p>
          <a:p>
            <a:pPr lvl="1">
              <a:defRPr/>
            </a:pPr>
            <a:r>
              <a:rPr lang="en-US"/>
              <a:t>Contain user information</a:t>
            </a:r>
          </a:p>
          <a:p>
            <a:pPr>
              <a:defRPr/>
            </a:pPr>
            <a:r>
              <a:rPr lang="en-US"/>
              <a:t>Data Dictionary:</a:t>
            </a:r>
          </a:p>
          <a:p>
            <a:pPr lvl="1">
              <a:defRPr/>
            </a:pPr>
            <a:r>
              <a:rPr lang="en-US"/>
              <a:t>Is a collection of tables created and maintained by the Oracle Server</a:t>
            </a:r>
          </a:p>
          <a:p>
            <a:pPr lvl="1">
              <a:defRPr/>
            </a:pPr>
            <a:r>
              <a:rPr lang="en-US"/>
              <a:t>Contain database information</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BBCA-F074-488C-BE67-D9F0FEA12228}"/>
              </a:ext>
            </a:extLst>
          </p:cNvPr>
          <p:cNvSpPr>
            <a:spLocks noGrp="1"/>
          </p:cNvSpPr>
          <p:nvPr>
            <p:ph type="title"/>
          </p:nvPr>
        </p:nvSpPr>
        <p:spPr/>
        <p:txBody>
          <a:bodyPr/>
          <a:lstStyle/>
          <a:p>
            <a:r>
              <a:rPr lang="en-US" dirty="0"/>
              <a:t>Contents</a:t>
            </a:r>
            <a:endParaRPr lang="en-PK" dirty="0"/>
          </a:p>
        </p:txBody>
      </p:sp>
      <p:sp>
        <p:nvSpPr>
          <p:cNvPr id="3" name="Content Placeholder 2">
            <a:extLst>
              <a:ext uri="{FF2B5EF4-FFF2-40B4-BE49-F238E27FC236}">
                <a16:creationId xmlns:a16="http://schemas.microsoft.com/office/drawing/2014/main" id="{04438157-94CA-F3CB-7335-63C8C7EC95EF}"/>
              </a:ext>
            </a:extLst>
          </p:cNvPr>
          <p:cNvSpPr>
            <a:spLocks noGrp="1"/>
          </p:cNvSpPr>
          <p:nvPr>
            <p:ph idx="1"/>
          </p:nvPr>
        </p:nvSpPr>
        <p:spPr>
          <a:xfrm>
            <a:off x="4267201" y="1467692"/>
            <a:ext cx="9301019" cy="4680672"/>
          </a:xfrm>
        </p:spPr>
        <p:txBody>
          <a:bodyPr/>
          <a:lstStyle/>
          <a:p>
            <a:r>
              <a:rPr lang="en-US" dirty="0"/>
              <a:t>Transforming Data</a:t>
            </a:r>
          </a:p>
          <a:p>
            <a:pPr marL="0" indent="0">
              <a:buNone/>
            </a:pPr>
            <a:endParaRPr lang="en-US" dirty="0"/>
          </a:p>
          <a:p>
            <a:r>
              <a:rPr lang="en-US" dirty="0"/>
              <a:t>Data Definition Language</a:t>
            </a:r>
          </a:p>
          <a:p>
            <a:pPr marL="0" indent="0">
              <a:buNone/>
            </a:pPr>
            <a:endParaRPr lang="en-US" dirty="0"/>
          </a:p>
          <a:p>
            <a:r>
              <a:rPr lang="en-US" dirty="0"/>
              <a:t>Create Alter Drop </a:t>
            </a:r>
          </a:p>
          <a:p>
            <a:endParaRPr lang="en-US" dirty="0"/>
          </a:p>
          <a:p>
            <a:r>
              <a:rPr lang="en-US" dirty="0"/>
              <a:t>Data Manipulation language</a:t>
            </a:r>
          </a:p>
          <a:p>
            <a:pPr marL="0" indent="0">
              <a:buNone/>
            </a:pPr>
            <a:endParaRPr lang="en-US" dirty="0"/>
          </a:p>
          <a:p>
            <a:r>
              <a:rPr lang="en-US" dirty="0"/>
              <a:t>Insert Update Delete</a:t>
            </a:r>
          </a:p>
          <a:p>
            <a:endParaRPr lang="en-US" dirty="0"/>
          </a:p>
          <a:p>
            <a:endParaRPr lang="en-US" dirty="0"/>
          </a:p>
          <a:p>
            <a:endParaRPr lang="en-PK" dirty="0"/>
          </a:p>
        </p:txBody>
      </p:sp>
      <p:sp>
        <p:nvSpPr>
          <p:cNvPr id="4" name="Slide Number Placeholder 3">
            <a:extLst>
              <a:ext uri="{FF2B5EF4-FFF2-40B4-BE49-F238E27FC236}">
                <a16:creationId xmlns:a16="http://schemas.microsoft.com/office/drawing/2014/main" id="{1B3E467C-4C08-2484-7C6A-C69BC9023CDF}"/>
              </a:ext>
            </a:extLst>
          </p:cNvPr>
          <p:cNvSpPr>
            <a:spLocks noGrp="1"/>
          </p:cNvSpPr>
          <p:nvPr>
            <p:ph type="sldNum" sz="quarter" idx="12"/>
          </p:nvPr>
        </p:nvSpPr>
        <p:spPr/>
        <p:txBody>
          <a:bodyPr/>
          <a:lstStyle/>
          <a:p>
            <a:fld id="{AD69FD3C-0331-4B68-8D41-F67FB0458356}" type="slidenum">
              <a:rPr lang="en-PK" smtClean="0"/>
              <a:t>2</a:t>
            </a:fld>
            <a:endParaRPr lang="en-PK"/>
          </a:p>
        </p:txBody>
      </p:sp>
      <p:pic>
        <p:nvPicPr>
          <p:cNvPr id="5" name="Picture 4">
            <a:extLst>
              <a:ext uri="{FF2B5EF4-FFF2-40B4-BE49-F238E27FC236}">
                <a16:creationId xmlns:a16="http://schemas.microsoft.com/office/drawing/2014/main" id="{A8B3D387-F62F-D4BE-66CC-41E6638DEC52}"/>
              </a:ext>
            </a:extLst>
          </p:cNvPr>
          <p:cNvPicPr>
            <a:picLocks noChangeAspect="1"/>
          </p:cNvPicPr>
          <p:nvPr/>
        </p:nvPicPr>
        <p:blipFill rotWithShape="1">
          <a:blip r:embed="rId2"/>
          <a:srcRect l="2437" t="25142" r="65161" b="16914"/>
          <a:stretch/>
        </p:blipFill>
        <p:spPr>
          <a:xfrm>
            <a:off x="378374" y="2060027"/>
            <a:ext cx="3111062" cy="3132083"/>
          </a:xfrm>
          <a:prstGeom prst="flowChartConnec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33AAAE19-FCA8-F158-5F46-89DE51C341D7}"/>
              </a:ext>
            </a:extLst>
          </p:cNvPr>
          <p:cNvPicPr>
            <a:picLocks noChangeAspect="1"/>
          </p:cNvPicPr>
          <p:nvPr/>
        </p:nvPicPr>
        <p:blipFill rotWithShape="1">
          <a:blip r:embed="rId3"/>
          <a:srcRect l="10371" t="8000" r="10941" b="10348"/>
          <a:stretch/>
        </p:blipFill>
        <p:spPr>
          <a:xfrm>
            <a:off x="933930" y="2611120"/>
            <a:ext cx="2022069" cy="2011680"/>
          </a:xfrm>
          <a:prstGeom prst="flowChartConnector">
            <a:avLst/>
          </a:prstGeom>
        </p:spPr>
      </p:pic>
    </p:spTree>
    <p:extLst>
      <p:ext uri="{BB962C8B-B14F-4D97-AF65-F5344CB8AC3E}">
        <p14:creationId xmlns:p14="http://schemas.microsoft.com/office/powerpoint/2010/main" val="32099930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984B4F5-DD59-F051-EDD7-728012DCB60A}"/>
              </a:ext>
            </a:extLst>
          </p:cNvPr>
          <p:cNvSpPr>
            <a:spLocks noChangeArrowheads="1"/>
          </p:cNvSpPr>
          <p:nvPr/>
        </p:nvSpPr>
        <p:spPr bwMode="blackWhite">
          <a:xfrm>
            <a:off x="2613025" y="2243139"/>
            <a:ext cx="7494588" cy="661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r>
              <a:rPr lang="en-US" altLang="en-US" b="1">
                <a:solidFill>
                  <a:srgbClr val="000000"/>
                </a:solidFill>
                <a:latin typeface="Courier New" panose="02070309020205020404" pitchFamily="49" charset="0"/>
              </a:rPr>
              <a:t>  </a:t>
            </a:r>
          </a:p>
        </p:txBody>
      </p:sp>
      <p:sp>
        <p:nvSpPr>
          <p:cNvPr id="21507" name="Rectangle 14">
            <a:extLst>
              <a:ext uri="{FF2B5EF4-FFF2-40B4-BE49-F238E27FC236}">
                <a16:creationId xmlns:a16="http://schemas.microsoft.com/office/drawing/2014/main" id="{44F51D85-1799-5936-4EFB-FF8D0CCFFAA9}"/>
              </a:ext>
            </a:extLst>
          </p:cNvPr>
          <p:cNvSpPr>
            <a:spLocks noChangeArrowheads="1"/>
          </p:cNvSpPr>
          <p:nvPr/>
        </p:nvSpPr>
        <p:spPr bwMode="blackWhite">
          <a:xfrm>
            <a:off x="2716213" y="2263775"/>
            <a:ext cx="71310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SELECT table_name </a:t>
            </a:r>
          </a:p>
          <a:p>
            <a:pPr eaLnBrk="1" hangingPunct="1"/>
            <a:r>
              <a:rPr lang="en-US" altLang="en-US" b="1">
                <a:solidFill>
                  <a:srgbClr val="000000"/>
                </a:solidFill>
                <a:latin typeface="Courier New" panose="02070309020205020404" pitchFamily="49" charset="0"/>
              </a:rPr>
              <a:t>FROM	  user_tables ;</a:t>
            </a:r>
          </a:p>
        </p:txBody>
      </p:sp>
      <p:sp>
        <p:nvSpPr>
          <p:cNvPr id="21508" name="Rectangle 4">
            <a:extLst>
              <a:ext uri="{FF2B5EF4-FFF2-40B4-BE49-F238E27FC236}">
                <a16:creationId xmlns:a16="http://schemas.microsoft.com/office/drawing/2014/main" id="{48643035-B762-1464-5841-02CCD262A356}"/>
              </a:ext>
            </a:extLst>
          </p:cNvPr>
          <p:cNvSpPr>
            <a:spLocks noChangeArrowheads="1"/>
          </p:cNvSpPr>
          <p:nvPr/>
        </p:nvSpPr>
        <p:spPr bwMode="blackWhite">
          <a:xfrm>
            <a:off x="2613025" y="5118100"/>
            <a:ext cx="7494588" cy="584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Lst>
              <a:defRPr>
                <a:solidFill>
                  <a:schemeClr val="tx1"/>
                </a:solidFill>
                <a:latin typeface="Arial" panose="020B0604020202020204" pitchFamily="34" charset="0"/>
              </a:defRPr>
            </a:lvl1pPr>
            <a:lvl2pPr marL="742950" indent="-285750" eaLnBrk="0" hangingPunct="0">
              <a:tabLst>
                <a:tab pos="692150" algn="l"/>
              </a:tabLst>
              <a:defRPr>
                <a:solidFill>
                  <a:schemeClr val="tx1"/>
                </a:solidFill>
                <a:latin typeface="Arial" panose="020B0604020202020204" pitchFamily="34" charset="0"/>
              </a:defRPr>
            </a:lvl2pPr>
            <a:lvl3pPr marL="1143000" indent="-228600" eaLnBrk="0" hangingPunct="0">
              <a:tabLst>
                <a:tab pos="692150" algn="l"/>
              </a:tabLst>
              <a:defRPr>
                <a:solidFill>
                  <a:schemeClr val="tx1"/>
                </a:solidFill>
                <a:latin typeface="Arial" panose="020B0604020202020204" pitchFamily="34" charset="0"/>
              </a:defRPr>
            </a:lvl3pPr>
            <a:lvl4pPr marL="1600200" indent="-228600" eaLnBrk="0" hangingPunct="0">
              <a:tabLst>
                <a:tab pos="692150" algn="l"/>
              </a:tabLst>
              <a:defRPr>
                <a:solidFill>
                  <a:schemeClr val="tx1"/>
                </a:solidFill>
                <a:latin typeface="Arial" panose="020B0604020202020204" pitchFamily="34" charset="0"/>
              </a:defRPr>
            </a:lvl4pPr>
            <a:lvl5pPr marL="2057400" indent="-228600" eaLnBrk="0" hangingPunct="0">
              <a:tabLst>
                <a:tab pos="692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1509" name="Rectangle 16">
            <a:extLst>
              <a:ext uri="{FF2B5EF4-FFF2-40B4-BE49-F238E27FC236}">
                <a16:creationId xmlns:a16="http://schemas.microsoft.com/office/drawing/2014/main" id="{7D3D5577-14D7-0F88-A063-3FE9AD80BE24}"/>
              </a:ext>
            </a:extLst>
          </p:cNvPr>
          <p:cNvSpPr>
            <a:spLocks noChangeArrowheads="1"/>
          </p:cNvSpPr>
          <p:nvPr/>
        </p:nvSpPr>
        <p:spPr bwMode="blackWhite">
          <a:xfrm>
            <a:off x="2730500" y="5105400"/>
            <a:ext cx="747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Lst>
              <a:defRPr>
                <a:solidFill>
                  <a:schemeClr val="tx1"/>
                </a:solidFill>
                <a:latin typeface="Arial" panose="020B0604020202020204" pitchFamily="34" charset="0"/>
              </a:defRPr>
            </a:lvl1pPr>
            <a:lvl2pPr marL="742950" indent="-285750" eaLnBrk="0" hangingPunct="0">
              <a:tabLst>
                <a:tab pos="692150" algn="l"/>
              </a:tabLst>
              <a:defRPr>
                <a:solidFill>
                  <a:schemeClr val="tx1"/>
                </a:solidFill>
                <a:latin typeface="Arial" panose="020B0604020202020204" pitchFamily="34" charset="0"/>
              </a:defRPr>
            </a:lvl2pPr>
            <a:lvl3pPr marL="1143000" indent="-228600" eaLnBrk="0" hangingPunct="0">
              <a:tabLst>
                <a:tab pos="692150" algn="l"/>
              </a:tabLst>
              <a:defRPr>
                <a:solidFill>
                  <a:schemeClr val="tx1"/>
                </a:solidFill>
                <a:latin typeface="Arial" panose="020B0604020202020204" pitchFamily="34" charset="0"/>
              </a:defRPr>
            </a:lvl3pPr>
            <a:lvl4pPr marL="1600200" indent="-228600" eaLnBrk="0" hangingPunct="0">
              <a:tabLst>
                <a:tab pos="692150" algn="l"/>
              </a:tabLst>
              <a:defRPr>
                <a:solidFill>
                  <a:schemeClr val="tx1"/>
                </a:solidFill>
                <a:latin typeface="Arial" panose="020B0604020202020204" pitchFamily="34" charset="0"/>
              </a:defRPr>
            </a:lvl4pPr>
            <a:lvl5pPr marL="2057400" indent="-228600" eaLnBrk="0" hangingPunct="0">
              <a:tabLst>
                <a:tab pos="692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SELECT	* </a:t>
            </a:r>
          </a:p>
          <a:p>
            <a:pPr eaLnBrk="1" hangingPunct="1"/>
            <a:r>
              <a:rPr lang="en-US" altLang="en-US" b="1">
                <a:solidFill>
                  <a:srgbClr val="000000"/>
                </a:solidFill>
                <a:latin typeface="Courier New" panose="02070309020205020404" pitchFamily="49" charset="0"/>
              </a:rPr>
              <a:t>FROM	  user_catalog ;</a:t>
            </a:r>
          </a:p>
        </p:txBody>
      </p:sp>
      <p:sp>
        <p:nvSpPr>
          <p:cNvPr id="21510" name="Rectangle 2">
            <a:extLst>
              <a:ext uri="{FF2B5EF4-FFF2-40B4-BE49-F238E27FC236}">
                <a16:creationId xmlns:a16="http://schemas.microsoft.com/office/drawing/2014/main" id="{8BD16770-A57F-6FA7-FFF2-2AEF80654144}"/>
              </a:ext>
            </a:extLst>
          </p:cNvPr>
          <p:cNvSpPr>
            <a:spLocks noGrp="1" noChangeArrowheads="1"/>
          </p:cNvSpPr>
          <p:nvPr>
            <p:ph type="title"/>
          </p:nvPr>
        </p:nvSpPr>
        <p:spPr>
          <a:xfrm>
            <a:off x="2136775" y="228600"/>
            <a:ext cx="8153400" cy="990600"/>
          </a:xfrm>
        </p:spPr>
        <p:txBody>
          <a:bodyPr/>
          <a:lstStyle/>
          <a:p>
            <a:r>
              <a:rPr lang="en-US" altLang="en-US"/>
              <a:t>Querying the Data Dictionary</a:t>
            </a:r>
          </a:p>
        </p:txBody>
      </p:sp>
      <p:sp>
        <p:nvSpPr>
          <p:cNvPr id="21511" name="Rectangle 3">
            <a:extLst>
              <a:ext uri="{FF2B5EF4-FFF2-40B4-BE49-F238E27FC236}">
                <a16:creationId xmlns:a16="http://schemas.microsoft.com/office/drawing/2014/main" id="{784B7906-85A0-10B5-34AF-629A4B330CA4}"/>
              </a:ext>
            </a:extLst>
          </p:cNvPr>
          <p:cNvSpPr>
            <a:spLocks noChangeArrowheads="1"/>
          </p:cNvSpPr>
          <p:nvPr/>
        </p:nvSpPr>
        <p:spPr bwMode="blackWhite">
          <a:xfrm>
            <a:off x="2613025" y="3360738"/>
            <a:ext cx="7494588" cy="6540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Lst>
              <a:defRPr>
                <a:solidFill>
                  <a:schemeClr val="tx1"/>
                </a:solidFill>
                <a:latin typeface="Arial" panose="020B0604020202020204" pitchFamily="34" charset="0"/>
              </a:defRPr>
            </a:lvl1pPr>
            <a:lvl2pPr marL="742950" indent="-285750" eaLnBrk="0" hangingPunct="0">
              <a:tabLst>
                <a:tab pos="692150" algn="l"/>
              </a:tabLst>
              <a:defRPr>
                <a:solidFill>
                  <a:schemeClr val="tx1"/>
                </a:solidFill>
                <a:latin typeface="Arial" panose="020B0604020202020204" pitchFamily="34" charset="0"/>
              </a:defRPr>
            </a:lvl2pPr>
            <a:lvl3pPr marL="1143000" indent="-228600" eaLnBrk="0" hangingPunct="0">
              <a:tabLst>
                <a:tab pos="692150" algn="l"/>
              </a:tabLst>
              <a:defRPr>
                <a:solidFill>
                  <a:schemeClr val="tx1"/>
                </a:solidFill>
                <a:latin typeface="Arial" panose="020B0604020202020204" pitchFamily="34" charset="0"/>
              </a:defRPr>
            </a:lvl3pPr>
            <a:lvl4pPr marL="1600200" indent="-228600" eaLnBrk="0" hangingPunct="0">
              <a:tabLst>
                <a:tab pos="692150" algn="l"/>
              </a:tabLst>
              <a:defRPr>
                <a:solidFill>
                  <a:schemeClr val="tx1"/>
                </a:solidFill>
                <a:latin typeface="Arial" panose="020B0604020202020204" pitchFamily="34" charset="0"/>
              </a:defRPr>
            </a:lvl4pPr>
            <a:lvl5pPr marL="2057400" indent="-228600" eaLnBrk="0" hangingPunct="0">
              <a:tabLst>
                <a:tab pos="692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1512" name="Rectangle 5">
            <a:extLst>
              <a:ext uri="{FF2B5EF4-FFF2-40B4-BE49-F238E27FC236}">
                <a16:creationId xmlns:a16="http://schemas.microsoft.com/office/drawing/2014/main" id="{777CE3CC-0E91-17DA-F13E-06719848244F}"/>
              </a:ext>
            </a:extLst>
          </p:cNvPr>
          <p:cNvSpPr>
            <a:spLocks noChangeArrowheads="1"/>
          </p:cNvSpPr>
          <p:nvPr/>
        </p:nvSpPr>
        <p:spPr bwMode="auto">
          <a:xfrm>
            <a:off x="2416175" y="2589213"/>
            <a:ext cx="7747000" cy="10668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3" name="Rectangle 6">
            <a:extLst>
              <a:ext uri="{FF2B5EF4-FFF2-40B4-BE49-F238E27FC236}">
                <a16:creationId xmlns:a16="http://schemas.microsoft.com/office/drawing/2014/main" id="{A2B64C3D-4E50-12E1-976B-C64DAF3ED180}"/>
              </a:ext>
            </a:extLst>
          </p:cNvPr>
          <p:cNvSpPr>
            <a:spLocks noChangeArrowheads="1"/>
          </p:cNvSpPr>
          <p:nvPr/>
        </p:nvSpPr>
        <p:spPr bwMode="auto">
          <a:xfrm>
            <a:off x="2593975" y="4318000"/>
            <a:ext cx="7747000" cy="10668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4" name="Rectangle 10">
            <a:extLst>
              <a:ext uri="{FF2B5EF4-FFF2-40B4-BE49-F238E27FC236}">
                <a16:creationId xmlns:a16="http://schemas.microsoft.com/office/drawing/2014/main" id="{7F89572C-D081-5308-C5C1-4D4799C999C1}"/>
              </a:ext>
            </a:extLst>
          </p:cNvPr>
          <p:cNvSpPr>
            <a:spLocks noChangeArrowheads="1"/>
          </p:cNvSpPr>
          <p:nvPr/>
        </p:nvSpPr>
        <p:spPr bwMode="ltGray">
          <a:xfrm>
            <a:off x="2732088" y="2563813"/>
            <a:ext cx="2640012" cy="3238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5" name="Rectangle 11">
            <a:extLst>
              <a:ext uri="{FF2B5EF4-FFF2-40B4-BE49-F238E27FC236}">
                <a16:creationId xmlns:a16="http://schemas.microsoft.com/office/drawing/2014/main" id="{CC0E0952-24C3-CF52-1EBC-FCDBD70B7360}"/>
              </a:ext>
            </a:extLst>
          </p:cNvPr>
          <p:cNvSpPr>
            <a:spLocks noChangeArrowheads="1"/>
          </p:cNvSpPr>
          <p:nvPr/>
        </p:nvSpPr>
        <p:spPr bwMode="ltGray">
          <a:xfrm>
            <a:off x="2732089" y="3673475"/>
            <a:ext cx="2782887" cy="3238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6" name="Rectangle 12">
            <a:extLst>
              <a:ext uri="{FF2B5EF4-FFF2-40B4-BE49-F238E27FC236}">
                <a16:creationId xmlns:a16="http://schemas.microsoft.com/office/drawing/2014/main" id="{BF3CF944-AC2F-8FB1-D6DD-C09974BD1842}"/>
              </a:ext>
            </a:extLst>
          </p:cNvPr>
          <p:cNvSpPr>
            <a:spLocks noChangeArrowheads="1"/>
          </p:cNvSpPr>
          <p:nvPr/>
        </p:nvSpPr>
        <p:spPr bwMode="ltGray">
          <a:xfrm>
            <a:off x="2732088" y="5367338"/>
            <a:ext cx="2736850" cy="3238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7" name="Rectangle 15">
            <a:extLst>
              <a:ext uri="{FF2B5EF4-FFF2-40B4-BE49-F238E27FC236}">
                <a16:creationId xmlns:a16="http://schemas.microsoft.com/office/drawing/2014/main" id="{B62DBD07-7BEB-B62D-7E2C-C7E502CE9D4B}"/>
              </a:ext>
            </a:extLst>
          </p:cNvPr>
          <p:cNvSpPr>
            <a:spLocks noChangeArrowheads="1"/>
          </p:cNvSpPr>
          <p:nvPr/>
        </p:nvSpPr>
        <p:spPr bwMode="blackWhite">
          <a:xfrm>
            <a:off x="2730501" y="3363913"/>
            <a:ext cx="74279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Lst>
              <a:defRPr>
                <a:solidFill>
                  <a:schemeClr val="tx1"/>
                </a:solidFill>
                <a:latin typeface="Arial" panose="020B0604020202020204" pitchFamily="34" charset="0"/>
              </a:defRPr>
            </a:lvl1pPr>
            <a:lvl2pPr marL="742950" indent="-285750" eaLnBrk="0" hangingPunct="0">
              <a:tabLst>
                <a:tab pos="692150" algn="l"/>
              </a:tabLst>
              <a:defRPr>
                <a:solidFill>
                  <a:schemeClr val="tx1"/>
                </a:solidFill>
                <a:latin typeface="Arial" panose="020B0604020202020204" pitchFamily="34" charset="0"/>
              </a:defRPr>
            </a:lvl2pPr>
            <a:lvl3pPr marL="1143000" indent="-228600" eaLnBrk="0" hangingPunct="0">
              <a:tabLst>
                <a:tab pos="692150" algn="l"/>
              </a:tabLst>
              <a:defRPr>
                <a:solidFill>
                  <a:schemeClr val="tx1"/>
                </a:solidFill>
                <a:latin typeface="Arial" panose="020B0604020202020204" pitchFamily="34" charset="0"/>
              </a:defRPr>
            </a:lvl3pPr>
            <a:lvl4pPr marL="1600200" indent="-228600" eaLnBrk="0" hangingPunct="0">
              <a:tabLst>
                <a:tab pos="692150" algn="l"/>
              </a:tabLst>
              <a:defRPr>
                <a:solidFill>
                  <a:schemeClr val="tx1"/>
                </a:solidFill>
                <a:latin typeface="Arial" panose="020B0604020202020204" pitchFamily="34" charset="0"/>
              </a:defRPr>
            </a:lvl4pPr>
            <a:lvl5pPr marL="2057400" indent="-228600" eaLnBrk="0" hangingPunct="0">
              <a:tabLst>
                <a:tab pos="692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SELECT DISTINCT object_type </a:t>
            </a:r>
          </a:p>
          <a:p>
            <a:pPr eaLnBrk="1" hangingPunct="1"/>
            <a:r>
              <a:rPr lang="en-US" altLang="en-US" b="1">
                <a:solidFill>
                  <a:srgbClr val="000000"/>
                </a:solidFill>
                <a:latin typeface="Courier New" panose="02070309020205020404" pitchFamily="49" charset="0"/>
              </a:rPr>
              <a:t>FROM 	  user_objects ;</a:t>
            </a:r>
          </a:p>
        </p:txBody>
      </p:sp>
      <p:sp>
        <p:nvSpPr>
          <p:cNvPr id="21518" name="TextBox 16">
            <a:extLst>
              <a:ext uri="{FF2B5EF4-FFF2-40B4-BE49-F238E27FC236}">
                <a16:creationId xmlns:a16="http://schemas.microsoft.com/office/drawing/2014/main" id="{F6731635-57C2-807A-7F5A-44CD4055F83B}"/>
              </a:ext>
            </a:extLst>
          </p:cNvPr>
          <p:cNvSpPr txBox="1">
            <a:spLocks noChangeArrowheads="1"/>
          </p:cNvSpPr>
          <p:nvPr/>
        </p:nvSpPr>
        <p:spPr bwMode="auto">
          <a:xfrm>
            <a:off x="2667000" y="1828800"/>
            <a:ext cx="624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000" b="1"/>
              <a:t>See the names of tables owned by the user</a:t>
            </a:r>
          </a:p>
        </p:txBody>
      </p:sp>
      <p:sp>
        <p:nvSpPr>
          <p:cNvPr id="21519" name="TextBox 17">
            <a:extLst>
              <a:ext uri="{FF2B5EF4-FFF2-40B4-BE49-F238E27FC236}">
                <a16:creationId xmlns:a16="http://schemas.microsoft.com/office/drawing/2014/main" id="{7B477F90-6FAF-BDDA-F1A5-CA95DF7AC602}"/>
              </a:ext>
            </a:extLst>
          </p:cNvPr>
          <p:cNvSpPr txBox="1">
            <a:spLocks noChangeArrowheads="1"/>
          </p:cNvSpPr>
          <p:nvPr/>
        </p:nvSpPr>
        <p:spPr bwMode="auto">
          <a:xfrm>
            <a:off x="2667000" y="2952750"/>
            <a:ext cx="624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000" b="1"/>
              <a:t>View distinct  types owned by the user</a:t>
            </a:r>
          </a:p>
        </p:txBody>
      </p:sp>
      <p:sp>
        <p:nvSpPr>
          <p:cNvPr id="21520" name="TextBox 18">
            <a:extLst>
              <a:ext uri="{FF2B5EF4-FFF2-40B4-BE49-F238E27FC236}">
                <a16:creationId xmlns:a16="http://schemas.microsoft.com/office/drawing/2014/main" id="{BBF71F98-0123-EEF6-1F41-D5B2092C9515}"/>
              </a:ext>
            </a:extLst>
          </p:cNvPr>
          <p:cNvSpPr txBox="1">
            <a:spLocks noChangeArrowheads="1"/>
          </p:cNvSpPr>
          <p:nvPr/>
        </p:nvSpPr>
        <p:spPr bwMode="auto">
          <a:xfrm>
            <a:off x="2590800" y="4324351"/>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000" b="1"/>
              <a:t>View tables, views, synonyms, and sequences owned by the user</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6F42392D-5264-A209-4820-EEC64B22B403}"/>
              </a:ext>
            </a:extLst>
          </p:cNvPr>
          <p:cNvSpPr>
            <a:spLocks noChangeArrowheads="1"/>
          </p:cNvSpPr>
          <p:nvPr/>
        </p:nvSpPr>
        <p:spPr bwMode="blackWhite">
          <a:xfrm>
            <a:off x="2449513" y="1570038"/>
            <a:ext cx="7294562" cy="4856162"/>
          </a:xfrm>
          <a:prstGeom prst="rect">
            <a:avLst/>
          </a:prstGeom>
          <a:solidFill>
            <a:srgbClr val="FFCC99"/>
          </a:solidFill>
          <a:ln w="254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1" name="Rectangle 2">
            <a:extLst>
              <a:ext uri="{FF2B5EF4-FFF2-40B4-BE49-F238E27FC236}">
                <a16:creationId xmlns:a16="http://schemas.microsoft.com/office/drawing/2014/main" id="{CE571902-4F37-9B58-9696-AB661DE51ED8}"/>
              </a:ext>
            </a:extLst>
          </p:cNvPr>
          <p:cNvSpPr>
            <a:spLocks noGrp="1" noChangeArrowheads="1"/>
          </p:cNvSpPr>
          <p:nvPr>
            <p:ph type="title"/>
          </p:nvPr>
        </p:nvSpPr>
        <p:spPr>
          <a:xfrm>
            <a:off x="2446339" y="338138"/>
            <a:ext cx="7299325" cy="881062"/>
          </a:xfrm>
        </p:spPr>
        <p:txBody>
          <a:bodyPr/>
          <a:lstStyle/>
          <a:p>
            <a:r>
              <a:rPr lang="en-US" altLang="en-US"/>
              <a:t>Data Types</a:t>
            </a:r>
          </a:p>
        </p:txBody>
      </p:sp>
      <p:sp>
        <p:nvSpPr>
          <p:cNvPr id="22532" name="Rectangle 4">
            <a:extLst>
              <a:ext uri="{FF2B5EF4-FFF2-40B4-BE49-F238E27FC236}">
                <a16:creationId xmlns:a16="http://schemas.microsoft.com/office/drawing/2014/main" id="{D50B1367-DD9C-B00B-5BA0-ECEDD24C34F1}"/>
              </a:ext>
            </a:extLst>
          </p:cNvPr>
          <p:cNvSpPr>
            <a:spLocks noChangeArrowheads="1"/>
          </p:cNvSpPr>
          <p:nvPr/>
        </p:nvSpPr>
        <p:spPr bwMode="blackWhite">
          <a:xfrm>
            <a:off x="2578100" y="1635126"/>
            <a:ext cx="6872288"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2684463" algn="l"/>
              </a:tabLst>
              <a:defRPr>
                <a:solidFill>
                  <a:schemeClr val="tx1"/>
                </a:solidFill>
                <a:latin typeface="Arial" panose="020B0604020202020204" pitchFamily="34" charset="0"/>
              </a:defRPr>
            </a:lvl1pPr>
            <a:lvl2pPr marL="742950" indent="-285750" eaLnBrk="0" hangingPunct="0">
              <a:tabLst>
                <a:tab pos="2684463" algn="l"/>
              </a:tabLst>
              <a:defRPr>
                <a:solidFill>
                  <a:schemeClr val="tx1"/>
                </a:solidFill>
                <a:latin typeface="Arial" panose="020B0604020202020204" pitchFamily="34" charset="0"/>
              </a:defRPr>
            </a:lvl2pPr>
            <a:lvl3pPr marL="1143000" indent="-228600" eaLnBrk="0" hangingPunct="0">
              <a:tabLst>
                <a:tab pos="2684463" algn="l"/>
              </a:tabLst>
              <a:defRPr>
                <a:solidFill>
                  <a:schemeClr val="tx1"/>
                </a:solidFill>
                <a:latin typeface="Arial" panose="020B0604020202020204" pitchFamily="34" charset="0"/>
              </a:defRPr>
            </a:lvl3pPr>
            <a:lvl4pPr marL="1600200" indent="-228600" eaLnBrk="0" hangingPunct="0">
              <a:tabLst>
                <a:tab pos="2684463" algn="l"/>
              </a:tabLst>
              <a:defRPr>
                <a:solidFill>
                  <a:schemeClr val="tx1"/>
                </a:solidFill>
                <a:latin typeface="Arial" panose="020B0604020202020204" pitchFamily="34" charset="0"/>
              </a:defRPr>
            </a:lvl4pPr>
            <a:lvl5pPr marL="2057400" indent="-228600" eaLnBrk="0" hangingPunct="0">
              <a:tabLst>
                <a:tab pos="26844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6844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6844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6844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684463" algn="l"/>
              </a:tabLst>
              <a:defRPr>
                <a:solidFill>
                  <a:schemeClr val="tx1"/>
                </a:solidFill>
                <a:latin typeface="Arial" panose="020B0604020202020204" pitchFamily="34" charset="0"/>
              </a:defRPr>
            </a:lvl9pPr>
          </a:lstStyle>
          <a:p>
            <a:pPr eaLnBrk="1" hangingPunct="1">
              <a:lnSpc>
                <a:spcPct val="90000"/>
              </a:lnSpc>
              <a:spcBef>
                <a:spcPct val="60000"/>
              </a:spcBef>
            </a:pPr>
            <a:r>
              <a:rPr lang="en-US" altLang="en-US" sz="1600" b="1"/>
              <a:t>Data Type	Description</a:t>
            </a:r>
          </a:p>
          <a:p>
            <a:pPr eaLnBrk="1" hangingPunct="1">
              <a:lnSpc>
                <a:spcPct val="90000"/>
              </a:lnSpc>
              <a:spcBef>
                <a:spcPct val="60000"/>
              </a:spcBef>
            </a:pPr>
            <a:r>
              <a:rPr lang="en-US" altLang="en-US" sz="1600" b="1">
                <a:latin typeface="Courier New" panose="02070309020205020404" pitchFamily="49" charset="0"/>
              </a:rPr>
              <a:t>VARCHAR2(</a:t>
            </a:r>
            <a:r>
              <a:rPr lang="en-US" altLang="en-US" sz="1600" b="1" i="1">
                <a:latin typeface="Courier New" panose="02070309020205020404" pitchFamily="49" charset="0"/>
              </a:rPr>
              <a:t>size</a:t>
            </a:r>
            <a:r>
              <a:rPr lang="en-US" altLang="en-US" sz="1600" b="1">
                <a:latin typeface="Courier New" panose="02070309020205020404" pitchFamily="49" charset="0"/>
              </a:rPr>
              <a:t>)</a:t>
            </a:r>
            <a:r>
              <a:rPr lang="en-US" altLang="en-US" sz="1600" b="1"/>
              <a:t>	Variable-length character data</a:t>
            </a:r>
          </a:p>
          <a:p>
            <a:pPr eaLnBrk="1" hangingPunct="1">
              <a:lnSpc>
                <a:spcPct val="90000"/>
              </a:lnSpc>
              <a:spcBef>
                <a:spcPct val="60000"/>
              </a:spcBef>
            </a:pPr>
            <a:r>
              <a:rPr lang="en-US" altLang="en-US" sz="1600" b="1">
                <a:latin typeface="Courier New" panose="02070309020205020404" pitchFamily="49" charset="0"/>
              </a:rPr>
              <a:t>CHAR(</a:t>
            </a:r>
            <a:r>
              <a:rPr lang="en-US" altLang="en-US" sz="1600" b="1" i="1">
                <a:latin typeface="Courier New" panose="02070309020205020404" pitchFamily="49" charset="0"/>
              </a:rPr>
              <a:t>size</a:t>
            </a:r>
            <a:r>
              <a:rPr lang="en-US" altLang="en-US" sz="1600" b="1">
                <a:latin typeface="Courier New" panose="02070309020205020404" pitchFamily="49" charset="0"/>
              </a:rPr>
              <a:t>)  	</a:t>
            </a:r>
            <a:r>
              <a:rPr lang="en-US" altLang="en-US" sz="1600" b="1"/>
              <a:t>Fixed-length character data</a:t>
            </a:r>
          </a:p>
          <a:p>
            <a:pPr eaLnBrk="1" hangingPunct="1">
              <a:lnSpc>
                <a:spcPct val="90000"/>
              </a:lnSpc>
              <a:spcBef>
                <a:spcPct val="60000"/>
              </a:spcBef>
            </a:pPr>
            <a:r>
              <a:rPr lang="en-US" altLang="en-US" sz="1600" b="1">
                <a:latin typeface="Courier New" panose="02070309020205020404" pitchFamily="49" charset="0"/>
              </a:rPr>
              <a:t>NUMBER(</a:t>
            </a:r>
            <a:r>
              <a:rPr lang="en-US" altLang="en-US" sz="1600" b="1" i="1">
                <a:latin typeface="Courier New" panose="02070309020205020404" pitchFamily="49" charset="0"/>
              </a:rPr>
              <a:t>p</a:t>
            </a:r>
            <a:r>
              <a:rPr lang="en-US" altLang="en-US" sz="1600" b="1">
                <a:latin typeface="Courier New" panose="02070309020205020404" pitchFamily="49" charset="0"/>
              </a:rPr>
              <a:t>,</a:t>
            </a:r>
            <a:r>
              <a:rPr lang="en-US" altLang="en-US" sz="1600" b="1" i="1">
                <a:latin typeface="Courier New" panose="02070309020205020404" pitchFamily="49" charset="0"/>
              </a:rPr>
              <a:t>s)</a:t>
            </a:r>
            <a:r>
              <a:rPr lang="en-US" altLang="en-US" sz="1600" b="1"/>
              <a:t>  	Variable-length numeric data</a:t>
            </a:r>
          </a:p>
          <a:p>
            <a:pPr eaLnBrk="1" hangingPunct="1">
              <a:lnSpc>
                <a:spcPct val="90000"/>
              </a:lnSpc>
              <a:spcBef>
                <a:spcPct val="60000"/>
              </a:spcBef>
            </a:pPr>
            <a:r>
              <a:rPr lang="en-US" altLang="en-US" sz="1600" b="1">
                <a:latin typeface="Courier New" panose="02070309020205020404" pitchFamily="49" charset="0"/>
              </a:rPr>
              <a:t>DATE </a:t>
            </a:r>
            <a:r>
              <a:rPr lang="en-US" altLang="en-US" sz="1600" b="1"/>
              <a:t>	Date and time values</a:t>
            </a:r>
          </a:p>
          <a:p>
            <a:pPr eaLnBrk="1" hangingPunct="1">
              <a:lnSpc>
                <a:spcPct val="90000"/>
              </a:lnSpc>
              <a:spcBef>
                <a:spcPct val="60000"/>
              </a:spcBef>
            </a:pPr>
            <a:r>
              <a:rPr lang="en-US" altLang="en-US" sz="1600" b="1">
                <a:latin typeface="Courier New" panose="02070309020205020404" pitchFamily="49" charset="0"/>
              </a:rPr>
              <a:t>LONG </a:t>
            </a:r>
            <a:r>
              <a:rPr lang="en-US" altLang="en-US" sz="1600" b="1"/>
              <a:t>	Variable-length character data </a:t>
            </a:r>
            <a:br>
              <a:rPr lang="en-US" altLang="en-US" sz="1600" b="1"/>
            </a:br>
            <a:r>
              <a:rPr lang="en-US" altLang="en-US" sz="1600" b="1"/>
              <a:t>	up to 2 gigabytes</a:t>
            </a:r>
          </a:p>
          <a:p>
            <a:pPr eaLnBrk="1" hangingPunct="1">
              <a:lnSpc>
                <a:spcPct val="50000"/>
              </a:lnSpc>
              <a:spcBef>
                <a:spcPct val="60000"/>
              </a:spcBef>
            </a:pPr>
            <a:r>
              <a:rPr lang="en-US" altLang="en-US" sz="1600" b="1">
                <a:latin typeface="Courier New" panose="02070309020205020404" pitchFamily="49" charset="0"/>
              </a:rPr>
              <a:t>CLOB</a:t>
            </a:r>
            <a:r>
              <a:rPr lang="en-US" altLang="en-US" sz="1600" b="1"/>
              <a:t>	Character data up to 4</a:t>
            </a:r>
          </a:p>
          <a:p>
            <a:pPr eaLnBrk="1" hangingPunct="1">
              <a:lnSpc>
                <a:spcPct val="50000"/>
              </a:lnSpc>
              <a:spcBef>
                <a:spcPct val="60000"/>
              </a:spcBef>
            </a:pPr>
            <a:r>
              <a:rPr lang="en-US" altLang="en-US" sz="1600" b="1"/>
              <a:t> 	gigabytes</a:t>
            </a:r>
          </a:p>
          <a:p>
            <a:pPr eaLnBrk="1" hangingPunct="1">
              <a:lnSpc>
                <a:spcPct val="90000"/>
              </a:lnSpc>
              <a:spcBef>
                <a:spcPct val="60000"/>
              </a:spcBef>
            </a:pPr>
            <a:r>
              <a:rPr lang="en-US" altLang="en-US" sz="1600" b="1">
                <a:latin typeface="Courier New" panose="02070309020205020404" pitchFamily="49" charset="0"/>
              </a:rPr>
              <a:t>RAW and LONG RAW</a:t>
            </a:r>
            <a:r>
              <a:rPr lang="en-US" altLang="en-US" sz="1600" b="1"/>
              <a:t> 	Raw binary data</a:t>
            </a:r>
          </a:p>
          <a:p>
            <a:pPr eaLnBrk="1" hangingPunct="1">
              <a:lnSpc>
                <a:spcPct val="90000"/>
              </a:lnSpc>
              <a:spcBef>
                <a:spcPct val="60000"/>
              </a:spcBef>
            </a:pPr>
            <a:r>
              <a:rPr lang="en-US" altLang="en-US" sz="1600" b="1">
                <a:latin typeface="Courier New" panose="02070309020205020404" pitchFamily="49" charset="0"/>
              </a:rPr>
              <a:t>BLOB</a:t>
            </a:r>
            <a:r>
              <a:rPr lang="en-US" altLang="en-US" sz="1600" b="1"/>
              <a:t>	Binary data up to 4 gigabytes</a:t>
            </a:r>
          </a:p>
          <a:p>
            <a:pPr eaLnBrk="1" hangingPunct="1">
              <a:lnSpc>
                <a:spcPct val="90000"/>
              </a:lnSpc>
              <a:spcBef>
                <a:spcPct val="60000"/>
              </a:spcBef>
            </a:pPr>
            <a:r>
              <a:rPr lang="en-US" altLang="en-US" sz="1600" b="1">
                <a:latin typeface="Courier New" panose="02070309020205020404" pitchFamily="49" charset="0"/>
              </a:rPr>
              <a:t>BFILE	</a:t>
            </a:r>
            <a:r>
              <a:rPr lang="en-US" altLang="en-US" sz="1600" b="1"/>
              <a:t>Binary data stored in an external 		file; up to 4 gigabytes</a:t>
            </a:r>
            <a:endParaRPr lang="en-US" altLang="en-US" sz="1600" b="1">
              <a:latin typeface="Courier New" panose="02070309020205020404" pitchFamily="49" charset="0"/>
            </a:endParaRPr>
          </a:p>
          <a:p>
            <a:pPr eaLnBrk="1" hangingPunct="1">
              <a:lnSpc>
                <a:spcPct val="90000"/>
              </a:lnSpc>
              <a:spcBef>
                <a:spcPct val="20000"/>
              </a:spcBef>
            </a:pPr>
            <a:r>
              <a:rPr lang="en-US" altLang="en-US" sz="1600" b="1">
                <a:latin typeface="Courier New" panose="02070309020205020404" pitchFamily="49" charset="0"/>
              </a:rPr>
              <a:t>ROWID</a:t>
            </a:r>
            <a:r>
              <a:rPr lang="en-US" altLang="en-US" sz="1600" b="1"/>
              <a:t>	A 64 base number system representing 	the unique address of a row in its table.</a:t>
            </a:r>
          </a:p>
        </p:txBody>
      </p:sp>
      <p:sp>
        <p:nvSpPr>
          <p:cNvPr id="22533" name="Line 5">
            <a:extLst>
              <a:ext uri="{FF2B5EF4-FFF2-40B4-BE49-F238E27FC236}">
                <a16:creationId xmlns:a16="http://schemas.microsoft.com/office/drawing/2014/main" id="{CF2A6806-F4EB-4DF3-C7F2-7547172F4652}"/>
              </a:ext>
            </a:extLst>
          </p:cNvPr>
          <p:cNvSpPr>
            <a:spLocks noChangeShapeType="1"/>
          </p:cNvSpPr>
          <p:nvPr/>
        </p:nvSpPr>
        <p:spPr bwMode="auto">
          <a:xfrm flipV="1">
            <a:off x="5154613" y="1582739"/>
            <a:ext cx="4762" cy="481012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4" name="Line 6">
            <a:extLst>
              <a:ext uri="{FF2B5EF4-FFF2-40B4-BE49-F238E27FC236}">
                <a16:creationId xmlns:a16="http://schemas.microsoft.com/office/drawing/2014/main" id="{AAE04339-6AA4-FD5A-269D-1033169EF357}"/>
              </a:ext>
            </a:extLst>
          </p:cNvPr>
          <p:cNvSpPr>
            <a:spLocks noChangeShapeType="1"/>
          </p:cNvSpPr>
          <p:nvPr/>
        </p:nvSpPr>
        <p:spPr bwMode="auto">
          <a:xfrm>
            <a:off x="2449514" y="2366963"/>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5" name="Line 7">
            <a:extLst>
              <a:ext uri="{FF2B5EF4-FFF2-40B4-BE49-F238E27FC236}">
                <a16:creationId xmlns:a16="http://schemas.microsoft.com/office/drawing/2014/main" id="{56BD3C12-DC7E-C14C-38F5-0EE02D697E69}"/>
              </a:ext>
            </a:extLst>
          </p:cNvPr>
          <p:cNvSpPr>
            <a:spLocks noChangeShapeType="1"/>
          </p:cNvSpPr>
          <p:nvPr/>
        </p:nvSpPr>
        <p:spPr bwMode="auto">
          <a:xfrm>
            <a:off x="2449514" y="1944688"/>
            <a:ext cx="7292975" cy="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6" name="Line 8">
            <a:extLst>
              <a:ext uri="{FF2B5EF4-FFF2-40B4-BE49-F238E27FC236}">
                <a16:creationId xmlns:a16="http://schemas.microsoft.com/office/drawing/2014/main" id="{24235B39-001B-5F22-B273-431923D754BC}"/>
              </a:ext>
            </a:extLst>
          </p:cNvPr>
          <p:cNvSpPr>
            <a:spLocks noChangeShapeType="1"/>
          </p:cNvSpPr>
          <p:nvPr/>
        </p:nvSpPr>
        <p:spPr bwMode="auto">
          <a:xfrm>
            <a:off x="2449514" y="2720975"/>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7" name="Line 9">
            <a:extLst>
              <a:ext uri="{FF2B5EF4-FFF2-40B4-BE49-F238E27FC236}">
                <a16:creationId xmlns:a16="http://schemas.microsoft.com/office/drawing/2014/main" id="{96B06A85-79F6-8A92-E583-CFAC9F897260}"/>
              </a:ext>
            </a:extLst>
          </p:cNvPr>
          <p:cNvSpPr>
            <a:spLocks noChangeShapeType="1"/>
          </p:cNvSpPr>
          <p:nvPr/>
        </p:nvSpPr>
        <p:spPr bwMode="auto">
          <a:xfrm>
            <a:off x="2449514" y="3081338"/>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8" name="Line 10">
            <a:extLst>
              <a:ext uri="{FF2B5EF4-FFF2-40B4-BE49-F238E27FC236}">
                <a16:creationId xmlns:a16="http://schemas.microsoft.com/office/drawing/2014/main" id="{9C5B3350-0CC1-89D2-0F26-15DFBB585242}"/>
              </a:ext>
            </a:extLst>
          </p:cNvPr>
          <p:cNvSpPr>
            <a:spLocks noChangeShapeType="1"/>
          </p:cNvSpPr>
          <p:nvPr/>
        </p:nvSpPr>
        <p:spPr bwMode="auto">
          <a:xfrm>
            <a:off x="2449514" y="3452813"/>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9" name="Line 11">
            <a:extLst>
              <a:ext uri="{FF2B5EF4-FFF2-40B4-BE49-F238E27FC236}">
                <a16:creationId xmlns:a16="http://schemas.microsoft.com/office/drawing/2014/main" id="{BBC9760E-C271-C01A-C812-21415AFAA296}"/>
              </a:ext>
            </a:extLst>
          </p:cNvPr>
          <p:cNvSpPr>
            <a:spLocks noChangeShapeType="1"/>
          </p:cNvSpPr>
          <p:nvPr/>
        </p:nvSpPr>
        <p:spPr bwMode="auto">
          <a:xfrm>
            <a:off x="2449514" y="3989388"/>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40" name="Line 12">
            <a:extLst>
              <a:ext uri="{FF2B5EF4-FFF2-40B4-BE49-F238E27FC236}">
                <a16:creationId xmlns:a16="http://schemas.microsoft.com/office/drawing/2014/main" id="{C969B226-1A01-9E57-BC09-9A0642E3DD3C}"/>
              </a:ext>
            </a:extLst>
          </p:cNvPr>
          <p:cNvSpPr>
            <a:spLocks noChangeShapeType="1"/>
          </p:cNvSpPr>
          <p:nvPr/>
        </p:nvSpPr>
        <p:spPr bwMode="auto">
          <a:xfrm>
            <a:off x="2449514" y="4583113"/>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41" name="Line 13">
            <a:extLst>
              <a:ext uri="{FF2B5EF4-FFF2-40B4-BE49-F238E27FC236}">
                <a16:creationId xmlns:a16="http://schemas.microsoft.com/office/drawing/2014/main" id="{2823E3FB-C49A-CF83-19F4-C3D64FB047CC}"/>
              </a:ext>
            </a:extLst>
          </p:cNvPr>
          <p:cNvSpPr>
            <a:spLocks noChangeShapeType="1"/>
          </p:cNvSpPr>
          <p:nvPr/>
        </p:nvSpPr>
        <p:spPr bwMode="auto">
          <a:xfrm>
            <a:off x="2449514" y="4921250"/>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42" name="Line 14">
            <a:extLst>
              <a:ext uri="{FF2B5EF4-FFF2-40B4-BE49-F238E27FC236}">
                <a16:creationId xmlns:a16="http://schemas.microsoft.com/office/drawing/2014/main" id="{5336B7A6-9285-4B84-DB23-A8DEF6880AE0}"/>
              </a:ext>
            </a:extLst>
          </p:cNvPr>
          <p:cNvSpPr>
            <a:spLocks noChangeShapeType="1"/>
          </p:cNvSpPr>
          <p:nvPr/>
        </p:nvSpPr>
        <p:spPr bwMode="auto">
          <a:xfrm>
            <a:off x="2449514" y="5307013"/>
            <a:ext cx="72929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43" name="Line 16">
            <a:extLst>
              <a:ext uri="{FF2B5EF4-FFF2-40B4-BE49-F238E27FC236}">
                <a16:creationId xmlns:a16="http://schemas.microsoft.com/office/drawing/2014/main" id="{A50A0C02-238E-E423-3C55-9658C90B0844}"/>
              </a:ext>
            </a:extLst>
          </p:cNvPr>
          <p:cNvSpPr>
            <a:spLocks noChangeShapeType="1"/>
          </p:cNvSpPr>
          <p:nvPr/>
        </p:nvSpPr>
        <p:spPr bwMode="auto">
          <a:xfrm>
            <a:off x="2449514" y="5834063"/>
            <a:ext cx="7292975"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CE43F05-137F-691C-2A80-992F523B5D2B}"/>
              </a:ext>
            </a:extLst>
          </p:cNvPr>
          <p:cNvSpPr>
            <a:spLocks noGrp="1" noChangeArrowheads="1"/>
          </p:cNvSpPr>
          <p:nvPr>
            <p:ph type="title"/>
          </p:nvPr>
        </p:nvSpPr>
        <p:spPr>
          <a:xfrm>
            <a:off x="2427289" y="244476"/>
            <a:ext cx="7299325" cy="881063"/>
          </a:xfrm>
        </p:spPr>
        <p:txBody>
          <a:bodyPr>
            <a:normAutofit fontScale="90000"/>
          </a:bodyPr>
          <a:lstStyle/>
          <a:p>
            <a:pPr>
              <a:defRPr/>
            </a:pPr>
            <a:r>
              <a:rPr lang="en-US"/>
              <a:t>Creating a Table </a:t>
            </a:r>
            <a:br>
              <a:rPr lang="en-US"/>
            </a:br>
            <a:r>
              <a:rPr lang="en-US"/>
              <a:t>by Using a Subquery Syntax</a:t>
            </a:r>
          </a:p>
        </p:txBody>
      </p:sp>
      <p:sp>
        <p:nvSpPr>
          <p:cNvPr id="39939" name="Rectangle 3">
            <a:extLst>
              <a:ext uri="{FF2B5EF4-FFF2-40B4-BE49-F238E27FC236}">
                <a16:creationId xmlns:a16="http://schemas.microsoft.com/office/drawing/2014/main" id="{691543AA-A245-0E0C-2C07-FA80E5679C47}"/>
              </a:ext>
            </a:extLst>
          </p:cNvPr>
          <p:cNvSpPr>
            <a:spLocks noGrp="1" noChangeArrowheads="1"/>
          </p:cNvSpPr>
          <p:nvPr>
            <p:ph idx="1"/>
          </p:nvPr>
        </p:nvSpPr>
        <p:spPr>
          <a:xfrm>
            <a:off x="2382839" y="1797050"/>
            <a:ext cx="7635875" cy="3854450"/>
          </a:xfrm>
        </p:spPr>
        <p:txBody>
          <a:bodyPr>
            <a:normAutofit fontScale="92500" lnSpcReduction="20000"/>
          </a:bodyPr>
          <a:lstStyle/>
          <a:p>
            <a:pPr>
              <a:defRPr/>
            </a:pPr>
            <a:r>
              <a:rPr lang="en-US"/>
              <a:t>Create a table and insert rows by combining the </a:t>
            </a:r>
            <a:r>
              <a:rPr lang="en-US">
                <a:latin typeface="Courier New" pitchFamily="49" charset="0"/>
              </a:rPr>
              <a:t>CREATE TABLE</a:t>
            </a:r>
            <a:r>
              <a:rPr lang="en-US"/>
              <a:t> statement and the </a:t>
            </a:r>
            <a:r>
              <a:rPr lang="en-US">
                <a:latin typeface="Courier New" pitchFamily="49" charset="0"/>
              </a:rPr>
              <a:t>AS </a:t>
            </a:r>
            <a:r>
              <a:rPr lang="en-US" i="1">
                <a:latin typeface="Courier New" pitchFamily="49" charset="0"/>
              </a:rPr>
              <a:t>subquery</a:t>
            </a:r>
            <a:r>
              <a:rPr lang="en-US"/>
              <a:t> option.</a:t>
            </a:r>
          </a:p>
          <a:p>
            <a:pPr>
              <a:buFont typeface="Arial" charset="0"/>
              <a:buNone/>
              <a:defRPr/>
            </a:pPr>
            <a:endParaRPr lang="en-US"/>
          </a:p>
          <a:p>
            <a:pPr>
              <a:buFont typeface="Arial" charset="0"/>
              <a:buNone/>
              <a:defRPr/>
            </a:pPr>
            <a:endParaRPr lang="en-US"/>
          </a:p>
          <a:p>
            <a:pPr>
              <a:buFont typeface="Arial" charset="0"/>
              <a:buNone/>
              <a:defRPr/>
            </a:pPr>
            <a:endParaRPr lang="en-US"/>
          </a:p>
          <a:p>
            <a:pPr>
              <a:defRPr/>
            </a:pPr>
            <a:r>
              <a:rPr lang="en-US"/>
              <a:t>Match the number of specified columns to the number of subquery columns.</a:t>
            </a:r>
          </a:p>
          <a:p>
            <a:pPr>
              <a:defRPr/>
            </a:pPr>
            <a:r>
              <a:rPr lang="en-US"/>
              <a:t>Define columns with column names and</a:t>
            </a:r>
            <a:br>
              <a:rPr lang="en-US"/>
            </a:br>
            <a:r>
              <a:rPr lang="en-US"/>
              <a:t>default values.</a:t>
            </a:r>
          </a:p>
        </p:txBody>
      </p:sp>
      <p:sp>
        <p:nvSpPr>
          <p:cNvPr id="23556" name="Rectangle 4">
            <a:extLst>
              <a:ext uri="{FF2B5EF4-FFF2-40B4-BE49-F238E27FC236}">
                <a16:creationId xmlns:a16="http://schemas.microsoft.com/office/drawing/2014/main" id="{A2ABA23D-D710-7FD0-03E7-7FDD3F7B7EDB}"/>
              </a:ext>
            </a:extLst>
          </p:cNvPr>
          <p:cNvSpPr>
            <a:spLocks noChangeArrowheads="1"/>
          </p:cNvSpPr>
          <p:nvPr/>
        </p:nvSpPr>
        <p:spPr bwMode="blackWhite">
          <a:xfrm>
            <a:off x="2438401" y="3019425"/>
            <a:ext cx="751046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3557" name="Rectangle 5">
            <a:extLst>
              <a:ext uri="{FF2B5EF4-FFF2-40B4-BE49-F238E27FC236}">
                <a16:creationId xmlns:a16="http://schemas.microsoft.com/office/drawing/2014/main" id="{8D93541F-813F-A3F8-9C5D-22BD7ADFAA10}"/>
              </a:ext>
            </a:extLst>
          </p:cNvPr>
          <p:cNvSpPr>
            <a:spLocks noChangeArrowheads="1"/>
          </p:cNvSpPr>
          <p:nvPr/>
        </p:nvSpPr>
        <p:spPr bwMode="blackWhite">
          <a:xfrm>
            <a:off x="2525714" y="2979739"/>
            <a:ext cx="69373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CREATE TABLE </a:t>
            </a:r>
            <a:r>
              <a:rPr lang="en-US" altLang="en-US" b="1" i="1">
                <a:solidFill>
                  <a:srgbClr val="000000"/>
                </a:solidFill>
                <a:latin typeface="Courier New" panose="02070309020205020404" pitchFamily="49" charset="0"/>
              </a:rPr>
              <a:t>table</a:t>
            </a:r>
            <a:endParaRPr lang="en-US" altLang="en-US" b="1">
              <a:solidFill>
                <a:srgbClr val="000000"/>
              </a:solidFill>
              <a:latin typeface="Courier New" panose="02070309020205020404" pitchFamily="49" charset="0"/>
            </a:endParaRPr>
          </a:p>
          <a:p>
            <a:pPr eaLnBrk="1" hangingPunct="1"/>
            <a:r>
              <a:rPr lang="en-US" altLang="en-US" b="1">
                <a:solidFill>
                  <a:srgbClr val="000000"/>
                </a:solidFill>
                <a:latin typeface="Courier New" panose="02070309020205020404" pitchFamily="49" charset="0"/>
              </a:rPr>
              <a:t>  	  [(</a:t>
            </a:r>
            <a:r>
              <a:rPr lang="en-US" altLang="en-US" b="1" i="1">
                <a:solidFill>
                  <a:srgbClr val="000000"/>
                </a:solidFill>
                <a:latin typeface="Courier New" panose="02070309020205020404" pitchFamily="49" charset="0"/>
              </a:rPr>
              <a:t>column</a:t>
            </a:r>
            <a:r>
              <a:rPr lang="en-US" altLang="en-US" b="1">
                <a:solidFill>
                  <a:srgbClr val="000000"/>
                </a:solidFill>
                <a:latin typeface="Courier New" panose="02070309020205020404" pitchFamily="49" charset="0"/>
              </a:rPr>
              <a:t>, </a:t>
            </a:r>
            <a:r>
              <a:rPr lang="en-US" altLang="en-US" b="1" i="1">
                <a:solidFill>
                  <a:srgbClr val="000000"/>
                </a:solidFill>
                <a:latin typeface="Courier New" panose="02070309020205020404" pitchFamily="49" charset="0"/>
              </a:rPr>
              <a:t>column</a:t>
            </a:r>
            <a:r>
              <a:rPr lang="en-US" altLang="en-US" b="1">
                <a:solidFill>
                  <a:srgbClr val="000000"/>
                </a:solidFill>
                <a:latin typeface="Courier New" panose="02070309020205020404" pitchFamily="49" charset="0"/>
              </a:rPr>
              <a:t>...)]</a:t>
            </a:r>
          </a:p>
          <a:p>
            <a:pPr eaLnBrk="1" hangingPunct="1"/>
            <a:r>
              <a:rPr lang="en-US" altLang="en-US" b="1">
                <a:solidFill>
                  <a:srgbClr val="000000"/>
                </a:solidFill>
                <a:latin typeface="Courier New" panose="02070309020205020404" pitchFamily="49" charset="0"/>
              </a:rPr>
              <a:t>AS </a:t>
            </a:r>
            <a:r>
              <a:rPr lang="en-US" altLang="en-US" b="1" i="1">
                <a:solidFill>
                  <a:srgbClr val="000000"/>
                </a:solidFill>
                <a:latin typeface="Courier New" panose="02070309020205020404" pitchFamily="49" charset="0"/>
              </a:rPr>
              <a:t>subquery;</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8BC7415A-6B71-B0B1-3542-EE5B91B7F262}"/>
              </a:ext>
            </a:extLst>
          </p:cNvPr>
          <p:cNvSpPr>
            <a:spLocks noGrp="1" noChangeArrowheads="1"/>
          </p:cNvSpPr>
          <p:nvPr>
            <p:ph type="title"/>
          </p:nvPr>
        </p:nvSpPr>
        <p:spPr>
          <a:xfrm>
            <a:off x="2446339" y="530226"/>
            <a:ext cx="7299325" cy="881063"/>
          </a:xfrm>
        </p:spPr>
        <p:txBody>
          <a:bodyPr>
            <a:normAutofit fontScale="90000"/>
          </a:bodyPr>
          <a:lstStyle/>
          <a:p>
            <a:pPr>
              <a:defRPr/>
            </a:pPr>
            <a:r>
              <a:rPr lang="en-US"/>
              <a:t>Creating a Table by Using a Subquery</a:t>
            </a:r>
          </a:p>
        </p:txBody>
      </p:sp>
      <p:sp>
        <p:nvSpPr>
          <p:cNvPr id="24579" name="Rectangle 2">
            <a:extLst>
              <a:ext uri="{FF2B5EF4-FFF2-40B4-BE49-F238E27FC236}">
                <a16:creationId xmlns:a16="http://schemas.microsoft.com/office/drawing/2014/main" id="{9730F253-445A-BF80-9FD9-8A912E84474F}"/>
              </a:ext>
            </a:extLst>
          </p:cNvPr>
          <p:cNvSpPr>
            <a:spLocks noGrp="1" noChangeArrowheads="1"/>
          </p:cNvSpPr>
          <p:nvPr>
            <p:ph idx="1"/>
          </p:nvPr>
        </p:nvSpPr>
        <p:spPr bwMode="blackWhite">
          <a:xfrm>
            <a:off x="2436814" y="1687513"/>
            <a:ext cx="7164387" cy="2144712"/>
          </a:xfrm>
          <a:solidFill>
            <a:srgbClr val="FFFFCC"/>
          </a:solidFill>
          <a:ln w="25400" cap="flat">
            <a:solidFill>
              <a:srgbClr val="000000"/>
            </a:solidFill>
            <a:miter lim="800000"/>
            <a:headEnd/>
            <a:tailEnd/>
          </a:ln>
        </p:spPr>
        <p:txBody>
          <a:bodyPr wrap="none" anchor="ctr"/>
          <a:lstStyle/>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a:p>
            <a:pPr marL="0" indent="0">
              <a:spcBef>
                <a:spcPct val="0"/>
              </a:spcBef>
              <a:buNone/>
              <a:tabLst>
                <a:tab pos="692150" algn="l"/>
                <a:tab pos="1200150" algn="l"/>
              </a:tabLst>
            </a:pPr>
            <a:endParaRPr lang="en-US" altLang="en-US" sz="1800">
              <a:solidFill>
                <a:srgbClr val="000000"/>
              </a:solidFill>
              <a:latin typeface="Courier New" panose="02070309020205020404" pitchFamily="49" charset="0"/>
            </a:endParaRPr>
          </a:p>
        </p:txBody>
      </p:sp>
      <p:sp>
        <p:nvSpPr>
          <p:cNvPr id="24580" name="Rectangle 3">
            <a:extLst>
              <a:ext uri="{FF2B5EF4-FFF2-40B4-BE49-F238E27FC236}">
                <a16:creationId xmlns:a16="http://schemas.microsoft.com/office/drawing/2014/main" id="{8ED33FBE-2D4B-9EE2-F905-D61D6121A975}"/>
              </a:ext>
            </a:extLst>
          </p:cNvPr>
          <p:cNvSpPr>
            <a:spLocks noChangeArrowheads="1"/>
          </p:cNvSpPr>
          <p:nvPr/>
        </p:nvSpPr>
        <p:spPr bwMode="ltGray">
          <a:xfrm>
            <a:off x="2946400" y="2252663"/>
            <a:ext cx="4451350" cy="13271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1" name="Rectangle 5">
            <a:extLst>
              <a:ext uri="{FF2B5EF4-FFF2-40B4-BE49-F238E27FC236}">
                <a16:creationId xmlns:a16="http://schemas.microsoft.com/office/drawing/2014/main" id="{CACCA03F-34A4-6E36-F825-ADC4E48BC094}"/>
              </a:ext>
            </a:extLst>
          </p:cNvPr>
          <p:cNvSpPr>
            <a:spLocks noChangeArrowheads="1"/>
          </p:cNvSpPr>
          <p:nvPr/>
        </p:nvSpPr>
        <p:spPr bwMode="blackWhite">
          <a:xfrm>
            <a:off x="2436813" y="3871914"/>
            <a:ext cx="7162800" cy="388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4582" name="Rectangle 6">
            <a:extLst>
              <a:ext uri="{FF2B5EF4-FFF2-40B4-BE49-F238E27FC236}">
                <a16:creationId xmlns:a16="http://schemas.microsoft.com/office/drawing/2014/main" id="{C5211845-CA64-244D-8D68-0E9566CEC51E}"/>
              </a:ext>
            </a:extLst>
          </p:cNvPr>
          <p:cNvSpPr>
            <a:spLocks noChangeArrowheads="1"/>
          </p:cNvSpPr>
          <p:nvPr/>
        </p:nvSpPr>
        <p:spPr bwMode="blackWhite">
          <a:xfrm>
            <a:off x="2562225" y="3846513"/>
            <a:ext cx="72278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DESCRIBE dept80</a:t>
            </a:r>
          </a:p>
        </p:txBody>
      </p:sp>
      <p:sp>
        <p:nvSpPr>
          <p:cNvPr id="41991" name="Rectangle 7">
            <a:extLst>
              <a:ext uri="{FF2B5EF4-FFF2-40B4-BE49-F238E27FC236}">
                <a16:creationId xmlns:a16="http://schemas.microsoft.com/office/drawing/2014/main" id="{F33E4A08-54AC-170B-6B8F-E28A2310A194}"/>
              </a:ext>
            </a:extLst>
          </p:cNvPr>
          <p:cNvSpPr>
            <a:spLocks noChangeArrowheads="1"/>
          </p:cNvSpPr>
          <p:nvPr/>
        </p:nvSpPr>
        <p:spPr bwMode="blackWhite">
          <a:xfrm>
            <a:off x="2408238" y="1885950"/>
            <a:ext cx="6805612" cy="1765300"/>
          </a:xfrm>
          <a:prstGeom prst="rect">
            <a:avLst/>
          </a:prstGeom>
          <a:noFill/>
          <a:ln w="9525">
            <a:noFill/>
            <a:miter lim="800000"/>
            <a:headEnd/>
            <a:tailEnd/>
          </a:ln>
          <a:effectLst/>
        </p:spPr>
        <p:txBody>
          <a:bodyPr wrap="none" lIns="92075" tIns="46038" rIns="92075" bIns="46038" anchor="ctr"/>
          <a:lstStyle/>
          <a:p>
            <a:pPr>
              <a:tabLst>
                <a:tab pos="692150" algn="l"/>
                <a:tab pos="971550" algn="l"/>
              </a:tabLst>
              <a:defRPr/>
            </a:pPr>
            <a:r>
              <a:rPr lang="en-US" b="1" dirty="0">
                <a:solidFill>
                  <a:srgbClr val="000000"/>
                </a:solidFill>
                <a:latin typeface="Courier New" pitchFamily="49" charset="0"/>
              </a:rPr>
              <a:t>CREATE TABLE 	dept80</a:t>
            </a:r>
          </a:p>
          <a:p>
            <a:pPr>
              <a:tabLst>
                <a:tab pos="692150" algn="l"/>
                <a:tab pos="971550" algn="l"/>
              </a:tabLst>
              <a:defRPr/>
            </a:pPr>
            <a:r>
              <a:rPr lang="en-US" b="1" dirty="0">
                <a:solidFill>
                  <a:srgbClr val="000000"/>
                </a:solidFill>
                <a:latin typeface="Courier New" pitchFamily="49" charset="0"/>
              </a:rPr>
              <a:t>  AS </a:t>
            </a:r>
            <a:br>
              <a:rPr lang="en-US" b="1" dirty="0">
                <a:solidFill>
                  <a:srgbClr val="000000"/>
                </a:solidFill>
                <a:latin typeface="Courier New" pitchFamily="49" charset="0"/>
              </a:rPr>
            </a:br>
            <a:r>
              <a:rPr lang="en-US" b="1" dirty="0">
                <a:solidFill>
                  <a:srgbClr val="000000"/>
                </a:solidFill>
                <a:latin typeface="Courier New" pitchFamily="49" charset="0"/>
              </a:rPr>
              <a:t>    SELECT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a:t>
            </a:r>
          </a:p>
          <a:p>
            <a:pPr>
              <a:tabLst>
                <a:tab pos="692150" algn="l"/>
                <a:tab pos="971550" algn="l"/>
              </a:tabLst>
              <a:defRPr/>
            </a:pPr>
            <a:r>
              <a:rPr lang="en-US" b="1" dirty="0">
                <a:solidFill>
                  <a:srgbClr val="000000"/>
                </a:solidFill>
                <a:latin typeface="Courier New" pitchFamily="49" charset="0"/>
              </a:rPr>
              <a:t>            salary*12 ANNSAL, </a:t>
            </a:r>
          </a:p>
          <a:p>
            <a:pPr>
              <a:tabLst>
                <a:tab pos="692150" algn="l"/>
                <a:tab pos="971550"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hire_date</a:t>
            </a:r>
            <a:br>
              <a:rPr lang="en-US" b="1" dirty="0">
                <a:solidFill>
                  <a:srgbClr val="000000"/>
                </a:solidFill>
                <a:latin typeface="Courier New" pitchFamily="49" charset="0"/>
              </a:rPr>
            </a:br>
            <a:r>
              <a:rPr lang="en-US" b="1" dirty="0">
                <a:solidFill>
                  <a:srgbClr val="000000"/>
                </a:solidFill>
                <a:latin typeface="Courier New" pitchFamily="49" charset="0"/>
              </a:rPr>
              <a:t>    FROM    employees</a:t>
            </a:r>
            <a:br>
              <a:rPr lang="en-US" b="1" dirty="0">
                <a:solidFill>
                  <a:srgbClr val="000000"/>
                </a:solidFill>
                <a:latin typeface="Courier New" pitchFamily="49" charset="0"/>
              </a:rPr>
            </a:br>
            <a:r>
              <a:rPr lang="en-US" b="1" dirty="0">
                <a:solidFill>
                  <a:srgbClr val="000000"/>
                </a:solidFill>
                <a:latin typeface="Courier New" pitchFamily="49" charset="0"/>
              </a:rPr>
              <a:t>    WHERE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80;</a:t>
            </a:r>
          </a:p>
          <a:p>
            <a:pPr>
              <a:tabLst>
                <a:tab pos="692150" algn="l"/>
                <a:tab pos="971550" algn="l"/>
              </a:tabLst>
              <a:defRPr/>
            </a:pPr>
            <a:r>
              <a:rPr lang="en-US" b="1" dirty="0">
                <a:solidFill>
                  <a:srgbClr val="FF3300"/>
                </a:solidFill>
                <a:effectLst>
                  <a:outerShdw blurRad="38100" dist="38100" dir="2700000" algn="tl">
                    <a:srgbClr val="FFFFFF"/>
                  </a:outerShdw>
                </a:effectLst>
                <a:latin typeface="Courier New" pitchFamily="49" charset="0"/>
              </a:rPr>
              <a:t>Table created.</a:t>
            </a:r>
          </a:p>
        </p:txBody>
      </p:sp>
      <p:pic>
        <p:nvPicPr>
          <p:cNvPr id="24584" name="Picture 16">
            <a:extLst>
              <a:ext uri="{FF2B5EF4-FFF2-40B4-BE49-F238E27FC236}">
                <a16:creationId xmlns:a16="http://schemas.microsoft.com/office/drawing/2014/main" id="{CF808F14-E442-9459-C37D-6934446AD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4" y="4419601"/>
            <a:ext cx="71342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7C710C7-8970-B990-7CD7-C3501594EF16}"/>
              </a:ext>
            </a:extLst>
          </p:cNvPr>
          <p:cNvSpPr>
            <a:spLocks noGrp="1" noChangeArrowheads="1"/>
          </p:cNvSpPr>
          <p:nvPr>
            <p:ph type="title"/>
          </p:nvPr>
        </p:nvSpPr>
        <p:spPr>
          <a:xfrm>
            <a:off x="2136775" y="228600"/>
            <a:ext cx="8153400" cy="990600"/>
          </a:xfrm>
        </p:spPr>
        <p:txBody>
          <a:bodyPr/>
          <a:lstStyle/>
          <a:p>
            <a:r>
              <a:rPr lang="en-US" altLang="en-US"/>
              <a:t>The </a:t>
            </a:r>
            <a:r>
              <a:rPr lang="en-US" altLang="en-US">
                <a:latin typeface="Courier New" panose="02070309020205020404" pitchFamily="49" charset="0"/>
              </a:rPr>
              <a:t>ALTER</a:t>
            </a:r>
            <a:r>
              <a:rPr lang="en-US" altLang="en-US"/>
              <a:t> </a:t>
            </a:r>
            <a:r>
              <a:rPr lang="en-US" altLang="en-US">
                <a:latin typeface="Courier New" panose="02070309020205020404" pitchFamily="49" charset="0"/>
              </a:rPr>
              <a:t>TABLE</a:t>
            </a:r>
            <a:r>
              <a:rPr lang="en-US" altLang="en-US"/>
              <a:t> Statement</a:t>
            </a:r>
          </a:p>
        </p:txBody>
      </p:sp>
      <p:sp>
        <p:nvSpPr>
          <p:cNvPr id="44035" name="Rectangle 3">
            <a:extLst>
              <a:ext uri="{FF2B5EF4-FFF2-40B4-BE49-F238E27FC236}">
                <a16:creationId xmlns:a16="http://schemas.microsoft.com/office/drawing/2014/main" id="{4DE46C75-138C-F2E5-0A19-8BE804736FAC}"/>
              </a:ext>
            </a:extLst>
          </p:cNvPr>
          <p:cNvSpPr>
            <a:spLocks noGrp="1" noChangeArrowheads="1"/>
          </p:cNvSpPr>
          <p:nvPr>
            <p:ph idx="1"/>
          </p:nvPr>
        </p:nvSpPr>
        <p:spPr>
          <a:xfrm>
            <a:off x="2382838" y="1812926"/>
            <a:ext cx="7594600" cy="2149475"/>
          </a:xfrm>
        </p:spPr>
        <p:txBody>
          <a:bodyPr>
            <a:normAutofit fontScale="92500" lnSpcReduction="20000"/>
          </a:bodyPr>
          <a:lstStyle/>
          <a:p>
            <a:pPr>
              <a:buFont typeface="Arial" charset="0"/>
              <a:buNone/>
              <a:defRPr/>
            </a:pPr>
            <a:r>
              <a:rPr lang="en-US"/>
              <a:t>Use the </a:t>
            </a:r>
            <a:r>
              <a:rPr lang="en-US">
                <a:latin typeface="Courier New" pitchFamily="49" charset="0"/>
              </a:rPr>
              <a:t>ALTER</a:t>
            </a:r>
            <a:r>
              <a:rPr lang="en-US"/>
              <a:t> </a:t>
            </a:r>
            <a:r>
              <a:rPr lang="en-US">
                <a:latin typeface="Courier New" pitchFamily="49" charset="0"/>
              </a:rPr>
              <a:t>TABLE</a:t>
            </a:r>
            <a:r>
              <a:rPr lang="en-US"/>
              <a:t> statement to:</a:t>
            </a:r>
          </a:p>
          <a:p>
            <a:pPr>
              <a:defRPr/>
            </a:pPr>
            <a:r>
              <a:rPr lang="en-US"/>
              <a:t>Add a new column</a:t>
            </a:r>
          </a:p>
          <a:p>
            <a:pPr>
              <a:defRPr/>
            </a:pPr>
            <a:r>
              <a:rPr lang="en-US"/>
              <a:t>Modify an existing column</a:t>
            </a:r>
          </a:p>
          <a:p>
            <a:pPr>
              <a:defRPr/>
            </a:pPr>
            <a:r>
              <a:rPr lang="en-US"/>
              <a:t>Define a default value for the new column</a:t>
            </a:r>
          </a:p>
          <a:p>
            <a:pPr>
              <a:defRPr/>
            </a:pPr>
            <a:r>
              <a:rPr lang="en-US"/>
              <a:t>Drop a column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1E405EF-81BC-75D5-BDAB-23775E9361CC}"/>
              </a:ext>
            </a:extLst>
          </p:cNvPr>
          <p:cNvSpPr>
            <a:spLocks noGrp="1" noChangeArrowheads="1"/>
          </p:cNvSpPr>
          <p:nvPr>
            <p:ph type="title"/>
          </p:nvPr>
        </p:nvSpPr>
        <p:spPr>
          <a:xfrm>
            <a:off x="2136775" y="228600"/>
            <a:ext cx="8153400" cy="990600"/>
          </a:xfrm>
        </p:spPr>
        <p:txBody>
          <a:bodyPr/>
          <a:lstStyle/>
          <a:p>
            <a:r>
              <a:rPr lang="en-US" altLang="en-US"/>
              <a:t>The </a:t>
            </a:r>
            <a:r>
              <a:rPr lang="en-US" altLang="en-US">
                <a:latin typeface="Courier New" panose="02070309020205020404" pitchFamily="49" charset="0"/>
              </a:rPr>
              <a:t>ALTER</a:t>
            </a:r>
            <a:r>
              <a:rPr lang="en-US" altLang="en-US"/>
              <a:t> </a:t>
            </a:r>
            <a:r>
              <a:rPr lang="en-US" altLang="en-US">
                <a:latin typeface="Courier New" panose="02070309020205020404" pitchFamily="49" charset="0"/>
              </a:rPr>
              <a:t>TABLE</a:t>
            </a:r>
            <a:r>
              <a:rPr lang="en-US" altLang="en-US"/>
              <a:t> Statement</a:t>
            </a:r>
          </a:p>
        </p:txBody>
      </p:sp>
      <p:sp>
        <p:nvSpPr>
          <p:cNvPr id="46083" name="Rectangle 3">
            <a:extLst>
              <a:ext uri="{FF2B5EF4-FFF2-40B4-BE49-F238E27FC236}">
                <a16:creationId xmlns:a16="http://schemas.microsoft.com/office/drawing/2014/main" id="{AFBE57EB-C400-8980-E027-53CC1BA178AE}"/>
              </a:ext>
            </a:extLst>
          </p:cNvPr>
          <p:cNvSpPr>
            <a:spLocks noGrp="1" noChangeArrowheads="1"/>
          </p:cNvSpPr>
          <p:nvPr>
            <p:ph idx="1"/>
          </p:nvPr>
        </p:nvSpPr>
        <p:spPr>
          <a:xfrm>
            <a:off x="2362200" y="1676400"/>
            <a:ext cx="7467600" cy="660400"/>
          </a:xfrm>
        </p:spPr>
        <p:txBody>
          <a:bodyPr>
            <a:normAutofit fontScale="92500" lnSpcReduction="20000"/>
          </a:bodyPr>
          <a:lstStyle/>
          <a:p>
            <a:pPr>
              <a:lnSpc>
                <a:spcPct val="85000"/>
              </a:lnSpc>
              <a:spcBef>
                <a:spcPct val="0"/>
              </a:spcBef>
              <a:buFont typeface="Arial" charset="0"/>
              <a:buNone/>
              <a:defRPr/>
            </a:pPr>
            <a:r>
              <a:rPr lang="en-US"/>
              <a:t>Use the </a:t>
            </a:r>
            <a:r>
              <a:rPr lang="en-US">
                <a:latin typeface="Courier New" pitchFamily="49" charset="0"/>
              </a:rPr>
              <a:t>ALTER TABLE</a:t>
            </a:r>
            <a:r>
              <a:rPr lang="en-US"/>
              <a:t> statement to add, modify, or</a:t>
            </a:r>
          </a:p>
          <a:p>
            <a:pPr>
              <a:lnSpc>
                <a:spcPct val="85000"/>
              </a:lnSpc>
              <a:spcBef>
                <a:spcPct val="0"/>
              </a:spcBef>
              <a:buFont typeface="Arial" charset="0"/>
              <a:buNone/>
              <a:defRPr/>
            </a:pPr>
            <a:r>
              <a:rPr lang="en-US"/>
              <a:t>drop columns.</a:t>
            </a:r>
          </a:p>
        </p:txBody>
      </p:sp>
      <p:sp>
        <p:nvSpPr>
          <p:cNvPr id="26628" name="Rectangle 4">
            <a:extLst>
              <a:ext uri="{FF2B5EF4-FFF2-40B4-BE49-F238E27FC236}">
                <a16:creationId xmlns:a16="http://schemas.microsoft.com/office/drawing/2014/main" id="{6B65D968-F407-45C2-0B6E-8B00E6010722}"/>
              </a:ext>
            </a:extLst>
          </p:cNvPr>
          <p:cNvSpPr>
            <a:spLocks noChangeArrowheads="1"/>
          </p:cNvSpPr>
          <p:nvPr/>
        </p:nvSpPr>
        <p:spPr bwMode="blackWhite">
          <a:xfrm>
            <a:off x="2378076" y="2519364"/>
            <a:ext cx="75279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6629" name="Rectangle 5">
            <a:extLst>
              <a:ext uri="{FF2B5EF4-FFF2-40B4-BE49-F238E27FC236}">
                <a16:creationId xmlns:a16="http://schemas.microsoft.com/office/drawing/2014/main" id="{5CE0F9D4-F7A1-2AD7-F17A-81EB661B0EA2}"/>
              </a:ext>
            </a:extLst>
          </p:cNvPr>
          <p:cNvSpPr>
            <a:spLocks noChangeArrowheads="1"/>
          </p:cNvSpPr>
          <p:nvPr/>
        </p:nvSpPr>
        <p:spPr bwMode="blackWhite">
          <a:xfrm>
            <a:off x="2378075" y="3740150"/>
            <a:ext cx="75199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6630" name="Rectangle 6">
            <a:extLst>
              <a:ext uri="{FF2B5EF4-FFF2-40B4-BE49-F238E27FC236}">
                <a16:creationId xmlns:a16="http://schemas.microsoft.com/office/drawing/2014/main" id="{7C33E2FC-285B-F239-C58C-A1F8AA6CAB8B}"/>
              </a:ext>
            </a:extLst>
          </p:cNvPr>
          <p:cNvSpPr>
            <a:spLocks noChangeArrowheads="1"/>
          </p:cNvSpPr>
          <p:nvPr/>
        </p:nvSpPr>
        <p:spPr bwMode="blackWhite">
          <a:xfrm>
            <a:off x="2365376" y="2519364"/>
            <a:ext cx="73009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ALTER TABLE </a:t>
            </a:r>
            <a:r>
              <a:rPr lang="en-US" altLang="en-US" b="1" i="1">
                <a:solidFill>
                  <a:srgbClr val="000000"/>
                </a:solidFill>
                <a:latin typeface="Courier New" panose="02070309020205020404" pitchFamily="49" charset="0"/>
              </a:rPr>
              <a:t>table</a:t>
            </a:r>
            <a:endParaRPr lang="en-US" altLang="en-US" b="1">
              <a:solidFill>
                <a:srgbClr val="000000"/>
              </a:solidFill>
              <a:latin typeface="Courier New" panose="02070309020205020404" pitchFamily="49" charset="0"/>
            </a:endParaRPr>
          </a:p>
          <a:p>
            <a:pPr eaLnBrk="1" hangingPunct="1"/>
            <a:r>
              <a:rPr lang="en-US" altLang="en-US" b="1">
                <a:solidFill>
                  <a:srgbClr val="000000"/>
                </a:solidFill>
                <a:latin typeface="Courier New" panose="02070309020205020404" pitchFamily="49" charset="0"/>
              </a:rPr>
              <a:t>ADD		   (</a:t>
            </a:r>
            <a:r>
              <a:rPr lang="en-US" altLang="en-US" b="1" i="1">
                <a:solidFill>
                  <a:srgbClr val="000000"/>
                </a:solidFill>
                <a:latin typeface="Courier New" panose="02070309020205020404" pitchFamily="49" charset="0"/>
              </a:rPr>
              <a:t>column datatype </a:t>
            </a:r>
            <a:r>
              <a:rPr lang="en-US" altLang="en-US" b="1">
                <a:solidFill>
                  <a:srgbClr val="000000"/>
                </a:solidFill>
                <a:latin typeface="Courier New" panose="02070309020205020404" pitchFamily="49" charset="0"/>
              </a:rPr>
              <a:t>[DEFAULT </a:t>
            </a:r>
            <a:r>
              <a:rPr lang="en-US" altLang="en-US" b="1" i="1">
                <a:solidFill>
                  <a:srgbClr val="000000"/>
                </a:solidFill>
                <a:latin typeface="Courier New" panose="02070309020205020404" pitchFamily="49" charset="0"/>
              </a:rPr>
              <a:t>expr</a:t>
            </a:r>
            <a:r>
              <a:rPr lang="en-US" altLang="en-US" b="1">
                <a:solidFill>
                  <a:srgbClr val="000000"/>
                </a:solidFill>
                <a:latin typeface="Courier New" panose="02070309020205020404" pitchFamily="49" charset="0"/>
              </a:rPr>
              <a:t>]</a:t>
            </a:r>
          </a:p>
          <a:p>
            <a:pPr eaLnBrk="1" hangingPunct="1"/>
            <a:r>
              <a:rPr lang="en-US" altLang="en-US" b="1">
                <a:solidFill>
                  <a:srgbClr val="000000"/>
                </a:solidFill>
                <a:latin typeface="Courier New" panose="02070309020205020404" pitchFamily="49" charset="0"/>
              </a:rPr>
              <a:t>		   [, </a:t>
            </a:r>
            <a:r>
              <a:rPr lang="en-US" altLang="en-US" b="1" i="1">
                <a:solidFill>
                  <a:srgbClr val="000000"/>
                </a:solidFill>
                <a:latin typeface="Courier New" panose="02070309020205020404" pitchFamily="49" charset="0"/>
              </a:rPr>
              <a:t>column datatype</a:t>
            </a:r>
            <a:r>
              <a:rPr lang="en-US" altLang="en-US" b="1">
                <a:solidFill>
                  <a:srgbClr val="000000"/>
                </a:solidFill>
                <a:latin typeface="Courier New" panose="02070309020205020404" pitchFamily="49" charset="0"/>
              </a:rPr>
              <a:t>]...);</a:t>
            </a:r>
          </a:p>
        </p:txBody>
      </p:sp>
      <p:sp>
        <p:nvSpPr>
          <p:cNvPr id="26631" name="Rectangle 7">
            <a:extLst>
              <a:ext uri="{FF2B5EF4-FFF2-40B4-BE49-F238E27FC236}">
                <a16:creationId xmlns:a16="http://schemas.microsoft.com/office/drawing/2014/main" id="{F29AB7D0-36D7-92E2-2B00-E4D8CF845A28}"/>
              </a:ext>
            </a:extLst>
          </p:cNvPr>
          <p:cNvSpPr>
            <a:spLocks noChangeArrowheads="1"/>
          </p:cNvSpPr>
          <p:nvPr/>
        </p:nvSpPr>
        <p:spPr bwMode="blackWhite">
          <a:xfrm>
            <a:off x="2365376" y="3736975"/>
            <a:ext cx="730091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ALTER TABLE </a:t>
            </a:r>
            <a:r>
              <a:rPr lang="en-US" altLang="en-US" b="1" i="1">
                <a:solidFill>
                  <a:srgbClr val="000000"/>
                </a:solidFill>
                <a:latin typeface="Courier New" panose="02070309020205020404" pitchFamily="49" charset="0"/>
              </a:rPr>
              <a:t>table</a:t>
            </a:r>
            <a:endParaRPr lang="en-US" altLang="en-US" b="1">
              <a:solidFill>
                <a:srgbClr val="000000"/>
              </a:solidFill>
              <a:latin typeface="Courier New" panose="02070309020205020404" pitchFamily="49" charset="0"/>
            </a:endParaRPr>
          </a:p>
          <a:p>
            <a:pPr eaLnBrk="1" hangingPunct="1"/>
            <a:r>
              <a:rPr lang="en-US" altLang="en-US" b="1">
                <a:solidFill>
                  <a:srgbClr val="000000"/>
                </a:solidFill>
                <a:latin typeface="Courier New" panose="02070309020205020404" pitchFamily="49" charset="0"/>
              </a:rPr>
              <a:t>MODIFY	   (</a:t>
            </a:r>
            <a:r>
              <a:rPr lang="en-US" altLang="en-US" b="1" i="1">
                <a:solidFill>
                  <a:srgbClr val="000000"/>
                </a:solidFill>
                <a:latin typeface="Courier New" panose="02070309020205020404" pitchFamily="49" charset="0"/>
              </a:rPr>
              <a:t>column datatype </a:t>
            </a:r>
            <a:r>
              <a:rPr lang="en-US" altLang="en-US" b="1">
                <a:solidFill>
                  <a:srgbClr val="000000"/>
                </a:solidFill>
                <a:latin typeface="Courier New" panose="02070309020205020404" pitchFamily="49" charset="0"/>
              </a:rPr>
              <a:t>[DEFAULT </a:t>
            </a:r>
            <a:r>
              <a:rPr lang="en-US" altLang="en-US" b="1" i="1">
                <a:solidFill>
                  <a:srgbClr val="000000"/>
                </a:solidFill>
                <a:latin typeface="Courier New" panose="02070309020205020404" pitchFamily="49" charset="0"/>
              </a:rPr>
              <a:t>expr</a:t>
            </a:r>
            <a:r>
              <a:rPr lang="en-US" altLang="en-US" b="1">
                <a:solidFill>
                  <a:srgbClr val="000000"/>
                </a:solidFill>
                <a:latin typeface="Courier New" panose="02070309020205020404" pitchFamily="49" charset="0"/>
              </a:rPr>
              <a:t>]</a:t>
            </a:r>
          </a:p>
          <a:p>
            <a:pPr eaLnBrk="1" hangingPunct="1"/>
            <a:r>
              <a:rPr lang="en-US" altLang="en-US" b="1">
                <a:solidFill>
                  <a:srgbClr val="000000"/>
                </a:solidFill>
                <a:latin typeface="Courier New" panose="02070309020205020404" pitchFamily="49" charset="0"/>
              </a:rPr>
              <a:t>		   [, </a:t>
            </a:r>
            <a:r>
              <a:rPr lang="en-US" altLang="en-US" b="1" i="1">
                <a:solidFill>
                  <a:srgbClr val="000000"/>
                </a:solidFill>
                <a:latin typeface="Courier New" panose="02070309020205020404" pitchFamily="49" charset="0"/>
              </a:rPr>
              <a:t>column datatype</a:t>
            </a:r>
            <a:r>
              <a:rPr lang="en-US" altLang="en-US" b="1">
                <a:solidFill>
                  <a:srgbClr val="000000"/>
                </a:solidFill>
                <a:latin typeface="Courier New" panose="02070309020205020404" pitchFamily="49" charset="0"/>
              </a:rPr>
              <a:t>]...);</a:t>
            </a:r>
          </a:p>
        </p:txBody>
      </p:sp>
      <p:sp>
        <p:nvSpPr>
          <p:cNvPr id="26632" name="Rectangle 8">
            <a:extLst>
              <a:ext uri="{FF2B5EF4-FFF2-40B4-BE49-F238E27FC236}">
                <a16:creationId xmlns:a16="http://schemas.microsoft.com/office/drawing/2014/main" id="{04B9C6DD-5990-E9C4-920F-A42B0E1A402E}"/>
              </a:ext>
            </a:extLst>
          </p:cNvPr>
          <p:cNvSpPr>
            <a:spLocks noChangeArrowheads="1"/>
          </p:cNvSpPr>
          <p:nvPr/>
        </p:nvSpPr>
        <p:spPr bwMode="blackWhite">
          <a:xfrm>
            <a:off x="2378075" y="4916489"/>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26633" name="Rectangle 9">
            <a:extLst>
              <a:ext uri="{FF2B5EF4-FFF2-40B4-BE49-F238E27FC236}">
                <a16:creationId xmlns:a16="http://schemas.microsoft.com/office/drawing/2014/main" id="{A272EEF7-771B-D754-75AA-1BDFC46CA5D6}"/>
              </a:ext>
            </a:extLst>
          </p:cNvPr>
          <p:cNvSpPr>
            <a:spLocks noChangeArrowheads="1"/>
          </p:cNvSpPr>
          <p:nvPr/>
        </p:nvSpPr>
        <p:spPr bwMode="blackWhite">
          <a:xfrm>
            <a:off x="2365376" y="4913314"/>
            <a:ext cx="73009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rPr>
              <a:t>ALTER TABLE </a:t>
            </a:r>
            <a:r>
              <a:rPr lang="en-US" altLang="en-US" b="1" i="1">
                <a:solidFill>
                  <a:srgbClr val="000000"/>
                </a:solidFill>
                <a:latin typeface="Courier New" panose="02070309020205020404" pitchFamily="49" charset="0"/>
              </a:rPr>
              <a:t>table</a:t>
            </a:r>
            <a:endParaRPr lang="en-US" altLang="en-US" b="1">
              <a:solidFill>
                <a:srgbClr val="000000"/>
              </a:solidFill>
              <a:latin typeface="Courier New" panose="02070309020205020404" pitchFamily="49" charset="0"/>
            </a:endParaRPr>
          </a:p>
          <a:p>
            <a:pPr eaLnBrk="1" hangingPunct="1"/>
            <a:r>
              <a:rPr lang="en-US" altLang="en-US" b="1">
                <a:solidFill>
                  <a:srgbClr val="000000"/>
                </a:solidFill>
                <a:latin typeface="Courier New" panose="02070309020205020404" pitchFamily="49" charset="0"/>
              </a:rPr>
              <a:t>DROP	      (</a:t>
            </a:r>
            <a:r>
              <a:rPr lang="en-US" altLang="en-US" b="1" i="1">
                <a:solidFill>
                  <a:srgbClr val="000000"/>
                </a:solidFill>
                <a:latin typeface="Courier New" panose="02070309020205020404" pitchFamily="49" charset="0"/>
              </a:rPr>
              <a:t>column</a:t>
            </a:r>
            <a:r>
              <a:rPr lang="en-US" altLang="en-US" b="1">
                <a:solidFill>
                  <a:srgbClr val="000000"/>
                </a:solidFill>
                <a:latin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5F06FB8-FB3A-1547-E18A-87D71131991D}"/>
              </a:ext>
            </a:extLst>
          </p:cNvPr>
          <p:cNvSpPr>
            <a:spLocks noGrp="1" noChangeArrowheads="1"/>
          </p:cNvSpPr>
          <p:nvPr>
            <p:ph type="title"/>
          </p:nvPr>
        </p:nvSpPr>
        <p:spPr/>
        <p:txBody>
          <a:bodyPr/>
          <a:lstStyle/>
          <a:p>
            <a:r>
              <a:rPr lang="en-US" altLang="en-US"/>
              <a:t>Adding a Column</a:t>
            </a:r>
          </a:p>
        </p:txBody>
      </p:sp>
      <p:sp>
        <p:nvSpPr>
          <p:cNvPr id="27651" name="Rectangle 3">
            <a:extLst>
              <a:ext uri="{FF2B5EF4-FFF2-40B4-BE49-F238E27FC236}">
                <a16:creationId xmlns:a16="http://schemas.microsoft.com/office/drawing/2014/main" id="{8D20E108-7D86-101D-2738-16D2E31F1273}"/>
              </a:ext>
            </a:extLst>
          </p:cNvPr>
          <p:cNvSpPr>
            <a:spLocks noChangeArrowheads="1"/>
          </p:cNvSpPr>
          <p:nvPr/>
        </p:nvSpPr>
        <p:spPr bwMode="auto">
          <a:xfrm>
            <a:off x="2149475" y="1582738"/>
            <a:ext cx="110927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Courier New" panose="02070309020205020404" pitchFamily="49" charset="0"/>
              </a:rPr>
              <a:t>DEPT80</a:t>
            </a:r>
          </a:p>
        </p:txBody>
      </p:sp>
      <p:sp>
        <p:nvSpPr>
          <p:cNvPr id="27652" name="Rectangle 4">
            <a:extLst>
              <a:ext uri="{FF2B5EF4-FFF2-40B4-BE49-F238E27FC236}">
                <a16:creationId xmlns:a16="http://schemas.microsoft.com/office/drawing/2014/main" id="{4EFA6545-1054-7D66-D2C3-0DC2A6FDE389}"/>
              </a:ext>
            </a:extLst>
          </p:cNvPr>
          <p:cNvSpPr>
            <a:spLocks noChangeArrowheads="1"/>
          </p:cNvSpPr>
          <p:nvPr/>
        </p:nvSpPr>
        <p:spPr bwMode="auto">
          <a:xfrm>
            <a:off x="9067800" y="2733676"/>
            <a:ext cx="1512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85000"/>
              </a:lnSpc>
              <a:spcBef>
                <a:spcPct val="35000"/>
              </a:spcBef>
            </a:pPr>
            <a:r>
              <a:rPr lang="en-US" altLang="en-US" sz="1600" b="1">
                <a:solidFill>
                  <a:srgbClr val="FFFFCC"/>
                </a:solidFill>
              </a:rPr>
              <a:t>“Add a new column to the </a:t>
            </a:r>
            <a:r>
              <a:rPr lang="en-US" altLang="en-US" sz="1600" b="1">
                <a:solidFill>
                  <a:srgbClr val="FFFFCC"/>
                </a:solidFill>
                <a:latin typeface="Courier New" panose="02070309020205020404" pitchFamily="49" charset="0"/>
              </a:rPr>
              <a:t>DEPT80</a:t>
            </a:r>
            <a:r>
              <a:rPr lang="en-US" altLang="en-US" sz="1600" b="1">
                <a:solidFill>
                  <a:srgbClr val="FFFFCC"/>
                </a:solidFill>
              </a:rPr>
              <a:t> table.”</a:t>
            </a:r>
          </a:p>
        </p:txBody>
      </p:sp>
      <p:sp>
        <p:nvSpPr>
          <p:cNvPr id="27653" name="Rectangle 5">
            <a:extLst>
              <a:ext uri="{FF2B5EF4-FFF2-40B4-BE49-F238E27FC236}">
                <a16:creationId xmlns:a16="http://schemas.microsoft.com/office/drawing/2014/main" id="{0BEFF2F0-4AC5-7A34-28FF-B660FF34E9A4}"/>
              </a:ext>
            </a:extLst>
          </p:cNvPr>
          <p:cNvSpPr>
            <a:spLocks noChangeArrowheads="1"/>
          </p:cNvSpPr>
          <p:nvPr/>
        </p:nvSpPr>
        <p:spPr bwMode="auto">
          <a:xfrm>
            <a:off x="2120900" y="3765550"/>
            <a:ext cx="110927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Courier New" panose="02070309020205020404" pitchFamily="49" charset="0"/>
              </a:rPr>
              <a:t>DEPT80</a:t>
            </a:r>
          </a:p>
        </p:txBody>
      </p:sp>
      <p:sp>
        <p:nvSpPr>
          <p:cNvPr id="27654" name="Rectangle 6">
            <a:extLst>
              <a:ext uri="{FF2B5EF4-FFF2-40B4-BE49-F238E27FC236}">
                <a16:creationId xmlns:a16="http://schemas.microsoft.com/office/drawing/2014/main" id="{663E02C6-5D47-C134-BD87-76CCA611C754}"/>
              </a:ext>
            </a:extLst>
          </p:cNvPr>
          <p:cNvSpPr>
            <a:spLocks noChangeArrowheads="1"/>
          </p:cNvSpPr>
          <p:nvPr/>
        </p:nvSpPr>
        <p:spPr bwMode="auto">
          <a:xfrm>
            <a:off x="7835901" y="1249363"/>
            <a:ext cx="16959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New column</a:t>
            </a:r>
          </a:p>
        </p:txBody>
      </p:sp>
      <p:pic>
        <p:nvPicPr>
          <p:cNvPr id="27655" name="Picture 19">
            <a:extLst>
              <a:ext uri="{FF2B5EF4-FFF2-40B4-BE49-F238E27FC236}">
                <a16:creationId xmlns:a16="http://schemas.microsoft.com/office/drawing/2014/main" id="{07764574-5523-6D11-CD6D-AE9108653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981201"/>
            <a:ext cx="59531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6" name="Picture 21">
            <a:extLst>
              <a:ext uri="{FF2B5EF4-FFF2-40B4-BE49-F238E27FC236}">
                <a16:creationId xmlns:a16="http://schemas.microsoft.com/office/drawing/2014/main" id="{FFA65B07-F7A1-E569-5C5C-6896E49A2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4267201"/>
            <a:ext cx="59531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7" name="Picture 23">
            <a:extLst>
              <a:ext uri="{FF2B5EF4-FFF2-40B4-BE49-F238E27FC236}">
                <a16:creationId xmlns:a16="http://schemas.microsoft.com/office/drawing/2014/main" id="{BF50EB87-5662-1BC2-8D2F-3D4CD5439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451" y="1655763"/>
            <a:ext cx="9048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8" name="Picture 24">
            <a:extLst>
              <a:ext uri="{FF2B5EF4-FFF2-40B4-BE49-F238E27FC236}">
                <a16:creationId xmlns:a16="http://schemas.microsoft.com/office/drawing/2014/main" id="{3FB7A867-FCF2-6D23-AC56-85EED5196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1" y="4275138"/>
            <a:ext cx="904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06D8C7A-632C-0767-65AD-3EE19C6A75C5}"/>
              </a:ext>
            </a:extLst>
          </p:cNvPr>
          <p:cNvSpPr>
            <a:spLocks noGrp="1" noChangeArrowheads="1"/>
          </p:cNvSpPr>
          <p:nvPr>
            <p:ph type="title"/>
          </p:nvPr>
        </p:nvSpPr>
        <p:spPr>
          <a:xfrm>
            <a:off x="2136775" y="228600"/>
            <a:ext cx="8153400" cy="990600"/>
          </a:xfrm>
        </p:spPr>
        <p:txBody>
          <a:bodyPr/>
          <a:lstStyle/>
          <a:p>
            <a:r>
              <a:rPr lang="en-US" altLang="en-US"/>
              <a:t>Adding a Column</a:t>
            </a:r>
          </a:p>
        </p:txBody>
      </p:sp>
      <p:sp>
        <p:nvSpPr>
          <p:cNvPr id="50179" name="Rectangle 3">
            <a:extLst>
              <a:ext uri="{FF2B5EF4-FFF2-40B4-BE49-F238E27FC236}">
                <a16:creationId xmlns:a16="http://schemas.microsoft.com/office/drawing/2014/main" id="{8BEDF580-C000-AB7F-4C63-5D3271128BD8}"/>
              </a:ext>
            </a:extLst>
          </p:cNvPr>
          <p:cNvSpPr>
            <a:spLocks noGrp="1" noChangeArrowheads="1"/>
          </p:cNvSpPr>
          <p:nvPr>
            <p:ph idx="1"/>
          </p:nvPr>
        </p:nvSpPr>
        <p:spPr>
          <a:xfrm>
            <a:off x="2401888" y="1828801"/>
            <a:ext cx="7732712" cy="2149475"/>
          </a:xfrm>
        </p:spPr>
        <p:txBody>
          <a:bodyPr>
            <a:normAutofit fontScale="92500" lnSpcReduction="20000"/>
          </a:bodyPr>
          <a:lstStyle/>
          <a:p>
            <a:pPr>
              <a:defRPr/>
            </a:pPr>
            <a:r>
              <a:rPr lang="en-US"/>
              <a:t>You use the </a:t>
            </a:r>
            <a:r>
              <a:rPr lang="en-US">
                <a:latin typeface="Courier New" pitchFamily="49" charset="0"/>
              </a:rPr>
              <a:t>ADD</a:t>
            </a:r>
            <a:r>
              <a:rPr lang="en-US"/>
              <a:t> clause to add columns.</a:t>
            </a:r>
          </a:p>
          <a:p>
            <a:pPr>
              <a:buFont typeface="Arial" charset="0"/>
              <a:buNone/>
              <a:defRPr/>
            </a:pPr>
            <a:endParaRPr lang="en-US"/>
          </a:p>
          <a:p>
            <a:pPr>
              <a:buFont typeface="Arial" charset="0"/>
              <a:buNone/>
              <a:defRPr/>
            </a:pPr>
            <a:endParaRPr lang="en-US"/>
          </a:p>
          <a:p>
            <a:pPr>
              <a:buFont typeface="Arial" charset="0"/>
              <a:buNone/>
              <a:defRPr/>
            </a:pPr>
            <a:endParaRPr lang="en-US"/>
          </a:p>
          <a:p>
            <a:pPr>
              <a:defRPr/>
            </a:pPr>
            <a:r>
              <a:rPr lang="en-US"/>
              <a:t>The new column becomes the last column.</a:t>
            </a:r>
          </a:p>
        </p:txBody>
      </p:sp>
      <p:sp>
        <p:nvSpPr>
          <p:cNvPr id="28676" name="Rectangle 4">
            <a:extLst>
              <a:ext uri="{FF2B5EF4-FFF2-40B4-BE49-F238E27FC236}">
                <a16:creationId xmlns:a16="http://schemas.microsoft.com/office/drawing/2014/main" id="{2213238C-7979-00B1-2DBA-4941D66BD38F}"/>
              </a:ext>
            </a:extLst>
          </p:cNvPr>
          <p:cNvSpPr>
            <a:spLocks noChangeArrowheads="1"/>
          </p:cNvSpPr>
          <p:nvPr/>
        </p:nvSpPr>
        <p:spPr bwMode="blackWhite">
          <a:xfrm>
            <a:off x="2578101" y="2352675"/>
            <a:ext cx="72802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a:p>
            <a:pPr eaLnBrk="1" hangingPunct="1"/>
            <a:endParaRPr lang="en-US" altLang="en-US" b="1">
              <a:solidFill>
                <a:srgbClr val="000000"/>
              </a:solidFill>
              <a:latin typeface="Courier New" panose="02070309020205020404" pitchFamily="49" charset="0"/>
            </a:endParaRPr>
          </a:p>
        </p:txBody>
      </p:sp>
      <p:sp>
        <p:nvSpPr>
          <p:cNvPr id="50181" name="Rectangle 5">
            <a:extLst>
              <a:ext uri="{FF2B5EF4-FFF2-40B4-BE49-F238E27FC236}">
                <a16:creationId xmlns:a16="http://schemas.microsoft.com/office/drawing/2014/main" id="{B2B37E12-C508-4A85-9830-B01B39F355F7}"/>
              </a:ext>
            </a:extLst>
          </p:cNvPr>
          <p:cNvSpPr>
            <a:spLocks noChangeArrowheads="1"/>
          </p:cNvSpPr>
          <p:nvPr/>
        </p:nvSpPr>
        <p:spPr bwMode="blackWhite">
          <a:xfrm>
            <a:off x="2592388" y="2359025"/>
            <a:ext cx="7205662"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defRPr/>
            </a:pPr>
            <a:r>
              <a:rPr lang="en-US" b="1">
                <a:solidFill>
                  <a:srgbClr val="000000"/>
                </a:solidFill>
                <a:latin typeface="Courier New" pitchFamily="49" charset="0"/>
              </a:rPr>
              <a:t>ALTER TABLE dept80</a:t>
            </a:r>
          </a:p>
          <a:p>
            <a:pPr>
              <a:tabLst>
                <a:tab pos="692150" algn="l"/>
                <a:tab pos="1200150" algn="l"/>
              </a:tabLst>
              <a:defRPr/>
            </a:pPr>
            <a:r>
              <a:rPr lang="en-US" b="1">
                <a:solidFill>
                  <a:srgbClr val="000000"/>
                </a:solidFill>
                <a:latin typeface="Courier New" pitchFamily="49" charset="0"/>
              </a:rPr>
              <a:t>ADD		   (job_id VARCHAR2(9));</a:t>
            </a:r>
          </a:p>
          <a:p>
            <a:pPr>
              <a:tabLst>
                <a:tab pos="692150" algn="l"/>
                <a:tab pos="1200150" algn="l"/>
              </a:tabLst>
              <a:defRPr/>
            </a:pPr>
            <a:r>
              <a:rPr lang="en-US" b="1">
                <a:solidFill>
                  <a:srgbClr val="FF3300"/>
                </a:solidFill>
                <a:effectLst>
                  <a:outerShdw blurRad="38100" dist="38100" dir="2700000" algn="tl">
                    <a:srgbClr val="FFFFFF"/>
                  </a:outerShdw>
                </a:effectLst>
                <a:latin typeface="Courier New" pitchFamily="49" charset="0"/>
              </a:rPr>
              <a:t>Table altered.</a:t>
            </a:r>
          </a:p>
        </p:txBody>
      </p:sp>
      <p:pic>
        <p:nvPicPr>
          <p:cNvPr id="28678" name="Picture 15">
            <a:extLst>
              <a:ext uri="{FF2B5EF4-FFF2-40B4-BE49-F238E27FC236}">
                <a16:creationId xmlns:a16="http://schemas.microsoft.com/office/drawing/2014/main" id="{E6B3DBEF-A887-8CBD-B581-22794D664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0" y="4060826"/>
            <a:ext cx="7296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EC649EE-2BD9-9E7F-4C0B-35CD21251EE0}"/>
              </a:ext>
            </a:extLst>
          </p:cNvPr>
          <p:cNvSpPr>
            <a:spLocks noGrp="1" noChangeArrowheads="1"/>
          </p:cNvSpPr>
          <p:nvPr>
            <p:ph type="title"/>
          </p:nvPr>
        </p:nvSpPr>
        <p:spPr>
          <a:xfrm>
            <a:off x="2136775" y="228600"/>
            <a:ext cx="8153400" cy="990600"/>
          </a:xfrm>
        </p:spPr>
        <p:txBody>
          <a:bodyPr/>
          <a:lstStyle/>
          <a:p>
            <a:r>
              <a:rPr lang="en-US" altLang="en-US"/>
              <a:t>Modifying a Column</a:t>
            </a:r>
          </a:p>
        </p:txBody>
      </p:sp>
      <p:sp>
        <p:nvSpPr>
          <p:cNvPr id="52227" name="Rectangle 3">
            <a:extLst>
              <a:ext uri="{FF2B5EF4-FFF2-40B4-BE49-F238E27FC236}">
                <a16:creationId xmlns:a16="http://schemas.microsoft.com/office/drawing/2014/main" id="{43130AB4-0F07-D2A9-9E24-F1A35247DAB0}"/>
              </a:ext>
            </a:extLst>
          </p:cNvPr>
          <p:cNvSpPr>
            <a:spLocks noGrp="1" noChangeArrowheads="1"/>
          </p:cNvSpPr>
          <p:nvPr>
            <p:ph idx="1"/>
          </p:nvPr>
        </p:nvSpPr>
        <p:spPr>
          <a:xfrm>
            <a:off x="2382838" y="1841501"/>
            <a:ext cx="7385050" cy="2784475"/>
          </a:xfrm>
        </p:spPr>
        <p:txBody>
          <a:bodyPr>
            <a:normAutofit fontScale="92500" lnSpcReduction="20000"/>
          </a:bodyPr>
          <a:lstStyle/>
          <a:p>
            <a:pPr>
              <a:defRPr/>
            </a:pPr>
            <a:r>
              <a:rPr lang="en-US"/>
              <a:t>You can change a column’s data type, size, and default value.</a:t>
            </a:r>
          </a:p>
          <a:p>
            <a:pPr>
              <a:buFont typeface="Arial" charset="0"/>
              <a:buNone/>
              <a:defRPr/>
            </a:pPr>
            <a:endParaRPr lang="en-US"/>
          </a:p>
          <a:p>
            <a:pPr>
              <a:buFont typeface="Arial" charset="0"/>
              <a:buNone/>
              <a:defRPr/>
            </a:pPr>
            <a:endParaRPr lang="en-US"/>
          </a:p>
          <a:p>
            <a:pPr>
              <a:buFont typeface="Arial" charset="0"/>
              <a:buNone/>
              <a:defRPr/>
            </a:pPr>
            <a:endParaRPr lang="en-US"/>
          </a:p>
          <a:p>
            <a:pPr>
              <a:defRPr/>
            </a:pPr>
            <a:r>
              <a:rPr lang="en-US"/>
              <a:t>A change to the default value affects only subsequent insertions to the table.</a:t>
            </a:r>
          </a:p>
        </p:txBody>
      </p:sp>
      <p:grpSp>
        <p:nvGrpSpPr>
          <p:cNvPr id="29700" name="Group 6">
            <a:extLst>
              <a:ext uri="{FF2B5EF4-FFF2-40B4-BE49-F238E27FC236}">
                <a16:creationId xmlns:a16="http://schemas.microsoft.com/office/drawing/2014/main" id="{B71CD972-3674-D1FC-E4BC-C04CE536EC83}"/>
              </a:ext>
            </a:extLst>
          </p:cNvPr>
          <p:cNvGrpSpPr>
            <a:grpSpLocks/>
          </p:cNvGrpSpPr>
          <p:nvPr/>
        </p:nvGrpSpPr>
        <p:grpSpPr bwMode="auto">
          <a:xfrm>
            <a:off x="2438401" y="2590800"/>
            <a:ext cx="7510463" cy="946150"/>
            <a:chOff x="576" y="1632"/>
            <a:chExt cx="4731" cy="596"/>
          </a:xfrm>
        </p:grpSpPr>
        <p:sp>
          <p:nvSpPr>
            <p:cNvPr id="29702" name="Rectangle 4">
              <a:extLst>
                <a:ext uri="{FF2B5EF4-FFF2-40B4-BE49-F238E27FC236}">
                  <a16:creationId xmlns:a16="http://schemas.microsoft.com/office/drawing/2014/main" id="{A8BD53FA-5742-4FE3-58B0-880DA142E1AA}"/>
                </a:ext>
              </a:extLst>
            </p:cNvPr>
            <p:cNvSpPr>
              <a:spLocks noChangeArrowheads="1"/>
            </p:cNvSpPr>
            <p:nvPr/>
          </p:nvSpPr>
          <p:spPr bwMode="blackWhite">
            <a:xfrm>
              <a:off x="576" y="163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lnSpc>
                  <a:spcPct val="95000"/>
                </a:lnSpc>
              </a:pPr>
              <a:endParaRPr lang="en-US" altLang="en-US" b="1">
                <a:solidFill>
                  <a:srgbClr val="000000"/>
                </a:solidFill>
                <a:latin typeface="Courier New" panose="02070309020205020404" pitchFamily="49" charset="0"/>
              </a:endParaRPr>
            </a:p>
            <a:p>
              <a:pPr eaLnBrk="1" hangingPunct="1">
                <a:lnSpc>
                  <a:spcPct val="95000"/>
                </a:lnSpc>
              </a:pPr>
              <a:endParaRPr lang="en-US" altLang="en-US" b="1">
                <a:solidFill>
                  <a:srgbClr val="000000"/>
                </a:solidFill>
                <a:latin typeface="Courier New" panose="02070309020205020404" pitchFamily="49" charset="0"/>
              </a:endParaRPr>
            </a:p>
            <a:p>
              <a:pPr eaLnBrk="1" hangingPunct="1">
                <a:lnSpc>
                  <a:spcPct val="95000"/>
                </a:lnSpc>
              </a:pPr>
              <a:endParaRPr lang="en-US" altLang="en-US" b="1">
                <a:solidFill>
                  <a:srgbClr val="000000"/>
                </a:solidFill>
                <a:latin typeface="Courier New" panose="02070309020205020404" pitchFamily="49" charset="0"/>
              </a:endParaRPr>
            </a:p>
            <a:p>
              <a:pPr eaLnBrk="1" hangingPunct="1">
                <a:lnSpc>
                  <a:spcPct val="95000"/>
                </a:lnSpc>
              </a:pPr>
              <a:endParaRPr lang="en-US" altLang="en-US" b="1">
                <a:solidFill>
                  <a:srgbClr val="000000"/>
                </a:solidFill>
                <a:latin typeface="Courier New" panose="02070309020205020404" pitchFamily="49" charset="0"/>
              </a:endParaRPr>
            </a:p>
          </p:txBody>
        </p:sp>
        <p:sp>
          <p:nvSpPr>
            <p:cNvPr id="52229" name="Rectangle 5">
              <a:extLst>
                <a:ext uri="{FF2B5EF4-FFF2-40B4-BE49-F238E27FC236}">
                  <a16:creationId xmlns:a16="http://schemas.microsoft.com/office/drawing/2014/main" id="{80A4FBDB-7526-144B-23CA-936F3154F1F6}"/>
                </a:ext>
              </a:extLst>
            </p:cNvPr>
            <p:cNvSpPr>
              <a:spLocks noChangeArrowheads="1"/>
            </p:cNvSpPr>
            <p:nvPr/>
          </p:nvSpPr>
          <p:spPr bwMode="blackWhite">
            <a:xfrm>
              <a:off x="627" y="1665"/>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ALTER TABLE	dept80</a:t>
              </a:r>
            </a:p>
            <a:p>
              <a:pPr>
                <a:tabLst>
                  <a:tab pos="1200150" algn="l"/>
                </a:tabLst>
                <a:defRPr/>
              </a:pPr>
              <a:r>
                <a:rPr lang="en-US" b="1">
                  <a:solidFill>
                    <a:srgbClr val="000000"/>
                  </a:solidFill>
                  <a:latin typeface="Courier New" pitchFamily="49" charset="0"/>
                </a:rPr>
                <a:t>MODIFY		(last_name VARCHAR2(30));</a:t>
              </a: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Table altered.</a:t>
              </a:r>
            </a:p>
          </p:txBody>
        </p:sp>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470176B-85C1-CCA7-38A8-1C2C138F4CA4}"/>
              </a:ext>
            </a:extLst>
          </p:cNvPr>
          <p:cNvSpPr>
            <a:spLocks noGrp="1" noChangeArrowheads="1"/>
          </p:cNvSpPr>
          <p:nvPr>
            <p:ph type="title"/>
          </p:nvPr>
        </p:nvSpPr>
        <p:spPr>
          <a:xfrm>
            <a:off x="2136775" y="228600"/>
            <a:ext cx="8153400" cy="990600"/>
          </a:xfrm>
        </p:spPr>
        <p:txBody>
          <a:bodyPr/>
          <a:lstStyle/>
          <a:p>
            <a:r>
              <a:rPr lang="en-US" altLang="en-US"/>
              <a:t>Dropping a Column</a:t>
            </a:r>
          </a:p>
        </p:txBody>
      </p:sp>
      <p:sp>
        <p:nvSpPr>
          <p:cNvPr id="54275" name="Rectangle 3">
            <a:extLst>
              <a:ext uri="{FF2B5EF4-FFF2-40B4-BE49-F238E27FC236}">
                <a16:creationId xmlns:a16="http://schemas.microsoft.com/office/drawing/2014/main" id="{D0B14D1E-05E4-C4A7-44B5-8BE202F05F39}"/>
              </a:ext>
            </a:extLst>
          </p:cNvPr>
          <p:cNvSpPr>
            <a:spLocks noGrp="1" noChangeArrowheads="1"/>
          </p:cNvSpPr>
          <p:nvPr>
            <p:ph idx="1"/>
          </p:nvPr>
        </p:nvSpPr>
        <p:spPr>
          <a:xfrm>
            <a:off x="2382838" y="1905001"/>
            <a:ext cx="7385050" cy="644525"/>
          </a:xfrm>
        </p:spPr>
        <p:txBody>
          <a:bodyPr>
            <a:normAutofit fontScale="85000" lnSpcReduction="20000"/>
          </a:bodyPr>
          <a:lstStyle/>
          <a:p>
            <a:pPr>
              <a:lnSpc>
                <a:spcPct val="65000"/>
              </a:lnSpc>
              <a:buFont typeface="Arial" charset="0"/>
              <a:buNone/>
              <a:defRPr/>
            </a:pPr>
            <a:r>
              <a:rPr lang="en-US"/>
              <a:t>Use the </a:t>
            </a:r>
            <a:r>
              <a:rPr lang="en-US">
                <a:latin typeface="Courier New" pitchFamily="49" charset="0"/>
              </a:rPr>
              <a:t>DROP COLUMN</a:t>
            </a:r>
            <a:r>
              <a:rPr lang="en-US"/>
              <a:t> clause to drop columns you no </a:t>
            </a:r>
          </a:p>
          <a:p>
            <a:pPr>
              <a:lnSpc>
                <a:spcPct val="65000"/>
              </a:lnSpc>
              <a:buFont typeface="Arial" charset="0"/>
              <a:buNone/>
              <a:defRPr/>
            </a:pPr>
            <a:r>
              <a:rPr lang="en-US"/>
              <a:t>longer need from the table.</a:t>
            </a:r>
          </a:p>
        </p:txBody>
      </p:sp>
      <p:grpSp>
        <p:nvGrpSpPr>
          <p:cNvPr id="30724" name="Group 6">
            <a:extLst>
              <a:ext uri="{FF2B5EF4-FFF2-40B4-BE49-F238E27FC236}">
                <a16:creationId xmlns:a16="http://schemas.microsoft.com/office/drawing/2014/main" id="{DFD3FF32-3D38-97D4-8B2A-00DA33AC39F2}"/>
              </a:ext>
            </a:extLst>
          </p:cNvPr>
          <p:cNvGrpSpPr>
            <a:grpSpLocks/>
          </p:cNvGrpSpPr>
          <p:nvPr/>
        </p:nvGrpSpPr>
        <p:grpSpPr bwMode="auto">
          <a:xfrm>
            <a:off x="2427288" y="2817813"/>
            <a:ext cx="7510462" cy="946150"/>
            <a:chOff x="569" y="1775"/>
            <a:chExt cx="4731" cy="596"/>
          </a:xfrm>
        </p:grpSpPr>
        <p:sp>
          <p:nvSpPr>
            <p:cNvPr id="30726" name="Rectangle 4">
              <a:extLst>
                <a:ext uri="{FF2B5EF4-FFF2-40B4-BE49-F238E27FC236}">
                  <a16:creationId xmlns:a16="http://schemas.microsoft.com/office/drawing/2014/main" id="{BF9E1FE3-E288-3492-90C8-B3DDAD4A0BB7}"/>
                </a:ext>
              </a:extLst>
            </p:cNvPr>
            <p:cNvSpPr>
              <a:spLocks noChangeArrowheads="1"/>
            </p:cNvSpPr>
            <p:nvPr/>
          </p:nvSpPr>
          <p:spPr bwMode="blackWhite">
            <a:xfrm>
              <a:off x="569" y="1775"/>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lnSpc>
                  <a:spcPct val="95000"/>
                </a:lnSpc>
              </a:pPr>
              <a:endParaRPr lang="en-US" altLang="en-US" b="1">
                <a:solidFill>
                  <a:srgbClr val="000000"/>
                </a:solidFill>
                <a:latin typeface="Courier New" panose="02070309020205020404" pitchFamily="49" charset="0"/>
              </a:endParaRPr>
            </a:p>
            <a:p>
              <a:pPr eaLnBrk="1" hangingPunct="1">
                <a:lnSpc>
                  <a:spcPct val="95000"/>
                </a:lnSpc>
              </a:pPr>
              <a:endParaRPr lang="en-US" altLang="en-US" b="1">
                <a:solidFill>
                  <a:srgbClr val="000000"/>
                </a:solidFill>
                <a:latin typeface="Courier New" panose="02070309020205020404" pitchFamily="49" charset="0"/>
              </a:endParaRPr>
            </a:p>
            <a:p>
              <a:pPr eaLnBrk="1" hangingPunct="1">
                <a:lnSpc>
                  <a:spcPct val="95000"/>
                </a:lnSpc>
              </a:pPr>
              <a:endParaRPr lang="en-US" altLang="en-US" b="1">
                <a:solidFill>
                  <a:srgbClr val="000000"/>
                </a:solidFill>
                <a:latin typeface="Courier New" panose="02070309020205020404" pitchFamily="49" charset="0"/>
              </a:endParaRPr>
            </a:p>
            <a:p>
              <a:pPr eaLnBrk="1" hangingPunct="1">
                <a:lnSpc>
                  <a:spcPct val="95000"/>
                </a:lnSpc>
              </a:pPr>
              <a:endParaRPr lang="en-US" altLang="en-US" b="1">
                <a:solidFill>
                  <a:srgbClr val="000000"/>
                </a:solidFill>
                <a:latin typeface="Courier New" panose="02070309020205020404" pitchFamily="49" charset="0"/>
              </a:endParaRPr>
            </a:p>
          </p:txBody>
        </p:sp>
        <p:sp>
          <p:nvSpPr>
            <p:cNvPr id="54277" name="Rectangle 5">
              <a:extLst>
                <a:ext uri="{FF2B5EF4-FFF2-40B4-BE49-F238E27FC236}">
                  <a16:creationId xmlns:a16="http://schemas.microsoft.com/office/drawing/2014/main" id="{F4E1DE60-77CA-49E1-1A8D-2F7867C901AE}"/>
                </a:ext>
              </a:extLst>
            </p:cNvPr>
            <p:cNvSpPr>
              <a:spLocks noChangeArrowheads="1"/>
            </p:cNvSpPr>
            <p:nvPr/>
          </p:nvSpPr>
          <p:spPr bwMode="blackWhite">
            <a:xfrm>
              <a:off x="620" y="1808"/>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ALTER TABLE  dept80</a:t>
              </a:r>
            </a:p>
            <a:p>
              <a:pPr>
                <a:tabLst>
                  <a:tab pos="1200150" algn="l"/>
                </a:tabLst>
                <a:defRPr/>
              </a:pPr>
              <a:r>
                <a:rPr lang="en-US" b="1">
                  <a:solidFill>
                    <a:srgbClr val="000000"/>
                  </a:solidFill>
                  <a:latin typeface="Courier New" pitchFamily="49" charset="0"/>
                </a:rPr>
                <a:t>DROP COLUMN  job_id; </a:t>
              </a: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Table altered.</a:t>
              </a: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5C11-EED2-8298-8EF1-6CA3CF321BBF}"/>
              </a:ext>
            </a:extLst>
          </p:cNvPr>
          <p:cNvSpPr>
            <a:spLocks noGrp="1"/>
          </p:cNvSpPr>
          <p:nvPr>
            <p:ph type="title"/>
          </p:nvPr>
        </p:nvSpPr>
        <p:spPr/>
        <p:txBody>
          <a:bodyPr/>
          <a:lstStyle/>
          <a:p>
            <a:r>
              <a:rPr lang="en-US" dirty="0"/>
              <a:t>Transforming Data</a:t>
            </a:r>
          </a:p>
        </p:txBody>
      </p:sp>
      <p:sp>
        <p:nvSpPr>
          <p:cNvPr id="3" name="Text Placeholder 2">
            <a:extLst>
              <a:ext uri="{FF2B5EF4-FFF2-40B4-BE49-F238E27FC236}">
                <a16:creationId xmlns:a16="http://schemas.microsoft.com/office/drawing/2014/main" id="{A36E30BF-19E5-8738-A2F4-B7AB3EA096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C0D500-9FCC-2F14-DE86-F6E023303CDC}"/>
              </a:ext>
            </a:extLst>
          </p:cNvPr>
          <p:cNvSpPr>
            <a:spLocks noGrp="1"/>
          </p:cNvSpPr>
          <p:nvPr>
            <p:ph type="sldNum" sz="quarter" idx="12"/>
          </p:nvPr>
        </p:nvSpPr>
        <p:spPr/>
        <p:txBody>
          <a:bodyPr/>
          <a:lstStyle/>
          <a:p>
            <a:fld id="{0E33937D-0158-4678-B077-B2F7B30EE3D0}" type="slidenum">
              <a:rPr lang="en-PK" smtClean="0"/>
              <a:t>3</a:t>
            </a:fld>
            <a:endParaRPr lang="en-PK" dirty="0"/>
          </a:p>
        </p:txBody>
      </p:sp>
      <p:pic>
        <p:nvPicPr>
          <p:cNvPr id="1026" name="Picture 2">
            <a:extLst>
              <a:ext uri="{FF2B5EF4-FFF2-40B4-BE49-F238E27FC236}">
                <a16:creationId xmlns:a16="http://schemas.microsoft.com/office/drawing/2014/main" id="{6AA8164B-BB71-3795-6D3A-0FE7D5F9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0" y="665480"/>
            <a:ext cx="2834640"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07545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F4FC8CD-449B-75C3-9C61-6B9E6B090ED2}"/>
              </a:ext>
            </a:extLst>
          </p:cNvPr>
          <p:cNvSpPr>
            <a:spLocks noGrp="1" noChangeArrowheads="1"/>
          </p:cNvSpPr>
          <p:nvPr>
            <p:ph type="title"/>
          </p:nvPr>
        </p:nvSpPr>
        <p:spPr>
          <a:xfrm>
            <a:off x="2136775" y="228600"/>
            <a:ext cx="8153400" cy="990600"/>
          </a:xfrm>
        </p:spPr>
        <p:txBody>
          <a:bodyPr/>
          <a:lstStyle/>
          <a:p>
            <a:r>
              <a:rPr lang="en-US" altLang="en-US"/>
              <a:t>Dropping a Table</a:t>
            </a:r>
          </a:p>
        </p:txBody>
      </p:sp>
      <p:sp>
        <p:nvSpPr>
          <p:cNvPr id="58371" name="Rectangle 3">
            <a:extLst>
              <a:ext uri="{FF2B5EF4-FFF2-40B4-BE49-F238E27FC236}">
                <a16:creationId xmlns:a16="http://schemas.microsoft.com/office/drawing/2014/main" id="{073652CF-5D7F-0735-ED65-8290E5D0C3CB}"/>
              </a:ext>
            </a:extLst>
          </p:cNvPr>
          <p:cNvSpPr>
            <a:spLocks noGrp="1" noChangeArrowheads="1"/>
          </p:cNvSpPr>
          <p:nvPr>
            <p:ph idx="1"/>
          </p:nvPr>
        </p:nvSpPr>
        <p:spPr>
          <a:xfrm>
            <a:off x="2398713" y="1814513"/>
            <a:ext cx="7385050" cy="1714500"/>
          </a:xfrm>
        </p:spPr>
        <p:txBody>
          <a:bodyPr>
            <a:normAutofit fontScale="92500" lnSpcReduction="20000"/>
          </a:bodyPr>
          <a:lstStyle/>
          <a:p>
            <a:pPr>
              <a:defRPr/>
            </a:pPr>
            <a:r>
              <a:rPr lang="en-US"/>
              <a:t>All data and structure in the table is deleted.</a:t>
            </a:r>
          </a:p>
          <a:p>
            <a:pPr>
              <a:defRPr/>
            </a:pPr>
            <a:r>
              <a:rPr lang="en-US"/>
              <a:t>Any pending transactions are committed.</a:t>
            </a:r>
          </a:p>
          <a:p>
            <a:pPr>
              <a:defRPr/>
            </a:pPr>
            <a:r>
              <a:rPr lang="en-US"/>
              <a:t>All indexes are dropped.</a:t>
            </a:r>
          </a:p>
          <a:p>
            <a:pPr>
              <a:defRPr/>
            </a:pPr>
            <a:r>
              <a:rPr lang="en-US"/>
              <a:t>You </a:t>
            </a:r>
            <a:r>
              <a:rPr lang="en-US" i="1"/>
              <a:t>cannot</a:t>
            </a:r>
            <a:r>
              <a:rPr lang="en-US"/>
              <a:t> roll back the </a:t>
            </a:r>
            <a:r>
              <a:rPr lang="en-US">
                <a:latin typeface="Courier New" pitchFamily="49" charset="0"/>
              </a:rPr>
              <a:t>DROP TABLE</a:t>
            </a:r>
            <a:r>
              <a:rPr lang="en-US"/>
              <a:t> statement.</a:t>
            </a:r>
          </a:p>
        </p:txBody>
      </p:sp>
      <p:sp>
        <p:nvSpPr>
          <p:cNvPr id="32772" name="Rectangle 4">
            <a:extLst>
              <a:ext uri="{FF2B5EF4-FFF2-40B4-BE49-F238E27FC236}">
                <a16:creationId xmlns:a16="http://schemas.microsoft.com/office/drawing/2014/main" id="{562F02A5-4BBC-C144-45B6-645A6EF28A06}"/>
              </a:ext>
            </a:extLst>
          </p:cNvPr>
          <p:cNvSpPr>
            <a:spLocks noChangeArrowheads="1"/>
          </p:cNvSpPr>
          <p:nvPr/>
        </p:nvSpPr>
        <p:spPr bwMode="blackWhite">
          <a:xfrm>
            <a:off x="2419351" y="3813176"/>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lnSpc>
                <a:spcPct val="150000"/>
              </a:lnSpc>
            </a:pPr>
            <a:endParaRPr lang="en-US" altLang="en-US" b="1">
              <a:solidFill>
                <a:srgbClr val="000000"/>
              </a:solidFill>
              <a:latin typeface="Courier New" panose="02070309020205020404" pitchFamily="49" charset="0"/>
            </a:endParaRPr>
          </a:p>
          <a:p>
            <a:pPr eaLnBrk="1" hangingPunct="1">
              <a:lnSpc>
                <a:spcPct val="150000"/>
              </a:lnSpc>
            </a:pPr>
            <a:endParaRPr lang="en-US" altLang="en-US" b="1">
              <a:solidFill>
                <a:srgbClr val="000000"/>
              </a:solidFill>
              <a:latin typeface="Courier New" panose="02070309020205020404" pitchFamily="49" charset="0"/>
            </a:endParaRPr>
          </a:p>
          <a:p>
            <a:pPr eaLnBrk="1" hangingPunct="1">
              <a:lnSpc>
                <a:spcPct val="150000"/>
              </a:lnSpc>
            </a:pPr>
            <a:endParaRPr lang="en-US" altLang="en-US" b="1">
              <a:solidFill>
                <a:srgbClr val="000000"/>
              </a:solidFill>
              <a:latin typeface="Courier New" panose="02070309020205020404" pitchFamily="49" charset="0"/>
            </a:endParaRPr>
          </a:p>
        </p:txBody>
      </p:sp>
      <p:sp>
        <p:nvSpPr>
          <p:cNvPr id="58373" name="Rectangle 5">
            <a:extLst>
              <a:ext uri="{FF2B5EF4-FFF2-40B4-BE49-F238E27FC236}">
                <a16:creationId xmlns:a16="http://schemas.microsoft.com/office/drawing/2014/main" id="{054D7CDE-1981-BC0A-7FC3-38A2402F71CE}"/>
              </a:ext>
            </a:extLst>
          </p:cNvPr>
          <p:cNvSpPr>
            <a:spLocks noChangeArrowheads="1"/>
          </p:cNvSpPr>
          <p:nvPr/>
        </p:nvSpPr>
        <p:spPr bwMode="blackWhite">
          <a:xfrm>
            <a:off x="2563814" y="37099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DROP TABLE dept80;</a:t>
            </a: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Table dropped.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5C11-EED2-8298-8EF1-6CA3CF321BBF}"/>
              </a:ext>
            </a:extLst>
          </p:cNvPr>
          <p:cNvSpPr>
            <a:spLocks noGrp="1"/>
          </p:cNvSpPr>
          <p:nvPr>
            <p:ph type="title"/>
          </p:nvPr>
        </p:nvSpPr>
        <p:spPr/>
        <p:txBody>
          <a:bodyPr/>
          <a:lstStyle/>
          <a:p>
            <a:r>
              <a:rPr lang="en-US" dirty="0"/>
              <a:t>Loading Data to Storage</a:t>
            </a:r>
          </a:p>
        </p:txBody>
      </p:sp>
      <p:sp>
        <p:nvSpPr>
          <p:cNvPr id="3" name="Text Placeholder 2">
            <a:extLst>
              <a:ext uri="{FF2B5EF4-FFF2-40B4-BE49-F238E27FC236}">
                <a16:creationId xmlns:a16="http://schemas.microsoft.com/office/drawing/2014/main" id="{A36E30BF-19E5-8738-A2F4-B7AB3EA096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C0D500-9FCC-2F14-DE86-F6E023303CDC}"/>
              </a:ext>
            </a:extLst>
          </p:cNvPr>
          <p:cNvSpPr>
            <a:spLocks noGrp="1"/>
          </p:cNvSpPr>
          <p:nvPr>
            <p:ph type="sldNum" sz="quarter" idx="12"/>
          </p:nvPr>
        </p:nvSpPr>
        <p:spPr/>
        <p:txBody>
          <a:bodyPr/>
          <a:lstStyle/>
          <a:p>
            <a:fld id="{0E33937D-0158-4678-B077-B2F7B30EE3D0}" type="slidenum">
              <a:rPr lang="en-PK" smtClean="0"/>
              <a:t>31</a:t>
            </a:fld>
            <a:endParaRPr lang="en-PK" dirty="0"/>
          </a:p>
        </p:txBody>
      </p:sp>
      <p:pic>
        <p:nvPicPr>
          <p:cNvPr id="6" name="Picture 5">
            <a:extLst>
              <a:ext uri="{FF2B5EF4-FFF2-40B4-BE49-F238E27FC236}">
                <a16:creationId xmlns:a16="http://schemas.microsoft.com/office/drawing/2014/main" id="{5DE97BB2-E483-8CA0-3A8E-531C78C50B38}"/>
              </a:ext>
            </a:extLst>
          </p:cNvPr>
          <p:cNvPicPr>
            <a:picLocks noChangeAspect="1"/>
          </p:cNvPicPr>
          <p:nvPr/>
        </p:nvPicPr>
        <p:blipFill>
          <a:blip r:embed="rId2"/>
          <a:stretch>
            <a:fillRect/>
          </a:stretch>
        </p:blipFill>
        <p:spPr>
          <a:xfrm>
            <a:off x="4643514" y="678015"/>
            <a:ext cx="2904972" cy="2904972"/>
          </a:xfrm>
          <a:prstGeom prst="rect">
            <a:avLst/>
          </a:prstGeom>
        </p:spPr>
      </p:pic>
    </p:spTree>
    <p:extLst>
      <p:ext uri="{BB962C8B-B14F-4D97-AF65-F5344CB8AC3E}">
        <p14:creationId xmlns:p14="http://schemas.microsoft.com/office/powerpoint/2010/main" val="40644321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334AE7A-994D-DF87-CC00-A43A6889C4DC}"/>
              </a:ext>
            </a:extLst>
          </p:cNvPr>
          <p:cNvSpPr>
            <a:spLocks noGrp="1" noChangeArrowheads="1"/>
          </p:cNvSpPr>
          <p:nvPr>
            <p:ph type="title"/>
          </p:nvPr>
        </p:nvSpPr>
        <p:spPr>
          <a:xfrm>
            <a:off x="2136775" y="228600"/>
            <a:ext cx="8153400" cy="990600"/>
          </a:xfrm>
        </p:spPr>
        <p:txBody>
          <a:bodyPr/>
          <a:lstStyle/>
          <a:p>
            <a:r>
              <a:rPr lang="en-US" altLang="en-US"/>
              <a:t>Data Manipulation Language</a:t>
            </a:r>
          </a:p>
        </p:txBody>
      </p:sp>
      <p:sp>
        <p:nvSpPr>
          <p:cNvPr id="9220" name="Rectangle 4">
            <a:extLst>
              <a:ext uri="{FF2B5EF4-FFF2-40B4-BE49-F238E27FC236}">
                <a16:creationId xmlns:a16="http://schemas.microsoft.com/office/drawing/2014/main" id="{96528910-1478-D672-DA95-0D44EC48BEDD}"/>
              </a:ext>
            </a:extLst>
          </p:cNvPr>
          <p:cNvSpPr>
            <a:spLocks noGrp="1" noChangeArrowheads="1"/>
          </p:cNvSpPr>
          <p:nvPr>
            <p:ph idx="1"/>
          </p:nvPr>
        </p:nvSpPr>
        <p:spPr>
          <a:xfrm>
            <a:off x="2384425" y="1843088"/>
            <a:ext cx="7385050" cy="2347912"/>
          </a:xfrm>
        </p:spPr>
        <p:txBody>
          <a:bodyPr>
            <a:normAutofit fontScale="92500" lnSpcReduction="10000"/>
          </a:bodyPr>
          <a:lstStyle/>
          <a:p>
            <a:pPr>
              <a:defRPr/>
            </a:pPr>
            <a:r>
              <a:rPr lang="en-US" dirty="0"/>
              <a:t>A DML statement is executed when you:</a:t>
            </a:r>
          </a:p>
          <a:p>
            <a:pPr lvl="1">
              <a:defRPr/>
            </a:pPr>
            <a:r>
              <a:rPr lang="en-US" dirty="0"/>
              <a:t>Add new rows to a table</a:t>
            </a:r>
          </a:p>
          <a:p>
            <a:pPr lvl="1">
              <a:defRPr/>
            </a:pPr>
            <a:r>
              <a:rPr lang="en-US" dirty="0"/>
              <a:t>Modify existing rows in a table</a:t>
            </a:r>
          </a:p>
          <a:p>
            <a:pPr lvl="1">
              <a:defRPr/>
            </a:pPr>
            <a:r>
              <a:rPr lang="en-US" dirty="0"/>
              <a:t>Remove existing rows from a table</a:t>
            </a:r>
          </a:p>
          <a:p>
            <a:pPr>
              <a:defRPr/>
            </a:pPr>
            <a:r>
              <a:rPr lang="en-US" dirty="0"/>
              <a:t>A </a:t>
            </a:r>
            <a:r>
              <a:rPr lang="en-US" i="1" dirty="0"/>
              <a:t>transaction</a:t>
            </a:r>
            <a:r>
              <a:rPr lang="en-US" dirty="0"/>
              <a:t> consists of a collection of DML statements that form a logical unit of work.</a:t>
            </a:r>
          </a:p>
        </p:txBody>
      </p:sp>
      <p:sp>
        <p:nvSpPr>
          <p:cNvPr id="12292" name="Arc 3">
            <a:extLst>
              <a:ext uri="{FF2B5EF4-FFF2-40B4-BE49-F238E27FC236}">
                <a16:creationId xmlns:a16="http://schemas.microsoft.com/office/drawing/2014/main" id="{557D86B8-2203-70DF-EBDD-D048230A1F09}"/>
              </a:ext>
            </a:extLst>
          </p:cNvPr>
          <p:cNvSpPr>
            <a:spLocks/>
          </p:cNvSpPr>
          <p:nvPr/>
        </p:nvSpPr>
        <p:spPr bwMode="ltGray">
          <a:xfrm>
            <a:off x="6908800" y="1"/>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7AB54B-A48C-77AE-3370-7D8346487067}"/>
              </a:ext>
            </a:extLst>
          </p:cNvPr>
          <p:cNvSpPr>
            <a:spLocks noGrp="1" noChangeArrowheads="1"/>
          </p:cNvSpPr>
          <p:nvPr>
            <p:ph type="title"/>
          </p:nvPr>
        </p:nvSpPr>
        <p:spPr>
          <a:xfrm>
            <a:off x="2136775" y="228600"/>
            <a:ext cx="8153400" cy="990600"/>
          </a:xfrm>
        </p:spPr>
        <p:txBody>
          <a:bodyPr/>
          <a:lstStyle/>
          <a:p>
            <a:r>
              <a:rPr lang="en-US" altLang="en-US"/>
              <a:t>Adding a New Row to a Table</a:t>
            </a:r>
          </a:p>
        </p:txBody>
      </p:sp>
      <p:sp>
        <p:nvSpPr>
          <p:cNvPr id="13315" name="Rectangle 3">
            <a:extLst>
              <a:ext uri="{FF2B5EF4-FFF2-40B4-BE49-F238E27FC236}">
                <a16:creationId xmlns:a16="http://schemas.microsoft.com/office/drawing/2014/main" id="{4D59F9E9-8D4F-A1C6-AD37-CA4F65DC1C8B}"/>
              </a:ext>
            </a:extLst>
          </p:cNvPr>
          <p:cNvSpPr>
            <a:spLocks noChangeArrowheads="1"/>
          </p:cNvSpPr>
          <p:nvPr/>
        </p:nvSpPr>
        <p:spPr bwMode="auto">
          <a:xfrm>
            <a:off x="2044700" y="1846263"/>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Courier New" panose="02070309020205020404" pitchFamily="49" charset="0"/>
              </a:rPr>
              <a:t>DEPARTMENTS </a:t>
            </a:r>
          </a:p>
        </p:txBody>
      </p:sp>
      <p:sp>
        <p:nvSpPr>
          <p:cNvPr id="13316" name="Rectangle 4">
            <a:extLst>
              <a:ext uri="{FF2B5EF4-FFF2-40B4-BE49-F238E27FC236}">
                <a16:creationId xmlns:a16="http://schemas.microsoft.com/office/drawing/2014/main" id="{76BE6590-618E-B192-94E1-68DD50DF318D}"/>
              </a:ext>
            </a:extLst>
          </p:cNvPr>
          <p:cNvSpPr>
            <a:spLocks noChangeArrowheads="1"/>
          </p:cNvSpPr>
          <p:nvPr/>
        </p:nvSpPr>
        <p:spPr bwMode="auto">
          <a:xfrm>
            <a:off x="9383714" y="1600201"/>
            <a:ext cx="776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r>
              <a:rPr lang="en-US" altLang="en-US" sz="2000"/>
              <a:t>New </a:t>
            </a:r>
          </a:p>
          <a:p>
            <a:pPr eaLnBrk="1" hangingPunct="1">
              <a:lnSpc>
                <a:spcPct val="80000"/>
              </a:lnSpc>
            </a:pPr>
            <a:r>
              <a:rPr lang="en-US" altLang="en-US" sz="2000"/>
              <a:t>row</a:t>
            </a:r>
          </a:p>
        </p:txBody>
      </p:sp>
      <p:grpSp>
        <p:nvGrpSpPr>
          <p:cNvPr id="13317" name="Group 7">
            <a:extLst>
              <a:ext uri="{FF2B5EF4-FFF2-40B4-BE49-F238E27FC236}">
                <a16:creationId xmlns:a16="http://schemas.microsoft.com/office/drawing/2014/main" id="{F50DEB31-0DD4-0D9E-93E6-F4219BC4B708}"/>
              </a:ext>
            </a:extLst>
          </p:cNvPr>
          <p:cNvGrpSpPr>
            <a:grpSpLocks/>
          </p:cNvGrpSpPr>
          <p:nvPr/>
        </p:nvGrpSpPr>
        <p:grpSpPr bwMode="auto">
          <a:xfrm>
            <a:off x="7256464" y="2371726"/>
            <a:ext cx="2536825" cy="1825625"/>
            <a:chOff x="3611" y="1278"/>
            <a:chExt cx="1598" cy="1150"/>
          </a:xfrm>
        </p:grpSpPr>
        <p:sp>
          <p:nvSpPr>
            <p:cNvPr id="11269" name="Rectangle 5">
              <a:extLst>
                <a:ext uri="{FF2B5EF4-FFF2-40B4-BE49-F238E27FC236}">
                  <a16:creationId xmlns:a16="http://schemas.microsoft.com/office/drawing/2014/main" id="{584AAD77-3663-BCA4-1705-985350B69874}"/>
                </a:ext>
              </a:extLst>
            </p:cNvPr>
            <p:cNvSpPr>
              <a:spLocks noChangeArrowheads="1"/>
            </p:cNvSpPr>
            <p:nvPr/>
          </p:nvSpPr>
          <p:spPr bwMode="auto">
            <a:xfrm>
              <a:off x="3611" y="1278"/>
              <a:ext cx="1598" cy="534"/>
            </a:xfrm>
            <a:prstGeom prst="rect">
              <a:avLst/>
            </a:prstGeom>
            <a:noFill/>
            <a:ln w="9525">
              <a:noFill/>
              <a:miter lim="800000"/>
              <a:headEnd/>
              <a:tailEnd/>
            </a:ln>
            <a:effectLst/>
          </p:spPr>
          <p:txBody>
            <a:bodyPr lIns="92075" tIns="46038" rIns="92075" bIns="46038">
              <a:spAutoFit/>
            </a:bodyPr>
            <a:lstStyle/>
            <a:p>
              <a:pPr algn="ctr" defTabSz="346075">
                <a:lnSpc>
                  <a:spcPct val="80000"/>
                </a:lnSpc>
                <a:tabLst>
                  <a:tab pos="576263" algn="l"/>
                </a:tabLst>
                <a:defRPr/>
              </a:pPr>
              <a:r>
                <a:rPr lang="en-US" sz="2000">
                  <a:effectLst>
                    <a:outerShdw blurRad="38100" dist="38100" dir="2700000" algn="tl">
                      <a:srgbClr val="000000"/>
                    </a:outerShdw>
                  </a:effectLst>
                </a:rPr>
                <a:t>…</a:t>
              </a:r>
              <a:r>
                <a:rPr lang="en-US" sz="2000"/>
                <a:t>insert a new row into the </a:t>
              </a:r>
              <a:r>
                <a:rPr lang="en-US" sz="2000">
                  <a:latin typeface="Courier New" pitchFamily="49" charset="0"/>
                </a:rPr>
                <a:t>DEPARMENTS</a:t>
              </a:r>
              <a:r>
                <a:rPr lang="en-US" sz="2000"/>
                <a:t> table…</a:t>
              </a:r>
            </a:p>
          </p:txBody>
        </p:sp>
        <p:sp>
          <p:nvSpPr>
            <p:cNvPr id="13324" name="Arc 6">
              <a:extLst>
                <a:ext uri="{FF2B5EF4-FFF2-40B4-BE49-F238E27FC236}">
                  <a16:creationId xmlns:a16="http://schemas.microsoft.com/office/drawing/2014/main" id="{56634493-8197-BDE2-9E12-057A9B646A7A}"/>
                </a:ext>
              </a:extLst>
            </p:cNvPr>
            <p:cNvSpPr>
              <a:spLocks/>
            </p:cNvSpPr>
            <p:nvPr/>
          </p:nvSpPr>
          <p:spPr bwMode="auto">
            <a:xfrm>
              <a:off x="3951" y="2037"/>
              <a:ext cx="902" cy="391"/>
            </a:xfrm>
            <a:custGeom>
              <a:avLst/>
              <a:gdLst>
                <a:gd name="T0" fmla="*/ 0 w 21610"/>
                <a:gd name="T1" fmla="*/ 0 h 21600"/>
                <a:gd name="T2" fmla="*/ 0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8" y="0"/>
                    <a:pt x="16" y="-1"/>
                    <a:pt x="24" y="0"/>
                  </a:cubicBezTo>
                  <a:cubicBezTo>
                    <a:pt x="11652" y="0"/>
                    <a:pt x="21193" y="9205"/>
                    <a:pt x="21610" y="20825"/>
                  </a:cubicBezTo>
                </a:path>
                <a:path w="21610" h="21600" stroke="0" extrusionOk="0">
                  <a:moveTo>
                    <a:pt x="0" y="0"/>
                  </a:moveTo>
                  <a:cubicBezTo>
                    <a:pt x="8" y="0"/>
                    <a:pt x="16" y="-1"/>
                    <a:pt x="24" y="0"/>
                  </a:cubicBezTo>
                  <a:cubicBezTo>
                    <a:pt x="11652" y="0"/>
                    <a:pt x="21193" y="9205"/>
                    <a:pt x="21610" y="20825"/>
                  </a:cubicBezTo>
                  <a:lnTo>
                    <a:pt x="24"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3318" name="Picture 21">
            <a:extLst>
              <a:ext uri="{FF2B5EF4-FFF2-40B4-BE49-F238E27FC236}">
                <a16:creationId xmlns:a16="http://schemas.microsoft.com/office/drawing/2014/main" id="{CE2B58D9-DB93-67FA-EE73-4727A885E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81225"/>
            <a:ext cx="4762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19" name="Picture 22">
            <a:extLst>
              <a:ext uri="{FF2B5EF4-FFF2-40B4-BE49-F238E27FC236}">
                <a16:creationId xmlns:a16="http://schemas.microsoft.com/office/drawing/2014/main" id="{ADE0BCBF-748B-AE1A-E464-F2F9BF5C9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283075"/>
            <a:ext cx="4762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0" name="Picture 23">
            <a:extLst>
              <a:ext uri="{FF2B5EF4-FFF2-40B4-BE49-F238E27FC236}">
                <a16:creationId xmlns:a16="http://schemas.microsoft.com/office/drawing/2014/main" id="{4CFF5AE6-853B-1289-D979-E16253782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14500"/>
            <a:ext cx="4724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1" name="Picture 24">
            <a:extLst>
              <a:ext uri="{FF2B5EF4-FFF2-40B4-BE49-F238E27FC236}">
                <a16:creationId xmlns:a16="http://schemas.microsoft.com/office/drawing/2014/main" id="{4D01A0CD-BDFA-7864-2B43-5823893C8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6" y="6324600"/>
            <a:ext cx="47593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4A4F79B-C701-8E32-0383-ACBB6041F292}"/>
              </a:ext>
            </a:extLst>
          </p:cNvPr>
          <p:cNvSpPr>
            <a:spLocks noGrp="1" noChangeArrowheads="1"/>
          </p:cNvSpPr>
          <p:nvPr>
            <p:ph type="title"/>
          </p:nvPr>
        </p:nvSpPr>
        <p:spPr>
          <a:xfrm>
            <a:off x="2136775" y="228600"/>
            <a:ext cx="8153400" cy="990600"/>
          </a:xfrm>
        </p:spPr>
        <p:txBody>
          <a:bodyPr/>
          <a:lstStyle/>
          <a:p>
            <a:r>
              <a:rPr lang="en-US" altLang="en-US"/>
              <a:t>The </a:t>
            </a:r>
            <a:r>
              <a:rPr lang="en-US" altLang="en-US">
                <a:latin typeface="Courier New" panose="02070309020205020404" pitchFamily="49" charset="0"/>
              </a:rPr>
              <a:t>INSERT</a:t>
            </a:r>
            <a:r>
              <a:rPr lang="en-US" altLang="en-US"/>
              <a:t> Statement Syntax</a:t>
            </a:r>
          </a:p>
        </p:txBody>
      </p:sp>
      <p:sp>
        <p:nvSpPr>
          <p:cNvPr id="13315" name="Rectangle 3">
            <a:extLst>
              <a:ext uri="{FF2B5EF4-FFF2-40B4-BE49-F238E27FC236}">
                <a16:creationId xmlns:a16="http://schemas.microsoft.com/office/drawing/2014/main" id="{437972A0-51FA-3894-24F1-08221AAE79FE}"/>
              </a:ext>
            </a:extLst>
          </p:cNvPr>
          <p:cNvSpPr>
            <a:spLocks noGrp="1" noChangeArrowheads="1"/>
          </p:cNvSpPr>
          <p:nvPr>
            <p:ph idx="1"/>
          </p:nvPr>
        </p:nvSpPr>
        <p:spPr>
          <a:xfrm>
            <a:off x="2416175" y="1828801"/>
            <a:ext cx="7385050" cy="2232025"/>
          </a:xfrm>
        </p:spPr>
        <p:txBody>
          <a:bodyPr>
            <a:normAutofit fontScale="77500" lnSpcReduction="20000"/>
          </a:bodyPr>
          <a:lstStyle/>
          <a:p>
            <a:pPr>
              <a:defRPr/>
            </a:pPr>
            <a:r>
              <a:rPr lang="en-US" dirty="0"/>
              <a:t>Add new rows to a table by using the </a:t>
            </a:r>
            <a:r>
              <a:rPr lang="en-US" dirty="0">
                <a:latin typeface="Courier New" pitchFamily="49" charset="0"/>
              </a:rPr>
              <a:t>INSERT</a:t>
            </a:r>
            <a:r>
              <a:rPr lang="en-US" dirty="0"/>
              <a:t> statement.</a:t>
            </a:r>
            <a:br>
              <a:rPr lang="en-US" dirty="0"/>
            </a:br>
            <a:br>
              <a:rPr lang="en-US" dirty="0"/>
            </a:br>
            <a:endParaRPr lang="en-US" dirty="0"/>
          </a:p>
          <a:p>
            <a:pPr>
              <a:buFont typeface="Arial" pitchFamily="34" charset="0"/>
              <a:buNone/>
              <a:defRPr/>
            </a:pPr>
            <a:endParaRPr lang="en-US" dirty="0"/>
          </a:p>
          <a:p>
            <a:pPr>
              <a:defRPr/>
            </a:pPr>
            <a:endParaRPr lang="en-US" dirty="0"/>
          </a:p>
          <a:p>
            <a:pPr>
              <a:defRPr/>
            </a:pPr>
            <a:r>
              <a:rPr lang="en-US" dirty="0"/>
              <a:t>Only one row is inserted at a time with this syntax.</a:t>
            </a:r>
          </a:p>
        </p:txBody>
      </p:sp>
      <p:sp>
        <p:nvSpPr>
          <p:cNvPr id="14340" name="Rectangle 4">
            <a:extLst>
              <a:ext uri="{FF2B5EF4-FFF2-40B4-BE49-F238E27FC236}">
                <a16:creationId xmlns:a16="http://schemas.microsoft.com/office/drawing/2014/main" id="{E32A3348-7379-6658-909A-D2D22C90AB5B}"/>
              </a:ext>
            </a:extLst>
          </p:cNvPr>
          <p:cNvSpPr>
            <a:spLocks noChangeArrowheads="1"/>
          </p:cNvSpPr>
          <p:nvPr/>
        </p:nvSpPr>
        <p:spPr bwMode="blackWhite">
          <a:xfrm>
            <a:off x="2481264" y="2560638"/>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a:solidFill>
                  <a:srgbClr val="000000"/>
                </a:solidFill>
                <a:latin typeface="Courier New" panose="02070309020205020404" pitchFamily="49" charset="0"/>
              </a:rPr>
              <a:t>INSERT INTO	</a:t>
            </a:r>
            <a:r>
              <a:rPr lang="en-US" altLang="en-US" i="1">
                <a:solidFill>
                  <a:srgbClr val="000000"/>
                </a:solidFill>
                <a:latin typeface="Courier New" panose="02070309020205020404" pitchFamily="49" charset="0"/>
              </a:rPr>
              <a:t>table </a:t>
            </a:r>
            <a:r>
              <a:rPr lang="en-US" altLang="en-US">
                <a:solidFill>
                  <a:srgbClr val="000000"/>
                </a:solidFill>
                <a:latin typeface="Courier New" panose="02070309020205020404" pitchFamily="49" charset="0"/>
              </a:rPr>
              <a:t>[(</a:t>
            </a:r>
            <a:r>
              <a:rPr lang="en-US" altLang="en-US" i="1">
                <a:solidFill>
                  <a:srgbClr val="000000"/>
                </a:solidFill>
                <a:latin typeface="Courier New" panose="02070309020205020404" pitchFamily="49" charset="0"/>
              </a:rPr>
              <a:t>column </a:t>
            </a:r>
            <a:r>
              <a:rPr lang="en-US" altLang="en-US">
                <a:solidFill>
                  <a:srgbClr val="000000"/>
                </a:solidFill>
                <a:latin typeface="Courier New" panose="02070309020205020404" pitchFamily="49" charset="0"/>
              </a:rPr>
              <a:t>[</a:t>
            </a:r>
            <a:r>
              <a:rPr lang="en-US" altLang="en-US" i="1">
                <a:solidFill>
                  <a:srgbClr val="000000"/>
                </a:solidFill>
                <a:latin typeface="Courier New" panose="02070309020205020404" pitchFamily="49" charset="0"/>
              </a:rPr>
              <a:t>, column...</a:t>
            </a:r>
            <a:r>
              <a:rPr lang="en-US" altLang="en-US">
                <a:solidFill>
                  <a:srgbClr val="000000"/>
                </a:solidFill>
                <a:latin typeface="Courier New" panose="02070309020205020404" pitchFamily="49" charset="0"/>
              </a:rPr>
              <a:t>])]</a:t>
            </a:r>
            <a:endParaRPr lang="en-US" altLang="en-US" i="1">
              <a:solidFill>
                <a:srgbClr val="000000"/>
              </a:solidFill>
              <a:latin typeface="Courier New" panose="02070309020205020404" pitchFamily="49" charset="0"/>
            </a:endParaRPr>
          </a:p>
          <a:p>
            <a:pPr eaLnBrk="1" hangingPunct="1"/>
            <a:r>
              <a:rPr lang="en-US" altLang="en-US">
                <a:solidFill>
                  <a:srgbClr val="000000"/>
                </a:solidFill>
                <a:latin typeface="Courier New" panose="02070309020205020404" pitchFamily="49" charset="0"/>
              </a:rPr>
              <a:t>VALUES		</a:t>
            </a:r>
            <a:r>
              <a:rPr lang="en-US" altLang="en-US" i="1">
                <a:solidFill>
                  <a:srgbClr val="000000"/>
                </a:solidFill>
                <a:latin typeface="Courier New" panose="02070309020205020404" pitchFamily="49" charset="0"/>
              </a:rPr>
              <a:t>(value </a:t>
            </a:r>
            <a:r>
              <a:rPr lang="en-US" altLang="en-US">
                <a:solidFill>
                  <a:srgbClr val="000000"/>
                </a:solidFill>
                <a:latin typeface="Courier New" panose="02070309020205020404" pitchFamily="49" charset="0"/>
              </a:rPr>
              <a:t>[</a:t>
            </a:r>
            <a:r>
              <a:rPr lang="en-US" altLang="en-US" i="1">
                <a:solidFill>
                  <a:srgbClr val="000000"/>
                </a:solidFill>
                <a:latin typeface="Courier New" panose="02070309020205020404" pitchFamily="49" charset="0"/>
              </a:rPr>
              <a:t>, value...</a:t>
            </a:r>
            <a:r>
              <a:rPr lang="en-US" altLang="en-US">
                <a:solidFill>
                  <a:srgbClr val="000000"/>
                </a:solidFill>
                <a:latin typeface="Courier New" panose="02070309020205020404" pitchFamily="49" charset="0"/>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AA944C1-28E7-96A8-2607-C6DD12B1E9F0}"/>
              </a:ext>
            </a:extLst>
          </p:cNvPr>
          <p:cNvSpPr>
            <a:spLocks noChangeArrowheads="1"/>
          </p:cNvSpPr>
          <p:nvPr/>
        </p:nvSpPr>
        <p:spPr bwMode="blackWhite">
          <a:xfrm>
            <a:off x="2528888" y="3581401"/>
            <a:ext cx="7681912"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3" name="Rectangle 3">
            <a:extLst>
              <a:ext uri="{FF2B5EF4-FFF2-40B4-BE49-F238E27FC236}">
                <a16:creationId xmlns:a16="http://schemas.microsoft.com/office/drawing/2014/main" id="{24AA1B80-9F05-EF6D-0567-54401754FE80}"/>
              </a:ext>
            </a:extLst>
          </p:cNvPr>
          <p:cNvSpPr>
            <a:spLocks noGrp="1" noChangeArrowheads="1"/>
          </p:cNvSpPr>
          <p:nvPr>
            <p:ph type="title"/>
          </p:nvPr>
        </p:nvSpPr>
        <p:spPr>
          <a:xfrm>
            <a:off x="2136775" y="228600"/>
            <a:ext cx="8153400" cy="990600"/>
          </a:xfrm>
        </p:spPr>
        <p:txBody>
          <a:bodyPr/>
          <a:lstStyle/>
          <a:p>
            <a:r>
              <a:rPr lang="en-US" altLang="en-US"/>
              <a:t>Inserting New Rows</a:t>
            </a:r>
          </a:p>
        </p:txBody>
      </p:sp>
      <p:sp>
        <p:nvSpPr>
          <p:cNvPr id="15364" name="Rectangle 4">
            <a:extLst>
              <a:ext uri="{FF2B5EF4-FFF2-40B4-BE49-F238E27FC236}">
                <a16:creationId xmlns:a16="http://schemas.microsoft.com/office/drawing/2014/main" id="{FB807006-CA90-A91D-AE7F-D85D089C0ECF}"/>
              </a:ext>
            </a:extLst>
          </p:cNvPr>
          <p:cNvSpPr>
            <a:spLocks noGrp="1" noChangeArrowheads="1"/>
          </p:cNvSpPr>
          <p:nvPr>
            <p:ph idx="1"/>
          </p:nvPr>
        </p:nvSpPr>
        <p:spPr>
          <a:xfrm>
            <a:off x="2414588" y="1828800"/>
            <a:ext cx="7385050" cy="4267200"/>
          </a:xfrm>
        </p:spPr>
        <p:txBody>
          <a:bodyPr>
            <a:normAutofit fontScale="92500" lnSpcReduction="10000"/>
          </a:bodyPr>
          <a:lstStyle/>
          <a:p>
            <a:pPr>
              <a:defRPr/>
            </a:pPr>
            <a:r>
              <a:rPr lang="en-US" dirty="0"/>
              <a:t>Insert a new row containing values for each column.</a:t>
            </a:r>
          </a:p>
          <a:p>
            <a:pPr>
              <a:defRPr/>
            </a:pPr>
            <a:r>
              <a:rPr lang="en-US" dirty="0"/>
              <a:t>List values in the default order of the columns in the table. </a:t>
            </a:r>
          </a:p>
          <a:p>
            <a:pPr>
              <a:defRPr/>
            </a:pPr>
            <a:r>
              <a:rPr lang="en-US" dirty="0"/>
              <a:t>Optionally, list the columns in the </a:t>
            </a:r>
            <a:r>
              <a:rPr lang="en-US" dirty="0">
                <a:latin typeface="Courier New" pitchFamily="49" charset="0"/>
              </a:rPr>
              <a:t>INSERT</a:t>
            </a:r>
            <a:r>
              <a:rPr lang="en-US" dirty="0"/>
              <a:t> clause.</a:t>
            </a:r>
            <a:br>
              <a:rPr lang="en-US" dirty="0"/>
            </a:br>
            <a:endParaRPr lang="en-US" dirty="0"/>
          </a:p>
          <a:p>
            <a:pPr>
              <a:buFont typeface="Wingdings" panose="05000000000000000000" pitchFamily="2" charset="2"/>
              <a:buNone/>
              <a:defRPr/>
            </a:pPr>
            <a:br>
              <a:rPr lang="en-US" dirty="0"/>
            </a:br>
            <a:br>
              <a:rPr lang="en-US" dirty="0"/>
            </a:br>
            <a:endParaRPr lang="en-US" dirty="0"/>
          </a:p>
          <a:p>
            <a:pPr>
              <a:buFont typeface="Arial" pitchFamily="34" charset="0"/>
              <a:buNone/>
              <a:defRPr/>
            </a:pPr>
            <a:endParaRPr lang="en-US" dirty="0"/>
          </a:p>
          <a:p>
            <a:pPr>
              <a:defRPr/>
            </a:pPr>
            <a:r>
              <a:rPr lang="en-US" dirty="0"/>
              <a:t>Enclose character and date values within single quotation marks.</a:t>
            </a:r>
          </a:p>
        </p:txBody>
      </p:sp>
      <p:sp>
        <p:nvSpPr>
          <p:cNvPr id="15365" name="Rectangle 5">
            <a:extLst>
              <a:ext uri="{FF2B5EF4-FFF2-40B4-BE49-F238E27FC236}">
                <a16:creationId xmlns:a16="http://schemas.microsoft.com/office/drawing/2014/main" id="{74A6C5E4-48FE-71EB-E430-D0CCF632B128}"/>
              </a:ext>
            </a:extLst>
          </p:cNvPr>
          <p:cNvSpPr>
            <a:spLocks noChangeArrowheads="1"/>
          </p:cNvSpPr>
          <p:nvPr/>
        </p:nvSpPr>
        <p:spPr bwMode="blackWhite">
          <a:xfrm>
            <a:off x="2506663" y="3689351"/>
            <a:ext cx="73136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a:solidFill>
                  <a:srgbClr val="000000"/>
                </a:solidFill>
                <a:latin typeface="Courier New" panose="02070309020205020404" pitchFamily="49" charset="0"/>
              </a:rPr>
              <a:t>INSERT INTO departments(department_id, department_name, </a:t>
            </a:r>
          </a:p>
          <a:p>
            <a:pPr eaLnBrk="1" hangingPunct="1"/>
            <a:r>
              <a:rPr lang="en-US" altLang="en-US">
                <a:solidFill>
                  <a:srgbClr val="000000"/>
                </a:solidFill>
                <a:latin typeface="Courier New" panose="02070309020205020404" pitchFamily="49" charset="0"/>
              </a:rPr>
              <a:t>                        manager_id, location_id)</a:t>
            </a:r>
          </a:p>
          <a:p>
            <a:pPr eaLnBrk="1" hangingPunct="1"/>
            <a:r>
              <a:rPr lang="en-US" altLang="en-US">
                <a:solidFill>
                  <a:srgbClr val="000000"/>
                </a:solidFill>
                <a:latin typeface="Courier New" panose="02070309020205020404" pitchFamily="49" charset="0"/>
              </a:rPr>
              <a:t>VALUES      (70, 'Public Relations', 100, 1700);</a:t>
            </a:r>
          </a:p>
          <a:p>
            <a:pPr eaLnBrk="1" hangingPunct="1"/>
            <a:r>
              <a:rPr lang="en-US" altLang="en-US">
                <a:solidFill>
                  <a:srgbClr val="FC0128"/>
                </a:solidFill>
                <a:latin typeface="Courier New" panose="02070309020205020404" pitchFamily="49" charset="0"/>
              </a:rPr>
              <a:t>1 row created.</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CB374945-7353-87D3-5074-3E3AD142DAE9}"/>
              </a:ext>
            </a:extLst>
          </p:cNvPr>
          <p:cNvSpPr>
            <a:spLocks noChangeArrowheads="1"/>
          </p:cNvSpPr>
          <p:nvPr/>
        </p:nvSpPr>
        <p:spPr bwMode="blackWhite">
          <a:xfrm>
            <a:off x="2447926" y="4810125"/>
            <a:ext cx="75025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a:solidFill>
                <a:srgbClr val="000000"/>
              </a:solidFill>
              <a:latin typeface="Courier New" panose="02070309020205020404" pitchFamily="49" charset="0"/>
            </a:endParaRPr>
          </a:p>
          <a:p>
            <a:pPr eaLnBrk="1" hangingPunct="1"/>
            <a:endParaRPr lang="en-US" altLang="en-US">
              <a:solidFill>
                <a:srgbClr val="000000"/>
              </a:solidFill>
              <a:latin typeface="Courier New" panose="02070309020205020404" pitchFamily="49" charset="0"/>
            </a:endParaRPr>
          </a:p>
        </p:txBody>
      </p:sp>
      <p:sp>
        <p:nvSpPr>
          <p:cNvPr id="16387" name="Rectangle 2">
            <a:extLst>
              <a:ext uri="{FF2B5EF4-FFF2-40B4-BE49-F238E27FC236}">
                <a16:creationId xmlns:a16="http://schemas.microsoft.com/office/drawing/2014/main" id="{C0728B8A-751B-92A4-2C6B-00C5AD5A494F}"/>
              </a:ext>
            </a:extLst>
          </p:cNvPr>
          <p:cNvSpPr>
            <a:spLocks noChangeArrowheads="1"/>
          </p:cNvSpPr>
          <p:nvPr/>
        </p:nvSpPr>
        <p:spPr bwMode="blackWhite">
          <a:xfrm>
            <a:off x="2459038" y="2762250"/>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sz="1600">
              <a:solidFill>
                <a:srgbClr val="000000"/>
              </a:solidFill>
              <a:latin typeface="Courier New" panose="02070309020205020404" pitchFamily="49" charset="0"/>
            </a:endParaRPr>
          </a:p>
          <a:p>
            <a:pPr eaLnBrk="1" hangingPunct="1"/>
            <a:endParaRPr lang="en-US" altLang="en-US" sz="1600">
              <a:solidFill>
                <a:srgbClr val="000000"/>
              </a:solidFill>
              <a:latin typeface="Courier New" panose="02070309020205020404" pitchFamily="49" charset="0"/>
            </a:endParaRPr>
          </a:p>
        </p:txBody>
      </p:sp>
      <p:sp>
        <p:nvSpPr>
          <p:cNvPr id="17418" name="Rectangle 10">
            <a:extLst>
              <a:ext uri="{FF2B5EF4-FFF2-40B4-BE49-F238E27FC236}">
                <a16:creationId xmlns:a16="http://schemas.microsoft.com/office/drawing/2014/main" id="{BF0758AA-EA85-F8E5-79FC-11D353F74323}"/>
              </a:ext>
            </a:extLst>
          </p:cNvPr>
          <p:cNvSpPr>
            <a:spLocks noChangeArrowheads="1"/>
          </p:cNvSpPr>
          <p:nvPr/>
        </p:nvSpPr>
        <p:spPr bwMode="blackWhite">
          <a:xfrm>
            <a:off x="2446339" y="4789489"/>
            <a:ext cx="6486525"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INSERT INTO	departments</a:t>
            </a:r>
          </a:p>
          <a:p>
            <a:pPr>
              <a:tabLst>
                <a:tab pos="1200150" algn="l"/>
              </a:tabLst>
              <a:defRPr/>
            </a:pPr>
            <a:r>
              <a:rPr lang="en-US">
                <a:solidFill>
                  <a:srgbClr val="000000"/>
                </a:solidFill>
                <a:latin typeface="Courier New" pitchFamily="49" charset="0"/>
              </a:rPr>
              <a:t>VALUES		(100, 'Finance', NULL, NULL);</a:t>
            </a: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created.</a:t>
            </a:r>
          </a:p>
        </p:txBody>
      </p:sp>
      <p:sp>
        <p:nvSpPr>
          <p:cNvPr id="17419" name="Rectangle 11">
            <a:extLst>
              <a:ext uri="{FF2B5EF4-FFF2-40B4-BE49-F238E27FC236}">
                <a16:creationId xmlns:a16="http://schemas.microsoft.com/office/drawing/2014/main" id="{91B4EC83-0208-541B-1455-B34A2E504630}"/>
              </a:ext>
            </a:extLst>
          </p:cNvPr>
          <p:cNvSpPr>
            <a:spLocks noChangeArrowheads="1"/>
          </p:cNvSpPr>
          <p:nvPr/>
        </p:nvSpPr>
        <p:spPr bwMode="blackWhite">
          <a:xfrm>
            <a:off x="2438400" y="2884489"/>
            <a:ext cx="7302500"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INSERT INTO	departments (department_id, </a:t>
            </a:r>
          </a:p>
          <a:p>
            <a:pPr>
              <a:tabLst>
                <a:tab pos="1200150" algn="l"/>
              </a:tabLst>
              <a:defRPr/>
            </a:pPr>
            <a:r>
              <a:rPr lang="en-US">
                <a:solidFill>
                  <a:srgbClr val="000000"/>
                </a:solidFill>
                <a:latin typeface="Courier New" pitchFamily="49" charset="0"/>
              </a:rPr>
              <a:t>                          department_name    )</a:t>
            </a:r>
          </a:p>
          <a:p>
            <a:pPr>
              <a:tabLst>
                <a:tab pos="1200150" algn="l"/>
              </a:tabLst>
              <a:defRPr/>
            </a:pPr>
            <a:r>
              <a:rPr lang="en-US">
                <a:solidFill>
                  <a:srgbClr val="000000"/>
                </a:solidFill>
                <a:latin typeface="Courier New" pitchFamily="49" charset="0"/>
              </a:rPr>
              <a:t>VALUES		(30, 'Purchasing');</a:t>
            </a: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created.</a:t>
            </a:r>
          </a:p>
        </p:txBody>
      </p:sp>
      <p:sp>
        <p:nvSpPr>
          <p:cNvPr id="16390" name="Rectangle 4">
            <a:extLst>
              <a:ext uri="{FF2B5EF4-FFF2-40B4-BE49-F238E27FC236}">
                <a16:creationId xmlns:a16="http://schemas.microsoft.com/office/drawing/2014/main" id="{C0A5ABF5-0F38-8AB7-FE56-74071CCE3BC1}"/>
              </a:ext>
            </a:extLst>
          </p:cNvPr>
          <p:cNvSpPr>
            <a:spLocks noGrp="1" noChangeArrowheads="1"/>
          </p:cNvSpPr>
          <p:nvPr>
            <p:ph type="title"/>
          </p:nvPr>
        </p:nvSpPr>
        <p:spPr>
          <a:xfrm>
            <a:off x="2136775" y="228600"/>
            <a:ext cx="8153400" cy="990600"/>
          </a:xfrm>
        </p:spPr>
        <p:txBody>
          <a:bodyPr/>
          <a:lstStyle/>
          <a:p>
            <a:r>
              <a:rPr lang="en-US" altLang="en-US"/>
              <a:t>Inserting Rows with Null Values</a:t>
            </a:r>
          </a:p>
        </p:txBody>
      </p:sp>
      <p:sp>
        <p:nvSpPr>
          <p:cNvPr id="17413" name="Rectangle 5">
            <a:extLst>
              <a:ext uri="{FF2B5EF4-FFF2-40B4-BE49-F238E27FC236}">
                <a16:creationId xmlns:a16="http://schemas.microsoft.com/office/drawing/2014/main" id="{D06B69BF-78EB-AE04-3A12-2EDB59CFE767}"/>
              </a:ext>
            </a:extLst>
          </p:cNvPr>
          <p:cNvSpPr>
            <a:spLocks noGrp="1" noChangeArrowheads="1"/>
          </p:cNvSpPr>
          <p:nvPr>
            <p:ph idx="1"/>
          </p:nvPr>
        </p:nvSpPr>
        <p:spPr>
          <a:xfrm>
            <a:off x="2384425" y="1828801"/>
            <a:ext cx="7385050" cy="727075"/>
          </a:xfrm>
        </p:spPr>
        <p:txBody>
          <a:bodyPr>
            <a:normAutofit fontScale="92500" lnSpcReduction="20000"/>
          </a:bodyPr>
          <a:lstStyle/>
          <a:p>
            <a:pPr>
              <a:defRPr/>
            </a:pPr>
            <a:r>
              <a:rPr lang="en-US"/>
              <a:t>Implicit method: Omit the column from the </a:t>
            </a:r>
            <a:br>
              <a:rPr lang="en-US"/>
            </a:br>
            <a:r>
              <a:rPr lang="en-US"/>
              <a:t>column list.</a:t>
            </a:r>
          </a:p>
        </p:txBody>
      </p:sp>
      <p:sp>
        <p:nvSpPr>
          <p:cNvPr id="16392" name="Rectangle 6">
            <a:extLst>
              <a:ext uri="{FF2B5EF4-FFF2-40B4-BE49-F238E27FC236}">
                <a16:creationId xmlns:a16="http://schemas.microsoft.com/office/drawing/2014/main" id="{A9348F0E-F7F2-98BD-91A0-BC51028580E4}"/>
              </a:ext>
            </a:extLst>
          </p:cNvPr>
          <p:cNvSpPr>
            <a:spLocks noChangeArrowheads="1"/>
          </p:cNvSpPr>
          <p:nvPr/>
        </p:nvSpPr>
        <p:spPr bwMode="ltGray">
          <a:xfrm>
            <a:off x="8197850" y="3103563"/>
            <a:ext cx="141288" cy="26511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3" name="Rectangle 7">
            <a:extLst>
              <a:ext uri="{FF2B5EF4-FFF2-40B4-BE49-F238E27FC236}">
                <a16:creationId xmlns:a16="http://schemas.microsoft.com/office/drawing/2014/main" id="{41FC8BE4-E8A5-B366-49B4-7A5BDC38555D}"/>
              </a:ext>
            </a:extLst>
          </p:cNvPr>
          <p:cNvSpPr>
            <a:spLocks noChangeArrowheads="1"/>
          </p:cNvSpPr>
          <p:nvPr/>
        </p:nvSpPr>
        <p:spPr bwMode="ltGray">
          <a:xfrm>
            <a:off x="6637339" y="5119689"/>
            <a:ext cx="600075" cy="34607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4" name="Rectangle 8">
            <a:extLst>
              <a:ext uri="{FF2B5EF4-FFF2-40B4-BE49-F238E27FC236}">
                <a16:creationId xmlns:a16="http://schemas.microsoft.com/office/drawing/2014/main" id="{0BA9D1E9-614A-EBC1-907B-07BF0131BA4F}"/>
              </a:ext>
            </a:extLst>
          </p:cNvPr>
          <p:cNvSpPr>
            <a:spLocks noChangeArrowheads="1"/>
          </p:cNvSpPr>
          <p:nvPr/>
        </p:nvSpPr>
        <p:spPr bwMode="ltGray">
          <a:xfrm>
            <a:off x="8489950" y="3103563"/>
            <a:ext cx="141288" cy="26511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5" name="Rectangle 9">
            <a:extLst>
              <a:ext uri="{FF2B5EF4-FFF2-40B4-BE49-F238E27FC236}">
                <a16:creationId xmlns:a16="http://schemas.microsoft.com/office/drawing/2014/main" id="{1671D5F9-6EC1-1673-BBB5-0B5A987F4D56}"/>
              </a:ext>
            </a:extLst>
          </p:cNvPr>
          <p:cNvSpPr>
            <a:spLocks noChangeArrowheads="1"/>
          </p:cNvSpPr>
          <p:nvPr/>
        </p:nvSpPr>
        <p:spPr bwMode="ltGray">
          <a:xfrm>
            <a:off x="7459664" y="5119689"/>
            <a:ext cx="600075" cy="34607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6" name="Rectangle 12">
            <a:extLst>
              <a:ext uri="{FF2B5EF4-FFF2-40B4-BE49-F238E27FC236}">
                <a16:creationId xmlns:a16="http://schemas.microsoft.com/office/drawing/2014/main" id="{B4343408-81CD-4E25-844A-BE8402133DFD}"/>
              </a:ext>
            </a:extLst>
          </p:cNvPr>
          <p:cNvSpPr>
            <a:spLocks noChangeArrowheads="1"/>
          </p:cNvSpPr>
          <p:nvPr/>
        </p:nvSpPr>
        <p:spPr bwMode="auto">
          <a:xfrm>
            <a:off x="2384425" y="4038600"/>
            <a:ext cx="7385050" cy="73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eaLnBrk="1" hangingPunct="1">
              <a:lnSpc>
                <a:spcPct val="95000"/>
              </a:lnSpc>
              <a:spcBef>
                <a:spcPct val="35000"/>
              </a:spcBef>
              <a:buClr>
                <a:schemeClr val="hlink"/>
              </a:buClr>
              <a:buSzPct val="125000"/>
              <a:buFont typeface="Arial" panose="020B0604020202020204" pitchFamily="34" charset="0"/>
              <a:buChar char="•"/>
            </a:pPr>
            <a:r>
              <a:rPr lang="en-US" altLang="en-US" sz="2200"/>
              <a:t>Explicit method: Specify the </a:t>
            </a:r>
            <a:r>
              <a:rPr lang="en-US" altLang="en-US" sz="2200">
                <a:latin typeface="Courier New" panose="02070309020205020404" pitchFamily="49" charset="0"/>
              </a:rPr>
              <a:t>NULL</a:t>
            </a:r>
            <a:r>
              <a:rPr lang="en-US" altLang="en-US" sz="2200"/>
              <a:t> keyword in the </a:t>
            </a:r>
            <a:r>
              <a:rPr lang="en-US" altLang="en-US" sz="2200">
                <a:latin typeface="Courier New" panose="02070309020205020404" pitchFamily="49" charset="0"/>
              </a:rPr>
              <a:t>VALUES</a:t>
            </a:r>
            <a:r>
              <a:rPr lang="en-US" altLang="en-US" sz="2200"/>
              <a:t> clause.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5751027-3311-AF5C-10C9-124EBFBCF44E}"/>
              </a:ext>
            </a:extLst>
          </p:cNvPr>
          <p:cNvSpPr>
            <a:spLocks noChangeArrowheads="1"/>
          </p:cNvSpPr>
          <p:nvPr/>
        </p:nvSpPr>
        <p:spPr bwMode="blackWhite">
          <a:xfrm>
            <a:off x="2449514" y="2600326"/>
            <a:ext cx="7481887" cy="341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a:solidFill>
                <a:srgbClr val="000000"/>
              </a:solidFill>
              <a:latin typeface="Courier New" panose="02070309020205020404" pitchFamily="49" charset="0"/>
            </a:endParaRPr>
          </a:p>
          <a:p>
            <a:pPr eaLnBrk="1" hangingPunct="1"/>
            <a:endParaRPr lang="en-US" altLang="en-US">
              <a:solidFill>
                <a:srgbClr val="000000"/>
              </a:solidFill>
              <a:latin typeface="Courier New" panose="02070309020205020404" pitchFamily="49" charset="0"/>
            </a:endParaRPr>
          </a:p>
        </p:txBody>
      </p:sp>
      <p:sp>
        <p:nvSpPr>
          <p:cNvPr id="19463" name="Rectangle 7">
            <a:extLst>
              <a:ext uri="{FF2B5EF4-FFF2-40B4-BE49-F238E27FC236}">
                <a16:creationId xmlns:a16="http://schemas.microsoft.com/office/drawing/2014/main" id="{F6360EBA-B56B-28A8-49A0-16BAFE642B88}"/>
              </a:ext>
            </a:extLst>
          </p:cNvPr>
          <p:cNvSpPr>
            <a:spLocks noChangeArrowheads="1"/>
          </p:cNvSpPr>
          <p:nvPr/>
        </p:nvSpPr>
        <p:spPr bwMode="blackWhite">
          <a:xfrm>
            <a:off x="2408239" y="2690814"/>
            <a:ext cx="6524625" cy="321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INSERT INTO employees (employee_id, </a:t>
            </a:r>
          </a:p>
          <a:p>
            <a:pPr>
              <a:tabLst>
                <a:tab pos="1200150" algn="l"/>
              </a:tabLst>
              <a:defRPr/>
            </a:pPr>
            <a:r>
              <a:rPr lang="en-US">
                <a:solidFill>
                  <a:srgbClr val="000000"/>
                </a:solidFill>
                <a:latin typeface="Courier New" pitchFamily="49" charset="0"/>
              </a:rPr>
              <a:t>                 first_name, last_name, </a:t>
            </a:r>
          </a:p>
          <a:p>
            <a:pPr>
              <a:tabLst>
                <a:tab pos="1200150" algn="l"/>
              </a:tabLst>
              <a:defRPr/>
            </a:pPr>
            <a:r>
              <a:rPr lang="en-US">
                <a:solidFill>
                  <a:srgbClr val="000000"/>
                </a:solidFill>
                <a:latin typeface="Courier New" pitchFamily="49" charset="0"/>
              </a:rPr>
              <a:t>                 email, phone_number,</a:t>
            </a:r>
          </a:p>
          <a:p>
            <a:pPr>
              <a:tabLst>
                <a:tab pos="1200150" algn="l"/>
              </a:tabLst>
              <a:defRPr/>
            </a:pPr>
            <a:r>
              <a:rPr lang="en-US">
                <a:solidFill>
                  <a:srgbClr val="000000"/>
                </a:solidFill>
                <a:latin typeface="Courier New" pitchFamily="49" charset="0"/>
              </a:rPr>
              <a:t>                 hire_date, job_id, salary, </a:t>
            </a:r>
          </a:p>
          <a:p>
            <a:pPr>
              <a:tabLst>
                <a:tab pos="1200150" algn="l"/>
              </a:tabLst>
              <a:defRPr/>
            </a:pPr>
            <a:r>
              <a:rPr lang="en-US">
                <a:solidFill>
                  <a:srgbClr val="000000"/>
                </a:solidFill>
                <a:latin typeface="Courier New" pitchFamily="49" charset="0"/>
              </a:rPr>
              <a:t>                 commission_pct, manager_id,</a:t>
            </a:r>
          </a:p>
          <a:p>
            <a:pPr>
              <a:tabLst>
                <a:tab pos="1200150" algn="l"/>
              </a:tabLst>
              <a:defRPr/>
            </a:pPr>
            <a:r>
              <a:rPr lang="en-US">
                <a:solidFill>
                  <a:srgbClr val="000000"/>
                </a:solidFill>
                <a:latin typeface="Courier New" pitchFamily="49" charset="0"/>
              </a:rPr>
              <a:t>                 department_id)</a:t>
            </a:r>
          </a:p>
          <a:p>
            <a:pPr>
              <a:tabLst>
                <a:tab pos="1200150" algn="l"/>
              </a:tabLst>
              <a:defRPr/>
            </a:pPr>
            <a:r>
              <a:rPr lang="en-US">
                <a:solidFill>
                  <a:srgbClr val="000000"/>
                </a:solidFill>
                <a:latin typeface="Courier New" pitchFamily="49" charset="0"/>
              </a:rPr>
              <a:t>VALUES		   (113, </a:t>
            </a:r>
          </a:p>
          <a:p>
            <a:pPr>
              <a:tabLst>
                <a:tab pos="1200150" algn="l"/>
              </a:tabLst>
              <a:defRPr/>
            </a:pPr>
            <a:r>
              <a:rPr lang="en-US">
                <a:solidFill>
                  <a:srgbClr val="000000"/>
                </a:solidFill>
                <a:latin typeface="Courier New" pitchFamily="49" charset="0"/>
              </a:rPr>
              <a:t>                 'Louis', 'Popp', </a:t>
            </a:r>
          </a:p>
          <a:p>
            <a:pPr>
              <a:tabLst>
                <a:tab pos="1200150" algn="l"/>
              </a:tabLst>
              <a:defRPr/>
            </a:pPr>
            <a:r>
              <a:rPr lang="en-US">
                <a:solidFill>
                  <a:srgbClr val="000000"/>
                </a:solidFill>
                <a:latin typeface="Courier New" pitchFamily="49" charset="0"/>
              </a:rPr>
              <a:t>                 'LPOPP', '515.124.4567', </a:t>
            </a:r>
          </a:p>
          <a:p>
            <a:pPr>
              <a:tabLst>
                <a:tab pos="1200150" algn="l"/>
              </a:tabLst>
              <a:defRPr/>
            </a:pPr>
            <a:r>
              <a:rPr lang="en-US">
                <a:solidFill>
                  <a:srgbClr val="000000"/>
                </a:solidFill>
                <a:latin typeface="Courier New" pitchFamily="49" charset="0"/>
              </a:rPr>
              <a:t>                 SYSDATE, 'AC_ACCOUNT', 6900, </a:t>
            </a:r>
          </a:p>
          <a:p>
            <a:pPr>
              <a:tabLst>
                <a:tab pos="1200150" algn="l"/>
              </a:tabLst>
              <a:defRPr/>
            </a:pPr>
            <a:r>
              <a:rPr lang="en-US">
                <a:solidFill>
                  <a:srgbClr val="000000"/>
                </a:solidFill>
                <a:latin typeface="Courier New" pitchFamily="49" charset="0"/>
              </a:rPr>
              <a:t>                 NULL, 205, 100);</a:t>
            </a: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created.</a:t>
            </a:r>
          </a:p>
        </p:txBody>
      </p:sp>
      <p:sp>
        <p:nvSpPr>
          <p:cNvPr id="17412" name="Rectangle 3">
            <a:extLst>
              <a:ext uri="{FF2B5EF4-FFF2-40B4-BE49-F238E27FC236}">
                <a16:creationId xmlns:a16="http://schemas.microsoft.com/office/drawing/2014/main" id="{7CB6CFE0-1BAD-2470-0F53-1961ADE9B677}"/>
              </a:ext>
            </a:extLst>
          </p:cNvPr>
          <p:cNvSpPr>
            <a:spLocks noGrp="1" noChangeArrowheads="1"/>
          </p:cNvSpPr>
          <p:nvPr>
            <p:ph type="title"/>
          </p:nvPr>
        </p:nvSpPr>
        <p:spPr>
          <a:xfrm>
            <a:off x="2136775" y="228600"/>
            <a:ext cx="8153400" cy="990600"/>
          </a:xfrm>
        </p:spPr>
        <p:txBody>
          <a:bodyPr/>
          <a:lstStyle/>
          <a:p>
            <a:r>
              <a:rPr lang="en-US" altLang="en-US"/>
              <a:t>Inserting Special Values</a:t>
            </a:r>
          </a:p>
        </p:txBody>
      </p:sp>
      <p:sp>
        <p:nvSpPr>
          <p:cNvPr id="19460" name="Rectangle 4">
            <a:extLst>
              <a:ext uri="{FF2B5EF4-FFF2-40B4-BE49-F238E27FC236}">
                <a16:creationId xmlns:a16="http://schemas.microsoft.com/office/drawing/2014/main" id="{BFB342CC-F3AB-3D14-97EF-22AAF4F43332}"/>
              </a:ext>
            </a:extLst>
          </p:cNvPr>
          <p:cNvSpPr>
            <a:spLocks noGrp="1" noChangeArrowheads="1"/>
          </p:cNvSpPr>
          <p:nvPr>
            <p:ph idx="1"/>
          </p:nvPr>
        </p:nvSpPr>
        <p:spPr>
          <a:xfrm>
            <a:off x="2384425" y="1882776"/>
            <a:ext cx="7385050" cy="644525"/>
          </a:xfrm>
        </p:spPr>
        <p:txBody>
          <a:bodyPr>
            <a:normAutofit fontScale="92500" lnSpcReduction="20000"/>
          </a:bodyPr>
          <a:lstStyle/>
          <a:p>
            <a:pPr>
              <a:lnSpc>
                <a:spcPct val="65000"/>
              </a:lnSpc>
              <a:buFont typeface="Arial" pitchFamily="34" charset="0"/>
              <a:buNone/>
              <a:defRPr/>
            </a:pPr>
            <a:r>
              <a:rPr lang="en-US"/>
              <a:t>The </a:t>
            </a:r>
            <a:r>
              <a:rPr lang="en-US">
                <a:latin typeface="Courier New" pitchFamily="49" charset="0"/>
              </a:rPr>
              <a:t>SYSDATE</a:t>
            </a:r>
            <a:r>
              <a:rPr lang="en-US"/>
              <a:t> function records the current date </a:t>
            </a:r>
          </a:p>
          <a:p>
            <a:pPr>
              <a:lnSpc>
                <a:spcPct val="65000"/>
              </a:lnSpc>
              <a:buFont typeface="Arial" pitchFamily="34" charset="0"/>
              <a:buNone/>
              <a:defRPr/>
            </a:pPr>
            <a:r>
              <a:rPr lang="en-US"/>
              <a:t>and time.</a:t>
            </a:r>
          </a:p>
        </p:txBody>
      </p:sp>
      <p:sp>
        <p:nvSpPr>
          <p:cNvPr id="17414" name="Rectangle 5">
            <a:extLst>
              <a:ext uri="{FF2B5EF4-FFF2-40B4-BE49-F238E27FC236}">
                <a16:creationId xmlns:a16="http://schemas.microsoft.com/office/drawing/2014/main" id="{CD746AB6-8CAB-11BC-9108-270F06C652D8}"/>
              </a:ext>
            </a:extLst>
          </p:cNvPr>
          <p:cNvSpPr>
            <a:spLocks noChangeArrowheads="1"/>
          </p:cNvSpPr>
          <p:nvPr/>
        </p:nvSpPr>
        <p:spPr bwMode="ltGray">
          <a:xfrm>
            <a:off x="4808538" y="3451225"/>
            <a:ext cx="1236662" cy="32543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15" name="Rectangle 6">
            <a:extLst>
              <a:ext uri="{FF2B5EF4-FFF2-40B4-BE49-F238E27FC236}">
                <a16:creationId xmlns:a16="http://schemas.microsoft.com/office/drawing/2014/main" id="{799A6256-628B-D046-13A7-035D1DC31E66}"/>
              </a:ext>
            </a:extLst>
          </p:cNvPr>
          <p:cNvSpPr>
            <a:spLocks noChangeArrowheads="1"/>
          </p:cNvSpPr>
          <p:nvPr/>
        </p:nvSpPr>
        <p:spPr bwMode="ltGray">
          <a:xfrm>
            <a:off x="4749801" y="5081589"/>
            <a:ext cx="1027113" cy="32543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873CB879-1E0D-5DD3-7D76-7E5589E084D3}"/>
              </a:ext>
            </a:extLst>
          </p:cNvPr>
          <p:cNvSpPr>
            <a:spLocks noChangeArrowheads="1"/>
          </p:cNvSpPr>
          <p:nvPr/>
        </p:nvSpPr>
        <p:spPr bwMode="blackWhite">
          <a:xfrm>
            <a:off x="2335214" y="2205038"/>
            <a:ext cx="7623175" cy="20304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a:solidFill>
                <a:srgbClr val="000000"/>
              </a:solidFill>
              <a:latin typeface="Courier New" panose="02070309020205020404" pitchFamily="49" charset="0"/>
            </a:endParaRPr>
          </a:p>
          <a:p>
            <a:pPr eaLnBrk="1" hangingPunct="1"/>
            <a:endParaRPr lang="en-US" altLang="en-US">
              <a:solidFill>
                <a:srgbClr val="000000"/>
              </a:solidFill>
              <a:latin typeface="Courier New" panose="02070309020205020404" pitchFamily="49" charset="0"/>
            </a:endParaRPr>
          </a:p>
        </p:txBody>
      </p:sp>
      <p:sp>
        <p:nvSpPr>
          <p:cNvPr id="21511" name="Rectangle 7">
            <a:extLst>
              <a:ext uri="{FF2B5EF4-FFF2-40B4-BE49-F238E27FC236}">
                <a16:creationId xmlns:a16="http://schemas.microsoft.com/office/drawing/2014/main" id="{8DC2F294-4618-49FE-8B67-1D3B01BA535D}"/>
              </a:ext>
            </a:extLst>
          </p:cNvPr>
          <p:cNvSpPr>
            <a:spLocks noChangeArrowheads="1"/>
          </p:cNvSpPr>
          <p:nvPr/>
        </p:nvSpPr>
        <p:spPr bwMode="blackWhite">
          <a:xfrm>
            <a:off x="2408239" y="2346326"/>
            <a:ext cx="7134225" cy="194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INSERT INTO employees</a:t>
            </a:r>
          </a:p>
          <a:p>
            <a:pPr>
              <a:tabLst>
                <a:tab pos="1200150" algn="l"/>
              </a:tabLst>
              <a:defRPr/>
            </a:pPr>
            <a:r>
              <a:rPr lang="en-US">
                <a:solidFill>
                  <a:srgbClr val="000000"/>
                </a:solidFill>
                <a:latin typeface="Courier New" pitchFamily="49" charset="0"/>
              </a:rPr>
              <a:t>VALUES      (114, </a:t>
            </a:r>
          </a:p>
          <a:p>
            <a:pPr>
              <a:tabLst>
                <a:tab pos="1200150" algn="l"/>
              </a:tabLst>
              <a:defRPr/>
            </a:pPr>
            <a:r>
              <a:rPr lang="en-US">
                <a:solidFill>
                  <a:srgbClr val="000000"/>
                </a:solidFill>
                <a:latin typeface="Courier New" pitchFamily="49" charset="0"/>
              </a:rPr>
              <a:t>             'Den', 'Raphealy', </a:t>
            </a:r>
          </a:p>
          <a:p>
            <a:pPr>
              <a:tabLst>
                <a:tab pos="1200150" algn="l"/>
              </a:tabLst>
              <a:defRPr/>
            </a:pPr>
            <a:r>
              <a:rPr lang="en-US">
                <a:solidFill>
                  <a:srgbClr val="000000"/>
                </a:solidFill>
                <a:latin typeface="Courier New" pitchFamily="49" charset="0"/>
              </a:rPr>
              <a:t>             'DRAPHEAL', '515.127.4561',</a:t>
            </a:r>
          </a:p>
          <a:p>
            <a:pPr>
              <a:tabLst>
                <a:tab pos="1200150" algn="l"/>
              </a:tabLst>
              <a:defRPr/>
            </a:pPr>
            <a:r>
              <a:rPr lang="en-US">
                <a:solidFill>
                  <a:srgbClr val="000000"/>
                </a:solidFill>
                <a:latin typeface="Courier New" pitchFamily="49" charset="0"/>
              </a:rPr>
              <a:t>             TO_DATE('FEB 3, 1999', 'MON DD, YYYY'),</a:t>
            </a:r>
          </a:p>
          <a:p>
            <a:pPr>
              <a:tabLst>
                <a:tab pos="1200150" algn="l"/>
              </a:tabLst>
              <a:defRPr/>
            </a:pPr>
            <a:r>
              <a:rPr lang="en-US">
                <a:solidFill>
                  <a:srgbClr val="000000"/>
                </a:solidFill>
                <a:latin typeface="Courier New" pitchFamily="49" charset="0"/>
              </a:rPr>
              <a:t>             'AC_ACCOUNT', 11000, NULL, 100, 30);</a:t>
            </a: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created.</a:t>
            </a:r>
          </a:p>
        </p:txBody>
      </p:sp>
      <p:pic>
        <p:nvPicPr>
          <p:cNvPr id="18436" name="Picture 17">
            <a:extLst>
              <a:ext uri="{FF2B5EF4-FFF2-40B4-BE49-F238E27FC236}">
                <a16:creationId xmlns:a16="http://schemas.microsoft.com/office/drawing/2014/main" id="{0065E8C4-A4A8-89AE-7B50-330380686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4897438"/>
            <a:ext cx="75628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37" name="Rectangle 4">
            <a:extLst>
              <a:ext uri="{FF2B5EF4-FFF2-40B4-BE49-F238E27FC236}">
                <a16:creationId xmlns:a16="http://schemas.microsoft.com/office/drawing/2014/main" id="{87FA31DD-277A-683C-8773-82AB19D0DB4F}"/>
              </a:ext>
            </a:extLst>
          </p:cNvPr>
          <p:cNvSpPr>
            <a:spLocks noGrp="1" noChangeArrowheads="1"/>
          </p:cNvSpPr>
          <p:nvPr>
            <p:ph type="title"/>
          </p:nvPr>
        </p:nvSpPr>
        <p:spPr>
          <a:xfrm>
            <a:off x="2136775" y="228600"/>
            <a:ext cx="8153400" cy="990600"/>
          </a:xfrm>
        </p:spPr>
        <p:txBody>
          <a:bodyPr/>
          <a:lstStyle/>
          <a:p>
            <a:r>
              <a:rPr lang="en-US" altLang="en-US"/>
              <a:t>Inserting Specific Date Values</a:t>
            </a:r>
          </a:p>
        </p:txBody>
      </p:sp>
      <p:sp>
        <p:nvSpPr>
          <p:cNvPr id="21509" name="Rectangle 5">
            <a:extLst>
              <a:ext uri="{FF2B5EF4-FFF2-40B4-BE49-F238E27FC236}">
                <a16:creationId xmlns:a16="http://schemas.microsoft.com/office/drawing/2014/main" id="{668FD882-B3AD-DCB2-33F9-3A58DB8C9F30}"/>
              </a:ext>
            </a:extLst>
          </p:cNvPr>
          <p:cNvSpPr>
            <a:spLocks noGrp="1" noChangeArrowheads="1"/>
          </p:cNvSpPr>
          <p:nvPr>
            <p:ph idx="1"/>
          </p:nvPr>
        </p:nvSpPr>
        <p:spPr>
          <a:xfrm>
            <a:off x="2384425" y="1828801"/>
            <a:ext cx="7385050" cy="3019425"/>
          </a:xfrm>
        </p:spPr>
        <p:txBody>
          <a:bodyPr>
            <a:normAutofit fontScale="77500" lnSpcReduction="20000"/>
          </a:bodyPr>
          <a:lstStyle/>
          <a:p>
            <a:pPr>
              <a:defRPr/>
            </a:pPr>
            <a:r>
              <a:rPr lang="en-US" dirty="0"/>
              <a:t>Add a new employee.</a:t>
            </a:r>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defRPr/>
            </a:pPr>
            <a:endParaRPr lang="en-US" dirty="0"/>
          </a:p>
          <a:p>
            <a:pPr>
              <a:defRPr/>
            </a:pPr>
            <a:r>
              <a:rPr lang="en-US" dirty="0"/>
              <a:t>Verify your addition.</a:t>
            </a:r>
          </a:p>
        </p:txBody>
      </p:sp>
      <p:sp>
        <p:nvSpPr>
          <p:cNvPr id="18439" name="Rectangle 8">
            <a:extLst>
              <a:ext uri="{FF2B5EF4-FFF2-40B4-BE49-F238E27FC236}">
                <a16:creationId xmlns:a16="http://schemas.microsoft.com/office/drawing/2014/main" id="{2E74B2D4-5A82-EA5E-F7BA-D9E49D5E698B}"/>
              </a:ext>
            </a:extLst>
          </p:cNvPr>
          <p:cNvSpPr>
            <a:spLocks noChangeArrowheads="1"/>
          </p:cNvSpPr>
          <p:nvPr/>
        </p:nvSpPr>
        <p:spPr bwMode="ltGray">
          <a:xfrm>
            <a:off x="6831014" y="5183189"/>
            <a:ext cx="738187" cy="19367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0" name="Rectangle 18">
            <a:extLst>
              <a:ext uri="{FF2B5EF4-FFF2-40B4-BE49-F238E27FC236}">
                <a16:creationId xmlns:a16="http://schemas.microsoft.com/office/drawing/2014/main" id="{EB90DCA2-3C24-548A-C9E8-1F20187C1532}"/>
              </a:ext>
            </a:extLst>
          </p:cNvPr>
          <p:cNvSpPr>
            <a:spLocks noChangeArrowheads="1"/>
          </p:cNvSpPr>
          <p:nvPr/>
        </p:nvSpPr>
        <p:spPr bwMode="ltGray">
          <a:xfrm>
            <a:off x="4222751" y="3460751"/>
            <a:ext cx="5203825" cy="28892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38D03047-13CC-AFC6-8C75-FE9A513D93B6}"/>
              </a:ext>
            </a:extLst>
          </p:cNvPr>
          <p:cNvSpPr>
            <a:spLocks noGrp="1" noChangeArrowheads="1"/>
          </p:cNvSpPr>
          <p:nvPr>
            <p:ph type="title"/>
          </p:nvPr>
        </p:nvSpPr>
        <p:spPr>
          <a:xfrm>
            <a:off x="2136775" y="228600"/>
            <a:ext cx="8153400" cy="990600"/>
          </a:xfrm>
        </p:spPr>
        <p:txBody>
          <a:bodyPr>
            <a:normAutofit fontScale="90000"/>
          </a:bodyPr>
          <a:lstStyle/>
          <a:p>
            <a:pPr>
              <a:defRPr/>
            </a:pPr>
            <a:r>
              <a:rPr lang="en-US"/>
              <a:t>Copying Rows </a:t>
            </a:r>
            <a:br>
              <a:rPr lang="en-US"/>
            </a:br>
            <a:r>
              <a:rPr lang="en-US"/>
              <a:t>from Another Table</a:t>
            </a:r>
          </a:p>
        </p:txBody>
      </p:sp>
      <p:sp>
        <p:nvSpPr>
          <p:cNvPr id="19459" name="Rectangle 4">
            <a:extLst>
              <a:ext uri="{FF2B5EF4-FFF2-40B4-BE49-F238E27FC236}">
                <a16:creationId xmlns:a16="http://schemas.microsoft.com/office/drawing/2014/main" id="{5972241D-BDAD-FA90-D033-3B77ECB6F034}"/>
              </a:ext>
            </a:extLst>
          </p:cNvPr>
          <p:cNvSpPr>
            <a:spLocks noGrp="1" noChangeArrowheads="1"/>
          </p:cNvSpPr>
          <p:nvPr>
            <p:ph idx="1"/>
          </p:nvPr>
        </p:nvSpPr>
        <p:spPr>
          <a:xfrm>
            <a:off x="2384426" y="1844676"/>
            <a:ext cx="7826375" cy="4473575"/>
          </a:xfrm>
        </p:spPr>
        <p:txBody>
          <a:bodyPr/>
          <a:lstStyle/>
          <a:p>
            <a:r>
              <a:rPr lang="en-US" altLang="en-US"/>
              <a:t>Write your </a:t>
            </a:r>
            <a:r>
              <a:rPr lang="en-US" altLang="en-US">
                <a:latin typeface="Courier New" panose="02070309020205020404" pitchFamily="49" charset="0"/>
              </a:rPr>
              <a:t>INSERT</a:t>
            </a:r>
            <a:r>
              <a:rPr lang="en-US" altLang="en-US"/>
              <a:t> statement with a subquery.</a:t>
            </a:r>
            <a:br>
              <a:rPr lang="en-US" altLang="en-US"/>
            </a:br>
            <a:br>
              <a:rPr lang="en-US" altLang="en-US"/>
            </a:br>
            <a:br>
              <a:rPr lang="en-US" altLang="en-US"/>
            </a:br>
            <a:br>
              <a:rPr lang="en-US" altLang="en-US"/>
            </a:br>
            <a:br>
              <a:rPr lang="en-US" altLang="en-US"/>
            </a:br>
            <a:endParaRPr lang="en-US" altLang="en-US"/>
          </a:p>
          <a:p>
            <a:r>
              <a:rPr lang="en-US" altLang="en-US"/>
              <a:t>Do not use the </a:t>
            </a:r>
            <a:r>
              <a:rPr lang="en-US" altLang="en-US">
                <a:latin typeface="Courier New" panose="02070309020205020404" pitchFamily="49" charset="0"/>
              </a:rPr>
              <a:t>VALUES</a:t>
            </a:r>
            <a:r>
              <a:rPr lang="en-US" altLang="en-US"/>
              <a:t> clause.</a:t>
            </a:r>
          </a:p>
          <a:p>
            <a:r>
              <a:rPr lang="en-US" altLang="en-US"/>
              <a:t>Match the number of columns in the </a:t>
            </a:r>
            <a:r>
              <a:rPr lang="en-US" altLang="en-US">
                <a:latin typeface="Courier New" panose="02070309020205020404" pitchFamily="49" charset="0"/>
              </a:rPr>
              <a:t>INSERT</a:t>
            </a:r>
            <a:r>
              <a:rPr lang="en-US" altLang="en-US"/>
              <a:t> clause to those in the subquery.</a:t>
            </a:r>
          </a:p>
        </p:txBody>
      </p:sp>
      <p:sp>
        <p:nvSpPr>
          <p:cNvPr id="19460" name="Rectangle 2">
            <a:extLst>
              <a:ext uri="{FF2B5EF4-FFF2-40B4-BE49-F238E27FC236}">
                <a16:creationId xmlns:a16="http://schemas.microsoft.com/office/drawing/2014/main" id="{06267118-E02D-46E3-6096-4CE500BC6A97}"/>
              </a:ext>
            </a:extLst>
          </p:cNvPr>
          <p:cNvSpPr>
            <a:spLocks noChangeArrowheads="1"/>
          </p:cNvSpPr>
          <p:nvPr/>
        </p:nvSpPr>
        <p:spPr bwMode="blackWhite">
          <a:xfrm>
            <a:off x="2755901" y="2743201"/>
            <a:ext cx="7032625" cy="14843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lnSpc>
                <a:spcPct val="90000"/>
              </a:lnSpc>
            </a:pPr>
            <a:endParaRPr lang="en-US" altLang="en-US">
              <a:solidFill>
                <a:srgbClr val="000000"/>
              </a:solidFill>
              <a:latin typeface="Courier New" panose="02070309020205020404" pitchFamily="49" charset="0"/>
            </a:endParaRPr>
          </a:p>
          <a:p>
            <a:pPr eaLnBrk="1" hangingPunct="1">
              <a:lnSpc>
                <a:spcPct val="90000"/>
              </a:lnSpc>
            </a:pPr>
            <a:endParaRPr lang="en-US" altLang="en-US">
              <a:solidFill>
                <a:srgbClr val="000000"/>
              </a:solidFill>
              <a:latin typeface="Courier New" panose="02070309020205020404" pitchFamily="49" charset="0"/>
            </a:endParaRPr>
          </a:p>
        </p:txBody>
      </p:sp>
      <p:sp>
        <p:nvSpPr>
          <p:cNvPr id="25606" name="Rectangle 6">
            <a:extLst>
              <a:ext uri="{FF2B5EF4-FFF2-40B4-BE49-F238E27FC236}">
                <a16:creationId xmlns:a16="http://schemas.microsoft.com/office/drawing/2014/main" id="{4EF5418B-1F8F-A27D-654F-561CD81B9BDD}"/>
              </a:ext>
            </a:extLst>
          </p:cNvPr>
          <p:cNvSpPr>
            <a:spLocks noChangeArrowheads="1"/>
          </p:cNvSpPr>
          <p:nvPr/>
        </p:nvSpPr>
        <p:spPr bwMode="blackWhite">
          <a:xfrm>
            <a:off x="2781300" y="2789238"/>
            <a:ext cx="6826250" cy="1339850"/>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sz="1600">
                <a:solidFill>
                  <a:srgbClr val="000000"/>
                </a:solidFill>
                <a:latin typeface="Courier New" pitchFamily="49" charset="0"/>
              </a:rPr>
              <a:t>INSERT INTO sales_reps(id, name, salary, commission_pct)</a:t>
            </a:r>
          </a:p>
          <a:p>
            <a:pPr>
              <a:tabLst>
                <a:tab pos="1200150" algn="l"/>
              </a:tabLst>
              <a:defRPr/>
            </a:pPr>
            <a:r>
              <a:rPr lang="en-US" sz="1600">
                <a:solidFill>
                  <a:srgbClr val="000000"/>
                </a:solidFill>
                <a:latin typeface="Courier New" pitchFamily="49" charset="0"/>
              </a:rPr>
              <a:t>  SELECT employee_id, last_name, salary, commission_pct</a:t>
            </a:r>
          </a:p>
          <a:p>
            <a:pPr>
              <a:tabLst>
                <a:tab pos="1200150" algn="l"/>
              </a:tabLst>
              <a:defRPr/>
            </a:pPr>
            <a:r>
              <a:rPr lang="en-US" sz="1600">
                <a:solidFill>
                  <a:srgbClr val="000000"/>
                </a:solidFill>
                <a:latin typeface="Courier New" pitchFamily="49" charset="0"/>
              </a:rPr>
              <a:t>  FROM   employees</a:t>
            </a:r>
          </a:p>
          <a:p>
            <a:pPr>
              <a:tabLst>
                <a:tab pos="1200150" algn="l"/>
              </a:tabLst>
              <a:defRPr/>
            </a:pPr>
            <a:r>
              <a:rPr lang="en-US" sz="1600">
                <a:solidFill>
                  <a:srgbClr val="000000"/>
                </a:solidFill>
                <a:latin typeface="Courier New" pitchFamily="49" charset="0"/>
              </a:rPr>
              <a:t>  WHERE  job_id LIKE '%REP%';</a:t>
            </a:r>
          </a:p>
          <a:p>
            <a:pPr>
              <a:tabLst>
                <a:tab pos="1200150" algn="l"/>
              </a:tabLst>
              <a:defRPr/>
            </a:pPr>
            <a:endParaRPr lang="en-US" sz="160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sz="1600">
                <a:solidFill>
                  <a:srgbClr val="FF3300"/>
                </a:solidFill>
                <a:effectLst>
                  <a:outerShdw blurRad="38100" dist="38100" dir="2700000" algn="tl">
                    <a:srgbClr val="FFFFFF"/>
                  </a:outerShdw>
                </a:effectLst>
                <a:latin typeface="Courier New" pitchFamily="49" charset="0"/>
              </a:rPr>
              <a:t>4 rows created.</a:t>
            </a:r>
          </a:p>
        </p:txBody>
      </p:sp>
      <p:sp>
        <p:nvSpPr>
          <p:cNvPr id="19462" name="Rectangle 5">
            <a:extLst>
              <a:ext uri="{FF2B5EF4-FFF2-40B4-BE49-F238E27FC236}">
                <a16:creationId xmlns:a16="http://schemas.microsoft.com/office/drawing/2014/main" id="{0434CF1A-B1D2-A7A0-266F-1E16F991D360}"/>
              </a:ext>
            </a:extLst>
          </p:cNvPr>
          <p:cNvSpPr>
            <a:spLocks noChangeArrowheads="1"/>
          </p:cNvSpPr>
          <p:nvPr/>
        </p:nvSpPr>
        <p:spPr bwMode="ltGray">
          <a:xfrm>
            <a:off x="3001964" y="3005138"/>
            <a:ext cx="6618287" cy="7683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IF</a:t>
            </a:r>
          </a:p>
        </p:txBody>
      </p:sp>
      <p:sp>
        <p:nvSpPr>
          <p:cNvPr id="3" name="Content Placeholder 2">
            <a:extLst>
              <a:ext uri="{FF2B5EF4-FFF2-40B4-BE49-F238E27FC236}">
                <a16:creationId xmlns:a16="http://schemas.microsoft.com/office/drawing/2014/main" id="{3CD1275B-1927-7C0E-3656-EB9233E1A97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IF() function returns a value if a condition is TRUE, or another value if a condition is FALSE.</a:t>
            </a:r>
            <a:endParaRPr lang="en-US" dirty="0"/>
          </a:p>
        </p:txBody>
      </p:sp>
      <p:pic>
        <p:nvPicPr>
          <p:cNvPr id="5" name="Picture 4">
            <a:extLst>
              <a:ext uri="{FF2B5EF4-FFF2-40B4-BE49-F238E27FC236}">
                <a16:creationId xmlns:a16="http://schemas.microsoft.com/office/drawing/2014/main" id="{E7BBAD30-F32F-E29A-C435-1A0ED9A83690}"/>
              </a:ext>
            </a:extLst>
          </p:cNvPr>
          <p:cNvPicPr>
            <a:picLocks noChangeAspect="1"/>
          </p:cNvPicPr>
          <p:nvPr/>
        </p:nvPicPr>
        <p:blipFill rotWithShape="1">
          <a:blip r:embed="rId2"/>
          <a:srcRect b="78315"/>
          <a:stretch/>
        </p:blipFill>
        <p:spPr>
          <a:xfrm>
            <a:off x="1385454" y="2474495"/>
            <a:ext cx="9638719" cy="1410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13FB59D-685C-B42A-CF88-516C44263B5D}"/>
              </a:ext>
            </a:extLst>
          </p:cNvPr>
          <p:cNvPicPr>
            <a:picLocks noChangeAspect="1"/>
          </p:cNvPicPr>
          <p:nvPr/>
        </p:nvPicPr>
        <p:blipFill rotWithShape="1">
          <a:blip r:embed="rId2"/>
          <a:srcRect t="59760"/>
          <a:stretch/>
        </p:blipFill>
        <p:spPr>
          <a:xfrm>
            <a:off x="3432895" y="4671849"/>
            <a:ext cx="5543835" cy="1505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rapezoid 7">
            <a:extLst>
              <a:ext uri="{FF2B5EF4-FFF2-40B4-BE49-F238E27FC236}">
                <a16:creationId xmlns:a16="http://schemas.microsoft.com/office/drawing/2014/main" id="{4530E05D-55FC-10D8-70C3-270BC0EAEB4C}"/>
              </a:ext>
            </a:extLst>
          </p:cNvPr>
          <p:cNvSpPr/>
          <p:nvPr/>
        </p:nvSpPr>
        <p:spPr>
          <a:xfrm flipV="1">
            <a:off x="1385454" y="3971126"/>
            <a:ext cx="9638719" cy="659524"/>
          </a:xfrm>
          <a:prstGeom prst="trapezoid">
            <a:avLst>
              <a:gd name="adj" fmla="val 353128"/>
            </a:avLst>
          </a:prstGeom>
          <a:solidFill>
            <a:schemeClr val="bg1">
              <a:lumMod val="65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97175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0413FD-626B-C0AF-984A-0B8546DE804C}"/>
              </a:ext>
            </a:extLst>
          </p:cNvPr>
          <p:cNvSpPr>
            <a:spLocks noGrp="1" noChangeArrowheads="1"/>
          </p:cNvSpPr>
          <p:nvPr>
            <p:ph type="title"/>
          </p:nvPr>
        </p:nvSpPr>
        <p:spPr>
          <a:xfrm>
            <a:off x="2136775" y="228600"/>
            <a:ext cx="8153400" cy="990600"/>
          </a:xfrm>
        </p:spPr>
        <p:txBody>
          <a:bodyPr/>
          <a:lstStyle/>
          <a:p>
            <a:r>
              <a:rPr lang="en-US" altLang="en-US"/>
              <a:t>Changing Data in a Table</a:t>
            </a:r>
          </a:p>
        </p:txBody>
      </p:sp>
      <p:sp>
        <p:nvSpPr>
          <p:cNvPr id="20483" name="Rectangle 3">
            <a:extLst>
              <a:ext uri="{FF2B5EF4-FFF2-40B4-BE49-F238E27FC236}">
                <a16:creationId xmlns:a16="http://schemas.microsoft.com/office/drawing/2014/main" id="{C11162AF-64F1-4601-04E7-AFAFE37B52E2}"/>
              </a:ext>
            </a:extLst>
          </p:cNvPr>
          <p:cNvSpPr>
            <a:spLocks noChangeArrowheads="1"/>
          </p:cNvSpPr>
          <p:nvPr/>
        </p:nvSpPr>
        <p:spPr bwMode="auto">
          <a:xfrm>
            <a:off x="2312989" y="1497013"/>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Courier New" panose="02070309020205020404" pitchFamily="49" charset="0"/>
              </a:rPr>
              <a:t>EMPLOYEES</a:t>
            </a:r>
          </a:p>
        </p:txBody>
      </p:sp>
      <p:sp>
        <p:nvSpPr>
          <p:cNvPr id="20484" name="Rectangle 4">
            <a:extLst>
              <a:ext uri="{FF2B5EF4-FFF2-40B4-BE49-F238E27FC236}">
                <a16:creationId xmlns:a16="http://schemas.microsoft.com/office/drawing/2014/main" id="{F542678B-67FD-1059-699E-2CC1AEA8FABC}"/>
              </a:ext>
            </a:extLst>
          </p:cNvPr>
          <p:cNvSpPr>
            <a:spLocks noChangeArrowheads="1"/>
          </p:cNvSpPr>
          <p:nvPr/>
        </p:nvSpPr>
        <p:spPr bwMode="auto">
          <a:xfrm>
            <a:off x="2667000" y="3776663"/>
            <a:ext cx="56388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65000"/>
              </a:lnSpc>
              <a:spcBef>
                <a:spcPct val="35000"/>
              </a:spcBef>
            </a:pPr>
            <a:r>
              <a:rPr lang="en-US" altLang="en-US" sz="2200"/>
              <a:t>Update rows in the </a:t>
            </a:r>
            <a:r>
              <a:rPr lang="en-US" altLang="en-US" sz="2200">
                <a:latin typeface="Courier New" panose="02070309020205020404" pitchFamily="49" charset="0"/>
              </a:rPr>
              <a:t>EMPLOYEES</a:t>
            </a:r>
            <a:r>
              <a:rPr lang="en-US" altLang="en-US" sz="2200"/>
              <a:t> table.</a:t>
            </a:r>
          </a:p>
        </p:txBody>
      </p:sp>
      <p:sp>
        <p:nvSpPr>
          <p:cNvPr id="20485" name="Arc 5">
            <a:extLst>
              <a:ext uri="{FF2B5EF4-FFF2-40B4-BE49-F238E27FC236}">
                <a16:creationId xmlns:a16="http://schemas.microsoft.com/office/drawing/2014/main" id="{08DE83F7-38D6-6779-23F8-AC2CAF1A52C7}"/>
              </a:ext>
            </a:extLst>
          </p:cNvPr>
          <p:cNvSpPr>
            <a:spLocks/>
          </p:cNvSpPr>
          <p:nvPr/>
        </p:nvSpPr>
        <p:spPr bwMode="auto">
          <a:xfrm>
            <a:off x="8358189" y="3798888"/>
            <a:ext cx="1152525" cy="360362"/>
          </a:xfrm>
          <a:custGeom>
            <a:avLst/>
            <a:gdLst>
              <a:gd name="T0" fmla="*/ 0 w 21617"/>
              <a:gd name="T1" fmla="*/ 0 h 21600"/>
              <a:gd name="T2" fmla="*/ 2147483647 w 21617"/>
              <a:gd name="T3" fmla="*/ 2147483647 h 21600"/>
              <a:gd name="T4" fmla="*/ 2147483647 w 21617"/>
              <a:gd name="T5" fmla="*/ 2147483647 h 21600"/>
              <a:gd name="T6" fmla="*/ 0 60000 65536"/>
              <a:gd name="T7" fmla="*/ 0 60000 65536"/>
              <a:gd name="T8" fmla="*/ 0 60000 65536"/>
              <a:gd name="T9" fmla="*/ 0 w 21617"/>
              <a:gd name="T10" fmla="*/ 0 h 21600"/>
              <a:gd name="T11" fmla="*/ 21617 w 21617"/>
              <a:gd name="T12" fmla="*/ 21600 h 21600"/>
            </a:gdLst>
            <a:ahLst/>
            <a:cxnLst>
              <a:cxn ang="T6">
                <a:pos x="T0" y="T1"/>
              </a:cxn>
              <a:cxn ang="T7">
                <a:pos x="T2" y="T3"/>
              </a:cxn>
              <a:cxn ang="T8">
                <a:pos x="T4" y="T5"/>
              </a:cxn>
            </a:cxnLst>
            <a:rect l="T9" t="T10" r="T11" b="T12"/>
            <a:pathLst>
              <a:path w="21617" h="21600" fill="none" extrusionOk="0">
                <a:moveTo>
                  <a:pt x="0" y="0"/>
                </a:moveTo>
                <a:cubicBezTo>
                  <a:pt x="10" y="0"/>
                  <a:pt x="20" y="-1"/>
                  <a:pt x="30" y="0"/>
                </a:cubicBezTo>
                <a:cubicBezTo>
                  <a:pt x="11662" y="0"/>
                  <a:pt x="21206" y="9212"/>
                  <a:pt x="21616" y="20838"/>
                </a:cubicBezTo>
              </a:path>
              <a:path w="21617" h="21600" stroke="0" extrusionOk="0">
                <a:moveTo>
                  <a:pt x="0" y="0"/>
                </a:moveTo>
                <a:cubicBezTo>
                  <a:pt x="10" y="0"/>
                  <a:pt x="20" y="-1"/>
                  <a:pt x="30" y="0"/>
                </a:cubicBezTo>
                <a:cubicBezTo>
                  <a:pt x="11662" y="0"/>
                  <a:pt x="21206" y="9212"/>
                  <a:pt x="21616" y="20838"/>
                </a:cubicBezTo>
                <a:lnTo>
                  <a:pt x="30"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0486" name="Picture 21">
            <a:extLst>
              <a:ext uri="{FF2B5EF4-FFF2-40B4-BE49-F238E27FC236}">
                <a16:creationId xmlns:a16="http://schemas.microsoft.com/office/drawing/2014/main" id="{DA2A0B5F-D09B-24B2-E063-75C11AF0F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914526"/>
            <a:ext cx="76200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0487" name="Picture 22">
            <a:extLst>
              <a:ext uri="{FF2B5EF4-FFF2-40B4-BE49-F238E27FC236}">
                <a16:creationId xmlns:a16="http://schemas.microsoft.com/office/drawing/2014/main" id="{1F698446-AD0F-E8F9-D07A-1F715506C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4" y="4206875"/>
            <a:ext cx="74199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0488" name="Rectangle 23">
            <a:extLst>
              <a:ext uri="{FF2B5EF4-FFF2-40B4-BE49-F238E27FC236}">
                <a16:creationId xmlns:a16="http://schemas.microsoft.com/office/drawing/2014/main" id="{6BDDF4D1-B4B9-EF48-F395-6FF423C13497}"/>
              </a:ext>
            </a:extLst>
          </p:cNvPr>
          <p:cNvSpPr>
            <a:spLocks noChangeArrowheads="1"/>
          </p:cNvSpPr>
          <p:nvPr/>
        </p:nvSpPr>
        <p:spPr bwMode="auto">
          <a:xfrm>
            <a:off x="9124950" y="5118100"/>
            <a:ext cx="438150" cy="617538"/>
          </a:xfrm>
          <a:prstGeom prst="rect">
            <a:avLst/>
          </a:prstGeom>
          <a:noFill/>
          <a:ln w="1905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9" name="Rectangle 24">
            <a:extLst>
              <a:ext uri="{FF2B5EF4-FFF2-40B4-BE49-F238E27FC236}">
                <a16:creationId xmlns:a16="http://schemas.microsoft.com/office/drawing/2014/main" id="{2EF257EB-55CA-ED40-A392-28ECCAF7E9FC}"/>
              </a:ext>
            </a:extLst>
          </p:cNvPr>
          <p:cNvSpPr>
            <a:spLocks noChangeArrowheads="1"/>
          </p:cNvSpPr>
          <p:nvPr/>
        </p:nvSpPr>
        <p:spPr bwMode="auto">
          <a:xfrm>
            <a:off x="8458200" y="2787650"/>
            <a:ext cx="438150" cy="617538"/>
          </a:xfrm>
          <a:prstGeom prst="rect">
            <a:avLst/>
          </a:prstGeom>
          <a:noFill/>
          <a:ln w="1905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A856F3C-3010-E327-F13D-F4A8464D48E8}"/>
              </a:ext>
            </a:extLst>
          </p:cNvPr>
          <p:cNvSpPr>
            <a:spLocks noGrp="1" noChangeArrowheads="1"/>
          </p:cNvSpPr>
          <p:nvPr>
            <p:ph type="title"/>
          </p:nvPr>
        </p:nvSpPr>
        <p:spPr>
          <a:xfrm>
            <a:off x="2136775" y="228600"/>
            <a:ext cx="8153400" cy="990600"/>
          </a:xfrm>
        </p:spPr>
        <p:txBody>
          <a:bodyPr/>
          <a:lstStyle/>
          <a:p>
            <a:r>
              <a:rPr lang="en-US" altLang="en-US"/>
              <a:t>The </a:t>
            </a:r>
            <a:r>
              <a:rPr lang="en-US" altLang="en-US">
                <a:latin typeface="Courier New" panose="02070309020205020404" pitchFamily="49" charset="0"/>
              </a:rPr>
              <a:t>UPDATE</a:t>
            </a:r>
            <a:r>
              <a:rPr lang="en-US" altLang="en-US"/>
              <a:t> Statement Syntax</a:t>
            </a:r>
          </a:p>
        </p:txBody>
      </p:sp>
      <p:sp>
        <p:nvSpPr>
          <p:cNvPr id="29699" name="Rectangle 3">
            <a:extLst>
              <a:ext uri="{FF2B5EF4-FFF2-40B4-BE49-F238E27FC236}">
                <a16:creationId xmlns:a16="http://schemas.microsoft.com/office/drawing/2014/main" id="{9C6E047B-CEF3-1AB1-5459-66CC5A37C8BF}"/>
              </a:ext>
            </a:extLst>
          </p:cNvPr>
          <p:cNvSpPr>
            <a:spLocks noGrp="1" noChangeArrowheads="1"/>
          </p:cNvSpPr>
          <p:nvPr>
            <p:ph idx="1"/>
          </p:nvPr>
        </p:nvSpPr>
        <p:spPr>
          <a:xfrm>
            <a:off x="2384425" y="1830388"/>
            <a:ext cx="7385050" cy="3003550"/>
          </a:xfrm>
        </p:spPr>
        <p:txBody>
          <a:bodyPr>
            <a:normAutofit lnSpcReduction="10000"/>
          </a:bodyPr>
          <a:lstStyle/>
          <a:p>
            <a:pPr>
              <a:defRPr/>
            </a:pPr>
            <a:r>
              <a:rPr lang="en-US" dirty="0"/>
              <a:t>Modify existing rows with the </a:t>
            </a:r>
            <a:r>
              <a:rPr lang="en-US" dirty="0">
                <a:latin typeface="Courier New" pitchFamily="49" charset="0"/>
              </a:rPr>
              <a:t>UPDATE</a:t>
            </a:r>
            <a:r>
              <a:rPr lang="en-US" dirty="0"/>
              <a:t> statement.</a:t>
            </a:r>
          </a:p>
          <a:p>
            <a:pPr>
              <a:buFont typeface="Arial" pitchFamily="34" charset="0"/>
              <a:buNone/>
              <a:defRPr/>
            </a:pPr>
            <a:br>
              <a:rPr lang="en-US" dirty="0"/>
            </a:br>
            <a:br>
              <a:rPr lang="en-US" dirty="0"/>
            </a:br>
            <a:br>
              <a:rPr lang="en-US" dirty="0"/>
            </a:br>
            <a:endParaRPr lang="en-US" dirty="0"/>
          </a:p>
          <a:p>
            <a:pPr>
              <a:defRPr/>
            </a:pPr>
            <a:r>
              <a:rPr lang="en-US" dirty="0"/>
              <a:t>Update more than one row at a time, if required.</a:t>
            </a:r>
          </a:p>
        </p:txBody>
      </p:sp>
      <p:sp>
        <p:nvSpPr>
          <p:cNvPr id="21508" name="Rectangle 4">
            <a:extLst>
              <a:ext uri="{FF2B5EF4-FFF2-40B4-BE49-F238E27FC236}">
                <a16:creationId xmlns:a16="http://schemas.microsoft.com/office/drawing/2014/main" id="{436E8BEB-26B2-5BCF-9E1E-C56DF16EBFC7}"/>
              </a:ext>
            </a:extLst>
          </p:cNvPr>
          <p:cNvSpPr>
            <a:spLocks noChangeArrowheads="1"/>
          </p:cNvSpPr>
          <p:nvPr/>
        </p:nvSpPr>
        <p:spPr bwMode="blackWhite">
          <a:xfrm>
            <a:off x="2459038" y="2555876"/>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a:solidFill>
                  <a:srgbClr val="000000"/>
                </a:solidFill>
                <a:latin typeface="Courier New" panose="02070309020205020404" pitchFamily="49" charset="0"/>
              </a:rPr>
              <a:t>UPDATE		</a:t>
            </a:r>
            <a:r>
              <a:rPr lang="en-US" altLang="en-US" i="1">
                <a:solidFill>
                  <a:srgbClr val="000000"/>
                </a:solidFill>
                <a:latin typeface="Courier New" panose="02070309020205020404" pitchFamily="49" charset="0"/>
              </a:rPr>
              <a:t>table</a:t>
            </a:r>
            <a:endParaRPr lang="en-US" altLang="en-US">
              <a:solidFill>
                <a:srgbClr val="000000"/>
              </a:solidFill>
              <a:latin typeface="Courier New" panose="02070309020205020404" pitchFamily="49" charset="0"/>
            </a:endParaRPr>
          </a:p>
          <a:p>
            <a:pPr eaLnBrk="1" hangingPunct="1"/>
            <a:r>
              <a:rPr lang="en-US" altLang="en-US">
                <a:solidFill>
                  <a:srgbClr val="000000"/>
                </a:solidFill>
                <a:latin typeface="Courier New" panose="02070309020205020404" pitchFamily="49" charset="0"/>
              </a:rPr>
              <a:t>SET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 = </a:t>
            </a:r>
            <a:r>
              <a:rPr lang="en-US" altLang="en-US" i="1">
                <a:solidFill>
                  <a:srgbClr val="000000"/>
                </a:solidFill>
                <a:latin typeface="Courier New" panose="02070309020205020404" pitchFamily="49" charset="0"/>
              </a:rPr>
              <a:t>value</a:t>
            </a:r>
            <a:r>
              <a:rPr lang="en-US" altLang="en-US">
                <a:solidFill>
                  <a:srgbClr val="000000"/>
                </a:solidFill>
                <a:latin typeface="Courier New" panose="02070309020205020404" pitchFamily="49" charset="0"/>
              </a:rPr>
              <a:t> [, </a:t>
            </a:r>
            <a:r>
              <a:rPr lang="en-US" altLang="en-US" i="1">
                <a:solidFill>
                  <a:srgbClr val="000000"/>
                </a:solidFill>
                <a:latin typeface="Courier New" panose="02070309020205020404" pitchFamily="49" charset="0"/>
              </a:rPr>
              <a:t>column </a:t>
            </a:r>
            <a:r>
              <a:rPr lang="en-US" altLang="en-US">
                <a:solidFill>
                  <a:srgbClr val="000000"/>
                </a:solidFill>
                <a:latin typeface="Courier New" panose="02070309020205020404" pitchFamily="49" charset="0"/>
              </a:rPr>
              <a:t>= </a:t>
            </a:r>
            <a:r>
              <a:rPr lang="en-US" altLang="en-US" i="1">
                <a:solidFill>
                  <a:srgbClr val="000000"/>
                </a:solidFill>
                <a:latin typeface="Courier New" panose="02070309020205020404" pitchFamily="49" charset="0"/>
              </a:rPr>
              <a:t>value, ...</a:t>
            </a:r>
            <a:r>
              <a:rPr lang="en-US" altLang="en-US">
                <a:solidFill>
                  <a:srgbClr val="000000"/>
                </a:solidFill>
                <a:latin typeface="Courier New" panose="02070309020205020404" pitchFamily="49" charset="0"/>
              </a:rPr>
              <a:t>]</a:t>
            </a:r>
          </a:p>
          <a:p>
            <a:pPr eaLnBrk="1" hangingPunct="1"/>
            <a:r>
              <a:rPr lang="en-US" altLang="en-US">
                <a:solidFill>
                  <a:srgbClr val="000000"/>
                </a:solidFill>
                <a:latin typeface="Courier New" panose="02070309020205020404" pitchFamily="49" charset="0"/>
              </a:rPr>
              <a:t>[WHERE 		</a:t>
            </a:r>
            <a:r>
              <a:rPr lang="en-US" altLang="en-US" i="1">
                <a:solidFill>
                  <a:srgbClr val="000000"/>
                </a:solidFill>
                <a:latin typeface="Courier New" panose="02070309020205020404" pitchFamily="49" charset="0"/>
              </a:rPr>
              <a:t>condition</a:t>
            </a:r>
            <a:r>
              <a:rPr lang="en-US" altLang="en-US">
                <a:solidFill>
                  <a:srgbClr val="000000"/>
                </a:solidFill>
                <a:latin typeface="Courier New" panose="02070309020205020404" pitchFamily="49" charset="0"/>
              </a:rPr>
              <a: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7E9B99A4-7949-DF4D-3D8E-93AAA9EE048C}"/>
              </a:ext>
            </a:extLst>
          </p:cNvPr>
          <p:cNvSpPr>
            <a:spLocks noChangeArrowheads="1"/>
          </p:cNvSpPr>
          <p:nvPr/>
        </p:nvSpPr>
        <p:spPr bwMode="blackWhite">
          <a:xfrm>
            <a:off x="2549526" y="2620963"/>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1" name="Rectangle 7">
            <a:extLst>
              <a:ext uri="{FF2B5EF4-FFF2-40B4-BE49-F238E27FC236}">
                <a16:creationId xmlns:a16="http://schemas.microsoft.com/office/drawing/2014/main" id="{64BAFD64-D5D0-0DA5-2A10-4D9E5261695E}"/>
              </a:ext>
            </a:extLst>
          </p:cNvPr>
          <p:cNvSpPr>
            <a:spLocks noChangeArrowheads="1"/>
          </p:cNvSpPr>
          <p:nvPr/>
        </p:nvSpPr>
        <p:spPr bwMode="blackWhite">
          <a:xfrm>
            <a:off x="2528888" y="2662239"/>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UPDATE employees</a:t>
            </a:r>
          </a:p>
          <a:p>
            <a:pPr>
              <a:tabLst>
                <a:tab pos="1200150" algn="l"/>
              </a:tabLst>
              <a:defRPr/>
            </a:pPr>
            <a:r>
              <a:rPr lang="en-US">
                <a:solidFill>
                  <a:srgbClr val="000000"/>
                </a:solidFill>
                <a:latin typeface="Courier New" pitchFamily="49" charset="0"/>
              </a:rPr>
              <a:t>SET    department_id = 70</a:t>
            </a:r>
          </a:p>
          <a:p>
            <a:pPr>
              <a:tabLst>
                <a:tab pos="1200150" algn="l"/>
              </a:tabLst>
              <a:defRPr/>
            </a:pPr>
            <a:r>
              <a:rPr lang="en-US">
                <a:solidFill>
                  <a:srgbClr val="000000"/>
                </a:solidFill>
                <a:latin typeface="Courier New" pitchFamily="49" charset="0"/>
              </a:rPr>
              <a:t>WHERE  employee_id = 113;</a:t>
            </a:r>
            <a:endParaRPr lang="en-US">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updated.</a:t>
            </a:r>
          </a:p>
        </p:txBody>
      </p:sp>
      <p:sp>
        <p:nvSpPr>
          <p:cNvPr id="22532" name="Rectangle 4">
            <a:extLst>
              <a:ext uri="{FF2B5EF4-FFF2-40B4-BE49-F238E27FC236}">
                <a16:creationId xmlns:a16="http://schemas.microsoft.com/office/drawing/2014/main" id="{D0F4499F-0E71-B543-E858-654FB1C930CC}"/>
              </a:ext>
            </a:extLst>
          </p:cNvPr>
          <p:cNvSpPr>
            <a:spLocks noGrp="1" noChangeArrowheads="1"/>
          </p:cNvSpPr>
          <p:nvPr>
            <p:ph type="title"/>
          </p:nvPr>
        </p:nvSpPr>
        <p:spPr>
          <a:xfrm>
            <a:off x="2446339" y="530226"/>
            <a:ext cx="7316787" cy="881063"/>
          </a:xfrm>
        </p:spPr>
        <p:txBody>
          <a:bodyPr/>
          <a:lstStyle/>
          <a:p>
            <a:r>
              <a:rPr lang="en-US" altLang="en-US"/>
              <a:t>Updating Rows in a Table</a:t>
            </a:r>
          </a:p>
        </p:txBody>
      </p:sp>
      <p:sp>
        <p:nvSpPr>
          <p:cNvPr id="31746" name="Rectangle 2">
            <a:extLst>
              <a:ext uri="{FF2B5EF4-FFF2-40B4-BE49-F238E27FC236}">
                <a16:creationId xmlns:a16="http://schemas.microsoft.com/office/drawing/2014/main" id="{5759B8CD-0E1C-6EA6-174E-3CC7E9DCA544}"/>
              </a:ext>
            </a:extLst>
          </p:cNvPr>
          <p:cNvSpPr>
            <a:spLocks noGrp="1" noChangeArrowheads="1"/>
          </p:cNvSpPr>
          <p:nvPr>
            <p:ph idx="1"/>
          </p:nvPr>
        </p:nvSpPr>
        <p:spPr>
          <a:xfrm>
            <a:off x="2382838" y="1825625"/>
            <a:ext cx="7385050" cy="3054350"/>
          </a:xfrm>
        </p:spPr>
        <p:txBody>
          <a:bodyPr>
            <a:normAutofit fontScale="92500" lnSpcReduction="10000"/>
          </a:bodyPr>
          <a:lstStyle/>
          <a:p>
            <a:pPr>
              <a:defRPr/>
            </a:pPr>
            <a:r>
              <a:rPr lang="en-US" dirty="0"/>
              <a:t>Specific row or rows are modified if you specify the </a:t>
            </a:r>
            <a:r>
              <a:rPr lang="en-US" dirty="0">
                <a:latin typeface="Courier New" pitchFamily="49" charset="0"/>
              </a:rPr>
              <a:t>WHERE</a:t>
            </a:r>
            <a:r>
              <a:rPr lang="en-US" dirty="0"/>
              <a:t> clause.</a:t>
            </a:r>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defRPr/>
            </a:pPr>
            <a:r>
              <a:rPr lang="en-US" dirty="0"/>
              <a:t>All rows in the table are modified if you omit the </a:t>
            </a:r>
            <a:r>
              <a:rPr lang="en-US" dirty="0">
                <a:latin typeface="Courier New" pitchFamily="49" charset="0"/>
              </a:rPr>
              <a:t>WHERE</a:t>
            </a:r>
            <a:r>
              <a:rPr lang="en-US" dirty="0"/>
              <a:t> clause.</a:t>
            </a:r>
          </a:p>
        </p:txBody>
      </p:sp>
      <p:sp>
        <p:nvSpPr>
          <p:cNvPr id="22534" name="Rectangle 5">
            <a:extLst>
              <a:ext uri="{FF2B5EF4-FFF2-40B4-BE49-F238E27FC236}">
                <a16:creationId xmlns:a16="http://schemas.microsoft.com/office/drawing/2014/main" id="{29D2C948-CDEA-0D81-C938-7FE4736F3BD1}"/>
              </a:ext>
            </a:extLst>
          </p:cNvPr>
          <p:cNvSpPr>
            <a:spLocks noChangeArrowheads="1"/>
          </p:cNvSpPr>
          <p:nvPr/>
        </p:nvSpPr>
        <p:spPr bwMode="ltGray">
          <a:xfrm>
            <a:off x="2586039" y="3200400"/>
            <a:ext cx="3335337" cy="3048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50" name="Rectangle 6">
            <a:extLst>
              <a:ext uri="{FF2B5EF4-FFF2-40B4-BE49-F238E27FC236}">
                <a16:creationId xmlns:a16="http://schemas.microsoft.com/office/drawing/2014/main" id="{D84C0001-AFE8-49DD-BC49-5465AAB0B414}"/>
              </a:ext>
            </a:extLst>
          </p:cNvPr>
          <p:cNvSpPr>
            <a:spLocks noChangeArrowheads="1"/>
          </p:cNvSpPr>
          <p:nvPr/>
        </p:nvSpPr>
        <p:spPr bwMode="blackWhite">
          <a:xfrm>
            <a:off x="2546350" y="4970464"/>
            <a:ext cx="7499350" cy="935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a:solidFill>
                  <a:srgbClr val="000000"/>
                </a:solidFill>
                <a:latin typeface="Courier New" pitchFamily="49" charset="0"/>
              </a:rPr>
              <a:t>UPDATE 	copy_emp</a:t>
            </a:r>
          </a:p>
          <a:p>
            <a:pPr>
              <a:tabLst>
                <a:tab pos="1200150" algn="l"/>
              </a:tabLst>
              <a:defRPr/>
            </a:pPr>
            <a:r>
              <a:rPr lang="en-US">
                <a:solidFill>
                  <a:srgbClr val="000000"/>
                </a:solidFill>
                <a:latin typeface="Courier New" pitchFamily="49" charset="0"/>
              </a:rPr>
              <a:t>SET    	department_id = 110;</a:t>
            </a:r>
          </a:p>
          <a:p>
            <a:pPr>
              <a:tabLst>
                <a:tab pos="1200150" algn="l"/>
              </a:tabLst>
              <a:defRPr/>
            </a:pPr>
            <a:r>
              <a:rPr lang="en-US">
                <a:solidFill>
                  <a:srgbClr val="FF3300"/>
                </a:solidFill>
                <a:effectLst>
                  <a:outerShdw blurRad="38100" dist="38100" dir="2700000" algn="tl">
                    <a:srgbClr val="000000"/>
                  </a:outerShdw>
                </a:effectLst>
                <a:latin typeface="Courier New" pitchFamily="49" charset="0"/>
              </a:rPr>
              <a:t>22 rows updated.</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5">
            <a:extLst>
              <a:ext uri="{FF2B5EF4-FFF2-40B4-BE49-F238E27FC236}">
                <a16:creationId xmlns:a16="http://schemas.microsoft.com/office/drawing/2014/main" id="{DC52A4A2-6EAE-F822-C05F-F0D9F24BAC65}"/>
              </a:ext>
            </a:extLst>
          </p:cNvPr>
          <p:cNvSpPr>
            <a:spLocks noGrp="1"/>
          </p:cNvSpPr>
          <p:nvPr>
            <p:ph type="body" idx="1"/>
          </p:nvPr>
        </p:nvSpPr>
        <p:spPr/>
        <p:txBody>
          <a:bodyPr/>
          <a:lstStyle/>
          <a:p>
            <a:pPr>
              <a:lnSpc>
                <a:spcPct val="65000"/>
              </a:lnSpc>
            </a:pPr>
            <a:r>
              <a:rPr lang="en-US" altLang="en-US"/>
              <a:t>Update employee 114’s job and salary to match that of employee 205.</a:t>
            </a:r>
          </a:p>
          <a:p>
            <a:endParaRPr lang="en-US" altLang="en-US"/>
          </a:p>
        </p:txBody>
      </p:sp>
      <p:sp>
        <p:nvSpPr>
          <p:cNvPr id="23555" name="Title 4">
            <a:extLst>
              <a:ext uri="{FF2B5EF4-FFF2-40B4-BE49-F238E27FC236}">
                <a16:creationId xmlns:a16="http://schemas.microsoft.com/office/drawing/2014/main" id="{E1C582F6-8197-31D9-1B23-531F972813D4}"/>
              </a:ext>
            </a:extLst>
          </p:cNvPr>
          <p:cNvSpPr>
            <a:spLocks noGrp="1"/>
          </p:cNvSpPr>
          <p:nvPr>
            <p:ph type="title"/>
          </p:nvPr>
        </p:nvSpPr>
        <p:spPr/>
        <p:txBody>
          <a:bodyPr/>
          <a:lstStyle/>
          <a:p>
            <a:r>
              <a:rPr lang="en-US" altLang="en-US"/>
              <a:t>Problem</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A6BB09F-67F9-1F1C-C0FF-E0D3AAB3EF5C}"/>
              </a:ext>
            </a:extLst>
          </p:cNvPr>
          <p:cNvSpPr>
            <a:spLocks noChangeArrowheads="1"/>
          </p:cNvSpPr>
          <p:nvPr/>
        </p:nvSpPr>
        <p:spPr bwMode="blackWhite">
          <a:xfrm>
            <a:off x="2435225" y="2679701"/>
            <a:ext cx="7670800" cy="2536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a:solidFill>
                <a:srgbClr val="000000"/>
              </a:solidFill>
              <a:latin typeface="Courier New" panose="02070309020205020404" pitchFamily="49" charset="0"/>
            </a:endParaRPr>
          </a:p>
          <a:p>
            <a:pPr eaLnBrk="1" hangingPunct="1"/>
            <a:endParaRPr lang="en-US" altLang="en-US">
              <a:solidFill>
                <a:srgbClr val="000000"/>
              </a:solidFill>
              <a:latin typeface="Courier New" panose="02070309020205020404" pitchFamily="49" charset="0"/>
            </a:endParaRPr>
          </a:p>
        </p:txBody>
      </p:sp>
      <p:sp>
        <p:nvSpPr>
          <p:cNvPr id="33798" name="Rectangle 6">
            <a:extLst>
              <a:ext uri="{FF2B5EF4-FFF2-40B4-BE49-F238E27FC236}">
                <a16:creationId xmlns:a16="http://schemas.microsoft.com/office/drawing/2014/main" id="{29B458F9-1073-9854-72D0-791CED84F130}"/>
              </a:ext>
            </a:extLst>
          </p:cNvPr>
          <p:cNvSpPr>
            <a:spLocks noChangeArrowheads="1"/>
          </p:cNvSpPr>
          <p:nvPr/>
        </p:nvSpPr>
        <p:spPr bwMode="blackWhite">
          <a:xfrm>
            <a:off x="2428876" y="2803526"/>
            <a:ext cx="7153275" cy="2225675"/>
          </a:xfrm>
          <a:prstGeom prst="rect">
            <a:avLst/>
          </a:prstGeom>
          <a:noFill/>
          <a:ln w="9525">
            <a:noFill/>
            <a:miter lim="800000"/>
            <a:headEnd/>
            <a:tailEnd/>
          </a:ln>
          <a:effectLst/>
        </p:spPr>
        <p:txBody>
          <a:bodyPr wrap="none" lIns="92075" tIns="46038" rIns="92075" bIns="46038" anchor="ctr"/>
          <a:lstStyle/>
          <a:p>
            <a:pPr marL="57150">
              <a:tabLst>
                <a:tab pos="0" algn="l"/>
              </a:tabLst>
              <a:defRPr/>
            </a:pPr>
            <a:r>
              <a:rPr lang="en-US" dirty="0">
                <a:latin typeface="Courier New" pitchFamily="49" charset="0"/>
              </a:rPr>
              <a:t>UPDATE   employees</a:t>
            </a:r>
          </a:p>
          <a:p>
            <a:pPr marL="57150">
              <a:tabLst>
                <a:tab pos="0" algn="l"/>
              </a:tabLst>
              <a:defRPr/>
            </a:pPr>
            <a:r>
              <a:rPr lang="en-US" dirty="0">
                <a:latin typeface="Courier New" pitchFamily="49" charset="0"/>
              </a:rPr>
              <a:t>SET      </a:t>
            </a:r>
            <a:r>
              <a:rPr lang="en-US" dirty="0" err="1">
                <a:latin typeface="Courier New" pitchFamily="49" charset="0"/>
              </a:rPr>
              <a:t>job_id</a:t>
            </a:r>
            <a:r>
              <a:rPr lang="en-US" dirty="0">
                <a:latin typeface="Courier New" pitchFamily="49" charset="0"/>
              </a:rPr>
              <a:t>  = (SELECT  </a:t>
            </a:r>
            <a:r>
              <a:rPr lang="en-US" dirty="0" err="1">
                <a:latin typeface="Courier New" pitchFamily="49" charset="0"/>
              </a:rPr>
              <a:t>job_id</a:t>
            </a:r>
            <a:r>
              <a:rPr lang="en-US" dirty="0">
                <a:latin typeface="Courier New" pitchFamily="49" charset="0"/>
              </a:rPr>
              <a:t> </a:t>
            </a:r>
          </a:p>
          <a:p>
            <a:pPr marL="57150">
              <a:tabLst>
                <a:tab pos="0" algn="l"/>
              </a:tabLst>
              <a:defRPr/>
            </a:pPr>
            <a:r>
              <a:rPr lang="en-US" dirty="0">
                <a:latin typeface="Courier New" pitchFamily="49" charset="0"/>
              </a:rPr>
              <a:t>                    FROM    employees </a:t>
            </a:r>
          </a:p>
          <a:p>
            <a:pPr marL="57150">
              <a:tabLst>
                <a:tab pos="0" algn="l"/>
              </a:tabLst>
              <a:defRPr/>
            </a:pPr>
            <a:r>
              <a:rPr lang="en-US" dirty="0">
                <a:latin typeface="Courier New" pitchFamily="49" charset="0"/>
              </a:rPr>
              <a:t>                    WHERE   </a:t>
            </a:r>
            <a:r>
              <a:rPr lang="en-US" dirty="0" err="1">
                <a:latin typeface="Courier New" pitchFamily="49" charset="0"/>
              </a:rPr>
              <a:t>employee_id</a:t>
            </a:r>
            <a:r>
              <a:rPr lang="en-US" dirty="0">
                <a:latin typeface="Courier New" pitchFamily="49" charset="0"/>
              </a:rPr>
              <a:t> = 205), </a:t>
            </a:r>
          </a:p>
          <a:p>
            <a:pPr marL="57150">
              <a:tabLst>
                <a:tab pos="0" algn="l"/>
              </a:tabLst>
              <a:defRPr/>
            </a:pPr>
            <a:r>
              <a:rPr lang="en-US" dirty="0">
                <a:latin typeface="Courier New" pitchFamily="49" charset="0"/>
              </a:rPr>
              <a:t>         salary  = (SELECT  salary </a:t>
            </a:r>
          </a:p>
          <a:p>
            <a:pPr marL="57150">
              <a:tabLst>
                <a:tab pos="0" algn="l"/>
              </a:tabLst>
              <a:defRPr/>
            </a:pPr>
            <a:r>
              <a:rPr lang="en-US" dirty="0">
                <a:latin typeface="Courier New" pitchFamily="49" charset="0"/>
              </a:rPr>
              <a:t>                    FROM    employees </a:t>
            </a:r>
          </a:p>
          <a:p>
            <a:pPr marL="57150">
              <a:tabLst>
                <a:tab pos="0" algn="l"/>
              </a:tabLst>
              <a:defRPr/>
            </a:pPr>
            <a:r>
              <a:rPr lang="en-US" dirty="0">
                <a:latin typeface="Courier New" pitchFamily="49" charset="0"/>
              </a:rPr>
              <a:t>                    WHERE   </a:t>
            </a:r>
            <a:r>
              <a:rPr lang="en-US" dirty="0" err="1">
                <a:latin typeface="Courier New" pitchFamily="49" charset="0"/>
              </a:rPr>
              <a:t>employee_id</a:t>
            </a:r>
            <a:r>
              <a:rPr lang="en-US" dirty="0">
                <a:latin typeface="Courier New" pitchFamily="49" charset="0"/>
              </a:rPr>
              <a:t> = 205) </a:t>
            </a:r>
          </a:p>
          <a:p>
            <a:pPr marL="57150">
              <a:tabLst>
                <a:tab pos="0" algn="l"/>
              </a:tabLst>
              <a:defRPr/>
            </a:pPr>
            <a:r>
              <a:rPr lang="en-US" dirty="0">
                <a:latin typeface="Courier New" pitchFamily="49" charset="0"/>
              </a:rPr>
              <a:t>WHERE    </a:t>
            </a:r>
            <a:r>
              <a:rPr lang="en-US" dirty="0" err="1">
                <a:latin typeface="Courier New" pitchFamily="49" charset="0"/>
              </a:rPr>
              <a:t>employee_id</a:t>
            </a:r>
            <a:r>
              <a:rPr lang="en-US" dirty="0">
                <a:latin typeface="Courier New" pitchFamily="49" charset="0"/>
              </a:rPr>
              <a:t>    =  114;</a:t>
            </a:r>
          </a:p>
          <a:p>
            <a:pPr marL="57150">
              <a:tabLst>
                <a:tab pos="0" algn="l"/>
              </a:tabLst>
              <a:defRPr/>
            </a:pPr>
            <a:r>
              <a:rPr lang="en-US" dirty="0">
                <a:effectLst>
                  <a:outerShdw blurRad="38100" dist="38100" dir="2700000" algn="tl">
                    <a:srgbClr val="FFFFFF"/>
                  </a:outerShdw>
                </a:effectLst>
                <a:latin typeface="Courier New" pitchFamily="49" charset="0"/>
              </a:rPr>
              <a:t>1 row updated.</a:t>
            </a:r>
          </a:p>
        </p:txBody>
      </p:sp>
      <p:sp>
        <p:nvSpPr>
          <p:cNvPr id="24580" name="Rectangle 3">
            <a:extLst>
              <a:ext uri="{FF2B5EF4-FFF2-40B4-BE49-F238E27FC236}">
                <a16:creationId xmlns:a16="http://schemas.microsoft.com/office/drawing/2014/main" id="{D76CB20D-AD8C-9632-11F5-0C6B15145FB2}"/>
              </a:ext>
            </a:extLst>
          </p:cNvPr>
          <p:cNvSpPr>
            <a:spLocks noChangeArrowheads="1"/>
          </p:cNvSpPr>
          <p:nvPr/>
        </p:nvSpPr>
        <p:spPr bwMode="ltGray">
          <a:xfrm>
            <a:off x="5175250" y="2876550"/>
            <a:ext cx="3663950" cy="17081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96" name="Rectangle 4">
            <a:extLst>
              <a:ext uri="{FF2B5EF4-FFF2-40B4-BE49-F238E27FC236}">
                <a16:creationId xmlns:a16="http://schemas.microsoft.com/office/drawing/2014/main" id="{1B3DF04A-33F5-8B4A-722D-0585259C3A91}"/>
              </a:ext>
            </a:extLst>
          </p:cNvPr>
          <p:cNvSpPr>
            <a:spLocks noGrp="1" noChangeArrowheads="1"/>
          </p:cNvSpPr>
          <p:nvPr>
            <p:ph type="title"/>
          </p:nvPr>
        </p:nvSpPr>
        <p:spPr>
          <a:xfrm>
            <a:off x="2136775" y="228600"/>
            <a:ext cx="8153400" cy="990600"/>
          </a:xfrm>
        </p:spPr>
        <p:txBody>
          <a:bodyPr>
            <a:normAutofit fontScale="90000"/>
          </a:bodyPr>
          <a:lstStyle/>
          <a:p>
            <a:pPr>
              <a:defRPr/>
            </a:pPr>
            <a:r>
              <a:rPr lang="en-US"/>
              <a:t>Updating Two Columns with a Subquery</a:t>
            </a:r>
          </a:p>
        </p:txBody>
      </p:sp>
      <p:sp>
        <p:nvSpPr>
          <p:cNvPr id="33797" name="Rectangle 5">
            <a:extLst>
              <a:ext uri="{FF2B5EF4-FFF2-40B4-BE49-F238E27FC236}">
                <a16:creationId xmlns:a16="http://schemas.microsoft.com/office/drawing/2014/main" id="{8240C8BA-8EBE-826A-439A-28BBC2C636A1}"/>
              </a:ext>
            </a:extLst>
          </p:cNvPr>
          <p:cNvSpPr>
            <a:spLocks noGrp="1" noChangeArrowheads="1"/>
          </p:cNvSpPr>
          <p:nvPr>
            <p:ph idx="1"/>
          </p:nvPr>
        </p:nvSpPr>
        <p:spPr>
          <a:xfrm>
            <a:off x="2403476" y="1928814"/>
            <a:ext cx="7769225" cy="644525"/>
          </a:xfrm>
        </p:spPr>
        <p:txBody>
          <a:bodyPr>
            <a:normAutofit fontScale="85000" lnSpcReduction="20000"/>
          </a:bodyPr>
          <a:lstStyle/>
          <a:p>
            <a:pPr>
              <a:lnSpc>
                <a:spcPct val="65000"/>
              </a:lnSpc>
              <a:buFont typeface="Arial" pitchFamily="34" charset="0"/>
              <a:buNone/>
              <a:defRPr/>
            </a:pPr>
            <a:r>
              <a:rPr lang="en-US" dirty="0"/>
              <a:t>Update employee 114’s job and salary to match that of</a:t>
            </a:r>
          </a:p>
          <a:p>
            <a:pPr>
              <a:lnSpc>
                <a:spcPct val="65000"/>
              </a:lnSpc>
              <a:buFont typeface="Arial" pitchFamily="34" charset="0"/>
              <a:buNone/>
              <a:defRPr/>
            </a:pPr>
            <a:r>
              <a:rPr lang="en-US" dirty="0"/>
              <a:t>employee 205.</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AD7531-214E-4F73-730D-D688B4C49752}"/>
              </a:ext>
            </a:extLst>
          </p:cNvPr>
          <p:cNvSpPr>
            <a:spLocks noGrp="1"/>
          </p:cNvSpPr>
          <p:nvPr>
            <p:ph type="body" idx="1"/>
          </p:nvPr>
        </p:nvSpPr>
        <p:spPr/>
        <p:txBody>
          <a:bodyPr/>
          <a:lstStyle/>
          <a:p>
            <a:pPr marL="0" lvl="1">
              <a:spcBef>
                <a:spcPts val="700"/>
              </a:spcBef>
              <a:buClr>
                <a:schemeClr val="accent2"/>
              </a:buClr>
              <a:buSzPct val="60000"/>
              <a:defRPr/>
            </a:pPr>
            <a:r>
              <a:rPr lang="en-US" sz="2400" b="1" dirty="0"/>
              <a:t>Updates the </a:t>
            </a:r>
            <a:r>
              <a:rPr lang="en-US" sz="2400" b="1" dirty="0">
                <a:latin typeface="Courier New" pitchFamily="49" charset="0"/>
              </a:rPr>
              <a:t>COPY_EMP</a:t>
            </a:r>
            <a:r>
              <a:rPr lang="en-US" sz="2400" b="1" dirty="0"/>
              <a:t> table based on the values from the </a:t>
            </a:r>
            <a:r>
              <a:rPr lang="en-US" sz="2400" b="1" dirty="0">
                <a:latin typeface="Courier New" pitchFamily="49" charset="0"/>
              </a:rPr>
              <a:t>EMPLOYEES</a:t>
            </a:r>
            <a:r>
              <a:rPr lang="en-US" sz="2400" b="1" dirty="0"/>
              <a:t> table. It changes the department number of all employees with employee 200’s job ID to employee 100’s current department number.</a:t>
            </a:r>
          </a:p>
          <a:p>
            <a:pPr>
              <a:defRPr/>
            </a:pPr>
            <a:endParaRPr lang="en-US" dirty="0"/>
          </a:p>
        </p:txBody>
      </p:sp>
      <p:sp>
        <p:nvSpPr>
          <p:cNvPr id="25603" name="Title 4">
            <a:extLst>
              <a:ext uri="{FF2B5EF4-FFF2-40B4-BE49-F238E27FC236}">
                <a16:creationId xmlns:a16="http://schemas.microsoft.com/office/drawing/2014/main" id="{F2A4F1D6-4E38-7B63-CEB6-8BEC39A69DA0}"/>
              </a:ext>
            </a:extLst>
          </p:cNvPr>
          <p:cNvSpPr>
            <a:spLocks noGrp="1"/>
          </p:cNvSpPr>
          <p:nvPr>
            <p:ph type="title"/>
          </p:nvPr>
        </p:nvSpPr>
        <p:spPr/>
        <p:txBody>
          <a:bodyPr/>
          <a:lstStyle/>
          <a:p>
            <a:r>
              <a:rPr lang="en-US" altLang="en-US"/>
              <a:t>Problem</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16ACCDA-3863-3BBA-2B31-6C6B8B6E826C}"/>
              </a:ext>
            </a:extLst>
          </p:cNvPr>
          <p:cNvSpPr>
            <a:spLocks noChangeArrowheads="1"/>
          </p:cNvSpPr>
          <p:nvPr/>
        </p:nvSpPr>
        <p:spPr bwMode="blackWhite">
          <a:xfrm>
            <a:off x="2435225" y="2786064"/>
            <a:ext cx="7670800" cy="2262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endParaRPr lang="en-US" altLang="en-US">
              <a:solidFill>
                <a:srgbClr val="000000"/>
              </a:solidFill>
              <a:latin typeface="Courier New" panose="02070309020205020404" pitchFamily="49" charset="0"/>
            </a:endParaRPr>
          </a:p>
          <a:p>
            <a:pPr eaLnBrk="1" hangingPunct="1"/>
            <a:endParaRPr lang="en-US" altLang="en-US">
              <a:solidFill>
                <a:srgbClr val="000000"/>
              </a:solidFill>
              <a:latin typeface="Courier New" panose="02070309020205020404" pitchFamily="49" charset="0"/>
            </a:endParaRPr>
          </a:p>
        </p:txBody>
      </p:sp>
      <p:sp>
        <p:nvSpPr>
          <p:cNvPr id="35848" name="Rectangle 8">
            <a:extLst>
              <a:ext uri="{FF2B5EF4-FFF2-40B4-BE49-F238E27FC236}">
                <a16:creationId xmlns:a16="http://schemas.microsoft.com/office/drawing/2014/main" id="{4B888A99-79BA-32AB-B008-049ECCD6FB25}"/>
              </a:ext>
            </a:extLst>
          </p:cNvPr>
          <p:cNvSpPr>
            <a:spLocks noChangeArrowheads="1"/>
          </p:cNvSpPr>
          <p:nvPr/>
        </p:nvSpPr>
        <p:spPr bwMode="blackWhite">
          <a:xfrm>
            <a:off x="2446339" y="2725738"/>
            <a:ext cx="7412037" cy="2381250"/>
          </a:xfrm>
          <a:prstGeom prst="rect">
            <a:avLst/>
          </a:prstGeom>
          <a:noFill/>
          <a:ln w="9525">
            <a:noFill/>
            <a:miter lim="800000"/>
            <a:headEnd/>
            <a:tailEnd/>
          </a:ln>
          <a:effectLst/>
        </p:spPr>
        <p:txBody>
          <a:bodyPr wrap="none" lIns="92075" tIns="46038" rIns="92075" bIns="46038" anchor="ctr"/>
          <a:lstStyle/>
          <a:p>
            <a:pPr>
              <a:tabLst>
                <a:tab pos="688975" algn="l"/>
                <a:tab pos="1824038" algn="l"/>
                <a:tab pos="3324225" algn="l"/>
                <a:tab pos="4579938" algn="l"/>
              </a:tabLst>
              <a:defRPr/>
            </a:pPr>
            <a:r>
              <a:rPr lang="en-US" dirty="0">
                <a:solidFill>
                  <a:srgbClr val="000000"/>
                </a:solidFill>
                <a:latin typeface="Courier New" pitchFamily="49" charset="0"/>
              </a:rPr>
              <a:t>UPDATE  </a:t>
            </a:r>
            <a:r>
              <a:rPr lang="en-US" dirty="0" err="1">
                <a:solidFill>
                  <a:srgbClr val="000000"/>
                </a:solidFill>
                <a:latin typeface="Courier New" pitchFamily="49" charset="0"/>
              </a:rPr>
              <a:t>copy_emp</a:t>
            </a:r>
            <a:endParaRPr lang="en-US" dirty="0">
              <a:solidFill>
                <a:srgbClr val="000000"/>
              </a:solidFill>
              <a:latin typeface="Courier New" pitchFamily="49" charset="0"/>
            </a:endParaRPr>
          </a:p>
          <a:p>
            <a:pPr>
              <a:tabLst>
                <a:tab pos="688975" algn="l"/>
                <a:tab pos="1824038" algn="l"/>
                <a:tab pos="3324225" algn="l"/>
                <a:tab pos="4579938" algn="l"/>
              </a:tabLst>
              <a:defRPr/>
            </a:pPr>
            <a:r>
              <a:rPr lang="en-US" dirty="0">
                <a:solidFill>
                  <a:srgbClr val="000000"/>
                </a:solidFill>
                <a:latin typeface="Courier New" pitchFamily="49" charset="0"/>
              </a:rPr>
              <a:t>SET     </a:t>
            </a:r>
            <a:r>
              <a:rPr lang="en-US" dirty="0" err="1">
                <a:solidFill>
                  <a:srgbClr val="000000"/>
                </a:solidFill>
                <a:latin typeface="Courier New" pitchFamily="49" charset="0"/>
              </a:rPr>
              <a:t>department_id</a:t>
            </a:r>
            <a:r>
              <a:rPr lang="en-US" dirty="0">
                <a:solidFill>
                  <a:srgbClr val="000000"/>
                </a:solidFill>
                <a:latin typeface="Courier New" pitchFamily="49" charset="0"/>
              </a:rPr>
              <a:t>  =  (SELECT </a:t>
            </a:r>
            <a:r>
              <a:rPr lang="en-US" dirty="0" err="1">
                <a:solidFill>
                  <a:srgbClr val="000000"/>
                </a:solidFill>
                <a:latin typeface="Courier New" pitchFamily="49" charset="0"/>
              </a:rPr>
              <a:t>department_id</a:t>
            </a:r>
            <a:endParaRPr lang="en-US" dirty="0">
              <a:solidFill>
                <a:srgbClr val="000000"/>
              </a:solidFill>
              <a:latin typeface="Courier New" pitchFamily="49" charset="0"/>
            </a:endParaRPr>
          </a:p>
          <a:p>
            <a:pPr>
              <a:tabLst>
                <a:tab pos="688975" algn="l"/>
                <a:tab pos="1824038" algn="l"/>
                <a:tab pos="3324225" algn="l"/>
                <a:tab pos="4579938" algn="l"/>
              </a:tabLst>
              <a:defRPr/>
            </a:pPr>
            <a:r>
              <a:rPr lang="en-US" dirty="0">
                <a:solidFill>
                  <a:srgbClr val="000000"/>
                </a:solidFill>
                <a:latin typeface="Courier New" pitchFamily="49" charset="0"/>
              </a:rPr>
              <a:t>                           FROM employees</a:t>
            </a:r>
          </a:p>
          <a:p>
            <a:pPr>
              <a:tabLst>
                <a:tab pos="688975" algn="l"/>
                <a:tab pos="1824038" algn="l"/>
                <a:tab pos="3324225" algn="l"/>
                <a:tab pos="4579938" algn="l"/>
              </a:tabLst>
              <a:defRPr/>
            </a:pPr>
            <a:r>
              <a:rPr lang="en-US" dirty="0">
                <a:solidFill>
                  <a:srgbClr val="000000"/>
                </a:solidFill>
                <a:latin typeface="Courier New" pitchFamily="49" charset="0"/>
              </a:rPr>
              <a:t>                           WHERE </a:t>
            </a:r>
            <a:r>
              <a:rPr lang="en-US" dirty="0" err="1">
                <a:solidFill>
                  <a:srgbClr val="000000"/>
                </a:solidFill>
                <a:latin typeface="Courier New" pitchFamily="49" charset="0"/>
              </a:rPr>
              <a:t>employee_id</a:t>
            </a:r>
            <a:r>
              <a:rPr lang="en-US" dirty="0">
                <a:solidFill>
                  <a:srgbClr val="000000"/>
                </a:solidFill>
                <a:latin typeface="Courier New" pitchFamily="49" charset="0"/>
              </a:rPr>
              <a:t> = 100)</a:t>
            </a:r>
          </a:p>
          <a:p>
            <a:pPr>
              <a:tabLst>
                <a:tab pos="688975" algn="l"/>
                <a:tab pos="1824038" algn="l"/>
                <a:tab pos="3324225" algn="l"/>
                <a:tab pos="4579938" algn="l"/>
              </a:tabLst>
              <a:defRPr/>
            </a:pPr>
            <a:r>
              <a:rPr lang="en-US" dirty="0">
                <a:solidFill>
                  <a:srgbClr val="000000"/>
                </a:solidFill>
                <a:latin typeface="Courier New" pitchFamily="49" charset="0"/>
              </a:rPr>
              <a:t>WHERE   </a:t>
            </a:r>
            <a:r>
              <a:rPr lang="en-US" dirty="0" err="1">
                <a:solidFill>
                  <a:srgbClr val="000000"/>
                </a:solidFill>
                <a:latin typeface="Courier New" pitchFamily="49" charset="0"/>
              </a:rPr>
              <a:t>job_id</a:t>
            </a:r>
            <a:r>
              <a:rPr lang="en-US" dirty="0">
                <a:solidFill>
                  <a:srgbClr val="000000"/>
                </a:solidFill>
                <a:latin typeface="Courier New" pitchFamily="49" charset="0"/>
              </a:rPr>
              <a:t>         =  (SELECT </a:t>
            </a:r>
            <a:r>
              <a:rPr lang="en-US" dirty="0" err="1">
                <a:solidFill>
                  <a:srgbClr val="000000"/>
                </a:solidFill>
                <a:latin typeface="Courier New" pitchFamily="49" charset="0"/>
              </a:rPr>
              <a:t>job_id</a:t>
            </a:r>
            <a:endParaRPr lang="en-US" dirty="0">
              <a:solidFill>
                <a:srgbClr val="000000"/>
              </a:solidFill>
              <a:latin typeface="Courier New" pitchFamily="49" charset="0"/>
            </a:endParaRPr>
          </a:p>
          <a:p>
            <a:pPr>
              <a:tabLst>
                <a:tab pos="688975" algn="l"/>
                <a:tab pos="1824038" algn="l"/>
                <a:tab pos="3324225" algn="l"/>
                <a:tab pos="4579938" algn="l"/>
              </a:tabLst>
              <a:defRPr/>
            </a:pPr>
            <a:r>
              <a:rPr lang="en-US" dirty="0">
                <a:solidFill>
                  <a:srgbClr val="000000"/>
                </a:solidFill>
                <a:latin typeface="Courier New" pitchFamily="49" charset="0"/>
              </a:rPr>
              <a:t>                           FROM employees</a:t>
            </a:r>
          </a:p>
          <a:p>
            <a:pPr>
              <a:tabLst>
                <a:tab pos="688975" algn="l"/>
                <a:tab pos="1824038" algn="l"/>
                <a:tab pos="3324225" algn="l"/>
                <a:tab pos="4579938" algn="l"/>
              </a:tabLst>
              <a:defRPr/>
            </a:pPr>
            <a:r>
              <a:rPr lang="en-US" dirty="0">
                <a:solidFill>
                  <a:srgbClr val="000000"/>
                </a:solidFill>
                <a:latin typeface="Courier New" pitchFamily="49" charset="0"/>
              </a:rPr>
              <a:t>                           WHERE </a:t>
            </a:r>
            <a:r>
              <a:rPr lang="en-US" dirty="0" err="1">
                <a:solidFill>
                  <a:srgbClr val="000000"/>
                </a:solidFill>
                <a:latin typeface="Courier New" pitchFamily="49" charset="0"/>
              </a:rPr>
              <a:t>employee_id</a:t>
            </a:r>
            <a:r>
              <a:rPr lang="en-US" dirty="0">
                <a:solidFill>
                  <a:srgbClr val="000000"/>
                </a:solidFill>
                <a:latin typeface="Courier New" pitchFamily="49" charset="0"/>
              </a:rPr>
              <a:t> = 200);</a:t>
            </a:r>
            <a:endParaRPr lang="en-US" dirty="0">
              <a:solidFill>
                <a:srgbClr val="FF3300"/>
              </a:solidFill>
              <a:effectLst>
                <a:outerShdw blurRad="38100" dist="38100" dir="2700000" algn="tl">
                  <a:srgbClr val="FFFFFF"/>
                </a:outerShdw>
              </a:effectLst>
              <a:latin typeface="Courier New" pitchFamily="49" charset="0"/>
            </a:endParaRPr>
          </a:p>
          <a:p>
            <a:pPr>
              <a:tabLst>
                <a:tab pos="688975" algn="l"/>
                <a:tab pos="1824038" algn="l"/>
                <a:tab pos="3324225" algn="l"/>
                <a:tab pos="4579938" algn="l"/>
              </a:tabLst>
              <a:defRPr/>
            </a:pPr>
            <a:r>
              <a:rPr lang="en-US" dirty="0">
                <a:solidFill>
                  <a:srgbClr val="FF3300"/>
                </a:solidFill>
                <a:effectLst>
                  <a:outerShdw blurRad="38100" dist="38100" dir="2700000" algn="tl">
                    <a:srgbClr val="FFFFFF"/>
                  </a:outerShdw>
                </a:effectLst>
                <a:latin typeface="Courier New" pitchFamily="49" charset="0"/>
              </a:rPr>
              <a:t>1 row updated.</a:t>
            </a:r>
          </a:p>
        </p:txBody>
      </p:sp>
      <p:sp>
        <p:nvSpPr>
          <p:cNvPr id="35843" name="Rectangle 3">
            <a:extLst>
              <a:ext uri="{FF2B5EF4-FFF2-40B4-BE49-F238E27FC236}">
                <a16:creationId xmlns:a16="http://schemas.microsoft.com/office/drawing/2014/main" id="{29E8F89C-8940-A901-30CD-535D40FEA9BE}"/>
              </a:ext>
            </a:extLst>
          </p:cNvPr>
          <p:cNvSpPr>
            <a:spLocks noGrp="1" noChangeArrowheads="1"/>
          </p:cNvSpPr>
          <p:nvPr>
            <p:ph type="title"/>
          </p:nvPr>
        </p:nvSpPr>
        <p:spPr>
          <a:xfrm>
            <a:off x="2136775" y="228600"/>
            <a:ext cx="8153400" cy="990600"/>
          </a:xfrm>
        </p:spPr>
        <p:txBody>
          <a:bodyPr>
            <a:normAutofit fontScale="90000"/>
          </a:bodyPr>
          <a:lstStyle/>
          <a:p>
            <a:pPr>
              <a:defRPr/>
            </a:pPr>
            <a:r>
              <a:rPr lang="en-US"/>
              <a:t>Updating Rows Based </a:t>
            </a:r>
            <a:br>
              <a:rPr lang="en-US"/>
            </a:br>
            <a:r>
              <a:rPr lang="en-US"/>
              <a:t>on Another Table</a:t>
            </a:r>
          </a:p>
        </p:txBody>
      </p:sp>
      <p:sp>
        <p:nvSpPr>
          <p:cNvPr id="35844" name="Rectangle 4">
            <a:extLst>
              <a:ext uri="{FF2B5EF4-FFF2-40B4-BE49-F238E27FC236}">
                <a16:creationId xmlns:a16="http://schemas.microsoft.com/office/drawing/2014/main" id="{BC3054E6-1AFF-3E65-3C01-975C296E973D}"/>
              </a:ext>
            </a:extLst>
          </p:cNvPr>
          <p:cNvSpPr>
            <a:spLocks noGrp="1" noChangeArrowheads="1"/>
          </p:cNvSpPr>
          <p:nvPr>
            <p:ph idx="1"/>
          </p:nvPr>
        </p:nvSpPr>
        <p:spPr>
          <a:xfrm>
            <a:off x="2398713" y="1922464"/>
            <a:ext cx="7385050" cy="644525"/>
          </a:xfrm>
        </p:spPr>
        <p:txBody>
          <a:bodyPr>
            <a:normAutofit fontScale="92500" lnSpcReduction="20000"/>
          </a:bodyPr>
          <a:lstStyle/>
          <a:p>
            <a:pPr>
              <a:lnSpc>
                <a:spcPct val="65000"/>
              </a:lnSpc>
              <a:buFont typeface="Arial" pitchFamily="34" charset="0"/>
              <a:buNone/>
              <a:defRPr/>
            </a:pPr>
            <a:r>
              <a:rPr lang="en-US" dirty="0"/>
              <a:t>Use </a:t>
            </a:r>
            <a:r>
              <a:rPr lang="en-US" dirty="0" err="1"/>
              <a:t>subqueries</a:t>
            </a:r>
            <a:r>
              <a:rPr lang="en-US" dirty="0"/>
              <a:t> in </a:t>
            </a:r>
            <a:r>
              <a:rPr lang="en-US" dirty="0">
                <a:latin typeface="Courier New" pitchFamily="49" charset="0"/>
              </a:rPr>
              <a:t>UPDATE</a:t>
            </a:r>
            <a:r>
              <a:rPr lang="en-US" dirty="0"/>
              <a:t> statements to update </a:t>
            </a:r>
          </a:p>
          <a:p>
            <a:pPr>
              <a:lnSpc>
                <a:spcPct val="65000"/>
              </a:lnSpc>
              <a:buFont typeface="Arial" pitchFamily="34" charset="0"/>
              <a:buNone/>
              <a:defRPr/>
            </a:pPr>
            <a:r>
              <a:rPr lang="en-US" dirty="0"/>
              <a:t>rows in a table based on values from another table.</a:t>
            </a:r>
          </a:p>
        </p:txBody>
      </p:sp>
      <p:sp>
        <p:nvSpPr>
          <p:cNvPr id="26630" name="Rectangle 5">
            <a:extLst>
              <a:ext uri="{FF2B5EF4-FFF2-40B4-BE49-F238E27FC236}">
                <a16:creationId xmlns:a16="http://schemas.microsoft.com/office/drawing/2014/main" id="{84655527-DB6F-5C55-0056-C47FAA739DD4}"/>
              </a:ext>
            </a:extLst>
          </p:cNvPr>
          <p:cNvSpPr>
            <a:spLocks noChangeArrowheads="1"/>
          </p:cNvSpPr>
          <p:nvPr/>
        </p:nvSpPr>
        <p:spPr bwMode="ltGray">
          <a:xfrm>
            <a:off x="3562350" y="2828925"/>
            <a:ext cx="1282700" cy="32543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1" name="Rectangle 6">
            <a:extLst>
              <a:ext uri="{FF2B5EF4-FFF2-40B4-BE49-F238E27FC236}">
                <a16:creationId xmlns:a16="http://schemas.microsoft.com/office/drawing/2014/main" id="{878DF00C-422E-0B58-C6E7-A55188ABA944}"/>
              </a:ext>
            </a:extLst>
          </p:cNvPr>
          <p:cNvSpPr>
            <a:spLocks noChangeArrowheads="1"/>
          </p:cNvSpPr>
          <p:nvPr/>
        </p:nvSpPr>
        <p:spPr bwMode="ltGray">
          <a:xfrm>
            <a:off x="6853238" y="3340100"/>
            <a:ext cx="1282700" cy="32543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2" name="Rectangle 7">
            <a:extLst>
              <a:ext uri="{FF2B5EF4-FFF2-40B4-BE49-F238E27FC236}">
                <a16:creationId xmlns:a16="http://schemas.microsoft.com/office/drawing/2014/main" id="{F6FACFEF-653D-89E3-7751-590C74E02A3C}"/>
              </a:ext>
            </a:extLst>
          </p:cNvPr>
          <p:cNvSpPr>
            <a:spLocks noChangeArrowheads="1"/>
          </p:cNvSpPr>
          <p:nvPr/>
        </p:nvSpPr>
        <p:spPr bwMode="ltGray">
          <a:xfrm>
            <a:off x="6853238" y="4137025"/>
            <a:ext cx="1282700" cy="32543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3BC78CF-5372-D5F8-6E51-8F56C219972B}"/>
              </a:ext>
            </a:extLst>
          </p:cNvPr>
          <p:cNvSpPr>
            <a:spLocks noChangeArrowheads="1"/>
          </p:cNvSpPr>
          <p:nvPr/>
        </p:nvSpPr>
        <p:spPr bwMode="blackWhite">
          <a:xfrm>
            <a:off x="2449513" y="3590926"/>
            <a:ext cx="7510462"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ltLang="en-US">
                <a:solidFill>
                  <a:srgbClr val="000000"/>
                </a:solidFill>
                <a:latin typeface="Courier New" panose="02070309020205020404" pitchFamily="49" charset="0"/>
              </a:rPr>
              <a:t>UPDATE employees</a:t>
            </a:r>
          </a:p>
          <a:p>
            <a:pPr eaLnBrk="1" hangingPunct="1"/>
            <a:r>
              <a:rPr lang="en-US" altLang="en-US">
                <a:solidFill>
                  <a:srgbClr val="000000"/>
                </a:solidFill>
                <a:latin typeface="Courier New" panose="02070309020205020404" pitchFamily="49" charset="0"/>
              </a:rPr>
              <a:t>       *</a:t>
            </a:r>
          </a:p>
          <a:p>
            <a:pPr eaLnBrk="1" hangingPunct="1"/>
            <a:r>
              <a:rPr lang="en-US" altLang="en-US">
                <a:solidFill>
                  <a:srgbClr val="000000"/>
                </a:solidFill>
                <a:latin typeface="Courier New" panose="02070309020205020404" pitchFamily="49" charset="0"/>
              </a:rPr>
              <a:t>ERROR at line 1:</a:t>
            </a:r>
          </a:p>
          <a:p>
            <a:pPr eaLnBrk="1" hangingPunct="1"/>
            <a:r>
              <a:rPr lang="en-US" altLang="en-US">
                <a:solidFill>
                  <a:srgbClr val="000000"/>
                </a:solidFill>
                <a:latin typeface="Courier New" panose="02070309020205020404" pitchFamily="49" charset="0"/>
              </a:rPr>
              <a:t>ORA-02291: integrity constraint (HR.EMP_DEPT_FK) violated - parent key not found</a:t>
            </a:r>
          </a:p>
        </p:txBody>
      </p:sp>
      <p:sp>
        <p:nvSpPr>
          <p:cNvPr id="27651" name="Rectangle 3">
            <a:extLst>
              <a:ext uri="{FF2B5EF4-FFF2-40B4-BE49-F238E27FC236}">
                <a16:creationId xmlns:a16="http://schemas.microsoft.com/office/drawing/2014/main" id="{B5CA332B-9D41-1A4C-DD3B-1828A86524B0}"/>
              </a:ext>
            </a:extLst>
          </p:cNvPr>
          <p:cNvSpPr>
            <a:spLocks noChangeArrowheads="1"/>
          </p:cNvSpPr>
          <p:nvPr/>
        </p:nvSpPr>
        <p:spPr bwMode="blackWhite">
          <a:xfrm>
            <a:off x="2465389" y="2257425"/>
            <a:ext cx="7469187"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88975" algn="l"/>
                <a:tab pos="1824038" algn="l"/>
                <a:tab pos="3324225" algn="l"/>
                <a:tab pos="4579938" algn="l"/>
              </a:tabLst>
              <a:defRPr>
                <a:solidFill>
                  <a:schemeClr val="tx1"/>
                </a:solidFill>
                <a:latin typeface="Arial" panose="020B0604020202020204" pitchFamily="34" charset="0"/>
              </a:defRPr>
            </a:lvl1pPr>
            <a:lvl2pPr marL="742950" indent="-285750" eaLnBrk="0" hangingPunct="0">
              <a:tabLst>
                <a:tab pos="688975" algn="l"/>
                <a:tab pos="1824038" algn="l"/>
                <a:tab pos="3324225" algn="l"/>
                <a:tab pos="4579938" algn="l"/>
              </a:tabLst>
              <a:defRPr>
                <a:solidFill>
                  <a:schemeClr val="tx1"/>
                </a:solidFill>
                <a:latin typeface="Arial" panose="020B0604020202020204" pitchFamily="34" charset="0"/>
              </a:defRPr>
            </a:lvl2pPr>
            <a:lvl3pPr marL="1143000" indent="-228600" eaLnBrk="0" hangingPunct="0">
              <a:tabLst>
                <a:tab pos="688975" algn="l"/>
                <a:tab pos="1824038" algn="l"/>
                <a:tab pos="3324225" algn="l"/>
                <a:tab pos="4579938" algn="l"/>
              </a:tabLst>
              <a:defRPr>
                <a:solidFill>
                  <a:schemeClr val="tx1"/>
                </a:solidFill>
                <a:latin typeface="Arial" panose="020B0604020202020204" pitchFamily="34" charset="0"/>
              </a:defRPr>
            </a:lvl3pPr>
            <a:lvl4pPr marL="1600200" indent="-228600" eaLnBrk="0" hangingPunct="0">
              <a:tabLst>
                <a:tab pos="688975" algn="l"/>
                <a:tab pos="1824038" algn="l"/>
                <a:tab pos="3324225" algn="l"/>
                <a:tab pos="4579938" algn="l"/>
              </a:tabLst>
              <a:defRPr>
                <a:solidFill>
                  <a:schemeClr val="tx1"/>
                </a:solidFill>
                <a:latin typeface="Arial" panose="020B0604020202020204" pitchFamily="34" charset="0"/>
              </a:defRPr>
            </a:lvl4pPr>
            <a:lvl5pPr marL="2057400" indent="-228600" eaLnBrk="0" hangingPunct="0">
              <a:tabLst>
                <a:tab pos="688975" algn="l"/>
                <a:tab pos="1824038" algn="l"/>
                <a:tab pos="3324225" algn="l"/>
                <a:tab pos="45799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9pPr>
          </a:lstStyle>
          <a:p>
            <a:pPr eaLnBrk="1" hangingPunct="1"/>
            <a:r>
              <a:rPr lang="en-US" altLang="en-US">
                <a:solidFill>
                  <a:srgbClr val="000000"/>
                </a:solidFill>
                <a:latin typeface="Courier New" panose="02070309020205020404" pitchFamily="49" charset="0"/>
              </a:rPr>
              <a:t>UPDATE employees</a:t>
            </a:r>
          </a:p>
          <a:p>
            <a:pPr eaLnBrk="1" hangingPunct="1"/>
            <a:r>
              <a:rPr lang="en-US" altLang="en-US">
                <a:solidFill>
                  <a:srgbClr val="000000"/>
                </a:solidFill>
                <a:latin typeface="Courier New" panose="02070309020205020404" pitchFamily="49" charset="0"/>
              </a:rPr>
              <a:t>SET    department_id = 55</a:t>
            </a:r>
          </a:p>
          <a:p>
            <a:pPr eaLnBrk="1" hangingPunct="1"/>
            <a:r>
              <a:rPr lang="en-US" altLang="en-US">
                <a:solidFill>
                  <a:srgbClr val="000000"/>
                </a:solidFill>
                <a:latin typeface="Courier New" panose="02070309020205020404" pitchFamily="49" charset="0"/>
              </a:rPr>
              <a:t>WHERE  department_id = 110;</a:t>
            </a:r>
          </a:p>
        </p:txBody>
      </p:sp>
      <p:sp>
        <p:nvSpPr>
          <p:cNvPr id="37892" name="Rectangle 4">
            <a:extLst>
              <a:ext uri="{FF2B5EF4-FFF2-40B4-BE49-F238E27FC236}">
                <a16:creationId xmlns:a16="http://schemas.microsoft.com/office/drawing/2014/main" id="{DBCA0944-8024-7AEE-1DAB-E54664119CB4}"/>
              </a:ext>
            </a:extLst>
          </p:cNvPr>
          <p:cNvSpPr>
            <a:spLocks noGrp="1" noChangeArrowheads="1"/>
          </p:cNvSpPr>
          <p:nvPr>
            <p:ph type="title"/>
          </p:nvPr>
        </p:nvSpPr>
        <p:spPr>
          <a:xfrm>
            <a:off x="2136775" y="228600"/>
            <a:ext cx="8153400" cy="990600"/>
          </a:xfrm>
        </p:spPr>
        <p:txBody>
          <a:bodyPr>
            <a:normAutofit fontScale="90000"/>
          </a:bodyPr>
          <a:lstStyle/>
          <a:p>
            <a:pPr>
              <a:defRPr/>
            </a:pPr>
            <a:r>
              <a:rPr lang="en-US" dirty="0"/>
              <a:t>Updating Rows: </a:t>
            </a:r>
            <a:br>
              <a:rPr lang="en-US" dirty="0"/>
            </a:br>
            <a:r>
              <a:rPr lang="en-US" dirty="0"/>
              <a:t>Integrity Constraint Error</a:t>
            </a:r>
          </a:p>
        </p:txBody>
      </p:sp>
      <p:sp>
        <p:nvSpPr>
          <p:cNvPr id="27653" name="Rectangle 5">
            <a:extLst>
              <a:ext uri="{FF2B5EF4-FFF2-40B4-BE49-F238E27FC236}">
                <a16:creationId xmlns:a16="http://schemas.microsoft.com/office/drawing/2014/main" id="{E91E415E-B7F1-055E-25D8-0A68D9F6C2BD}"/>
              </a:ext>
            </a:extLst>
          </p:cNvPr>
          <p:cNvSpPr>
            <a:spLocks noGrp="1" noChangeArrowheads="1"/>
          </p:cNvSpPr>
          <p:nvPr>
            <p:ph idx="1"/>
          </p:nvPr>
        </p:nvSpPr>
        <p:spPr>
          <a:xfrm rot="21599209">
            <a:off x="3227389" y="5214938"/>
            <a:ext cx="6008687" cy="457200"/>
          </a:xfrm>
        </p:spPr>
        <p:txBody>
          <a:bodyPr/>
          <a:lstStyle/>
          <a:p>
            <a:pPr marL="0" indent="0">
              <a:spcBef>
                <a:spcPct val="0"/>
              </a:spcBef>
              <a:buNone/>
            </a:pPr>
            <a:r>
              <a:rPr lang="en-US" altLang="en-US" sz="2400">
                <a:solidFill>
                  <a:srgbClr val="FF3300"/>
                </a:solidFill>
              </a:rPr>
              <a:t>Department number 55 does not exist</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086BF66-8810-0435-359C-6A1E4DFACFB3}"/>
              </a:ext>
            </a:extLst>
          </p:cNvPr>
          <p:cNvSpPr>
            <a:spLocks noChangeArrowheads="1"/>
          </p:cNvSpPr>
          <p:nvPr/>
        </p:nvSpPr>
        <p:spPr bwMode="auto">
          <a:xfrm>
            <a:off x="2514600" y="3756026"/>
            <a:ext cx="5843588" cy="34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65000"/>
              </a:lnSpc>
              <a:spcBef>
                <a:spcPct val="35000"/>
              </a:spcBef>
            </a:pPr>
            <a:r>
              <a:rPr lang="en-US" altLang="en-US" sz="2200"/>
              <a:t>Delete a row from the </a:t>
            </a:r>
            <a:r>
              <a:rPr lang="en-US" altLang="en-US" sz="2200">
                <a:latin typeface="Courier New" panose="02070309020205020404" pitchFamily="49" charset="0"/>
              </a:rPr>
              <a:t>DEPARTMENTS</a:t>
            </a:r>
            <a:r>
              <a:rPr lang="en-US" altLang="en-US" sz="2200"/>
              <a:t> table.</a:t>
            </a:r>
          </a:p>
        </p:txBody>
      </p:sp>
      <p:sp>
        <p:nvSpPr>
          <p:cNvPr id="28675" name="Rectangle 3">
            <a:extLst>
              <a:ext uri="{FF2B5EF4-FFF2-40B4-BE49-F238E27FC236}">
                <a16:creationId xmlns:a16="http://schemas.microsoft.com/office/drawing/2014/main" id="{147958C5-23AA-2129-15BC-802323E9A14A}"/>
              </a:ext>
            </a:extLst>
          </p:cNvPr>
          <p:cNvSpPr>
            <a:spLocks noGrp="1" noChangeArrowheads="1"/>
          </p:cNvSpPr>
          <p:nvPr>
            <p:ph type="title"/>
          </p:nvPr>
        </p:nvSpPr>
        <p:spPr>
          <a:xfrm>
            <a:off x="2136775" y="228600"/>
            <a:ext cx="8153400" cy="990600"/>
          </a:xfrm>
        </p:spPr>
        <p:txBody>
          <a:bodyPr/>
          <a:lstStyle/>
          <a:p>
            <a:r>
              <a:rPr lang="en-US" altLang="en-US"/>
              <a:t>Removing a Row from a Table </a:t>
            </a:r>
          </a:p>
        </p:txBody>
      </p:sp>
      <p:sp>
        <p:nvSpPr>
          <p:cNvPr id="28676" name="Rectangle 4">
            <a:extLst>
              <a:ext uri="{FF2B5EF4-FFF2-40B4-BE49-F238E27FC236}">
                <a16:creationId xmlns:a16="http://schemas.microsoft.com/office/drawing/2014/main" id="{CE8588F1-979B-AC5D-DAB9-8547DF6F582C}"/>
              </a:ext>
            </a:extLst>
          </p:cNvPr>
          <p:cNvSpPr>
            <a:spLocks noChangeArrowheads="1"/>
          </p:cNvSpPr>
          <p:nvPr/>
        </p:nvSpPr>
        <p:spPr bwMode="auto">
          <a:xfrm>
            <a:off x="2497138" y="1579564"/>
            <a:ext cx="2125582"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latin typeface="Courier New" panose="02070309020205020404" pitchFamily="49" charset="0"/>
              </a:rPr>
              <a:t>DEPARTMENTS</a:t>
            </a:r>
            <a:r>
              <a:rPr lang="en-US" altLang="en-US" sz="2000"/>
              <a:t> </a:t>
            </a:r>
          </a:p>
        </p:txBody>
      </p:sp>
      <p:pic>
        <p:nvPicPr>
          <p:cNvPr id="28677" name="Picture 18">
            <a:extLst>
              <a:ext uri="{FF2B5EF4-FFF2-40B4-BE49-F238E27FC236}">
                <a16:creationId xmlns:a16="http://schemas.microsoft.com/office/drawing/2014/main" id="{F467858F-05D8-DD0A-EE4B-CFC99486A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2047876"/>
            <a:ext cx="69913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8678" name="Picture 19">
            <a:extLst>
              <a:ext uri="{FF2B5EF4-FFF2-40B4-BE49-F238E27FC236}">
                <a16:creationId xmlns:a16="http://schemas.microsoft.com/office/drawing/2014/main" id="{83FF822B-8ABC-3A0A-88A9-A5812E925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138" y="4065588"/>
            <a:ext cx="6991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8679" name="Rectangle 6">
            <a:extLst>
              <a:ext uri="{FF2B5EF4-FFF2-40B4-BE49-F238E27FC236}">
                <a16:creationId xmlns:a16="http://schemas.microsoft.com/office/drawing/2014/main" id="{E5FB3235-3051-0F30-1272-7C87184A6F00}"/>
              </a:ext>
            </a:extLst>
          </p:cNvPr>
          <p:cNvSpPr>
            <a:spLocks noChangeArrowheads="1"/>
          </p:cNvSpPr>
          <p:nvPr/>
        </p:nvSpPr>
        <p:spPr bwMode="ltGray">
          <a:xfrm>
            <a:off x="2709864" y="2930525"/>
            <a:ext cx="6853237" cy="1841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A088CC5-BB29-B0A4-137E-3AB60AEA2FB7}"/>
              </a:ext>
            </a:extLst>
          </p:cNvPr>
          <p:cNvSpPr>
            <a:spLocks noGrp="1" noChangeArrowheads="1"/>
          </p:cNvSpPr>
          <p:nvPr>
            <p:ph type="title"/>
          </p:nvPr>
        </p:nvSpPr>
        <p:spPr>
          <a:xfrm>
            <a:off x="2136775" y="228600"/>
            <a:ext cx="8153400" cy="990600"/>
          </a:xfrm>
        </p:spPr>
        <p:txBody>
          <a:bodyPr/>
          <a:lstStyle/>
          <a:p>
            <a:r>
              <a:rPr lang="en-US" altLang="en-US"/>
              <a:t>The </a:t>
            </a:r>
            <a:r>
              <a:rPr lang="en-US" altLang="en-US">
                <a:latin typeface="Courier New" panose="02070309020205020404" pitchFamily="49" charset="0"/>
              </a:rPr>
              <a:t>DELETE</a:t>
            </a:r>
            <a:r>
              <a:rPr lang="en-US" altLang="en-US"/>
              <a:t> Statement</a:t>
            </a:r>
          </a:p>
        </p:txBody>
      </p:sp>
      <p:sp>
        <p:nvSpPr>
          <p:cNvPr id="41987" name="Rectangle 3">
            <a:extLst>
              <a:ext uri="{FF2B5EF4-FFF2-40B4-BE49-F238E27FC236}">
                <a16:creationId xmlns:a16="http://schemas.microsoft.com/office/drawing/2014/main" id="{5822EB20-0D9B-B261-A7E8-C607C651D179}"/>
              </a:ext>
            </a:extLst>
          </p:cNvPr>
          <p:cNvSpPr>
            <a:spLocks noGrp="1" noChangeArrowheads="1"/>
          </p:cNvSpPr>
          <p:nvPr>
            <p:ph idx="1"/>
          </p:nvPr>
        </p:nvSpPr>
        <p:spPr>
          <a:xfrm>
            <a:off x="2398713" y="1914526"/>
            <a:ext cx="7385050" cy="644525"/>
          </a:xfrm>
        </p:spPr>
        <p:txBody>
          <a:bodyPr>
            <a:normAutofit fontScale="92500" lnSpcReduction="20000"/>
          </a:bodyPr>
          <a:lstStyle/>
          <a:p>
            <a:pPr>
              <a:lnSpc>
                <a:spcPct val="65000"/>
              </a:lnSpc>
              <a:buFont typeface="Arial" pitchFamily="34" charset="0"/>
              <a:buNone/>
              <a:defRPr/>
            </a:pPr>
            <a:r>
              <a:rPr lang="en-US" dirty="0"/>
              <a:t>You can remove existing rows from a table by using </a:t>
            </a:r>
          </a:p>
          <a:p>
            <a:pPr>
              <a:lnSpc>
                <a:spcPct val="65000"/>
              </a:lnSpc>
              <a:buFont typeface="Arial" pitchFamily="34" charset="0"/>
              <a:buNone/>
              <a:defRPr/>
            </a:pPr>
            <a:r>
              <a:rPr lang="en-US" dirty="0"/>
              <a:t>the </a:t>
            </a:r>
            <a:r>
              <a:rPr lang="en-US" dirty="0">
                <a:latin typeface="Courier New" pitchFamily="49" charset="0"/>
              </a:rPr>
              <a:t>DELETE</a:t>
            </a:r>
            <a:r>
              <a:rPr lang="en-US" dirty="0"/>
              <a:t> statement.</a:t>
            </a:r>
          </a:p>
        </p:txBody>
      </p:sp>
      <p:sp>
        <p:nvSpPr>
          <p:cNvPr id="29700" name="Rectangle 4">
            <a:extLst>
              <a:ext uri="{FF2B5EF4-FFF2-40B4-BE49-F238E27FC236}">
                <a16:creationId xmlns:a16="http://schemas.microsoft.com/office/drawing/2014/main" id="{54B27C5B-05D8-67A7-9D53-B9C47FA22FF2}"/>
              </a:ext>
            </a:extLst>
          </p:cNvPr>
          <p:cNvSpPr>
            <a:spLocks noChangeArrowheads="1"/>
          </p:cNvSpPr>
          <p:nvPr/>
        </p:nvSpPr>
        <p:spPr bwMode="blackWhite">
          <a:xfrm>
            <a:off x="2457450" y="2746376"/>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88975" algn="l"/>
                <a:tab pos="1824038" algn="l"/>
                <a:tab pos="3324225" algn="l"/>
                <a:tab pos="4579938" algn="l"/>
              </a:tabLst>
              <a:defRPr>
                <a:solidFill>
                  <a:schemeClr val="tx1"/>
                </a:solidFill>
                <a:latin typeface="Arial" panose="020B0604020202020204" pitchFamily="34" charset="0"/>
              </a:defRPr>
            </a:lvl1pPr>
            <a:lvl2pPr marL="742950" indent="-285750" eaLnBrk="0" hangingPunct="0">
              <a:tabLst>
                <a:tab pos="688975" algn="l"/>
                <a:tab pos="1824038" algn="l"/>
                <a:tab pos="3324225" algn="l"/>
                <a:tab pos="4579938" algn="l"/>
              </a:tabLst>
              <a:defRPr>
                <a:solidFill>
                  <a:schemeClr val="tx1"/>
                </a:solidFill>
                <a:latin typeface="Arial" panose="020B0604020202020204" pitchFamily="34" charset="0"/>
              </a:defRPr>
            </a:lvl2pPr>
            <a:lvl3pPr marL="1143000" indent="-228600" eaLnBrk="0" hangingPunct="0">
              <a:tabLst>
                <a:tab pos="688975" algn="l"/>
                <a:tab pos="1824038" algn="l"/>
                <a:tab pos="3324225" algn="l"/>
                <a:tab pos="4579938" algn="l"/>
              </a:tabLst>
              <a:defRPr>
                <a:solidFill>
                  <a:schemeClr val="tx1"/>
                </a:solidFill>
                <a:latin typeface="Arial" panose="020B0604020202020204" pitchFamily="34" charset="0"/>
              </a:defRPr>
            </a:lvl3pPr>
            <a:lvl4pPr marL="1600200" indent="-228600" eaLnBrk="0" hangingPunct="0">
              <a:tabLst>
                <a:tab pos="688975" algn="l"/>
                <a:tab pos="1824038" algn="l"/>
                <a:tab pos="3324225" algn="l"/>
                <a:tab pos="4579938" algn="l"/>
              </a:tabLst>
              <a:defRPr>
                <a:solidFill>
                  <a:schemeClr val="tx1"/>
                </a:solidFill>
                <a:latin typeface="Arial" panose="020B0604020202020204" pitchFamily="34" charset="0"/>
              </a:defRPr>
            </a:lvl4pPr>
            <a:lvl5pPr marL="2057400" indent="-228600" eaLnBrk="0" hangingPunct="0">
              <a:tabLst>
                <a:tab pos="688975" algn="l"/>
                <a:tab pos="1824038" algn="l"/>
                <a:tab pos="3324225" algn="l"/>
                <a:tab pos="45799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defRPr>
            </a:lvl9pPr>
          </a:lstStyle>
          <a:p>
            <a:pPr eaLnBrk="1" hangingPunct="1"/>
            <a:r>
              <a:rPr lang="en-US" altLang="en-US">
                <a:solidFill>
                  <a:srgbClr val="000000"/>
                </a:solidFill>
                <a:latin typeface="Courier New" panose="02070309020205020404" pitchFamily="49" charset="0"/>
              </a:rPr>
              <a:t>DELETE [FROM]	  </a:t>
            </a:r>
            <a:r>
              <a:rPr lang="en-US" altLang="en-US" i="1">
                <a:solidFill>
                  <a:srgbClr val="000000"/>
                </a:solidFill>
                <a:latin typeface="Courier New" panose="02070309020205020404" pitchFamily="49" charset="0"/>
              </a:rPr>
              <a:t>table</a:t>
            </a:r>
            <a:endParaRPr lang="en-US" altLang="en-US">
              <a:solidFill>
                <a:srgbClr val="000000"/>
              </a:solidFill>
              <a:latin typeface="Courier New" panose="02070309020205020404" pitchFamily="49" charset="0"/>
            </a:endParaRPr>
          </a:p>
          <a:p>
            <a:pPr eaLnBrk="1" hangingPunct="1"/>
            <a:r>
              <a:rPr lang="en-US" altLang="en-US">
                <a:solidFill>
                  <a:srgbClr val="000000"/>
                </a:solidFill>
                <a:latin typeface="Courier New" panose="02070309020205020404" pitchFamily="49" charset="0"/>
              </a:rPr>
              <a:t>[WHERE	  </a:t>
            </a:r>
            <a:r>
              <a:rPr lang="en-US" altLang="en-US" i="1">
                <a:solidFill>
                  <a:srgbClr val="000000"/>
                </a:solidFill>
                <a:latin typeface="Courier New" panose="02070309020205020404" pitchFamily="49" charset="0"/>
              </a:rPr>
              <a:t>condition</a:t>
            </a:r>
            <a:r>
              <a:rPr lang="en-US" altLang="en-US">
                <a:solidFill>
                  <a:srgbClr val="000000"/>
                </a:solidFill>
                <a:latin typeface="Courier New" panose="02070309020205020404" pitchFamily="49" charset="0"/>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Case</a:t>
            </a:r>
          </a:p>
        </p:txBody>
      </p:sp>
      <p:sp>
        <p:nvSpPr>
          <p:cNvPr id="3" name="Content Placeholder 2">
            <a:extLst>
              <a:ext uri="{FF2B5EF4-FFF2-40B4-BE49-F238E27FC236}">
                <a16:creationId xmlns:a16="http://schemas.microsoft.com/office/drawing/2014/main" id="{DD529978-9F58-ABF3-0204-6973DA904376}"/>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CASE statement goes through conditions and return a value when the first condition is met (like an IF-THEN-ELSE statement). So, once a condition is true, it will stop reading and return the result.</a:t>
            </a:r>
          </a:p>
          <a:p>
            <a:pPr algn="l"/>
            <a:r>
              <a:rPr lang="en-US" b="0" i="0" dirty="0">
                <a:solidFill>
                  <a:srgbClr val="000000"/>
                </a:solidFill>
                <a:effectLst/>
                <a:latin typeface="Verdana" panose="020B0604030504040204" pitchFamily="34" charset="0"/>
              </a:rPr>
              <a:t>If no conditions are true, it will return the value in the ELSE clause.</a:t>
            </a:r>
          </a:p>
          <a:p>
            <a:pPr algn="l"/>
            <a:r>
              <a:rPr lang="en-US" b="0" i="0" dirty="0">
                <a:solidFill>
                  <a:srgbClr val="000000"/>
                </a:solidFill>
                <a:effectLst/>
                <a:latin typeface="Verdana" panose="020B0604030504040204" pitchFamily="34" charset="0"/>
              </a:rPr>
              <a:t>If there is no ELSE part and no conditions are true, it returns NULL.</a:t>
            </a:r>
          </a:p>
          <a:p>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0CEA10C7-CDE3-F6C3-6A69-A6D6473DDA01}"/>
              </a:ext>
            </a:extLst>
          </p:cNvPr>
          <p:cNvSpPr>
            <a:spLocks noGrp="1" noChangeArrowheads="1"/>
          </p:cNvSpPr>
          <p:nvPr>
            <p:ph type="title"/>
          </p:nvPr>
        </p:nvSpPr>
        <p:spPr>
          <a:xfrm>
            <a:off x="2136775" y="228600"/>
            <a:ext cx="8153400" cy="990600"/>
          </a:xfrm>
        </p:spPr>
        <p:txBody>
          <a:bodyPr/>
          <a:lstStyle/>
          <a:p>
            <a:r>
              <a:rPr lang="en-US" altLang="en-US"/>
              <a:t>Deleting Rows from a Table</a:t>
            </a:r>
          </a:p>
        </p:txBody>
      </p:sp>
      <p:sp>
        <p:nvSpPr>
          <p:cNvPr id="44034" name="Rectangle 2">
            <a:extLst>
              <a:ext uri="{FF2B5EF4-FFF2-40B4-BE49-F238E27FC236}">
                <a16:creationId xmlns:a16="http://schemas.microsoft.com/office/drawing/2014/main" id="{7AB64F2B-D6D5-F196-9EC0-732C8C0451A2}"/>
              </a:ext>
            </a:extLst>
          </p:cNvPr>
          <p:cNvSpPr>
            <a:spLocks noGrp="1" noChangeArrowheads="1"/>
          </p:cNvSpPr>
          <p:nvPr>
            <p:ph idx="1"/>
          </p:nvPr>
        </p:nvSpPr>
        <p:spPr>
          <a:xfrm>
            <a:off x="2439988" y="1816100"/>
            <a:ext cx="7385050" cy="2749550"/>
          </a:xfrm>
        </p:spPr>
        <p:txBody>
          <a:bodyPr>
            <a:normAutofit fontScale="92500" lnSpcReduction="20000"/>
          </a:bodyPr>
          <a:lstStyle/>
          <a:p>
            <a:pPr>
              <a:defRPr/>
            </a:pPr>
            <a:r>
              <a:rPr lang="en-US" dirty="0"/>
              <a:t>Specific rows are deleted if you specify the </a:t>
            </a:r>
            <a:r>
              <a:rPr lang="en-US" dirty="0">
                <a:latin typeface="Courier New" pitchFamily="49" charset="0"/>
              </a:rPr>
              <a:t>WHERE</a:t>
            </a:r>
            <a:r>
              <a:rPr lang="en-US" dirty="0"/>
              <a:t> clause.</a:t>
            </a:r>
            <a:br>
              <a:rPr lang="en-US" dirty="0"/>
            </a:br>
            <a:br>
              <a:rPr lang="en-US" dirty="0"/>
            </a:br>
            <a:br>
              <a:rPr lang="en-US" dirty="0"/>
            </a:br>
            <a:br>
              <a:rPr lang="en-US" dirty="0"/>
            </a:br>
            <a:endParaRPr lang="en-US" dirty="0"/>
          </a:p>
          <a:p>
            <a:pPr>
              <a:defRPr/>
            </a:pPr>
            <a:r>
              <a:rPr lang="en-US" dirty="0"/>
              <a:t>All rows in the table are deleted if you omit the </a:t>
            </a:r>
            <a:r>
              <a:rPr lang="en-US" dirty="0">
                <a:latin typeface="Courier New" pitchFamily="49" charset="0"/>
              </a:rPr>
              <a:t>WHERE</a:t>
            </a:r>
            <a:r>
              <a:rPr lang="en-US" dirty="0"/>
              <a:t> clause.</a:t>
            </a:r>
          </a:p>
        </p:txBody>
      </p:sp>
      <p:sp>
        <p:nvSpPr>
          <p:cNvPr id="44036" name="Rectangle 4">
            <a:extLst>
              <a:ext uri="{FF2B5EF4-FFF2-40B4-BE49-F238E27FC236}">
                <a16:creationId xmlns:a16="http://schemas.microsoft.com/office/drawing/2014/main" id="{FC0C2748-FC07-FE3D-A9C2-99825E1C4781}"/>
              </a:ext>
            </a:extLst>
          </p:cNvPr>
          <p:cNvSpPr>
            <a:spLocks noChangeArrowheads="1"/>
          </p:cNvSpPr>
          <p:nvPr/>
        </p:nvSpPr>
        <p:spPr bwMode="blackWhite">
          <a:xfrm>
            <a:off x="2616200" y="2611439"/>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dirty="0">
                <a:solidFill>
                  <a:srgbClr val="000000"/>
                </a:solidFill>
                <a:latin typeface="Courier New" pitchFamily="49" charset="0"/>
              </a:rPr>
              <a:t> DELETE FROM departments</a:t>
            </a:r>
          </a:p>
          <a:p>
            <a:pPr>
              <a:tabLst>
                <a:tab pos="688975" algn="l"/>
                <a:tab pos="1824038" algn="l"/>
                <a:tab pos="2735263" algn="l"/>
                <a:tab pos="4579938" algn="l"/>
              </a:tabLst>
              <a:defRPr/>
            </a:pPr>
            <a:r>
              <a:rPr lang="en-US" dirty="0">
                <a:solidFill>
                  <a:srgbClr val="000000"/>
                </a:solidFill>
                <a:latin typeface="Courier New" pitchFamily="49" charset="0"/>
              </a:rPr>
              <a:t> WHERE  </a:t>
            </a:r>
            <a:r>
              <a:rPr lang="en-US" dirty="0" err="1">
                <a:solidFill>
                  <a:srgbClr val="000000"/>
                </a:solidFill>
                <a:latin typeface="Courier New" pitchFamily="49" charset="0"/>
              </a:rPr>
              <a:t>department_name</a:t>
            </a:r>
            <a:r>
              <a:rPr lang="en-US" dirty="0">
                <a:solidFill>
                  <a:srgbClr val="000000"/>
                </a:solidFill>
                <a:latin typeface="Courier New" pitchFamily="49" charset="0"/>
              </a:rPr>
              <a:t> = 'Finance';</a:t>
            </a:r>
            <a:endParaRPr lang="en-US" dirty="0">
              <a:solidFill>
                <a:srgbClr val="FF3300"/>
              </a:solidFill>
              <a:effectLst>
                <a:outerShdw blurRad="38100" dist="38100" dir="2700000" algn="tl">
                  <a:srgbClr val="000000"/>
                </a:outerShdw>
              </a:effectLst>
              <a:latin typeface="Courier New" pitchFamily="49" charset="0"/>
            </a:endParaRPr>
          </a:p>
          <a:p>
            <a:pPr>
              <a:tabLst>
                <a:tab pos="688975" algn="l"/>
                <a:tab pos="1824038" algn="l"/>
                <a:tab pos="2735263" algn="l"/>
                <a:tab pos="4579938" algn="l"/>
              </a:tabLst>
              <a:defRPr/>
            </a:pPr>
            <a:r>
              <a:rPr lang="en-US" dirty="0">
                <a:solidFill>
                  <a:srgbClr val="FF3300"/>
                </a:solidFill>
                <a:effectLst>
                  <a:outerShdw blurRad="38100" dist="38100" dir="2700000" algn="tl">
                    <a:srgbClr val="000000"/>
                  </a:outerShdw>
                </a:effectLst>
                <a:latin typeface="Courier New" pitchFamily="49" charset="0"/>
              </a:rPr>
              <a:t>1 row deleted.</a:t>
            </a:r>
          </a:p>
        </p:txBody>
      </p:sp>
      <p:sp>
        <p:nvSpPr>
          <p:cNvPr id="44037" name="Rectangle 5">
            <a:extLst>
              <a:ext uri="{FF2B5EF4-FFF2-40B4-BE49-F238E27FC236}">
                <a16:creationId xmlns:a16="http://schemas.microsoft.com/office/drawing/2014/main" id="{3399162A-670B-CD0E-0C3E-51F1E1ED4ACC}"/>
              </a:ext>
            </a:extLst>
          </p:cNvPr>
          <p:cNvSpPr>
            <a:spLocks noChangeArrowheads="1"/>
          </p:cNvSpPr>
          <p:nvPr/>
        </p:nvSpPr>
        <p:spPr bwMode="blackWhite">
          <a:xfrm>
            <a:off x="2614613" y="4708526"/>
            <a:ext cx="72072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a:solidFill>
                  <a:srgbClr val="000000"/>
                </a:solidFill>
                <a:latin typeface="Courier New" pitchFamily="49" charset="0"/>
              </a:rPr>
              <a:t>DELETE FROM  copy_emp;</a:t>
            </a:r>
          </a:p>
          <a:p>
            <a:pPr>
              <a:tabLst>
                <a:tab pos="688975" algn="l"/>
                <a:tab pos="1824038" algn="l"/>
                <a:tab pos="2735263" algn="l"/>
                <a:tab pos="4579938" algn="l"/>
              </a:tabLst>
              <a:defRPr/>
            </a:pPr>
            <a:r>
              <a:rPr lang="en-US">
                <a:solidFill>
                  <a:srgbClr val="FF3300"/>
                </a:solidFill>
                <a:effectLst>
                  <a:outerShdw blurRad="38100" dist="38100" dir="2700000" algn="tl">
                    <a:srgbClr val="000000"/>
                  </a:outerShdw>
                </a:effectLst>
                <a:latin typeface="Courier New" pitchFamily="49" charset="0"/>
              </a:rPr>
              <a:t>22 rows deleted.</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9521E88-9683-230C-33FE-0EEC728A3AC9}"/>
              </a:ext>
            </a:extLst>
          </p:cNvPr>
          <p:cNvSpPr>
            <a:spLocks noChangeArrowheads="1"/>
          </p:cNvSpPr>
          <p:nvPr/>
        </p:nvSpPr>
        <p:spPr bwMode="blackWhite">
          <a:xfrm>
            <a:off x="2335214" y="2795589"/>
            <a:ext cx="7939087"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tabLst>
                <a:tab pos="688975" algn="l"/>
                <a:tab pos="1824038" algn="l"/>
                <a:tab pos="2735263" algn="l"/>
                <a:tab pos="4579938" algn="l"/>
              </a:tabLst>
              <a:defRPr>
                <a:solidFill>
                  <a:schemeClr val="tx1"/>
                </a:solidFill>
                <a:latin typeface="Arial" panose="020B0604020202020204" pitchFamily="34" charset="0"/>
              </a:defRPr>
            </a:lvl1pPr>
            <a:lvl2pPr marL="742950" indent="-285750" eaLnBrk="0" hangingPunct="0">
              <a:tabLst>
                <a:tab pos="688975" algn="l"/>
                <a:tab pos="1824038" algn="l"/>
                <a:tab pos="2735263" algn="l"/>
                <a:tab pos="4579938" algn="l"/>
              </a:tabLst>
              <a:defRPr>
                <a:solidFill>
                  <a:schemeClr val="tx1"/>
                </a:solidFill>
                <a:latin typeface="Arial" panose="020B0604020202020204" pitchFamily="34" charset="0"/>
              </a:defRPr>
            </a:lvl2pPr>
            <a:lvl3pPr marL="1143000" indent="-228600" eaLnBrk="0" hangingPunct="0">
              <a:tabLst>
                <a:tab pos="688975" algn="l"/>
                <a:tab pos="1824038" algn="l"/>
                <a:tab pos="2735263" algn="l"/>
                <a:tab pos="4579938" algn="l"/>
              </a:tabLst>
              <a:defRPr>
                <a:solidFill>
                  <a:schemeClr val="tx1"/>
                </a:solidFill>
                <a:latin typeface="Arial" panose="020B0604020202020204" pitchFamily="34" charset="0"/>
              </a:defRPr>
            </a:lvl3pPr>
            <a:lvl4pPr marL="1600200" indent="-228600" eaLnBrk="0" hangingPunct="0">
              <a:tabLst>
                <a:tab pos="688975" algn="l"/>
                <a:tab pos="1824038" algn="l"/>
                <a:tab pos="2735263" algn="l"/>
                <a:tab pos="4579938" algn="l"/>
              </a:tabLst>
              <a:defRPr>
                <a:solidFill>
                  <a:schemeClr val="tx1"/>
                </a:solidFill>
                <a:latin typeface="Arial" panose="020B0604020202020204" pitchFamily="34" charset="0"/>
              </a:defRPr>
            </a:lvl4pPr>
            <a:lvl5pPr marL="2057400" indent="-228600" eaLnBrk="0" hangingPunct="0">
              <a:tabLst>
                <a:tab pos="688975" algn="l"/>
                <a:tab pos="1824038" algn="l"/>
                <a:tab pos="2735263" algn="l"/>
                <a:tab pos="45799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defRPr>
            </a:lvl9pPr>
          </a:lstStyle>
          <a:p>
            <a:pPr eaLnBrk="1" hangingPunct="1">
              <a:lnSpc>
                <a:spcPct val="90000"/>
              </a:lnSpc>
            </a:pPr>
            <a:endParaRPr lang="en-US" altLang="en-US">
              <a:solidFill>
                <a:srgbClr val="000000"/>
              </a:solidFill>
              <a:latin typeface="Courier New" panose="02070309020205020404" pitchFamily="49" charset="0"/>
            </a:endParaRPr>
          </a:p>
          <a:p>
            <a:pPr eaLnBrk="1" hangingPunct="1">
              <a:lnSpc>
                <a:spcPct val="90000"/>
              </a:lnSpc>
            </a:pPr>
            <a:endParaRPr lang="en-US" altLang="en-US">
              <a:solidFill>
                <a:srgbClr val="000000"/>
              </a:solidFill>
              <a:latin typeface="Courier New" panose="02070309020205020404" pitchFamily="49" charset="0"/>
            </a:endParaRPr>
          </a:p>
        </p:txBody>
      </p:sp>
      <p:sp>
        <p:nvSpPr>
          <p:cNvPr id="46086" name="Rectangle 6">
            <a:extLst>
              <a:ext uri="{FF2B5EF4-FFF2-40B4-BE49-F238E27FC236}">
                <a16:creationId xmlns:a16="http://schemas.microsoft.com/office/drawing/2014/main" id="{CF1E3FF7-2186-5562-A185-822CB61F4802}"/>
              </a:ext>
            </a:extLst>
          </p:cNvPr>
          <p:cNvSpPr>
            <a:spLocks noChangeArrowheads="1"/>
          </p:cNvSpPr>
          <p:nvPr/>
        </p:nvSpPr>
        <p:spPr bwMode="blackWhite">
          <a:xfrm>
            <a:off x="2362200" y="2720976"/>
            <a:ext cx="7748588" cy="169862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4579938" algn="l"/>
              </a:tabLst>
              <a:defRPr/>
            </a:pPr>
            <a:r>
              <a:rPr lang="en-US" sz="1600">
                <a:solidFill>
                  <a:srgbClr val="000000"/>
                </a:solidFill>
                <a:latin typeface="Courier New" pitchFamily="49" charset="0"/>
              </a:rPr>
              <a:t>DELETE FROM employees</a:t>
            </a:r>
          </a:p>
          <a:p>
            <a:pPr>
              <a:tabLst>
                <a:tab pos="688975" algn="l"/>
                <a:tab pos="1824038" algn="l"/>
                <a:tab pos="2735263" algn="l"/>
                <a:tab pos="4579938" algn="l"/>
              </a:tabLst>
              <a:defRPr/>
            </a:pPr>
            <a:r>
              <a:rPr lang="en-US" sz="1600">
                <a:solidFill>
                  <a:srgbClr val="000000"/>
                </a:solidFill>
                <a:latin typeface="Courier New" pitchFamily="49" charset="0"/>
              </a:rPr>
              <a:t>WHERE  department_id =</a:t>
            </a:r>
          </a:p>
          <a:p>
            <a:pPr>
              <a:tabLst>
                <a:tab pos="688975" algn="l"/>
                <a:tab pos="1824038" algn="l"/>
                <a:tab pos="2735263" algn="l"/>
                <a:tab pos="4579938" algn="l"/>
              </a:tabLst>
              <a:defRPr/>
            </a:pPr>
            <a:r>
              <a:rPr lang="en-US" sz="1600">
                <a:solidFill>
                  <a:srgbClr val="000000"/>
                </a:solidFill>
                <a:latin typeface="Courier New" pitchFamily="49" charset="0"/>
              </a:rPr>
              <a:t>                       (SELECT department_id</a:t>
            </a:r>
          </a:p>
          <a:p>
            <a:pPr>
              <a:tabLst>
                <a:tab pos="688975" algn="l"/>
                <a:tab pos="1824038" algn="l"/>
                <a:tab pos="2735263" algn="l"/>
                <a:tab pos="4579938" algn="l"/>
              </a:tabLst>
              <a:defRPr/>
            </a:pPr>
            <a:r>
              <a:rPr lang="en-US" sz="1600">
                <a:solidFill>
                  <a:srgbClr val="000000"/>
                </a:solidFill>
                <a:latin typeface="Courier New" pitchFamily="49" charset="0"/>
              </a:rPr>
              <a:t>                        FROM   departments</a:t>
            </a:r>
          </a:p>
          <a:p>
            <a:pPr>
              <a:tabLst>
                <a:tab pos="688975" algn="l"/>
                <a:tab pos="1824038" algn="l"/>
                <a:tab pos="2735263" algn="l"/>
                <a:tab pos="4579938" algn="l"/>
              </a:tabLst>
              <a:defRPr/>
            </a:pPr>
            <a:r>
              <a:rPr lang="en-US" sz="1600">
                <a:solidFill>
                  <a:srgbClr val="000000"/>
                </a:solidFill>
                <a:latin typeface="Courier New" pitchFamily="49" charset="0"/>
              </a:rPr>
              <a:t>                        WHERE  department_name LIKE '%Public%');</a:t>
            </a:r>
          </a:p>
          <a:p>
            <a:pPr>
              <a:tabLst>
                <a:tab pos="688975" algn="l"/>
                <a:tab pos="1824038" algn="l"/>
                <a:tab pos="2735263" algn="l"/>
                <a:tab pos="4579938" algn="l"/>
              </a:tabLst>
              <a:defRPr/>
            </a:pPr>
            <a:r>
              <a:rPr lang="en-US" sz="1600">
                <a:solidFill>
                  <a:srgbClr val="FF3300"/>
                </a:solidFill>
                <a:effectLst>
                  <a:outerShdw blurRad="38100" dist="38100" dir="2700000" algn="tl">
                    <a:srgbClr val="FFFFFF"/>
                  </a:outerShdw>
                </a:effectLst>
                <a:latin typeface="Courier New" pitchFamily="49" charset="0"/>
              </a:rPr>
              <a:t>1 row deleted.</a:t>
            </a:r>
          </a:p>
        </p:txBody>
      </p:sp>
      <p:sp>
        <p:nvSpPr>
          <p:cNvPr id="46083" name="Rectangle 3">
            <a:extLst>
              <a:ext uri="{FF2B5EF4-FFF2-40B4-BE49-F238E27FC236}">
                <a16:creationId xmlns:a16="http://schemas.microsoft.com/office/drawing/2014/main" id="{135075AF-B165-A252-1B81-18A652CC9975}"/>
              </a:ext>
            </a:extLst>
          </p:cNvPr>
          <p:cNvSpPr>
            <a:spLocks noGrp="1" noChangeArrowheads="1"/>
          </p:cNvSpPr>
          <p:nvPr>
            <p:ph type="title"/>
          </p:nvPr>
        </p:nvSpPr>
        <p:spPr>
          <a:xfrm>
            <a:off x="2136775" y="228600"/>
            <a:ext cx="8153400" cy="990600"/>
          </a:xfrm>
        </p:spPr>
        <p:txBody>
          <a:bodyPr>
            <a:normAutofit fontScale="90000"/>
          </a:bodyPr>
          <a:lstStyle/>
          <a:p>
            <a:pPr>
              <a:defRPr/>
            </a:pPr>
            <a:r>
              <a:rPr lang="en-US"/>
              <a:t>Deleting Rows Based </a:t>
            </a:r>
            <a:br>
              <a:rPr lang="en-US"/>
            </a:br>
            <a:r>
              <a:rPr lang="en-US"/>
              <a:t>on Another Table</a:t>
            </a:r>
          </a:p>
        </p:txBody>
      </p:sp>
      <p:sp>
        <p:nvSpPr>
          <p:cNvPr id="46084" name="Rectangle 4">
            <a:extLst>
              <a:ext uri="{FF2B5EF4-FFF2-40B4-BE49-F238E27FC236}">
                <a16:creationId xmlns:a16="http://schemas.microsoft.com/office/drawing/2014/main" id="{0E95EA61-8FD0-CCF6-BE88-7092D6734B50}"/>
              </a:ext>
            </a:extLst>
          </p:cNvPr>
          <p:cNvSpPr>
            <a:spLocks noGrp="1" noChangeArrowheads="1"/>
          </p:cNvSpPr>
          <p:nvPr>
            <p:ph idx="1"/>
          </p:nvPr>
        </p:nvSpPr>
        <p:spPr>
          <a:xfrm>
            <a:off x="2398713" y="1903414"/>
            <a:ext cx="7385050" cy="644525"/>
          </a:xfrm>
        </p:spPr>
        <p:txBody>
          <a:bodyPr>
            <a:normAutofit fontScale="85000" lnSpcReduction="20000"/>
          </a:bodyPr>
          <a:lstStyle/>
          <a:p>
            <a:pPr>
              <a:lnSpc>
                <a:spcPct val="65000"/>
              </a:lnSpc>
              <a:buFont typeface="Arial" pitchFamily="34" charset="0"/>
              <a:buNone/>
              <a:defRPr/>
            </a:pPr>
            <a:r>
              <a:rPr lang="en-US" dirty="0"/>
              <a:t>Use </a:t>
            </a:r>
            <a:r>
              <a:rPr lang="en-US" dirty="0" err="1"/>
              <a:t>subqueries</a:t>
            </a:r>
            <a:r>
              <a:rPr lang="en-US" dirty="0"/>
              <a:t> in </a:t>
            </a:r>
            <a:r>
              <a:rPr lang="en-US" dirty="0">
                <a:latin typeface="Courier New" pitchFamily="49" charset="0"/>
              </a:rPr>
              <a:t>DELETE</a:t>
            </a:r>
            <a:r>
              <a:rPr lang="en-US" dirty="0"/>
              <a:t> statements to remove </a:t>
            </a:r>
          </a:p>
          <a:p>
            <a:pPr>
              <a:lnSpc>
                <a:spcPct val="65000"/>
              </a:lnSpc>
              <a:buFont typeface="Arial" pitchFamily="34" charset="0"/>
              <a:buNone/>
              <a:defRPr/>
            </a:pPr>
            <a:r>
              <a:rPr lang="en-US" dirty="0"/>
              <a:t>rows from a table based on values from another table.</a:t>
            </a:r>
          </a:p>
        </p:txBody>
      </p:sp>
      <p:sp>
        <p:nvSpPr>
          <p:cNvPr id="31750" name="Rectangle 5">
            <a:extLst>
              <a:ext uri="{FF2B5EF4-FFF2-40B4-BE49-F238E27FC236}">
                <a16:creationId xmlns:a16="http://schemas.microsoft.com/office/drawing/2014/main" id="{A8A41BC6-41F2-15F7-9C54-BE137F1753D0}"/>
              </a:ext>
            </a:extLst>
          </p:cNvPr>
          <p:cNvSpPr>
            <a:spLocks noChangeArrowheads="1"/>
          </p:cNvSpPr>
          <p:nvPr/>
        </p:nvSpPr>
        <p:spPr bwMode="ltGray">
          <a:xfrm>
            <a:off x="5208588" y="3257550"/>
            <a:ext cx="4887912" cy="8763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4355FA-ACDE-6C8D-8112-C0D962CEB281}"/>
              </a:ext>
            </a:extLst>
          </p:cNvPr>
          <p:cNvSpPr>
            <a:spLocks noGrp="1"/>
          </p:cNvSpPr>
          <p:nvPr>
            <p:ph type="sldNum" sz="quarter" idx="12"/>
          </p:nvPr>
        </p:nvSpPr>
        <p:spPr/>
        <p:txBody>
          <a:bodyPr/>
          <a:lstStyle/>
          <a:p>
            <a:fld id="{0E33937D-0158-4678-B077-B2F7B30EE3D0}" type="slidenum">
              <a:rPr lang="en-PK" smtClean="0"/>
              <a:t>52</a:t>
            </a:fld>
            <a:endParaRPr lang="en-PK"/>
          </a:p>
        </p:txBody>
      </p:sp>
      <p:pic>
        <p:nvPicPr>
          <p:cNvPr id="5" name="Picture 4">
            <a:extLst>
              <a:ext uri="{FF2B5EF4-FFF2-40B4-BE49-F238E27FC236}">
                <a16:creationId xmlns:a16="http://schemas.microsoft.com/office/drawing/2014/main" id="{DC5579E5-24BA-6197-7131-08A9C148876D}"/>
              </a:ext>
            </a:extLst>
          </p:cNvPr>
          <p:cNvPicPr>
            <a:picLocks noChangeAspect="1"/>
          </p:cNvPicPr>
          <p:nvPr/>
        </p:nvPicPr>
        <p:blipFill>
          <a:blip r:embed="rId2"/>
          <a:stretch>
            <a:fillRect/>
          </a:stretch>
        </p:blipFill>
        <p:spPr>
          <a:xfrm>
            <a:off x="3094713" y="2217683"/>
            <a:ext cx="6002573" cy="3376447"/>
          </a:xfrm>
          <a:prstGeom prst="rect">
            <a:avLst/>
          </a:prstGeom>
        </p:spPr>
      </p:pic>
    </p:spTree>
    <p:extLst>
      <p:ext uri="{BB962C8B-B14F-4D97-AF65-F5344CB8AC3E}">
        <p14:creationId xmlns:p14="http://schemas.microsoft.com/office/powerpoint/2010/main" val="272597822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Machine Learning? - by Rahul Dogra - AI World Today">
            <a:extLst>
              <a:ext uri="{FF2B5EF4-FFF2-40B4-BE49-F238E27FC236}">
                <a16:creationId xmlns:a16="http://schemas.microsoft.com/office/drawing/2014/main" id="{CB50F785-7A0F-4846-E1CB-F53A7F49EE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7266"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7FAC8F-2656-E731-B553-983A6F80548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Happy Learning!</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809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Case</a:t>
            </a:r>
          </a:p>
        </p:txBody>
      </p:sp>
      <p:pic>
        <p:nvPicPr>
          <p:cNvPr id="6" name="Content Placeholder 5">
            <a:extLst>
              <a:ext uri="{FF2B5EF4-FFF2-40B4-BE49-F238E27FC236}">
                <a16:creationId xmlns:a16="http://schemas.microsoft.com/office/drawing/2014/main" id="{76E6F0FE-A947-243E-23F8-83BC33970483}"/>
              </a:ext>
            </a:extLst>
          </p:cNvPr>
          <p:cNvPicPr>
            <a:picLocks noGrp="1" noChangeAspect="1"/>
          </p:cNvPicPr>
          <p:nvPr>
            <p:ph idx="1"/>
          </p:nvPr>
        </p:nvPicPr>
        <p:blipFill>
          <a:blip r:embed="rId2"/>
          <a:stretch>
            <a:fillRect/>
          </a:stretch>
        </p:blipFill>
        <p:spPr>
          <a:xfrm>
            <a:off x="1506132" y="1900152"/>
            <a:ext cx="8857615" cy="3057696"/>
          </a:xfrm>
        </p:spPr>
      </p:pic>
    </p:spTree>
    <p:extLst>
      <p:ext uri="{BB962C8B-B14F-4D97-AF65-F5344CB8AC3E}">
        <p14:creationId xmlns:p14="http://schemas.microsoft.com/office/powerpoint/2010/main" val="276281811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IFNULL</a:t>
            </a:r>
          </a:p>
        </p:txBody>
      </p:sp>
      <p:sp>
        <p:nvSpPr>
          <p:cNvPr id="3" name="Content Placeholder 2">
            <a:extLst>
              <a:ext uri="{FF2B5EF4-FFF2-40B4-BE49-F238E27FC236}">
                <a16:creationId xmlns:a16="http://schemas.microsoft.com/office/drawing/2014/main" id="{3CD1275B-1927-7C0E-3656-EB9233E1A97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IFNULL() function returns a specified value if the expression is NULL.</a:t>
            </a:r>
          </a:p>
          <a:p>
            <a:pPr algn="l"/>
            <a:r>
              <a:rPr lang="en-US" b="0" i="0" dirty="0">
                <a:solidFill>
                  <a:srgbClr val="000000"/>
                </a:solidFill>
                <a:effectLst/>
                <a:latin typeface="Verdana" panose="020B0604030504040204" pitchFamily="34" charset="0"/>
              </a:rPr>
              <a:t>If the expression is NOT NULL, this function returns the expression.</a:t>
            </a:r>
          </a:p>
        </p:txBody>
      </p:sp>
      <p:sp>
        <p:nvSpPr>
          <p:cNvPr id="8" name="Trapezoid 7">
            <a:extLst>
              <a:ext uri="{FF2B5EF4-FFF2-40B4-BE49-F238E27FC236}">
                <a16:creationId xmlns:a16="http://schemas.microsoft.com/office/drawing/2014/main" id="{4530E05D-55FC-10D8-70C3-270BC0EAEB4C}"/>
              </a:ext>
            </a:extLst>
          </p:cNvPr>
          <p:cNvSpPr/>
          <p:nvPr/>
        </p:nvSpPr>
        <p:spPr>
          <a:xfrm flipV="1">
            <a:off x="2357120" y="4577979"/>
            <a:ext cx="7396201" cy="659524"/>
          </a:xfrm>
          <a:prstGeom prst="trapezoid">
            <a:avLst>
              <a:gd name="adj" fmla="val 353128"/>
            </a:avLst>
          </a:prstGeom>
          <a:solidFill>
            <a:schemeClr val="bg1">
              <a:lumMod val="65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8E499D-7C7C-7F5B-27CB-68D30FD4D0C7}"/>
              </a:ext>
            </a:extLst>
          </p:cNvPr>
          <p:cNvPicPr>
            <a:picLocks noChangeAspect="1"/>
          </p:cNvPicPr>
          <p:nvPr/>
        </p:nvPicPr>
        <p:blipFill rotWithShape="1">
          <a:blip r:embed="rId2"/>
          <a:srcRect t="6694" r="32707" b="75971"/>
          <a:stretch/>
        </p:blipFill>
        <p:spPr>
          <a:xfrm>
            <a:off x="2438679" y="3303637"/>
            <a:ext cx="7079693" cy="1327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E90E4A5-B08D-01BF-BCC5-249CDAC17CEB}"/>
              </a:ext>
            </a:extLst>
          </p:cNvPr>
          <p:cNvPicPr>
            <a:picLocks noChangeAspect="1"/>
          </p:cNvPicPr>
          <p:nvPr/>
        </p:nvPicPr>
        <p:blipFill rotWithShape="1">
          <a:blip r:embed="rId2"/>
          <a:srcRect t="65498" r="29350" b="1500"/>
          <a:stretch/>
        </p:blipFill>
        <p:spPr>
          <a:xfrm>
            <a:off x="4113501" y="5188735"/>
            <a:ext cx="3844924" cy="1522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78089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IFNULL</a:t>
            </a:r>
          </a:p>
        </p:txBody>
      </p:sp>
      <p:sp>
        <p:nvSpPr>
          <p:cNvPr id="3" name="Content Placeholder 2">
            <a:extLst>
              <a:ext uri="{FF2B5EF4-FFF2-40B4-BE49-F238E27FC236}">
                <a16:creationId xmlns:a16="http://schemas.microsoft.com/office/drawing/2014/main" id="{3CD1275B-1927-7C0E-3656-EB9233E1A97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IFNULL() function returns a specified value if the expression is NULL.</a:t>
            </a:r>
          </a:p>
          <a:p>
            <a:pPr algn="l"/>
            <a:r>
              <a:rPr lang="en-US" b="0" i="0" dirty="0">
                <a:solidFill>
                  <a:srgbClr val="000000"/>
                </a:solidFill>
                <a:effectLst/>
                <a:latin typeface="Verdana" panose="020B0604030504040204" pitchFamily="34" charset="0"/>
              </a:rPr>
              <a:t>If the expression is NOT NULL, this function returns the expression.</a:t>
            </a:r>
          </a:p>
        </p:txBody>
      </p:sp>
      <p:sp>
        <p:nvSpPr>
          <p:cNvPr id="8" name="Trapezoid 7">
            <a:extLst>
              <a:ext uri="{FF2B5EF4-FFF2-40B4-BE49-F238E27FC236}">
                <a16:creationId xmlns:a16="http://schemas.microsoft.com/office/drawing/2014/main" id="{4530E05D-55FC-10D8-70C3-270BC0EAEB4C}"/>
              </a:ext>
            </a:extLst>
          </p:cNvPr>
          <p:cNvSpPr/>
          <p:nvPr/>
        </p:nvSpPr>
        <p:spPr>
          <a:xfrm flipV="1">
            <a:off x="3169084" y="4812376"/>
            <a:ext cx="5669280" cy="659524"/>
          </a:xfrm>
          <a:prstGeom prst="trapezoid">
            <a:avLst>
              <a:gd name="adj" fmla="val 353128"/>
            </a:avLst>
          </a:prstGeom>
          <a:solidFill>
            <a:schemeClr val="bg1">
              <a:lumMod val="65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27E03A-06BD-6FDD-B195-B61597F317A7}"/>
              </a:ext>
            </a:extLst>
          </p:cNvPr>
          <p:cNvPicPr>
            <a:picLocks noChangeAspect="1"/>
          </p:cNvPicPr>
          <p:nvPr/>
        </p:nvPicPr>
        <p:blipFill rotWithShape="1">
          <a:blip r:embed="rId2"/>
          <a:srcRect t="1" r="39298" b="82906"/>
          <a:stretch/>
        </p:blipFill>
        <p:spPr>
          <a:xfrm>
            <a:off x="3003753" y="3240015"/>
            <a:ext cx="5999943" cy="1526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C487441-6291-3F5D-CAB4-BF83F5C151CC}"/>
              </a:ext>
            </a:extLst>
          </p:cNvPr>
          <p:cNvPicPr>
            <a:picLocks noChangeAspect="1"/>
          </p:cNvPicPr>
          <p:nvPr/>
        </p:nvPicPr>
        <p:blipFill rotWithShape="1">
          <a:blip r:embed="rId2"/>
          <a:srcRect t="64422" r="47876"/>
          <a:stretch/>
        </p:blipFill>
        <p:spPr>
          <a:xfrm>
            <a:off x="4307840" y="5190263"/>
            <a:ext cx="3393440" cy="1591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333069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3F5CDA36-AAC9-ACD4-EB23-4E553E33999E}"/>
              </a:ext>
            </a:extLst>
          </p:cNvPr>
          <p:cNvSpPr>
            <a:spLocks noGrp="1"/>
          </p:cNvSpPr>
          <p:nvPr>
            <p:ph type="title"/>
          </p:nvPr>
        </p:nvSpPr>
        <p:spPr>
          <a:xfrm>
            <a:off x="2136775" y="228600"/>
            <a:ext cx="8153400" cy="990600"/>
          </a:xfrm>
        </p:spPr>
        <p:txBody>
          <a:bodyPr/>
          <a:lstStyle/>
          <a:p>
            <a:r>
              <a:rPr lang="en-US" altLang="en-US" dirty="0"/>
              <a:t>Data Transforming: NULLIF</a:t>
            </a:r>
          </a:p>
        </p:txBody>
      </p:sp>
      <p:sp>
        <p:nvSpPr>
          <p:cNvPr id="3" name="Content Placeholder 2">
            <a:extLst>
              <a:ext uri="{FF2B5EF4-FFF2-40B4-BE49-F238E27FC236}">
                <a16:creationId xmlns:a16="http://schemas.microsoft.com/office/drawing/2014/main" id="{3CD1275B-1927-7C0E-3656-EB9233E1A97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NULLIF() function compares two expressions and returns NULL if they are equal. Otherwise, the first expression is returned.</a:t>
            </a:r>
          </a:p>
        </p:txBody>
      </p:sp>
      <p:sp>
        <p:nvSpPr>
          <p:cNvPr id="8" name="Trapezoid 7">
            <a:extLst>
              <a:ext uri="{FF2B5EF4-FFF2-40B4-BE49-F238E27FC236}">
                <a16:creationId xmlns:a16="http://schemas.microsoft.com/office/drawing/2014/main" id="{4530E05D-55FC-10D8-70C3-270BC0EAEB4C}"/>
              </a:ext>
            </a:extLst>
          </p:cNvPr>
          <p:cNvSpPr/>
          <p:nvPr/>
        </p:nvSpPr>
        <p:spPr>
          <a:xfrm flipV="1">
            <a:off x="3682077" y="4623433"/>
            <a:ext cx="4644965" cy="659524"/>
          </a:xfrm>
          <a:prstGeom prst="trapezoid">
            <a:avLst>
              <a:gd name="adj" fmla="val 353128"/>
            </a:avLst>
          </a:prstGeom>
          <a:solidFill>
            <a:schemeClr val="bg1">
              <a:lumMod val="65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CB804F-C5D1-44E2-13B0-38D9BB63EFDC}"/>
              </a:ext>
            </a:extLst>
          </p:cNvPr>
          <p:cNvPicPr>
            <a:picLocks noChangeAspect="1"/>
          </p:cNvPicPr>
          <p:nvPr/>
        </p:nvPicPr>
        <p:blipFill rotWithShape="1">
          <a:blip r:embed="rId2"/>
          <a:srcRect b="82971"/>
          <a:stretch/>
        </p:blipFill>
        <p:spPr>
          <a:xfrm>
            <a:off x="3260524" y="3068273"/>
            <a:ext cx="5340409" cy="1536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22E41252-8689-49C8-7A57-179D99C77AAE}"/>
              </a:ext>
            </a:extLst>
          </p:cNvPr>
          <p:cNvPicPr>
            <a:picLocks noChangeAspect="1"/>
          </p:cNvPicPr>
          <p:nvPr/>
        </p:nvPicPr>
        <p:blipFill rotWithShape="1">
          <a:blip r:embed="rId2"/>
          <a:srcRect t="64263"/>
          <a:stretch/>
        </p:blipFill>
        <p:spPr>
          <a:xfrm>
            <a:off x="4540654" y="4943035"/>
            <a:ext cx="2937106" cy="1773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650417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6787</Words>
  <Application>Microsoft Office PowerPoint</Application>
  <PresentationFormat>Widescreen</PresentationFormat>
  <Paragraphs>789</Paragraphs>
  <Slides>53</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4" baseType="lpstr">
      <vt:lpstr>Arial</vt:lpstr>
      <vt:lpstr>Calibri</vt:lpstr>
      <vt:lpstr>Calibri Light</vt:lpstr>
      <vt:lpstr>Courier New</vt:lpstr>
      <vt:lpstr>Times</vt:lpstr>
      <vt:lpstr>Times New Roman</vt:lpstr>
      <vt:lpstr>Tw Cen MT</vt:lpstr>
      <vt:lpstr>Verdana</vt:lpstr>
      <vt:lpstr>Wingdings</vt:lpstr>
      <vt:lpstr>Office Theme</vt:lpstr>
      <vt:lpstr>Document</vt:lpstr>
      <vt:lpstr>PowerPoint Presentation</vt:lpstr>
      <vt:lpstr>Contents</vt:lpstr>
      <vt:lpstr>Transforming Data</vt:lpstr>
      <vt:lpstr>Data Transforming: IF</vt:lpstr>
      <vt:lpstr>Data Transforming: Case</vt:lpstr>
      <vt:lpstr>Data Transforming: Case</vt:lpstr>
      <vt:lpstr>Data Transforming: IFNULL</vt:lpstr>
      <vt:lpstr>Data Transforming: IFNULL</vt:lpstr>
      <vt:lpstr>Data Transforming: NULLIF</vt:lpstr>
      <vt:lpstr>Data Transforming: NULLIF</vt:lpstr>
      <vt:lpstr>Data Transforming: COALESCE()</vt:lpstr>
      <vt:lpstr>Creating Data Storage Objects</vt:lpstr>
      <vt:lpstr>Database Objects</vt:lpstr>
      <vt:lpstr>Naming Rules</vt:lpstr>
      <vt:lpstr>The CREATE TABLE Statement</vt:lpstr>
      <vt:lpstr>Referencing Another User’s Tables</vt:lpstr>
      <vt:lpstr>The DEFAULT Option</vt:lpstr>
      <vt:lpstr>Creating Tables</vt:lpstr>
      <vt:lpstr>Tables in the Oracle Database</vt:lpstr>
      <vt:lpstr>Querying the Data Dictionary</vt:lpstr>
      <vt:lpstr>Data Types</vt:lpstr>
      <vt:lpstr>Creating a Table  by Using a Subquery Syntax</vt:lpstr>
      <vt:lpstr>Creating a Table by Using a Subquery</vt:lpstr>
      <vt:lpstr>The ALTER TABLE Statement</vt:lpstr>
      <vt:lpstr>The ALTER TABLE Statement</vt:lpstr>
      <vt:lpstr>Adding a Column</vt:lpstr>
      <vt:lpstr>Adding a Column</vt:lpstr>
      <vt:lpstr>Modifying a Column</vt:lpstr>
      <vt:lpstr>Dropping a Column</vt:lpstr>
      <vt:lpstr>Dropping a Table</vt:lpstr>
      <vt:lpstr>Loading Data to Storage</vt:lpstr>
      <vt:lpstr>Data Manipulation Language</vt:lpstr>
      <vt:lpstr>Adding a New Row to a Table</vt:lpstr>
      <vt:lpstr>The INSERT Statement Syntax</vt:lpstr>
      <vt:lpstr>Inserting New Rows</vt:lpstr>
      <vt:lpstr>Inserting Rows with Null Values</vt:lpstr>
      <vt:lpstr>Inserting Special Values</vt:lpstr>
      <vt:lpstr>Inserting Specific Date Values</vt:lpstr>
      <vt:lpstr>Copying Rows  from Another Table</vt:lpstr>
      <vt:lpstr>Changing Data in a Table</vt:lpstr>
      <vt:lpstr>The UPDATE Statement Syntax</vt:lpstr>
      <vt:lpstr>Updating Rows in a Table</vt:lpstr>
      <vt:lpstr>Problem</vt:lpstr>
      <vt:lpstr>Updating Two Columns with a Subquery</vt:lpstr>
      <vt:lpstr>Problem</vt:lpstr>
      <vt:lpstr>Updating Rows Based  on Another Table</vt:lpstr>
      <vt:lpstr>Updating Rows:  Integrity Constraint Error</vt:lpstr>
      <vt:lpstr>Removing a Row from a Table </vt:lpstr>
      <vt:lpstr>The DELETE Statement</vt:lpstr>
      <vt:lpstr>Deleting Rows from a Table</vt:lpstr>
      <vt:lpstr>Deleting Rows Based  on Another Table</vt:lpstr>
      <vt:lpstr>PowerPoint Presentation</vt:lpstr>
      <vt:lpstr>Happy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Shafait</dc:creator>
  <cp:lastModifiedBy>Bilal Hafiz Syed</cp:lastModifiedBy>
  <cp:revision>80</cp:revision>
  <dcterms:created xsi:type="dcterms:W3CDTF">2023-05-28T17:43:48Z</dcterms:created>
  <dcterms:modified xsi:type="dcterms:W3CDTF">2023-08-09T05:05:26Z</dcterms:modified>
</cp:coreProperties>
</file>