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2" r:id="rId2"/>
  </p:sldMasterIdLst>
  <p:notesMasterIdLst>
    <p:notesMasterId r:id="rId34"/>
  </p:notesMasterIdLst>
  <p:sldIdLst>
    <p:sldId id="256" r:id="rId3"/>
    <p:sldId id="257" r:id="rId4"/>
    <p:sldId id="258" r:id="rId5"/>
    <p:sldId id="261" r:id="rId6"/>
    <p:sldId id="260" r:id="rId7"/>
    <p:sldId id="269" r:id="rId8"/>
    <p:sldId id="265" r:id="rId9"/>
    <p:sldId id="266" r:id="rId10"/>
    <p:sldId id="267" r:id="rId11"/>
    <p:sldId id="268" r:id="rId12"/>
    <p:sldId id="272" r:id="rId13"/>
    <p:sldId id="271" r:id="rId14"/>
    <p:sldId id="273" r:id="rId15"/>
    <p:sldId id="262" r:id="rId16"/>
    <p:sldId id="274" r:id="rId17"/>
    <p:sldId id="275" r:id="rId18"/>
    <p:sldId id="276" r:id="rId19"/>
    <p:sldId id="277" r:id="rId20"/>
    <p:sldId id="280" r:id="rId21"/>
    <p:sldId id="281" r:id="rId22"/>
    <p:sldId id="263" r:id="rId23"/>
    <p:sldId id="264" r:id="rId24"/>
    <p:sldId id="278" r:id="rId25"/>
    <p:sldId id="279" r:id="rId26"/>
    <p:sldId id="283" r:id="rId27"/>
    <p:sldId id="282" r:id="rId28"/>
    <p:sldId id="285" r:id="rId29"/>
    <p:sldId id="286" r:id="rId30"/>
    <p:sldId id="287" r:id="rId31"/>
    <p:sldId id="270" r:id="rId32"/>
    <p:sldId id="259" r:id="rId3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SIKUKdiHVpR28nFfK5dN0zUp8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38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A032A-BDC5-432C-9AB7-8B262822B639}" type="doc">
      <dgm:prSet loTypeId="urn:microsoft.com/office/officeart/2005/8/layout/hierarchy2" loCatId="hierarchy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8FE038F-F1A6-441F-AB2C-A178F520524E}">
      <dgm:prSet phldrT="[Text]"/>
      <dgm:spPr/>
      <dgm:t>
        <a:bodyPr/>
        <a:lstStyle/>
        <a:p>
          <a:r>
            <a:rPr lang="en-GB" dirty="0"/>
            <a:t>Machine learning</a:t>
          </a:r>
          <a:endParaRPr lang="en-US" dirty="0"/>
        </a:p>
      </dgm:t>
    </dgm:pt>
    <dgm:pt modelId="{846638C4-6D03-45BA-8A4B-C131789707F1}" type="parTrans" cxnId="{46769607-02AF-4A01-A3AE-7F9D66E83F72}">
      <dgm:prSet/>
      <dgm:spPr/>
      <dgm:t>
        <a:bodyPr/>
        <a:lstStyle/>
        <a:p>
          <a:endParaRPr lang="en-US"/>
        </a:p>
      </dgm:t>
    </dgm:pt>
    <dgm:pt modelId="{22528413-4D93-4AF2-9407-0B5869E679D8}" type="sibTrans" cxnId="{46769607-02AF-4A01-A3AE-7F9D66E83F72}">
      <dgm:prSet/>
      <dgm:spPr/>
      <dgm:t>
        <a:bodyPr/>
        <a:lstStyle/>
        <a:p>
          <a:endParaRPr lang="en-US"/>
        </a:p>
      </dgm:t>
    </dgm:pt>
    <dgm:pt modelId="{26531094-5F8B-4677-8D70-3EB8D40987D4}">
      <dgm:prSet phldrT="[Text]"/>
      <dgm:spPr/>
      <dgm:t>
        <a:bodyPr/>
        <a:lstStyle/>
        <a:p>
          <a:r>
            <a:rPr lang="en-GB" dirty="0"/>
            <a:t>Supervised learning</a:t>
          </a:r>
          <a:endParaRPr lang="en-US" dirty="0"/>
        </a:p>
      </dgm:t>
    </dgm:pt>
    <dgm:pt modelId="{33AA75BE-926F-41FF-8CB1-DF3825AC37C9}" type="parTrans" cxnId="{E2C1941A-3EF1-406A-86F4-2CDB4B12537C}">
      <dgm:prSet/>
      <dgm:spPr/>
      <dgm:t>
        <a:bodyPr/>
        <a:lstStyle/>
        <a:p>
          <a:endParaRPr lang="en-US"/>
        </a:p>
      </dgm:t>
    </dgm:pt>
    <dgm:pt modelId="{D1819BAC-8769-412B-B9EA-707F61DA3B5E}" type="sibTrans" cxnId="{E2C1941A-3EF1-406A-86F4-2CDB4B12537C}">
      <dgm:prSet/>
      <dgm:spPr/>
      <dgm:t>
        <a:bodyPr/>
        <a:lstStyle/>
        <a:p>
          <a:endParaRPr lang="en-US"/>
        </a:p>
      </dgm:t>
    </dgm:pt>
    <dgm:pt modelId="{21BDBDBE-E0F4-4937-B948-899A11303117}">
      <dgm:prSet phldrT="[Text]"/>
      <dgm:spPr/>
      <dgm:t>
        <a:bodyPr/>
        <a:lstStyle/>
        <a:p>
          <a:r>
            <a:rPr lang="en-GB" dirty="0"/>
            <a:t>Classification</a:t>
          </a:r>
          <a:endParaRPr lang="en-US" dirty="0"/>
        </a:p>
      </dgm:t>
    </dgm:pt>
    <dgm:pt modelId="{44B6D64D-55B2-441A-9C05-D96C11A6E4DB}" type="parTrans" cxnId="{3E98C55E-ACE4-4CE7-B343-4D5BE362EE81}">
      <dgm:prSet/>
      <dgm:spPr/>
      <dgm:t>
        <a:bodyPr/>
        <a:lstStyle/>
        <a:p>
          <a:endParaRPr lang="en-US"/>
        </a:p>
      </dgm:t>
    </dgm:pt>
    <dgm:pt modelId="{DF7FF08A-DF52-40F8-8D95-184D9B2381A1}" type="sibTrans" cxnId="{3E98C55E-ACE4-4CE7-B343-4D5BE362EE81}">
      <dgm:prSet/>
      <dgm:spPr/>
      <dgm:t>
        <a:bodyPr/>
        <a:lstStyle/>
        <a:p>
          <a:endParaRPr lang="en-US"/>
        </a:p>
      </dgm:t>
    </dgm:pt>
    <dgm:pt modelId="{C7DA886F-CBD9-4018-A261-C3158ACA054E}">
      <dgm:prSet phldrT="[Text]"/>
      <dgm:spPr/>
      <dgm:t>
        <a:bodyPr/>
        <a:lstStyle/>
        <a:p>
          <a:r>
            <a:rPr lang="en-GB" dirty="0"/>
            <a:t>Regression</a:t>
          </a:r>
          <a:endParaRPr lang="en-US" dirty="0"/>
        </a:p>
      </dgm:t>
    </dgm:pt>
    <dgm:pt modelId="{EB3353ED-90B3-4052-9278-9FE7DE17F154}" type="parTrans" cxnId="{83676E90-0164-4B04-8DEE-71FF78CF0824}">
      <dgm:prSet/>
      <dgm:spPr/>
      <dgm:t>
        <a:bodyPr/>
        <a:lstStyle/>
        <a:p>
          <a:endParaRPr lang="en-US"/>
        </a:p>
      </dgm:t>
    </dgm:pt>
    <dgm:pt modelId="{22482FAF-7FC2-4756-8B04-64D2D4AD7141}" type="sibTrans" cxnId="{83676E90-0164-4B04-8DEE-71FF78CF0824}">
      <dgm:prSet/>
      <dgm:spPr/>
      <dgm:t>
        <a:bodyPr/>
        <a:lstStyle/>
        <a:p>
          <a:endParaRPr lang="en-US"/>
        </a:p>
      </dgm:t>
    </dgm:pt>
    <dgm:pt modelId="{26566A0B-FAA6-4733-8404-C948B0C71F17}">
      <dgm:prSet phldrT="[Text]"/>
      <dgm:spPr/>
      <dgm:t>
        <a:bodyPr/>
        <a:lstStyle/>
        <a:p>
          <a:r>
            <a:rPr lang="en-GB" dirty="0"/>
            <a:t>Unsupervised learning</a:t>
          </a:r>
          <a:endParaRPr lang="en-US" dirty="0"/>
        </a:p>
      </dgm:t>
    </dgm:pt>
    <dgm:pt modelId="{10EBDAF0-1F6D-48E0-A69A-FDA2CA725332}" type="parTrans" cxnId="{A6F6BDA6-F529-40F4-976A-5146B1FE7489}">
      <dgm:prSet/>
      <dgm:spPr/>
      <dgm:t>
        <a:bodyPr/>
        <a:lstStyle/>
        <a:p>
          <a:endParaRPr lang="en-US"/>
        </a:p>
      </dgm:t>
    </dgm:pt>
    <dgm:pt modelId="{3D8508E0-2A34-4822-A362-DD64F182CA17}" type="sibTrans" cxnId="{A6F6BDA6-F529-40F4-976A-5146B1FE7489}">
      <dgm:prSet/>
      <dgm:spPr/>
      <dgm:t>
        <a:bodyPr/>
        <a:lstStyle/>
        <a:p>
          <a:endParaRPr lang="en-US"/>
        </a:p>
      </dgm:t>
    </dgm:pt>
    <dgm:pt modelId="{E30EA6DC-B175-4368-81A5-96F6283DAB89}">
      <dgm:prSet phldrT="[Text]"/>
      <dgm:spPr/>
      <dgm:t>
        <a:bodyPr/>
        <a:lstStyle/>
        <a:p>
          <a:r>
            <a:rPr lang="en-GB" dirty="0"/>
            <a:t>Linear Regression</a:t>
          </a:r>
          <a:endParaRPr lang="en-US" dirty="0"/>
        </a:p>
      </dgm:t>
    </dgm:pt>
    <dgm:pt modelId="{0DB917D6-D237-4087-BC37-917E0732B220}" type="parTrans" cxnId="{AB3437A9-7DC1-4A65-9019-9797D815CF0C}">
      <dgm:prSet/>
      <dgm:spPr/>
      <dgm:t>
        <a:bodyPr/>
        <a:lstStyle/>
        <a:p>
          <a:endParaRPr lang="en-US"/>
        </a:p>
      </dgm:t>
    </dgm:pt>
    <dgm:pt modelId="{2DB31F3C-0562-4637-BB9A-915C3832050C}" type="sibTrans" cxnId="{AB3437A9-7DC1-4A65-9019-9797D815CF0C}">
      <dgm:prSet/>
      <dgm:spPr/>
      <dgm:t>
        <a:bodyPr/>
        <a:lstStyle/>
        <a:p>
          <a:endParaRPr lang="en-US"/>
        </a:p>
      </dgm:t>
    </dgm:pt>
    <dgm:pt modelId="{3DC3CD18-3C40-4152-8D88-27104DBD65FC}">
      <dgm:prSet phldrT="[Text]"/>
      <dgm:spPr/>
      <dgm:t>
        <a:bodyPr/>
        <a:lstStyle/>
        <a:p>
          <a:r>
            <a:rPr lang="en-GB" dirty="0"/>
            <a:t>Logistic Regression</a:t>
          </a:r>
          <a:endParaRPr lang="en-US" dirty="0"/>
        </a:p>
      </dgm:t>
    </dgm:pt>
    <dgm:pt modelId="{7E802454-AA48-424A-881B-1097EC251ADB}" type="parTrans" cxnId="{3396B4FB-B524-468C-865E-EBA472C63EFF}">
      <dgm:prSet/>
      <dgm:spPr/>
      <dgm:t>
        <a:bodyPr/>
        <a:lstStyle/>
        <a:p>
          <a:endParaRPr lang="en-US"/>
        </a:p>
      </dgm:t>
    </dgm:pt>
    <dgm:pt modelId="{5A54E545-19F1-457F-A43C-3FE9E7183AB8}" type="sibTrans" cxnId="{3396B4FB-B524-468C-865E-EBA472C63EFF}">
      <dgm:prSet/>
      <dgm:spPr/>
      <dgm:t>
        <a:bodyPr/>
        <a:lstStyle/>
        <a:p>
          <a:endParaRPr lang="en-US"/>
        </a:p>
      </dgm:t>
    </dgm:pt>
    <dgm:pt modelId="{9763038B-40A2-4B47-924B-A48AA0629535}">
      <dgm:prSet phldrT="[Text]"/>
      <dgm:spPr/>
      <dgm:t>
        <a:bodyPr/>
        <a:lstStyle/>
        <a:p>
          <a:r>
            <a:rPr lang="en-GB" dirty="0"/>
            <a:t>Polynomial Regression</a:t>
          </a:r>
          <a:endParaRPr lang="en-US" dirty="0"/>
        </a:p>
      </dgm:t>
    </dgm:pt>
    <dgm:pt modelId="{BD8AB112-F118-45E1-9BCA-7AD8AC5D6F1F}" type="parTrans" cxnId="{06BD03E0-AD1C-4B67-8493-C6F72C34BE0A}">
      <dgm:prSet/>
      <dgm:spPr/>
      <dgm:t>
        <a:bodyPr/>
        <a:lstStyle/>
        <a:p>
          <a:endParaRPr lang="en-US"/>
        </a:p>
      </dgm:t>
    </dgm:pt>
    <dgm:pt modelId="{30EF9642-8576-4D45-8267-FC5E3EA345DE}" type="sibTrans" cxnId="{06BD03E0-AD1C-4B67-8493-C6F72C34BE0A}">
      <dgm:prSet/>
      <dgm:spPr/>
      <dgm:t>
        <a:bodyPr/>
        <a:lstStyle/>
        <a:p>
          <a:endParaRPr lang="en-US"/>
        </a:p>
      </dgm:t>
    </dgm:pt>
    <dgm:pt modelId="{13A033BC-9D00-44B1-A1BD-A3AE9482D84D}" type="pres">
      <dgm:prSet presAssocID="{8A2A032A-BDC5-432C-9AB7-8B262822B63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6B63E6-5B42-4016-AEA1-41D98BD7B3E3}" type="pres">
      <dgm:prSet presAssocID="{68FE038F-F1A6-441F-AB2C-A178F520524E}" presName="root1" presStyleCnt="0"/>
      <dgm:spPr/>
    </dgm:pt>
    <dgm:pt modelId="{0BE64F5F-2AC9-49F2-A76B-4ECBDD26C69D}" type="pres">
      <dgm:prSet presAssocID="{68FE038F-F1A6-441F-AB2C-A178F520524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F707ED-0DC9-4C50-BD9A-4F50A305EC18}" type="pres">
      <dgm:prSet presAssocID="{68FE038F-F1A6-441F-AB2C-A178F520524E}" presName="level2hierChild" presStyleCnt="0"/>
      <dgm:spPr/>
    </dgm:pt>
    <dgm:pt modelId="{F2C339AA-463B-4588-AB18-90093D6E7BA6}" type="pres">
      <dgm:prSet presAssocID="{33AA75BE-926F-41FF-8CB1-DF3825AC37C9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0916F19E-DA71-4774-B4C0-3C0E4ED61983}" type="pres">
      <dgm:prSet presAssocID="{33AA75BE-926F-41FF-8CB1-DF3825AC37C9}" presName="connTx" presStyleLbl="parChTrans1D2" presStyleIdx="0" presStyleCnt="2"/>
      <dgm:spPr/>
      <dgm:t>
        <a:bodyPr/>
        <a:lstStyle/>
        <a:p>
          <a:endParaRPr lang="en-US"/>
        </a:p>
      </dgm:t>
    </dgm:pt>
    <dgm:pt modelId="{22A1BF45-7EFA-40AF-8AF8-B0F6B3DC96D7}" type="pres">
      <dgm:prSet presAssocID="{26531094-5F8B-4677-8D70-3EB8D40987D4}" presName="root2" presStyleCnt="0"/>
      <dgm:spPr/>
    </dgm:pt>
    <dgm:pt modelId="{AE58811D-3414-47F0-B49E-94D2783DFA86}" type="pres">
      <dgm:prSet presAssocID="{26531094-5F8B-4677-8D70-3EB8D40987D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C29B8C-2893-4A38-AA54-4C7C89A2B94F}" type="pres">
      <dgm:prSet presAssocID="{26531094-5F8B-4677-8D70-3EB8D40987D4}" presName="level3hierChild" presStyleCnt="0"/>
      <dgm:spPr/>
    </dgm:pt>
    <dgm:pt modelId="{F66A5182-E4E2-4554-BF42-92E61E41632A}" type="pres">
      <dgm:prSet presAssocID="{44B6D64D-55B2-441A-9C05-D96C11A6E4DB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920CBB77-27B7-4E48-9A10-826B4C0CFF96}" type="pres">
      <dgm:prSet presAssocID="{44B6D64D-55B2-441A-9C05-D96C11A6E4DB}" presName="connTx" presStyleLbl="parChTrans1D3" presStyleIdx="0" presStyleCnt="2"/>
      <dgm:spPr/>
      <dgm:t>
        <a:bodyPr/>
        <a:lstStyle/>
        <a:p>
          <a:endParaRPr lang="en-US"/>
        </a:p>
      </dgm:t>
    </dgm:pt>
    <dgm:pt modelId="{CA665B19-3DFB-4E05-B616-AF5C78564FA1}" type="pres">
      <dgm:prSet presAssocID="{21BDBDBE-E0F4-4937-B948-899A11303117}" presName="root2" presStyleCnt="0"/>
      <dgm:spPr/>
    </dgm:pt>
    <dgm:pt modelId="{FC5AFE4C-1595-4B44-A752-D1C0784E0C2E}" type="pres">
      <dgm:prSet presAssocID="{21BDBDBE-E0F4-4937-B948-899A11303117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F3610F-A71D-4CDB-B6B5-10D9E7EED63E}" type="pres">
      <dgm:prSet presAssocID="{21BDBDBE-E0F4-4937-B948-899A11303117}" presName="level3hierChild" presStyleCnt="0"/>
      <dgm:spPr/>
    </dgm:pt>
    <dgm:pt modelId="{0B7DC51E-A150-4931-ACCA-CE615F8561E4}" type="pres">
      <dgm:prSet presAssocID="{EB3353ED-90B3-4052-9278-9FE7DE17F154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A66688D8-E242-4430-B1BC-C38CD65671FE}" type="pres">
      <dgm:prSet presAssocID="{EB3353ED-90B3-4052-9278-9FE7DE17F154}" presName="connTx" presStyleLbl="parChTrans1D3" presStyleIdx="1" presStyleCnt="2"/>
      <dgm:spPr/>
      <dgm:t>
        <a:bodyPr/>
        <a:lstStyle/>
        <a:p>
          <a:endParaRPr lang="en-US"/>
        </a:p>
      </dgm:t>
    </dgm:pt>
    <dgm:pt modelId="{2DF50CC6-CB65-4C58-BBAD-8E5A7ABACDF1}" type="pres">
      <dgm:prSet presAssocID="{C7DA886F-CBD9-4018-A261-C3158ACA054E}" presName="root2" presStyleCnt="0"/>
      <dgm:spPr/>
    </dgm:pt>
    <dgm:pt modelId="{3FF1D746-9C90-465A-84A1-05ABE953A45A}" type="pres">
      <dgm:prSet presAssocID="{C7DA886F-CBD9-4018-A261-C3158ACA054E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995A71-AE26-48AB-8AB5-E153A97B3E32}" type="pres">
      <dgm:prSet presAssocID="{C7DA886F-CBD9-4018-A261-C3158ACA054E}" presName="level3hierChild" presStyleCnt="0"/>
      <dgm:spPr/>
    </dgm:pt>
    <dgm:pt modelId="{80E6E2E0-6EA0-4885-9507-EDD5D4D702C4}" type="pres">
      <dgm:prSet presAssocID="{0DB917D6-D237-4087-BC37-917E0732B220}" presName="conn2-1" presStyleLbl="parChTrans1D4" presStyleIdx="0" presStyleCnt="3"/>
      <dgm:spPr/>
      <dgm:t>
        <a:bodyPr/>
        <a:lstStyle/>
        <a:p>
          <a:endParaRPr lang="en-US"/>
        </a:p>
      </dgm:t>
    </dgm:pt>
    <dgm:pt modelId="{E46093A1-2A9C-42A7-89F9-6D26E584D350}" type="pres">
      <dgm:prSet presAssocID="{0DB917D6-D237-4087-BC37-917E0732B220}" presName="connTx" presStyleLbl="parChTrans1D4" presStyleIdx="0" presStyleCnt="3"/>
      <dgm:spPr/>
      <dgm:t>
        <a:bodyPr/>
        <a:lstStyle/>
        <a:p>
          <a:endParaRPr lang="en-US"/>
        </a:p>
      </dgm:t>
    </dgm:pt>
    <dgm:pt modelId="{E6BA4E2A-CA63-4469-93C1-8ED4161DBA8F}" type="pres">
      <dgm:prSet presAssocID="{E30EA6DC-B175-4368-81A5-96F6283DAB89}" presName="root2" presStyleCnt="0"/>
      <dgm:spPr/>
    </dgm:pt>
    <dgm:pt modelId="{2195689A-3059-4F06-BE00-89D5DEA755F1}" type="pres">
      <dgm:prSet presAssocID="{E30EA6DC-B175-4368-81A5-96F6283DAB89}" presName="LevelTwoTextNode" presStyleLbl="node4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56C251-5909-454C-A798-25559AF7EBC9}" type="pres">
      <dgm:prSet presAssocID="{E30EA6DC-B175-4368-81A5-96F6283DAB89}" presName="level3hierChild" presStyleCnt="0"/>
      <dgm:spPr/>
    </dgm:pt>
    <dgm:pt modelId="{983BE853-6C9A-4F3D-B663-12E1E43C9802}" type="pres">
      <dgm:prSet presAssocID="{7E802454-AA48-424A-881B-1097EC251ADB}" presName="conn2-1" presStyleLbl="parChTrans1D4" presStyleIdx="1" presStyleCnt="3"/>
      <dgm:spPr/>
      <dgm:t>
        <a:bodyPr/>
        <a:lstStyle/>
        <a:p>
          <a:endParaRPr lang="en-US"/>
        </a:p>
      </dgm:t>
    </dgm:pt>
    <dgm:pt modelId="{1247C4A0-F34B-46CE-BFC8-30DB11ABDC78}" type="pres">
      <dgm:prSet presAssocID="{7E802454-AA48-424A-881B-1097EC251ADB}" presName="connTx" presStyleLbl="parChTrans1D4" presStyleIdx="1" presStyleCnt="3"/>
      <dgm:spPr/>
      <dgm:t>
        <a:bodyPr/>
        <a:lstStyle/>
        <a:p>
          <a:endParaRPr lang="en-US"/>
        </a:p>
      </dgm:t>
    </dgm:pt>
    <dgm:pt modelId="{CC0B4DE6-759B-49C5-A1D0-8153B48AC5B9}" type="pres">
      <dgm:prSet presAssocID="{3DC3CD18-3C40-4152-8D88-27104DBD65FC}" presName="root2" presStyleCnt="0"/>
      <dgm:spPr/>
    </dgm:pt>
    <dgm:pt modelId="{00E9A946-3FD9-4C2E-B78A-ABCFE21FFCF6}" type="pres">
      <dgm:prSet presAssocID="{3DC3CD18-3C40-4152-8D88-27104DBD65FC}" presName="LevelTwoTextNode" presStyleLbl="node4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B16AE1-CEE9-471D-837C-B701760DDC11}" type="pres">
      <dgm:prSet presAssocID="{3DC3CD18-3C40-4152-8D88-27104DBD65FC}" presName="level3hierChild" presStyleCnt="0"/>
      <dgm:spPr/>
    </dgm:pt>
    <dgm:pt modelId="{A214A48C-E2A1-4C59-B175-45F26AF9DB51}" type="pres">
      <dgm:prSet presAssocID="{BD8AB112-F118-45E1-9BCA-7AD8AC5D6F1F}" presName="conn2-1" presStyleLbl="parChTrans1D4" presStyleIdx="2" presStyleCnt="3"/>
      <dgm:spPr/>
      <dgm:t>
        <a:bodyPr/>
        <a:lstStyle/>
        <a:p>
          <a:endParaRPr lang="en-US"/>
        </a:p>
      </dgm:t>
    </dgm:pt>
    <dgm:pt modelId="{F98961A2-7121-44D8-B0E8-70EB7721CDB5}" type="pres">
      <dgm:prSet presAssocID="{BD8AB112-F118-45E1-9BCA-7AD8AC5D6F1F}" presName="connTx" presStyleLbl="parChTrans1D4" presStyleIdx="2" presStyleCnt="3"/>
      <dgm:spPr/>
      <dgm:t>
        <a:bodyPr/>
        <a:lstStyle/>
        <a:p>
          <a:endParaRPr lang="en-US"/>
        </a:p>
      </dgm:t>
    </dgm:pt>
    <dgm:pt modelId="{DD432F9E-9654-4873-991A-2B50A2AF6EFA}" type="pres">
      <dgm:prSet presAssocID="{9763038B-40A2-4B47-924B-A48AA0629535}" presName="root2" presStyleCnt="0"/>
      <dgm:spPr/>
    </dgm:pt>
    <dgm:pt modelId="{EE482435-7D42-4266-BF99-045AB977D9F1}" type="pres">
      <dgm:prSet presAssocID="{9763038B-40A2-4B47-924B-A48AA0629535}" presName="LevelTwoTextNode" presStyleLbl="node4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1F3FD0-8AAC-45A5-A962-D2BB5236B228}" type="pres">
      <dgm:prSet presAssocID="{9763038B-40A2-4B47-924B-A48AA0629535}" presName="level3hierChild" presStyleCnt="0"/>
      <dgm:spPr/>
    </dgm:pt>
    <dgm:pt modelId="{99BCBFA6-80CD-4CDA-A7F2-2BAAA2B95240}" type="pres">
      <dgm:prSet presAssocID="{10EBDAF0-1F6D-48E0-A69A-FDA2CA725332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50DD9A95-4035-4121-9514-4D331CA75747}" type="pres">
      <dgm:prSet presAssocID="{10EBDAF0-1F6D-48E0-A69A-FDA2CA725332}" presName="connTx" presStyleLbl="parChTrans1D2" presStyleIdx="1" presStyleCnt="2"/>
      <dgm:spPr/>
      <dgm:t>
        <a:bodyPr/>
        <a:lstStyle/>
        <a:p>
          <a:endParaRPr lang="en-US"/>
        </a:p>
      </dgm:t>
    </dgm:pt>
    <dgm:pt modelId="{89792E05-CFCE-4F45-BA34-CE30662B1A77}" type="pres">
      <dgm:prSet presAssocID="{26566A0B-FAA6-4733-8404-C948B0C71F17}" presName="root2" presStyleCnt="0"/>
      <dgm:spPr/>
    </dgm:pt>
    <dgm:pt modelId="{A1AA71F9-AC3D-4034-90A8-1DAA5A0D35BA}" type="pres">
      <dgm:prSet presAssocID="{26566A0B-FAA6-4733-8404-C948B0C71F17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843FD7-9A92-457A-8CB8-4AE34CDDBA1D}" type="pres">
      <dgm:prSet presAssocID="{26566A0B-FAA6-4733-8404-C948B0C71F17}" presName="level3hierChild" presStyleCnt="0"/>
      <dgm:spPr/>
    </dgm:pt>
  </dgm:ptLst>
  <dgm:cxnLst>
    <dgm:cxn modelId="{118084C3-CF95-4060-9712-AC4158DF3D7C}" type="presOf" srcId="{BD8AB112-F118-45E1-9BCA-7AD8AC5D6F1F}" destId="{F98961A2-7121-44D8-B0E8-70EB7721CDB5}" srcOrd="1" destOrd="0" presId="urn:microsoft.com/office/officeart/2005/8/layout/hierarchy2"/>
    <dgm:cxn modelId="{F791C598-B4FC-4B08-9AD1-FEE92164AF1B}" type="presOf" srcId="{8A2A032A-BDC5-432C-9AB7-8B262822B639}" destId="{13A033BC-9D00-44B1-A1BD-A3AE9482D84D}" srcOrd="0" destOrd="0" presId="urn:microsoft.com/office/officeart/2005/8/layout/hierarchy2"/>
    <dgm:cxn modelId="{06BD03E0-AD1C-4B67-8493-C6F72C34BE0A}" srcId="{C7DA886F-CBD9-4018-A261-C3158ACA054E}" destId="{9763038B-40A2-4B47-924B-A48AA0629535}" srcOrd="2" destOrd="0" parTransId="{BD8AB112-F118-45E1-9BCA-7AD8AC5D6F1F}" sibTransId="{30EF9642-8576-4D45-8267-FC5E3EA345DE}"/>
    <dgm:cxn modelId="{55B4931A-88C4-45E0-9963-AC9E6CFFCB31}" type="presOf" srcId="{26566A0B-FAA6-4733-8404-C948B0C71F17}" destId="{A1AA71F9-AC3D-4034-90A8-1DAA5A0D35BA}" srcOrd="0" destOrd="0" presId="urn:microsoft.com/office/officeart/2005/8/layout/hierarchy2"/>
    <dgm:cxn modelId="{3E98C55E-ACE4-4CE7-B343-4D5BE362EE81}" srcId="{26531094-5F8B-4677-8D70-3EB8D40987D4}" destId="{21BDBDBE-E0F4-4937-B948-899A11303117}" srcOrd="0" destOrd="0" parTransId="{44B6D64D-55B2-441A-9C05-D96C11A6E4DB}" sibTransId="{DF7FF08A-DF52-40F8-8D95-184D9B2381A1}"/>
    <dgm:cxn modelId="{A6F6BDA6-F529-40F4-976A-5146B1FE7489}" srcId="{68FE038F-F1A6-441F-AB2C-A178F520524E}" destId="{26566A0B-FAA6-4733-8404-C948B0C71F17}" srcOrd="1" destOrd="0" parTransId="{10EBDAF0-1F6D-48E0-A69A-FDA2CA725332}" sibTransId="{3D8508E0-2A34-4822-A362-DD64F182CA17}"/>
    <dgm:cxn modelId="{0E904332-0412-47BC-BFF5-5986E293968C}" type="presOf" srcId="{10EBDAF0-1F6D-48E0-A69A-FDA2CA725332}" destId="{50DD9A95-4035-4121-9514-4D331CA75747}" srcOrd="1" destOrd="0" presId="urn:microsoft.com/office/officeart/2005/8/layout/hierarchy2"/>
    <dgm:cxn modelId="{F2419A58-A37A-4A27-9C33-ACC47A97B17C}" type="presOf" srcId="{21BDBDBE-E0F4-4937-B948-899A11303117}" destId="{FC5AFE4C-1595-4B44-A752-D1C0784E0C2E}" srcOrd="0" destOrd="0" presId="urn:microsoft.com/office/officeart/2005/8/layout/hierarchy2"/>
    <dgm:cxn modelId="{D9D9D950-BE05-4946-A366-5AB7C94E07EE}" type="presOf" srcId="{EB3353ED-90B3-4052-9278-9FE7DE17F154}" destId="{A66688D8-E242-4430-B1BC-C38CD65671FE}" srcOrd="1" destOrd="0" presId="urn:microsoft.com/office/officeart/2005/8/layout/hierarchy2"/>
    <dgm:cxn modelId="{04B2EBF9-3939-4E5A-8F92-6CC7A1E421C8}" type="presOf" srcId="{33AA75BE-926F-41FF-8CB1-DF3825AC37C9}" destId="{F2C339AA-463B-4588-AB18-90093D6E7BA6}" srcOrd="0" destOrd="0" presId="urn:microsoft.com/office/officeart/2005/8/layout/hierarchy2"/>
    <dgm:cxn modelId="{724785A9-0E0E-4E18-996E-F24E81929795}" type="presOf" srcId="{26531094-5F8B-4677-8D70-3EB8D40987D4}" destId="{AE58811D-3414-47F0-B49E-94D2783DFA86}" srcOrd="0" destOrd="0" presId="urn:microsoft.com/office/officeart/2005/8/layout/hierarchy2"/>
    <dgm:cxn modelId="{92C585F7-EFCF-4718-A765-85226B445D0D}" type="presOf" srcId="{E30EA6DC-B175-4368-81A5-96F6283DAB89}" destId="{2195689A-3059-4F06-BE00-89D5DEA755F1}" srcOrd="0" destOrd="0" presId="urn:microsoft.com/office/officeart/2005/8/layout/hierarchy2"/>
    <dgm:cxn modelId="{52F85791-30CE-477C-ACC4-05B67F1B3E02}" type="presOf" srcId="{3DC3CD18-3C40-4152-8D88-27104DBD65FC}" destId="{00E9A946-3FD9-4C2E-B78A-ABCFE21FFCF6}" srcOrd="0" destOrd="0" presId="urn:microsoft.com/office/officeart/2005/8/layout/hierarchy2"/>
    <dgm:cxn modelId="{00598454-14E4-4DA1-A820-6A09762CB7F5}" type="presOf" srcId="{7E802454-AA48-424A-881B-1097EC251ADB}" destId="{1247C4A0-F34B-46CE-BFC8-30DB11ABDC78}" srcOrd="1" destOrd="0" presId="urn:microsoft.com/office/officeart/2005/8/layout/hierarchy2"/>
    <dgm:cxn modelId="{CE657D74-19C7-49A4-9D81-3BD63A894984}" type="presOf" srcId="{BD8AB112-F118-45E1-9BCA-7AD8AC5D6F1F}" destId="{A214A48C-E2A1-4C59-B175-45F26AF9DB51}" srcOrd="0" destOrd="0" presId="urn:microsoft.com/office/officeart/2005/8/layout/hierarchy2"/>
    <dgm:cxn modelId="{DB3FA67D-8E54-4214-BB41-F4A940FA833C}" type="presOf" srcId="{10EBDAF0-1F6D-48E0-A69A-FDA2CA725332}" destId="{99BCBFA6-80CD-4CDA-A7F2-2BAAA2B95240}" srcOrd="0" destOrd="0" presId="urn:microsoft.com/office/officeart/2005/8/layout/hierarchy2"/>
    <dgm:cxn modelId="{B79DED2F-9C82-459A-B81A-BC027AB37FD1}" type="presOf" srcId="{68FE038F-F1A6-441F-AB2C-A178F520524E}" destId="{0BE64F5F-2AC9-49F2-A76B-4ECBDD26C69D}" srcOrd="0" destOrd="0" presId="urn:microsoft.com/office/officeart/2005/8/layout/hierarchy2"/>
    <dgm:cxn modelId="{F2421595-7D36-4EA8-8D6D-9F64A65D0704}" type="presOf" srcId="{9763038B-40A2-4B47-924B-A48AA0629535}" destId="{EE482435-7D42-4266-BF99-045AB977D9F1}" srcOrd="0" destOrd="0" presId="urn:microsoft.com/office/officeart/2005/8/layout/hierarchy2"/>
    <dgm:cxn modelId="{2788D1E1-6557-470D-97B7-2FA62C32B5B1}" type="presOf" srcId="{0DB917D6-D237-4087-BC37-917E0732B220}" destId="{E46093A1-2A9C-42A7-89F9-6D26E584D350}" srcOrd="1" destOrd="0" presId="urn:microsoft.com/office/officeart/2005/8/layout/hierarchy2"/>
    <dgm:cxn modelId="{AB3437A9-7DC1-4A65-9019-9797D815CF0C}" srcId="{C7DA886F-CBD9-4018-A261-C3158ACA054E}" destId="{E30EA6DC-B175-4368-81A5-96F6283DAB89}" srcOrd="0" destOrd="0" parTransId="{0DB917D6-D237-4087-BC37-917E0732B220}" sibTransId="{2DB31F3C-0562-4637-BB9A-915C3832050C}"/>
    <dgm:cxn modelId="{D49D1856-BE59-4854-ABB2-F8DC2213CDCC}" type="presOf" srcId="{44B6D64D-55B2-441A-9C05-D96C11A6E4DB}" destId="{F66A5182-E4E2-4554-BF42-92E61E41632A}" srcOrd="0" destOrd="0" presId="urn:microsoft.com/office/officeart/2005/8/layout/hierarchy2"/>
    <dgm:cxn modelId="{83676E90-0164-4B04-8DEE-71FF78CF0824}" srcId="{26531094-5F8B-4677-8D70-3EB8D40987D4}" destId="{C7DA886F-CBD9-4018-A261-C3158ACA054E}" srcOrd="1" destOrd="0" parTransId="{EB3353ED-90B3-4052-9278-9FE7DE17F154}" sibTransId="{22482FAF-7FC2-4756-8B04-64D2D4AD7141}"/>
    <dgm:cxn modelId="{744AB6BD-5F84-4D4C-98B6-570D7868C716}" type="presOf" srcId="{EB3353ED-90B3-4052-9278-9FE7DE17F154}" destId="{0B7DC51E-A150-4931-ACCA-CE615F8561E4}" srcOrd="0" destOrd="0" presId="urn:microsoft.com/office/officeart/2005/8/layout/hierarchy2"/>
    <dgm:cxn modelId="{E2C1941A-3EF1-406A-86F4-2CDB4B12537C}" srcId="{68FE038F-F1A6-441F-AB2C-A178F520524E}" destId="{26531094-5F8B-4677-8D70-3EB8D40987D4}" srcOrd="0" destOrd="0" parTransId="{33AA75BE-926F-41FF-8CB1-DF3825AC37C9}" sibTransId="{D1819BAC-8769-412B-B9EA-707F61DA3B5E}"/>
    <dgm:cxn modelId="{27D620F8-5611-420B-8096-E3F17464E36A}" type="presOf" srcId="{7E802454-AA48-424A-881B-1097EC251ADB}" destId="{983BE853-6C9A-4F3D-B663-12E1E43C9802}" srcOrd="0" destOrd="0" presId="urn:microsoft.com/office/officeart/2005/8/layout/hierarchy2"/>
    <dgm:cxn modelId="{87B06F90-F988-4B6C-8EBD-08306EABC84B}" type="presOf" srcId="{0DB917D6-D237-4087-BC37-917E0732B220}" destId="{80E6E2E0-6EA0-4885-9507-EDD5D4D702C4}" srcOrd="0" destOrd="0" presId="urn:microsoft.com/office/officeart/2005/8/layout/hierarchy2"/>
    <dgm:cxn modelId="{2C317530-D44F-4E3C-9006-86FEAFF076A2}" type="presOf" srcId="{C7DA886F-CBD9-4018-A261-C3158ACA054E}" destId="{3FF1D746-9C90-465A-84A1-05ABE953A45A}" srcOrd="0" destOrd="0" presId="urn:microsoft.com/office/officeart/2005/8/layout/hierarchy2"/>
    <dgm:cxn modelId="{3396B4FB-B524-468C-865E-EBA472C63EFF}" srcId="{C7DA886F-CBD9-4018-A261-C3158ACA054E}" destId="{3DC3CD18-3C40-4152-8D88-27104DBD65FC}" srcOrd="1" destOrd="0" parTransId="{7E802454-AA48-424A-881B-1097EC251ADB}" sibTransId="{5A54E545-19F1-457F-A43C-3FE9E7183AB8}"/>
    <dgm:cxn modelId="{6D1B39F8-2716-4737-9D56-782304FC3100}" type="presOf" srcId="{44B6D64D-55B2-441A-9C05-D96C11A6E4DB}" destId="{920CBB77-27B7-4E48-9A10-826B4C0CFF96}" srcOrd="1" destOrd="0" presId="urn:microsoft.com/office/officeart/2005/8/layout/hierarchy2"/>
    <dgm:cxn modelId="{46769607-02AF-4A01-A3AE-7F9D66E83F72}" srcId="{8A2A032A-BDC5-432C-9AB7-8B262822B639}" destId="{68FE038F-F1A6-441F-AB2C-A178F520524E}" srcOrd="0" destOrd="0" parTransId="{846638C4-6D03-45BA-8A4B-C131789707F1}" sibTransId="{22528413-4D93-4AF2-9407-0B5869E679D8}"/>
    <dgm:cxn modelId="{8A636362-BF92-410A-BEE5-71840760EFC1}" type="presOf" srcId="{33AA75BE-926F-41FF-8CB1-DF3825AC37C9}" destId="{0916F19E-DA71-4774-B4C0-3C0E4ED61983}" srcOrd="1" destOrd="0" presId="urn:microsoft.com/office/officeart/2005/8/layout/hierarchy2"/>
    <dgm:cxn modelId="{68E12EDF-B8F8-4254-9D6C-5C9F26F70EE9}" type="presParOf" srcId="{13A033BC-9D00-44B1-A1BD-A3AE9482D84D}" destId="{556B63E6-5B42-4016-AEA1-41D98BD7B3E3}" srcOrd="0" destOrd="0" presId="urn:microsoft.com/office/officeart/2005/8/layout/hierarchy2"/>
    <dgm:cxn modelId="{B0311D59-6D70-4EF7-B5F1-44F92558026A}" type="presParOf" srcId="{556B63E6-5B42-4016-AEA1-41D98BD7B3E3}" destId="{0BE64F5F-2AC9-49F2-A76B-4ECBDD26C69D}" srcOrd="0" destOrd="0" presId="urn:microsoft.com/office/officeart/2005/8/layout/hierarchy2"/>
    <dgm:cxn modelId="{41F72A21-7956-4279-8FFD-61CFCE29632C}" type="presParOf" srcId="{556B63E6-5B42-4016-AEA1-41D98BD7B3E3}" destId="{A4F707ED-0DC9-4C50-BD9A-4F50A305EC18}" srcOrd="1" destOrd="0" presId="urn:microsoft.com/office/officeart/2005/8/layout/hierarchy2"/>
    <dgm:cxn modelId="{BF31699E-EBF8-4B42-848D-3B0295AF15C5}" type="presParOf" srcId="{A4F707ED-0DC9-4C50-BD9A-4F50A305EC18}" destId="{F2C339AA-463B-4588-AB18-90093D6E7BA6}" srcOrd="0" destOrd="0" presId="urn:microsoft.com/office/officeart/2005/8/layout/hierarchy2"/>
    <dgm:cxn modelId="{7BA4BFA3-5528-4312-BBA8-3FB84AB071CA}" type="presParOf" srcId="{F2C339AA-463B-4588-AB18-90093D6E7BA6}" destId="{0916F19E-DA71-4774-B4C0-3C0E4ED61983}" srcOrd="0" destOrd="0" presId="urn:microsoft.com/office/officeart/2005/8/layout/hierarchy2"/>
    <dgm:cxn modelId="{725530CE-ABE6-4800-8706-2E8A75D02065}" type="presParOf" srcId="{A4F707ED-0DC9-4C50-BD9A-4F50A305EC18}" destId="{22A1BF45-7EFA-40AF-8AF8-B0F6B3DC96D7}" srcOrd="1" destOrd="0" presId="urn:microsoft.com/office/officeart/2005/8/layout/hierarchy2"/>
    <dgm:cxn modelId="{671404DD-5058-4656-A29C-EF00B9CD0038}" type="presParOf" srcId="{22A1BF45-7EFA-40AF-8AF8-B0F6B3DC96D7}" destId="{AE58811D-3414-47F0-B49E-94D2783DFA86}" srcOrd="0" destOrd="0" presId="urn:microsoft.com/office/officeart/2005/8/layout/hierarchy2"/>
    <dgm:cxn modelId="{97C26BC8-8535-4568-857E-F2F87D4EB1AA}" type="presParOf" srcId="{22A1BF45-7EFA-40AF-8AF8-B0F6B3DC96D7}" destId="{C4C29B8C-2893-4A38-AA54-4C7C89A2B94F}" srcOrd="1" destOrd="0" presId="urn:microsoft.com/office/officeart/2005/8/layout/hierarchy2"/>
    <dgm:cxn modelId="{134AE643-FDE5-4A05-9EFD-0413AB979EE9}" type="presParOf" srcId="{C4C29B8C-2893-4A38-AA54-4C7C89A2B94F}" destId="{F66A5182-E4E2-4554-BF42-92E61E41632A}" srcOrd="0" destOrd="0" presId="urn:microsoft.com/office/officeart/2005/8/layout/hierarchy2"/>
    <dgm:cxn modelId="{9BD19984-9835-4F67-AA77-62AE274038DF}" type="presParOf" srcId="{F66A5182-E4E2-4554-BF42-92E61E41632A}" destId="{920CBB77-27B7-4E48-9A10-826B4C0CFF96}" srcOrd="0" destOrd="0" presId="urn:microsoft.com/office/officeart/2005/8/layout/hierarchy2"/>
    <dgm:cxn modelId="{CB937813-B52A-4D88-9B0C-118638E87093}" type="presParOf" srcId="{C4C29B8C-2893-4A38-AA54-4C7C89A2B94F}" destId="{CA665B19-3DFB-4E05-B616-AF5C78564FA1}" srcOrd="1" destOrd="0" presId="urn:microsoft.com/office/officeart/2005/8/layout/hierarchy2"/>
    <dgm:cxn modelId="{CC3295AB-6603-4A18-A8F3-220D3DA9F5F8}" type="presParOf" srcId="{CA665B19-3DFB-4E05-B616-AF5C78564FA1}" destId="{FC5AFE4C-1595-4B44-A752-D1C0784E0C2E}" srcOrd="0" destOrd="0" presId="urn:microsoft.com/office/officeart/2005/8/layout/hierarchy2"/>
    <dgm:cxn modelId="{B8DFA073-A447-4CB7-836D-064BBB5D6C10}" type="presParOf" srcId="{CA665B19-3DFB-4E05-B616-AF5C78564FA1}" destId="{49F3610F-A71D-4CDB-B6B5-10D9E7EED63E}" srcOrd="1" destOrd="0" presId="urn:microsoft.com/office/officeart/2005/8/layout/hierarchy2"/>
    <dgm:cxn modelId="{E5E5886B-D432-44C2-89B2-7C3F669E9DEC}" type="presParOf" srcId="{C4C29B8C-2893-4A38-AA54-4C7C89A2B94F}" destId="{0B7DC51E-A150-4931-ACCA-CE615F8561E4}" srcOrd="2" destOrd="0" presId="urn:microsoft.com/office/officeart/2005/8/layout/hierarchy2"/>
    <dgm:cxn modelId="{36ED2CE1-AD69-4219-A5C7-E6F2A5567A0A}" type="presParOf" srcId="{0B7DC51E-A150-4931-ACCA-CE615F8561E4}" destId="{A66688D8-E242-4430-B1BC-C38CD65671FE}" srcOrd="0" destOrd="0" presId="urn:microsoft.com/office/officeart/2005/8/layout/hierarchy2"/>
    <dgm:cxn modelId="{A8CACF34-5E16-4992-91B7-6E9D5C68F506}" type="presParOf" srcId="{C4C29B8C-2893-4A38-AA54-4C7C89A2B94F}" destId="{2DF50CC6-CB65-4C58-BBAD-8E5A7ABACDF1}" srcOrd="3" destOrd="0" presId="urn:microsoft.com/office/officeart/2005/8/layout/hierarchy2"/>
    <dgm:cxn modelId="{ECD30041-B261-4844-9225-8202A3450349}" type="presParOf" srcId="{2DF50CC6-CB65-4C58-BBAD-8E5A7ABACDF1}" destId="{3FF1D746-9C90-465A-84A1-05ABE953A45A}" srcOrd="0" destOrd="0" presId="urn:microsoft.com/office/officeart/2005/8/layout/hierarchy2"/>
    <dgm:cxn modelId="{7B3C04BA-DDBA-422F-AEE8-84AB2EEDBB52}" type="presParOf" srcId="{2DF50CC6-CB65-4C58-BBAD-8E5A7ABACDF1}" destId="{1B995A71-AE26-48AB-8AB5-E153A97B3E32}" srcOrd="1" destOrd="0" presId="urn:microsoft.com/office/officeart/2005/8/layout/hierarchy2"/>
    <dgm:cxn modelId="{F8E08A45-AADF-4046-883B-4DCAF85B6BEE}" type="presParOf" srcId="{1B995A71-AE26-48AB-8AB5-E153A97B3E32}" destId="{80E6E2E0-6EA0-4885-9507-EDD5D4D702C4}" srcOrd="0" destOrd="0" presId="urn:microsoft.com/office/officeart/2005/8/layout/hierarchy2"/>
    <dgm:cxn modelId="{6A8D9E16-F217-462B-A8F3-1793C8000C5B}" type="presParOf" srcId="{80E6E2E0-6EA0-4885-9507-EDD5D4D702C4}" destId="{E46093A1-2A9C-42A7-89F9-6D26E584D350}" srcOrd="0" destOrd="0" presId="urn:microsoft.com/office/officeart/2005/8/layout/hierarchy2"/>
    <dgm:cxn modelId="{A6478EE5-F28B-47EE-B713-0761BE6428E8}" type="presParOf" srcId="{1B995A71-AE26-48AB-8AB5-E153A97B3E32}" destId="{E6BA4E2A-CA63-4469-93C1-8ED4161DBA8F}" srcOrd="1" destOrd="0" presId="urn:microsoft.com/office/officeart/2005/8/layout/hierarchy2"/>
    <dgm:cxn modelId="{F4395B2F-79F8-4EF4-B24A-7E6F87D4CC71}" type="presParOf" srcId="{E6BA4E2A-CA63-4469-93C1-8ED4161DBA8F}" destId="{2195689A-3059-4F06-BE00-89D5DEA755F1}" srcOrd="0" destOrd="0" presId="urn:microsoft.com/office/officeart/2005/8/layout/hierarchy2"/>
    <dgm:cxn modelId="{B7DBD189-2185-4C05-B559-5AF5D7A58A16}" type="presParOf" srcId="{E6BA4E2A-CA63-4469-93C1-8ED4161DBA8F}" destId="{6756C251-5909-454C-A798-25559AF7EBC9}" srcOrd="1" destOrd="0" presId="urn:microsoft.com/office/officeart/2005/8/layout/hierarchy2"/>
    <dgm:cxn modelId="{AEE0B80A-0449-472E-B053-9E843B052E1A}" type="presParOf" srcId="{1B995A71-AE26-48AB-8AB5-E153A97B3E32}" destId="{983BE853-6C9A-4F3D-B663-12E1E43C9802}" srcOrd="2" destOrd="0" presId="urn:microsoft.com/office/officeart/2005/8/layout/hierarchy2"/>
    <dgm:cxn modelId="{C3F873B3-5C09-4BD8-AEBB-F518585C8382}" type="presParOf" srcId="{983BE853-6C9A-4F3D-B663-12E1E43C9802}" destId="{1247C4A0-F34B-46CE-BFC8-30DB11ABDC78}" srcOrd="0" destOrd="0" presId="urn:microsoft.com/office/officeart/2005/8/layout/hierarchy2"/>
    <dgm:cxn modelId="{5F11F8E4-A27C-4B24-9206-1BCBCAE722AD}" type="presParOf" srcId="{1B995A71-AE26-48AB-8AB5-E153A97B3E32}" destId="{CC0B4DE6-759B-49C5-A1D0-8153B48AC5B9}" srcOrd="3" destOrd="0" presId="urn:microsoft.com/office/officeart/2005/8/layout/hierarchy2"/>
    <dgm:cxn modelId="{827FE1B7-DE29-481D-815B-C1F5C511D6FF}" type="presParOf" srcId="{CC0B4DE6-759B-49C5-A1D0-8153B48AC5B9}" destId="{00E9A946-3FD9-4C2E-B78A-ABCFE21FFCF6}" srcOrd="0" destOrd="0" presId="urn:microsoft.com/office/officeart/2005/8/layout/hierarchy2"/>
    <dgm:cxn modelId="{389CFC0F-F372-465C-ABF3-2CB900961F56}" type="presParOf" srcId="{CC0B4DE6-759B-49C5-A1D0-8153B48AC5B9}" destId="{29B16AE1-CEE9-471D-837C-B701760DDC11}" srcOrd="1" destOrd="0" presId="urn:microsoft.com/office/officeart/2005/8/layout/hierarchy2"/>
    <dgm:cxn modelId="{2314C8AA-7F4F-462C-92DD-4EEE3A32E84B}" type="presParOf" srcId="{1B995A71-AE26-48AB-8AB5-E153A97B3E32}" destId="{A214A48C-E2A1-4C59-B175-45F26AF9DB51}" srcOrd="4" destOrd="0" presId="urn:microsoft.com/office/officeart/2005/8/layout/hierarchy2"/>
    <dgm:cxn modelId="{CF95B928-3010-4CDC-A91E-FBA6596C14EB}" type="presParOf" srcId="{A214A48C-E2A1-4C59-B175-45F26AF9DB51}" destId="{F98961A2-7121-44D8-B0E8-70EB7721CDB5}" srcOrd="0" destOrd="0" presId="urn:microsoft.com/office/officeart/2005/8/layout/hierarchy2"/>
    <dgm:cxn modelId="{0619B36B-DB66-40DF-9E98-FC38B96ED13E}" type="presParOf" srcId="{1B995A71-AE26-48AB-8AB5-E153A97B3E32}" destId="{DD432F9E-9654-4873-991A-2B50A2AF6EFA}" srcOrd="5" destOrd="0" presId="urn:microsoft.com/office/officeart/2005/8/layout/hierarchy2"/>
    <dgm:cxn modelId="{F038D8FD-BAB7-4F77-932D-C3C42DF3248B}" type="presParOf" srcId="{DD432F9E-9654-4873-991A-2B50A2AF6EFA}" destId="{EE482435-7D42-4266-BF99-045AB977D9F1}" srcOrd="0" destOrd="0" presId="urn:microsoft.com/office/officeart/2005/8/layout/hierarchy2"/>
    <dgm:cxn modelId="{99E5689E-AD76-4A6B-ADA5-1684954AE171}" type="presParOf" srcId="{DD432F9E-9654-4873-991A-2B50A2AF6EFA}" destId="{DA1F3FD0-8AAC-45A5-A962-D2BB5236B228}" srcOrd="1" destOrd="0" presId="urn:microsoft.com/office/officeart/2005/8/layout/hierarchy2"/>
    <dgm:cxn modelId="{8165A823-A2EF-4CFD-8CE7-AFF4A969DEE7}" type="presParOf" srcId="{A4F707ED-0DC9-4C50-BD9A-4F50A305EC18}" destId="{99BCBFA6-80CD-4CDA-A7F2-2BAAA2B95240}" srcOrd="2" destOrd="0" presId="urn:microsoft.com/office/officeart/2005/8/layout/hierarchy2"/>
    <dgm:cxn modelId="{1EC446B0-5123-4882-B4A8-8A45208E2893}" type="presParOf" srcId="{99BCBFA6-80CD-4CDA-A7F2-2BAAA2B95240}" destId="{50DD9A95-4035-4121-9514-4D331CA75747}" srcOrd="0" destOrd="0" presId="urn:microsoft.com/office/officeart/2005/8/layout/hierarchy2"/>
    <dgm:cxn modelId="{E1F46744-2EBD-485F-89C8-5D5629688805}" type="presParOf" srcId="{A4F707ED-0DC9-4C50-BD9A-4F50A305EC18}" destId="{89792E05-CFCE-4F45-BA34-CE30662B1A77}" srcOrd="3" destOrd="0" presId="urn:microsoft.com/office/officeart/2005/8/layout/hierarchy2"/>
    <dgm:cxn modelId="{660D1BA0-447D-4327-8C40-251129702EAB}" type="presParOf" srcId="{89792E05-CFCE-4F45-BA34-CE30662B1A77}" destId="{A1AA71F9-AC3D-4034-90A8-1DAA5A0D35BA}" srcOrd="0" destOrd="0" presId="urn:microsoft.com/office/officeart/2005/8/layout/hierarchy2"/>
    <dgm:cxn modelId="{B8952068-3A8B-42F9-9511-6E6EB3DD9BC9}" type="presParOf" srcId="{89792E05-CFCE-4F45-BA34-CE30662B1A77}" destId="{8F843FD7-9A92-457A-8CB8-4AE34CDDBA1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9BF472-A35A-49DF-BE06-BD9A129F94B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045F6D5-E263-4E83-B909-6BB74757D80C}">
      <dgm:prSet phldrT="[Text]"/>
      <dgm:spPr>
        <a:solidFill>
          <a:schemeClr val="bg1"/>
        </a:solidFill>
      </dgm:spPr>
      <dgm:t>
        <a:bodyPr/>
        <a:lstStyle/>
        <a:p>
          <a:r>
            <a:rPr lang="en-GB" dirty="0">
              <a:solidFill>
                <a:schemeClr val="tx1"/>
              </a:solidFill>
            </a:rPr>
            <a:t>x</a:t>
          </a:r>
          <a:endParaRPr lang="en-US" dirty="0">
            <a:solidFill>
              <a:schemeClr val="tx1"/>
            </a:solidFill>
          </a:endParaRPr>
        </a:p>
      </dgm:t>
    </dgm:pt>
    <dgm:pt modelId="{0D8A31DB-048C-41C9-9BCE-9E21EF20C5E7}" type="parTrans" cxnId="{9C186574-0310-417D-8E64-E33628364F02}">
      <dgm:prSet/>
      <dgm:spPr/>
      <dgm:t>
        <a:bodyPr/>
        <a:lstStyle/>
        <a:p>
          <a:endParaRPr lang="en-US"/>
        </a:p>
      </dgm:t>
    </dgm:pt>
    <dgm:pt modelId="{DA5691AB-821F-4609-BA81-F5868C50DBE3}" type="sibTrans" cxnId="{9C186574-0310-417D-8E64-E33628364F02}">
      <dgm:prSet/>
      <dgm:spPr/>
      <dgm:t>
        <a:bodyPr/>
        <a:lstStyle/>
        <a:p>
          <a:endParaRPr lang="en-US"/>
        </a:p>
      </dgm:t>
    </dgm:pt>
    <dgm:pt modelId="{9B5FFE70-5CAB-4DD2-84F7-24EB93A18634}">
      <dgm:prSet phldrT="[Text]"/>
      <dgm:spPr/>
      <dgm:t>
        <a:bodyPr/>
        <a:lstStyle/>
        <a:p>
          <a:r>
            <a:rPr lang="en-GB" dirty="0"/>
            <a:t>model</a:t>
          </a:r>
          <a:endParaRPr lang="en-US" dirty="0"/>
        </a:p>
      </dgm:t>
    </dgm:pt>
    <dgm:pt modelId="{DDB4275B-F226-4403-89FF-28A27BB18BD8}" type="parTrans" cxnId="{45888459-370C-43C7-9513-5808976AF007}">
      <dgm:prSet/>
      <dgm:spPr/>
      <dgm:t>
        <a:bodyPr/>
        <a:lstStyle/>
        <a:p>
          <a:endParaRPr lang="en-US"/>
        </a:p>
      </dgm:t>
    </dgm:pt>
    <dgm:pt modelId="{19A3EF56-3C5E-4599-8F8B-9C28FDC5A3C4}" type="sibTrans" cxnId="{45888459-370C-43C7-9513-5808976AF007}">
      <dgm:prSet/>
      <dgm:spPr/>
      <dgm:t>
        <a:bodyPr/>
        <a:lstStyle/>
        <a:p>
          <a:endParaRPr lang="en-US"/>
        </a:p>
      </dgm:t>
    </dgm:pt>
    <dgm:pt modelId="{7CB07B05-FE19-4CE6-8F90-9FB8ADCD57D7}">
      <dgm:prSet phldrT="[Text]"/>
      <dgm:spPr>
        <a:solidFill>
          <a:schemeClr val="bg1"/>
        </a:solidFill>
      </dgm:spPr>
      <dgm:t>
        <a:bodyPr/>
        <a:lstStyle/>
        <a:p>
          <a:r>
            <a:rPr lang="cy-GB" b="0" i="0" dirty="0">
              <a:solidFill>
                <a:schemeClr val="tx1"/>
              </a:solidFill>
            </a:rPr>
            <a:t>ŷ</a:t>
          </a:r>
          <a:endParaRPr lang="en-US" dirty="0">
            <a:solidFill>
              <a:schemeClr val="tx1"/>
            </a:solidFill>
          </a:endParaRPr>
        </a:p>
      </dgm:t>
    </dgm:pt>
    <dgm:pt modelId="{CC66B2F7-F890-46FD-A507-1158AC4793BA}" type="parTrans" cxnId="{A03B964E-AF65-4C9C-BFC4-01F5634A08F9}">
      <dgm:prSet/>
      <dgm:spPr/>
      <dgm:t>
        <a:bodyPr/>
        <a:lstStyle/>
        <a:p>
          <a:endParaRPr lang="en-US"/>
        </a:p>
      </dgm:t>
    </dgm:pt>
    <dgm:pt modelId="{0FC12B47-63CC-471B-8EDD-94C86375A6B3}" type="sibTrans" cxnId="{A03B964E-AF65-4C9C-BFC4-01F5634A08F9}">
      <dgm:prSet/>
      <dgm:spPr/>
      <dgm:t>
        <a:bodyPr/>
        <a:lstStyle/>
        <a:p>
          <a:endParaRPr lang="en-US"/>
        </a:p>
      </dgm:t>
    </dgm:pt>
    <dgm:pt modelId="{A30ECD13-6848-482D-90BE-D6199E122363}" type="pres">
      <dgm:prSet presAssocID="{309BF472-A35A-49DF-BE06-BD9A129F94B8}" presName="Name0" presStyleCnt="0">
        <dgm:presLayoutVars>
          <dgm:dir/>
          <dgm:resizeHandles val="exact"/>
        </dgm:presLayoutVars>
      </dgm:prSet>
      <dgm:spPr/>
    </dgm:pt>
    <dgm:pt modelId="{9D1D61D5-F6E1-442A-9511-F485FDF7B86D}" type="pres">
      <dgm:prSet presAssocID="{6045F6D5-E263-4E83-B909-6BB74757D80C}" presName="node" presStyleLbl="node1" presStyleIdx="0" presStyleCnt="3" custScaleX="33691" custLinFactNeighborX="-2463" custLinFactNeighborY="-2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F6A5B-D0C3-40CC-B761-E1C15B1D4EC2}" type="pres">
      <dgm:prSet presAssocID="{DA5691AB-821F-4609-BA81-F5868C50DBE3}" presName="sibTrans" presStyleLbl="sibTrans2D1" presStyleIdx="0" presStyleCnt="2"/>
      <dgm:spPr/>
      <dgm:t>
        <a:bodyPr/>
        <a:lstStyle/>
        <a:p>
          <a:endParaRPr lang="en-US"/>
        </a:p>
      </dgm:t>
    </dgm:pt>
    <dgm:pt modelId="{7F3D7C34-F3EC-4153-AD71-8157F5A6D014}" type="pres">
      <dgm:prSet presAssocID="{DA5691AB-821F-4609-BA81-F5868C50DBE3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194B552E-3565-4327-80B0-64C6CDD09E59}" type="pres">
      <dgm:prSet presAssocID="{9B5FFE70-5CAB-4DD2-84F7-24EB93A1863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C71D6-9E9D-4040-99DF-8AF5E3A37E19}" type="pres">
      <dgm:prSet presAssocID="{19A3EF56-3C5E-4599-8F8B-9C28FDC5A3C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18CFBED-D4C9-4E83-ABF3-B5930A575EFD}" type="pres">
      <dgm:prSet presAssocID="{19A3EF56-3C5E-4599-8F8B-9C28FDC5A3C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AF88C68C-EC9C-47F5-91DF-2005ACCDA45A}" type="pres">
      <dgm:prSet presAssocID="{7CB07B05-FE19-4CE6-8F90-9FB8ADCD57D7}" presName="node" presStyleLbl="node1" presStyleIdx="2" presStyleCnt="3" custScaleX="43367" custLinFactNeighborX="-6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3B964E-AF65-4C9C-BFC4-01F5634A08F9}" srcId="{309BF472-A35A-49DF-BE06-BD9A129F94B8}" destId="{7CB07B05-FE19-4CE6-8F90-9FB8ADCD57D7}" srcOrd="2" destOrd="0" parTransId="{CC66B2F7-F890-46FD-A507-1158AC4793BA}" sibTransId="{0FC12B47-63CC-471B-8EDD-94C86375A6B3}"/>
    <dgm:cxn modelId="{721B0C9A-8F86-432D-BA6C-CCC413A3482D}" type="presOf" srcId="{19A3EF56-3C5E-4599-8F8B-9C28FDC5A3C4}" destId="{118CFBED-D4C9-4E83-ABF3-B5930A575EFD}" srcOrd="1" destOrd="0" presId="urn:microsoft.com/office/officeart/2005/8/layout/process1"/>
    <dgm:cxn modelId="{45888459-370C-43C7-9513-5808976AF007}" srcId="{309BF472-A35A-49DF-BE06-BD9A129F94B8}" destId="{9B5FFE70-5CAB-4DD2-84F7-24EB93A18634}" srcOrd="1" destOrd="0" parTransId="{DDB4275B-F226-4403-89FF-28A27BB18BD8}" sibTransId="{19A3EF56-3C5E-4599-8F8B-9C28FDC5A3C4}"/>
    <dgm:cxn modelId="{CC255EC5-B89C-443B-B306-4EB4E7D8D3B8}" type="presOf" srcId="{309BF472-A35A-49DF-BE06-BD9A129F94B8}" destId="{A30ECD13-6848-482D-90BE-D6199E122363}" srcOrd="0" destOrd="0" presId="urn:microsoft.com/office/officeart/2005/8/layout/process1"/>
    <dgm:cxn modelId="{A71B2A3A-1BEC-4380-93E5-B2684198E96E}" type="presOf" srcId="{7CB07B05-FE19-4CE6-8F90-9FB8ADCD57D7}" destId="{AF88C68C-EC9C-47F5-91DF-2005ACCDA45A}" srcOrd="0" destOrd="0" presId="urn:microsoft.com/office/officeart/2005/8/layout/process1"/>
    <dgm:cxn modelId="{B3D6DB04-9809-4FFA-A8EC-967737BCC7F1}" type="presOf" srcId="{9B5FFE70-5CAB-4DD2-84F7-24EB93A18634}" destId="{194B552E-3565-4327-80B0-64C6CDD09E59}" srcOrd="0" destOrd="0" presId="urn:microsoft.com/office/officeart/2005/8/layout/process1"/>
    <dgm:cxn modelId="{5378F524-2B20-438F-B3FA-503EF1EB6CBF}" type="presOf" srcId="{DA5691AB-821F-4609-BA81-F5868C50DBE3}" destId="{7F3D7C34-F3EC-4153-AD71-8157F5A6D014}" srcOrd="1" destOrd="0" presId="urn:microsoft.com/office/officeart/2005/8/layout/process1"/>
    <dgm:cxn modelId="{4BE49E8C-32C1-41C0-A471-0CD8C8DA1EBE}" type="presOf" srcId="{DA5691AB-821F-4609-BA81-F5868C50DBE3}" destId="{BA2F6A5B-D0C3-40CC-B761-E1C15B1D4EC2}" srcOrd="0" destOrd="0" presId="urn:microsoft.com/office/officeart/2005/8/layout/process1"/>
    <dgm:cxn modelId="{11107C15-AD98-43ED-B8FF-9A7C398B4059}" type="presOf" srcId="{19A3EF56-3C5E-4599-8F8B-9C28FDC5A3C4}" destId="{C79C71D6-9E9D-4040-99DF-8AF5E3A37E19}" srcOrd="0" destOrd="0" presId="urn:microsoft.com/office/officeart/2005/8/layout/process1"/>
    <dgm:cxn modelId="{9C186574-0310-417D-8E64-E33628364F02}" srcId="{309BF472-A35A-49DF-BE06-BD9A129F94B8}" destId="{6045F6D5-E263-4E83-B909-6BB74757D80C}" srcOrd="0" destOrd="0" parTransId="{0D8A31DB-048C-41C9-9BCE-9E21EF20C5E7}" sibTransId="{DA5691AB-821F-4609-BA81-F5868C50DBE3}"/>
    <dgm:cxn modelId="{B74EAB72-8045-46C9-B97E-415B1C1C059E}" type="presOf" srcId="{6045F6D5-E263-4E83-B909-6BB74757D80C}" destId="{9D1D61D5-F6E1-442A-9511-F485FDF7B86D}" srcOrd="0" destOrd="0" presId="urn:microsoft.com/office/officeart/2005/8/layout/process1"/>
    <dgm:cxn modelId="{C214D8D4-27C7-4F9A-A8A6-73CA6E9ED684}" type="presParOf" srcId="{A30ECD13-6848-482D-90BE-D6199E122363}" destId="{9D1D61D5-F6E1-442A-9511-F485FDF7B86D}" srcOrd="0" destOrd="0" presId="urn:microsoft.com/office/officeart/2005/8/layout/process1"/>
    <dgm:cxn modelId="{279E87F7-554B-4C35-AE44-12A6DF25A98F}" type="presParOf" srcId="{A30ECD13-6848-482D-90BE-D6199E122363}" destId="{BA2F6A5B-D0C3-40CC-B761-E1C15B1D4EC2}" srcOrd="1" destOrd="0" presId="urn:microsoft.com/office/officeart/2005/8/layout/process1"/>
    <dgm:cxn modelId="{EBB07C05-E499-4861-A264-662D4E37BB41}" type="presParOf" srcId="{BA2F6A5B-D0C3-40CC-B761-E1C15B1D4EC2}" destId="{7F3D7C34-F3EC-4153-AD71-8157F5A6D014}" srcOrd="0" destOrd="0" presId="urn:microsoft.com/office/officeart/2005/8/layout/process1"/>
    <dgm:cxn modelId="{B2859F33-9FDC-448F-9199-5873654396A5}" type="presParOf" srcId="{A30ECD13-6848-482D-90BE-D6199E122363}" destId="{194B552E-3565-4327-80B0-64C6CDD09E59}" srcOrd="2" destOrd="0" presId="urn:microsoft.com/office/officeart/2005/8/layout/process1"/>
    <dgm:cxn modelId="{071593B7-DDA9-49D8-A17E-83CC725A3CDB}" type="presParOf" srcId="{A30ECD13-6848-482D-90BE-D6199E122363}" destId="{C79C71D6-9E9D-4040-99DF-8AF5E3A37E19}" srcOrd="3" destOrd="0" presId="urn:microsoft.com/office/officeart/2005/8/layout/process1"/>
    <dgm:cxn modelId="{AF5FDB52-165C-428E-BB04-5E6B72EBE2F1}" type="presParOf" srcId="{C79C71D6-9E9D-4040-99DF-8AF5E3A37E19}" destId="{118CFBED-D4C9-4E83-ABF3-B5930A575EFD}" srcOrd="0" destOrd="0" presId="urn:microsoft.com/office/officeart/2005/8/layout/process1"/>
    <dgm:cxn modelId="{5104106B-EB14-4637-AD5F-0116F99B31F8}" type="presParOf" srcId="{A30ECD13-6848-482D-90BE-D6199E122363}" destId="{AF88C68C-EC9C-47F5-91DF-2005ACCDA45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64F5F-2AC9-49F2-A76B-4ECBDD26C69D}">
      <dsp:nvSpPr>
        <dsp:cNvPr id="0" name=""/>
        <dsp:cNvSpPr/>
      </dsp:nvSpPr>
      <dsp:spPr>
        <a:xfrm>
          <a:off x="5291" y="2319073"/>
          <a:ext cx="1561041" cy="780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Machine learning</a:t>
          </a:r>
          <a:endParaRPr lang="en-US" sz="1900" kern="1200" dirty="0"/>
        </a:p>
      </dsp:txBody>
      <dsp:txXfrm>
        <a:off x="28152" y="2341934"/>
        <a:ext cx="1515319" cy="734798"/>
      </dsp:txXfrm>
    </dsp:sp>
    <dsp:sp modelId="{F2C339AA-463B-4588-AB18-90093D6E7BA6}">
      <dsp:nvSpPr>
        <dsp:cNvPr id="0" name=""/>
        <dsp:cNvSpPr/>
      </dsp:nvSpPr>
      <dsp:spPr>
        <a:xfrm rot="19457599">
          <a:off x="1494055" y="24719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59317" y="2465709"/>
        <a:ext cx="38448" cy="38448"/>
      </dsp:txXfrm>
    </dsp:sp>
    <dsp:sp modelId="{AE58811D-3414-47F0-B49E-94D2783DFA86}">
      <dsp:nvSpPr>
        <dsp:cNvPr id="0" name=""/>
        <dsp:cNvSpPr/>
      </dsp:nvSpPr>
      <dsp:spPr>
        <a:xfrm>
          <a:off x="2190749" y="1870273"/>
          <a:ext cx="1561041" cy="780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Supervised learning</a:t>
          </a:r>
          <a:endParaRPr lang="en-US" sz="1900" kern="1200" dirty="0"/>
        </a:p>
      </dsp:txBody>
      <dsp:txXfrm>
        <a:off x="2213610" y="1893134"/>
        <a:ext cx="1515319" cy="734798"/>
      </dsp:txXfrm>
    </dsp:sp>
    <dsp:sp modelId="{F66A5182-E4E2-4554-BF42-92E61E41632A}">
      <dsp:nvSpPr>
        <dsp:cNvPr id="0" name=""/>
        <dsp:cNvSpPr/>
      </dsp:nvSpPr>
      <dsp:spPr>
        <a:xfrm rot="19457599">
          <a:off x="3679514" y="2023170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4775" y="2016909"/>
        <a:ext cx="38448" cy="38448"/>
      </dsp:txXfrm>
    </dsp:sp>
    <dsp:sp modelId="{FC5AFE4C-1595-4B44-A752-D1C0784E0C2E}">
      <dsp:nvSpPr>
        <dsp:cNvPr id="0" name=""/>
        <dsp:cNvSpPr/>
      </dsp:nvSpPr>
      <dsp:spPr>
        <a:xfrm>
          <a:off x="4376208" y="1421474"/>
          <a:ext cx="1561041" cy="780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Classification</a:t>
          </a:r>
          <a:endParaRPr lang="en-US" sz="1900" kern="1200" dirty="0"/>
        </a:p>
      </dsp:txBody>
      <dsp:txXfrm>
        <a:off x="4399069" y="1444335"/>
        <a:ext cx="1515319" cy="734798"/>
      </dsp:txXfrm>
    </dsp:sp>
    <dsp:sp modelId="{0B7DC51E-A150-4931-ACCA-CE615F8561E4}">
      <dsp:nvSpPr>
        <dsp:cNvPr id="0" name=""/>
        <dsp:cNvSpPr/>
      </dsp:nvSpPr>
      <dsp:spPr>
        <a:xfrm rot="2142401">
          <a:off x="3679514" y="24719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044775" y="2465709"/>
        <a:ext cx="38448" cy="38448"/>
      </dsp:txXfrm>
    </dsp:sp>
    <dsp:sp modelId="{3FF1D746-9C90-465A-84A1-05ABE953A45A}">
      <dsp:nvSpPr>
        <dsp:cNvPr id="0" name=""/>
        <dsp:cNvSpPr/>
      </dsp:nvSpPr>
      <dsp:spPr>
        <a:xfrm>
          <a:off x="4376208" y="2319073"/>
          <a:ext cx="1561041" cy="780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Regression</a:t>
          </a:r>
          <a:endParaRPr lang="en-US" sz="1900" kern="1200" dirty="0"/>
        </a:p>
      </dsp:txBody>
      <dsp:txXfrm>
        <a:off x="4399069" y="2341934"/>
        <a:ext cx="1515319" cy="734798"/>
      </dsp:txXfrm>
    </dsp:sp>
    <dsp:sp modelId="{80E6E2E0-6EA0-4885-9507-EDD5D4D702C4}">
      <dsp:nvSpPr>
        <dsp:cNvPr id="0" name=""/>
        <dsp:cNvSpPr/>
      </dsp:nvSpPr>
      <dsp:spPr>
        <a:xfrm rot="18289469">
          <a:off x="5702745" y="2247570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2122" y="2233198"/>
        <a:ext cx="54671" cy="54671"/>
      </dsp:txXfrm>
    </dsp:sp>
    <dsp:sp modelId="{2195689A-3059-4F06-BE00-89D5DEA755F1}">
      <dsp:nvSpPr>
        <dsp:cNvPr id="0" name=""/>
        <dsp:cNvSpPr/>
      </dsp:nvSpPr>
      <dsp:spPr>
        <a:xfrm>
          <a:off x="6561666" y="1421474"/>
          <a:ext cx="1561041" cy="780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Linear Regression</a:t>
          </a:r>
          <a:endParaRPr lang="en-US" sz="1900" kern="1200" dirty="0"/>
        </a:p>
      </dsp:txBody>
      <dsp:txXfrm>
        <a:off x="6584527" y="1444335"/>
        <a:ext cx="1515319" cy="734798"/>
      </dsp:txXfrm>
    </dsp:sp>
    <dsp:sp modelId="{983BE853-6C9A-4F3D-B663-12E1E43C9802}">
      <dsp:nvSpPr>
        <dsp:cNvPr id="0" name=""/>
        <dsp:cNvSpPr/>
      </dsp:nvSpPr>
      <dsp:spPr>
        <a:xfrm>
          <a:off x="5937250" y="2696369"/>
          <a:ext cx="62441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624416" y="1296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33848" y="2693723"/>
        <a:ext cx="31220" cy="31220"/>
      </dsp:txXfrm>
    </dsp:sp>
    <dsp:sp modelId="{00E9A946-3FD9-4C2E-B78A-ABCFE21FFCF6}">
      <dsp:nvSpPr>
        <dsp:cNvPr id="0" name=""/>
        <dsp:cNvSpPr/>
      </dsp:nvSpPr>
      <dsp:spPr>
        <a:xfrm>
          <a:off x="6561666" y="2319073"/>
          <a:ext cx="1561041" cy="780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Logistic Regression</a:t>
          </a:r>
          <a:endParaRPr lang="en-US" sz="1900" kern="1200" dirty="0"/>
        </a:p>
      </dsp:txBody>
      <dsp:txXfrm>
        <a:off x="6584527" y="2341934"/>
        <a:ext cx="1515319" cy="734798"/>
      </dsp:txXfrm>
    </dsp:sp>
    <dsp:sp modelId="{A214A48C-E2A1-4C59-B175-45F26AF9DB51}">
      <dsp:nvSpPr>
        <dsp:cNvPr id="0" name=""/>
        <dsp:cNvSpPr/>
      </dsp:nvSpPr>
      <dsp:spPr>
        <a:xfrm rot="3310531">
          <a:off x="5702745" y="3145169"/>
          <a:ext cx="1093425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1093425" y="12963"/>
              </a:lnTo>
            </a:path>
          </a:pathLst>
        </a:custGeom>
        <a:noFill/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222122" y="3130797"/>
        <a:ext cx="54671" cy="54671"/>
      </dsp:txXfrm>
    </dsp:sp>
    <dsp:sp modelId="{EE482435-7D42-4266-BF99-045AB977D9F1}">
      <dsp:nvSpPr>
        <dsp:cNvPr id="0" name=""/>
        <dsp:cNvSpPr/>
      </dsp:nvSpPr>
      <dsp:spPr>
        <a:xfrm>
          <a:off x="6561666" y="3216672"/>
          <a:ext cx="1561041" cy="780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Polynomial Regression</a:t>
          </a:r>
          <a:endParaRPr lang="en-US" sz="1900" kern="1200" dirty="0"/>
        </a:p>
      </dsp:txBody>
      <dsp:txXfrm>
        <a:off x="6584527" y="3239533"/>
        <a:ext cx="1515319" cy="734798"/>
      </dsp:txXfrm>
    </dsp:sp>
    <dsp:sp modelId="{99BCBFA6-80CD-4CDA-A7F2-2BAAA2B95240}">
      <dsp:nvSpPr>
        <dsp:cNvPr id="0" name=""/>
        <dsp:cNvSpPr/>
      </dsp:nvSpPr>
      <dsp:spPr>
        <a:xfrm rot="2142401">
          <a:off x="1494055" y="2920769"/>
          <a:ext cx="768971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68971" y="1296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859317" y="2914508"/>
        <a:ext cx="38448" cy="38448"/>
      </dsp:txXfrm>
    </dsp:sp>
    <dsp:sp modelId="{A1AA71F9-AC3D-4034-90A8-1DAA5A0D35BA}">
      <dsp:nvSpPr>
        <dsp:cNvPr id="0" name=""/>
        <dsp:cNvSpPr/>
      </dsp:nvSpPr>
      <dsp:spPr>
        <a:xfrm>
          <a:off x="2190749" y="2767872"/>
          <a:ext cx="1561041" cy="780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900" kern="1200" dirty="0"/>
            <a:t>Unsupervised learning</a:t>
          </a:r>
          <a:endParaRPr lang="en-US" sz="1900" kern="1200" dirty="0"/>
        </a:p>
      </dsp:txBody>
      <dsp:txXfrm>
        <a:off x="2213610" y="2790733"/>
        <a:ext cx="1515319" cy="734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D61D5-F6E1-442A-9511-F485FDF7B86D}">
      <dsp:nvSpPr>
        <dsp:cNvPr id="0" name=""/>
        <dsp:cNvSpPr/>
      </dsp:nvSpPr>
      <dsp:spPr>
        <a:xfrm>
          <a:off x="0" y="727192"/>
          <a:ext cx="796560" cy="14185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200" kern="1200" dirty="0">
              <a:solidFill>
                <a:schemeClr val="tx1"/>
              </a:solidFill>
            </a:rPr>
            <a:t>x</a:t>
          </a:r>
          <a:endParaRPr lang="en-US" sz="5200" kern="1200" dirty="0">
            <a:solidFill>
              <a:schemeClr val="tx1"/>
            </a:solidFill>
          </a:endParaRPr>
        </a:p>
      </dsp:txBody>
      <dsp:txXfrm>
        <a:off x="23330" y="750522"/>
        <a:ext cx="749900" cy="1371927"/>
      </dsp:txXfrm>
    </dsp:sp>
    <dsp:sp modelId="{BA2F6A5B-D0C3-40CC-B761-E1C15B1D4EC2}">
      <dsp:nvSpPr>
        <dsp:cNvPr id="0" name=""/>
        <dsp:cNvSpPr/>
      </dsp:nvSpPr>
      <dsp:spPr>
        <a:xfrm rot="50772">
          <a:off x="1033639" y="1156408"/>
          <a:ext cx="502720" cy="586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1033647" y="1272564"/>
        <a:ext cx="351904" cy="351809"/>
      </dsp:txXfrm>
    </dsp:sp>
    <dsp:sp modelId="{194B552E-3565-4327-80B0-64C6CDD09E59}">
      <dsp:nvSpPr>
        <dsp:cNvPr id="0" name=""/>
        <dsp:cNvSpPr/>
      </dsp:nvSpPr>
      <dsp:spPr>
        <a:xfrm>
          <a:off x="1744986" y="764543"/>
          <a:ext cx="2364313" cy="1418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200" kern="1200" dirty="0"/>
            <a:t>model</a:t>
          </a:r>
          <a:endParaRPr lang="en-US" sz="5200" kern="1200" dirty="0"/>
        </a:p>
      </dsp:txBody>
      <dsp:txXfrm>
        <a:off x="1786535" y="806092"/>
        <a:ext cx="2281215" cy="1335489"/>
      </dsp:txXfrm>
    </dsp:sp>
    <dsp:sp modelId="{C79C71D6-9E9D-4040-99DF-8AF5E3A37E19}">
      <dsp:nvSpPr>
        <dsp:cNvPr id="0" name=""/>
        <dsp:cNvSpPr/>
      </dsp:nvSpPr>
      <dsp:spPr>
        <a:xfrm>
          <a:off x="4344118" y="1180662"/>
          <a:ext cx="497815" cy="5863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4344118" y="1297932"/>
        <a:ext cx="348471" cy="351809"/>
      </dsp:txXfrm>
    </dsp:sp>
    <dsp:sp modelId="{AF88C68C-EC9C-47F5-91DF-2005ACCDA45A}">
      <dsp:nvSpPr>
        <dsp:cNvPr id="0" name=""/>
        <dsp:cNvSpPr/>
      </dsp:nvSpPr>
      <dsp:spPr>
        <a:xfrm>
          <a:off x="5048575" y="764543"/>
          <a:ext cx="1025331" cy="1418587"/>
        </a:xfrm>
        <a:prstGeom prst="roundRect">
          <a:avLst>
            <a:gd name="adj" fmla="val 10000"/>
          </a:avLst>
        </a:prstGeom>
        <a:solidFill>
          <a:schemeClr val="bg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y-GB" sz="5200" b="0" i="0" kern="1200" dirty="0">
              <a:solidFill>
                <a:schemeClr val="tx1"/>
              </a:solidFill>
            </a:rPr>
            <a:t>ŷ</a:t>
          </a:r>
          <a:endParaRPr lang="en-US" sz="5200" kern="1200" dirty="0">
            <a:solidFill>
              <a:schemeClr val="tx1"/>
            </a:solidFill>
          </a:endParaRPr>
        </a:p>
      </dsp:txBody>
      <dsp:txXfrm>
        <a:off x="5078606" y="794574"/>
        <a:ext cx="965269" cy="1358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7T07:56:01.44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5392 0 0,'0'0'0'0,"0"0"0"0,2-2 0 0,5-1 0 0</inkml:trace>
  <inkml:trace contextRef="#ctx0" brushRef="#br0" timeOffset="5218.648">7972 4 0 0,'6'-3'0'0,"-2470"1425"0"0,2291-1322 0 0,-552 319 0 0,634-367 0 0,-391 226 0 0,162-92 0 0,-1779 1025 0 0,1071-617 0 0,1002-580 0 0</inkml:trace>
  <inkml:trace contextRef="#ctx0" brushRef="#br0" timeOffset="5517.919">412 4369 0 0,'-48'28'0'0,"5"-4"0"0,-9 7 0 0,46-28 0 0</inkml:trace>
  <inkml:trace contextRef="#ctx0" brushRef="#br0" timeOffset="9051.9779">2254 3305 0 0,'-115'67'0'0,"103"-60"0"0,-297 171 0 0,-608 352 0 0,667-386 0 0,91-52 0 0,100-58 0 0,40-23 0 0,3-2 0 0,-58 34 0 0,24-15 0 0,36-19 0 0,-29 15 0 0,9-4 0 0,-5 3 0 0,-2 1 0 0,-12 6 0 0,35-20 0 0,15-8 0 0,8-5 0 0,1-1 0 0,-11 8 0 0,3-3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6-07T08:29:08.561"/>
    </inkml:context>
    <inkml:brush xml:id="br0">
      <inkml:brushProperty name="width" value="0.025" units="cm"/>
      <inkml:brushProperty name="height" value="0.025" units="cm"/>
      <inkml:brushProperty name="ignorePressure" value="1"/>
    </inkml:brush>
    <inkml:context xml:id="ctx1">
      <inkml:inkSource xml:id="inkSrc1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1" timeString="2023-06-07T08:30:57.689"/>
    </inkml:context>
    <inkml:brush xml:id="br1">
      <inkml:brushProperty name="width" value="0.025" units="cm"/>
      <inkml:brushProperty name="height" value="0.025" units="cm"/>
    </inkml:brush>
  </inkml:definitions>
  <inkml:trace contextRef="#ctx0" brushRef="#br0">9747 1684 0 0,'139'-61'0'0,"-56"24"0"0,-28 13 0 0,-672 296 0 0,-310 137 0 0,-225 99 0 0,-5709 2520 0 0,6855-3025 0 0,-2 1 0 0,-1-1 0 0,1 1 0 0,-1 0 0 0,0 0 0 0,0 0 0 0,-36 16 0 0,10-5 0 0,-73 33 0 0,-48 21 0 0,149-66 0 0,1 0 0 0,0-1 0 0,-1 2 0 0,-1-1 0 0,1 0 0 0,0 0 0 0,0 0 0 0,-1 0 0 0,7-2 0 0,6-3 0 0</inkml:trace>
  <inkml:trace contextRef="#ctx1" brushRef="#br1">4786 2955 4607 0 0,'18'-11'200'0'0,"-18"11"48"0"0,0 0-248 0 0,7-5 0 0 0,2-4 0 0 0,-3 0 0 0 0,-3 0 168 0 0,-3-1-8 0 0,-3 0-8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f6d35eb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f6d35eba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24f6d35eba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PK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451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26B2C-1767-4D6F-97D9-AF04D0F527AD}" type="slidenum">
              <a:rPr lang="en-PK" smtClean="0"/>
              <a:t>27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0053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8068" y="94658"/>
            <a:ext cx="1183531" cy="1322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1476" y="90376"/>
            <a:ext cx="1322456" cy="1326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385454" y="60616"/>
            <a:ext cx="93010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Twentieth Century"/>
              <a:buNone/>
              <a:defRPr sz="4800">
                <a:solidFill>
                  <a:srgbClr val="1F3864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1385454" y="1496291"/>
            <a:ext cx="9301019" cy="468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0467" y="232405"/>
            <a:ext cx="878734" cy="981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1764" y="230815"/>
            <a:ext cx="981880" cy="985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61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31" Type="http://schemas.openxmlformats.org/officeDocument/2006/relationships/image" Target="../media/image6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Relationship Id="rId30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99.png"/><Relationship Id="rId3" Type="http://schemas.openxmlformats.org/officeDocument/2006/relationships/image" Target="../media/image76.png"/><Relationship Id="rId21" Type="http://schemas.openxmlformats.org/officeDocument/2006/relationships/image" Target="../media/image94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98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32" Type="http://schemas.openxmlformats.org/officeDocument/2006/relationships/image" Target="../media/image105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28" Type="http://schemas.openxmlformats.org/officeDocument/2006/relationships/image" Target="../media/image101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31" Type="http://schemas.openxmlformats.org/officeDocument/2006/relationships/image" Target="../media/image104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100.png"/><Relationship Id="rId30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4000"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1612612" y="1800950"/>
            <a:ext cx="896681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Impact Skills Development Program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Artificial Intelligence, Data Science, and Blockchain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4018359" y="3554693"/>
            <a:ext cx="472959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1: [</a:t>
            </a:r>
            <a:r>
              <a:rPr lang="en-GB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Fundamentals</a:t>
            </a:r>
            <a:r>
              <a:rPr lang="en-PK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1: </a:t>
            </a:r>
            <a:r>
              <a:rPr lang="en-GB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Models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 rot="10800000" flipH="1">
            <a:off x="2977204" y="2995979"/>
            <a:ext cx="6237605" cy="45719"/>
          </a:xfrm>
          <a:prstGeom prst="rect">
            <a:avLst/>
          </a:prstGeom>
          <a:solidFill>
            <a:srgbClr val="7F6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3914542" y="5278465"/>
            <a:ext cx="4362916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K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r>
              <a:rPr lang="en-GB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</a:t>
            </a:r>
            <a:r>
              <a:rPr lang="en-GB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Junaid Younas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r>
              <a:rPr lang="en-PK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SEECS, NUST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8A81-F6BB-4B12-B8FA-2DDE4A99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222C3-EABF-49B4-8962-77FEA2526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16EC2-34E3-486C-ABF0-A467A21390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10</a:t>
            </a:fld>
            <a:endParaRPr lang="en-PK"/>
          </a:p>
        </p:txBody>
      </p:sp>
      <p:pic>
        <p:nvPicPr>
          <p:cNvPr id="4098" name="Picture 2" descr="In this image, the machine has yet to learn to predict a probable outcome.">
            <a:extLst>
              <a:ext uri="{FF2B5EF4-FFF2-40B4-BE49-F238E27FC236}">
                <a16:creationId xmlns:a16="http://schemas.microsoft.com/office/drawing/2014/main" id="{0E9FA8A8-6F73-4CE2-8B64-A2D0C193E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5" t="16051" r="12176" b="9931"/>
          <a:stretch/>
        </p:blipFill>
        <p:spPr bwMode="auto">
          <a:xfrm>
            <a:off x="2154955" y="1100774"/>
            <a:ext cx="7728719" cy="50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ith a lot of repetition, the machine learning process starts to take shape.">
            <a:extLst>
              <a:ext uri="{FF2B5EF4-FFF2-40B4-BE49-F238E27FC236}">
                <a16:creationId xmlns:a16="http://schemas.microsoft.com/office/drawing/2014/main" id="{1CC2B6A1-E27B-4D4F-8193-D780F24AF2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76" t="14692" r="12176" b="9931"/>
          <a:stretch/>
        </p:blipFill>
        <p:spPr bwMode="auto">
          <a:xfrm>
            <a:off x="2308325" y="1007586"/>
            <a:ext cx="7575349" cy="516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DFD8DC-F265-4FDB-A7AF-6240071593F6}"/>
              </a:ext>
            </a:extLst>
          </p:cNvPr>
          <p:cNvSpPr txBox="1"/>
          <p:nvPr/>
        </p:nvSpPr>
        <p:spPr>
          <a:xfrm flipH="1">
            <a:off x="4245844" y="6231135"/>
            <a:ext cx="500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f(x)= 0.75x+15.14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844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1F807-EE57-4A60-82F8-8ED0E98E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with linear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82F8D-EE41-4A5E-93C4-D3C0B1682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11</a:t>
            </a:fld>
            <a:endParaRPr lang="en-PK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94F264-D34C-41CA-B2A7-628DA9849420}"/>
              </a:ext>
            </a:extLst>
          </p:cNvPr>
          <p:cNvGrpSpPr/>
          <p:nvPr/>
        </p:nvGrpSpPr>
        <p:grpSpPr>
          <a:xfrm>
            <a:off x="921347" y="2331231"/>
            <a:ext cx="4955274" cy="3452204"/>
            <a:chOff x="1958056" y="2150680"/>
            <a:chExt cx="6644778" cy="4026283"/>
          </a:xfrm>
        </p:grpSpPr>
        <p:pic>
          <p:nvPicPr>
            <p:cNvPr id="5" name="Picture 4" descr="Employee satisfaction rating by salary is a great machine learning example.">
              <a:extLst>
                <a:ext uri="{FF2B5EF4-FFF2-40B4-BE49-F238E27FC236}">
                  <a16:creationId xmlns:a16="http://schemas.microsoft.com/office/drawing/2014/main" id="{F1849947-941B-4A01-BE70-1BDA28E46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93" t="15711" r="6968" b="8280"/>
            <a:stretch/>
          </p:blipFill>
          <p:spPr bwMode="auto">
            <a:xfrm>
              <a:off x="1958056" y="2150680"/>
              <a:ext cx="6644778" cy="4026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661347-813D-4C68-B0CB-CC3173642669}"/>
                    </a:ext>
                  </a:extLst>
                </p14:cNvPr>
                <p14:cNvContentPartPr/>
                <p14:nvPr/>
              </p14:nvContentPartPr>
              <p14:xfrm>
                <a:off x="3014899" y="2383246"/>
                <a:ext cx="4838760" cy="185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661347-813D-4C68-B0CB-CC31736426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09106" y="2378208"/>
                  <a:ext cx="4850345" cy="1867675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4340" name="Picture 4" descr="Question mark. Red hand drawn Doodle FAQ symbol. 13995977 ...">
            <a:extLst>
              <a:ext uri="{FF2B5EF4-FFF2-40B4-BE49-F238E27FC236}">
                <a16:creationId xmlns:a16="http://schemas.microsoft.com/office/drawing/2014/main" id="{1B6C7F36-3FF8-4758-AAFB-45E0B8EB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33" y="2981507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38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070D-5C3C-44FD-A7AC-F030F19B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7780-F43B-4F05-A725-674A9B738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4" y="1496291"/>
            <a:ext cx="9301019" cy="4680672"/>
          </a:xfrm>
        </p:spPr>
        <p:txBody>
          <a:bodyPr/>
          <a:lstStyle/>
          <a:p>
            <a:r>
              <a:rPr lang="en-GB" dirty="0"/>
              <a:t>Commonly used for classification purposes</a:t>
            </a:r>
          </a:p>
          <a:p>
            <a:r>
              <a:rPr lang="en-GB" dirty="0"/>
              <a:t>Works only for discrete dependent variables</a:t>
            </a:r>
          </a:p>
          <a:p>
            <a:r>
              <a:rPr lang="en-GB" dirty="0"/>
              <a:t>It uses the logit function, common one is Sigmoid function</a:t>
            </a:r>
          </a:p>
          <a:p>
            <a:r>
              <a:rPr lang="en-GB" dirty="0"/>
              <a:t>Works well when data is linearly separable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EDEFF-BAF0-46B7-9863-6224AFF674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12</a:t>
            </a:fld>
            <a:endParaRPr lang="en-PK"/>
          </a:p>
        </p:txBody>
      </p:sp>
      <p:pic>
        <p:nvPicPr>
          <p:cNvPr id="9218" name="Picture 2" descr="years">
            <a:extLst>
              <a:ext uri="{FF2B5EF4-FFF2-40B4-BE49-F238E27FC236}">
                <a16:creationId xmlns:a16="http://schemas.microsoft.com/office/drawing/2014/main" id="{4C214D47-6DD2-4B96-A0A7-C8A3BB760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000" y="3096141"/>
            <a:ext cx="4380299" cy="31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1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AF54-63DC-4B02-B506-DFE38D72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B4AE-B2DC-4F6F-96D3-4BC7F75BD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Models the </a:t>
            </a:r>
            <a:r>
              <a:rPr lang="en-GB" dirty="0">
                <a:solidFill>
                  <a:schemeClr val="accent1"/>
                </a:solidFill>
              </a:rPr>
              <a:t>nonlinear</a:t>
            </a:r>
            <a:r>
              <a:rPr lang="en-GB" dirty="0"/>
              <a:t> dataset using a </a:t>
            </a:r>
            <a:r>
              <a:rPr lang="en-GB" dirty="0">
                <a:solidFill>
                  <a:srgbClr val="FF0000"/>
                </a:solidFill>
              </a:rPr>
              <a:t>linear</a:t>
            </a:r>
            <a:r>
              <a:rPr lang="en-GB" dirty="0"/>
              <a:t> model</a:t>
            </a:r>
          </a:p>
          <a:p>
            <a:r>
              <a:rPr lang="en-GB" dirty="0"/>
              <a:t>Original features are transformed into polynomial features of given degree</a:t>
            </a:r>
          </a:p>
          <a:p>
            <a:r>
              <a:rPr lang="en-GB" dirty="0"/>
              <a:t>Function for polynomial regression is derived from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9AC14-5885-432B-8EBB-FAB6FECC83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13</a:t>
            </a:fld>
            <a:endParaRPr lang="en-PK"/>
          </a:p>
        </p:txBody>
      </p:sp>
      <p:pic>
        <p:nvPicPr>
          <p:cNvPr id="15364" name="Picture 4" descr="Regression Analysis in Machine learning">
            <a:extLst>
              <a:ext uri="{FF2B5EF4-FFF2-40B4-BE49-F238E27FC236}">
                <a16:creationId xmlns:a16="http://schemas.microsoft.com/office/drawing/2014/main" id="{4209BB52-E52C-44F1-B464-C5FBE479C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853" y="3681412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1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5616-5334-487B-8813-86EDBC10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Polynomial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16694-5040-4BFE-AA19-DC7225A1F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508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43A87-D13E-4658-8B0C-8A95478468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14</a:t>
            </a:fld>
            <a:endParaRPr lang="en-PK"/>
          </a:p>
        </p:txBody>
      </p:sp>
      <p:pic>
        <p:nvPicPr>
          <p:cNvPr id="5" name="Google Shape;75;p2" descr="Figure1.2.jpg">
            <a:extLst>
              <a:ext uri="{FF2B5EF4-FFF2-40B4-BE49-F238E27FC236}">
                <a16:creationId xmlns:a16="http://schemas.microsoft.com/office/drawing/2014/main" id="{631E9AFA-5664-4FC9-A5EC-7902FE25FFEC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02375" y="1734777"/>
            <a:ext cx="4800600" cy="35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6;p2" descr="TP_tmp.emf">
            <a:extLst>
              <a:ext uri="{FF2B5EF4-FFF2-40B4-BE49-F238E27FC236}">
                <a16:creationId xmlns:a16="http://schemas.microsoft.com/office/drawing/2014/main" id="{EDF99E49-F1A9-4573-9F74-C385BF813B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4790" y="5562055"/>
            <a:ext cx="6026150" cy="817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A31C7-DD39-4647-A03F-0D43B21D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0-th order Polynomial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2F54B-9188-4B1F-87BC-AA28A8F2B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A65C-11E6-4E0A-B9B9-ED11224BF5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15</a:t>
            </a:fld>
            <a:endParaRPr lang="en-PK"/>
          </a:p>
        </p:txBody>
      </p:sp>
      <p:pic>
        <p:nvPicPr>
          <p:cNvPr id="5" name="Google Shape;95;p4" descr="Figure1.4a.jpg">
            <a:extLst>
              <a:ext uri="{FF2B5EF4-FFF2-40B4-BE49-F238E27FC236}">
                <a16:creationId xmlns:a16="http://schemas.microsoft.com/office/drawing/2014/main" id="{D9AE8180-D681-4177-BF4B-6F3EF3AC5E47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00" y="1447800"/>
            <a:ext cx="53340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961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166E-443D-4573-9F5F-0E9CCC68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Order Polynomial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55DB-04F0-4323-9571-F17D6BE4C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as linear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E4D2C-A3BD-4229-AEFE-E4ED69C064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16</a:t>
            </a:fld>
            <a:endParaRPr lang="en-PK"/>
          </a:p>
        </p:txBody>
      </p:sp>
      <p:pic>
        <p:nvPicPr>
          <p:cNvPr id="5" name="Google Shape;104;p5" descr="Figure1.4b.jpg">
            <a:extLst>
              <a:ext uri="{FF2B5EF4-FFF2-40B4-BE49-F238E27FC236}">
                <a16:creationId xmlns:a16="http://schemas.microsoft.com/office/drawing/2014/main" id="{837E7251-328E-4013-9C80-4ED034D5271F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58789" y="2324675"/>
            <a:ext cx="53340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841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B725-FB3B-46A5-A983-CFE13E58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Order Polynomial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60FD1-4590-4781-B7A8-6465884B4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80536-DAB1-43F3-B1A4-4A73A3AE51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17</a:t>
            </a:fld>
            <a:endParaRPr lang="en-PK"/>
          </a:p>
        </p:txBody>
      </p:sp>
      <p:pic>
        <p:nvPicPr>
          <p:cNvPr id="5" name="Google Shape;113;p6" descr="Figure1.4c.jpg">
            <a:extLst>
              <a:ext uri="{FF2B5EF4-FFF2-40B4-BE49-F238E27FC236}">
                <a16:creationId xmlns:a16="http://schemas.microsoft.com/office/drawing/2014/main" id="{4A384EEA-7424-426C-8DBC-5CC57685CC7D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9000" y="1447800"/>
            <a:ext cx="53340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29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7911-4052-4371-A8D0-27CA58DD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Order Polynomial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F2FB8-AC26-4681-ADA0-2AD8D3790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FDBE-A74D-47EE-A020-B7EB4AAC8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18</a:t>
            </a:fld>
            <a:endParaRPr lang="en-PK"/>
          </a:p>
        </p:txBody>
      </p:sp>
      <p:pic>
        <p:nvPicPr>
          <p:cNvPr id="5" name="Google Shape;122;p7" descr="Figure1.4d.jpg">
            <a:extLst>
              <a:ext uri="{FF2B5EF4-FFF2-40B4-BE49-F238E27FC236}">
                <a16:creationId xmlns:a16="http://schemas.microsoft.com/office/drawing/2014/main" id="{B456D1A2-E6A8-4AD5-93AF-BAA715985A6C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30587" y="1449388"/>
            <a:ext cx="5330825" cy="395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1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1971675" y="1412776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A1A1A"/>
              </a:buClr>
              <a:buSzPts val="28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Set Size: </a:t>
            </a:r>
            <a:endParaRPr/>
          </a:p>
        </p:txBody>
      </p:sp>
      <p:pic>
        <p:nvPicPr>
          <p:cNvPr id="165" name="Google Shape;165;p11" descr="Figure1.6a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4225" y="2492896"/>
            <a:ext cx="5334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 txBox="1"/>
          <p:nvPr/>
        </p:nvSpPr>
        <p:spPr>
          <a:xfrm>
            <a:off x="1981200" y="1989436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Polynomial fitted on 15 samples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2711D-0CE4-47EE-B80B-0CBF3351E6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19</a:t>
            </a:fld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1385454" y="60616"/>
            <a:ext cx="93010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800"/>
              <a:buFont typeface="Twentieth Century"/>
              <a:buNone/>
            </a:pPr>
            <a:r>
              <a:rPr lang="en-GB" dirty="0"/>
              <a:t>Agenda of the day</a:t>
            </a:r>
            <a:endParaRPr dirty="0"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1385454" y="1496291"/>
            <a:ext cx="9301019" cy="468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Regression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Types of </a:t>
            </a:r>
            <a:r>
              <a:rPr lang="en-GB" dirty="0" smtClean="0"/>
              <a:t>Regression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/>
              <a:t>Overfitting and under fitting issues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 smtClean="0"/>
              <a:t>Methods to overcome these issue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GB" dirty="0"/>
          </a:p>
          <a:p>
            <a:pPr marL="685800" lvl="1" indent="-2286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>
            <a:spLocks noGrp="1"/>
          </p:cNvSpPr>
          <p:nvPr>
            <p:ph type="title"/>
          </p:nvPr>
        </p:nvSpPr>
        <p:spPr>
          <a:xfrm>
            <a:off x="1971675" y="1412776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1A1A1A"/>
              </a:buClr>
              <a:buSzPts val="2800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Set Size: </a:t>
            </a:r>
            <a:endParaRPr/>
          </a:p>
        </p:txBody>
      </p:sp>
      <p:pic>
        <p:nvPicPr>
          <p:cNvPr id="175" name="Google Shape;175;p12" descr="Figure1.6b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24225" y="2562944"/>
            <a:ext cx="5334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/>
          <p:nvPr/>
        </p:nvSpPr>
        <p:spPr>
          <a:xfrm>
            <a:off x="1981200" y="2030934"/>
            <a:ext cx="82296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24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Polynomial fitted on 100 samples</a:t>
            </a: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1F0BF-BC48-484B-A8CB-CA0851134A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20</a:t>
            </a:fld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4CD5-F445-4024-AFD2-D280B719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Sum-of-Squares Error Function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4D9F7-E267-4A9E-B6A7-60FB04D5CD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21</a:t>
            </a:fld>
            <a:endParaRPr lang="en-PK"/>
          </a:p>
        </p:txBody>
      </p:sp>
      <p:pic>
        <p:nvPicPr>
          <p:cNvPr id="5" name="Google Shape;85;p3" descr="Figure1.3.jpg">
            <a:extLst>
              <a:ext uri="{FF2B5EF4-FFF2-40B4-BE49-F238E27FC236}">
                <a16:creationId xmlns:a16="http://schemas.microsoft.com/office/drawing/2014/main" id="{7CA7A8A1-0C53-4A96-8A21-D7E355DD8472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42704" y="2009775"/>
            <a:ext cx="4446587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6;p3" descr="TP_tmp.emf">
            <a:extLst>
              <a:ext uri="{FF2B5EF4-FFF2-40B4-BE49-F238E27FC236}">
                <a16:creationId xmlns:a16="http://schemas.microsoft.com/office/drawing/2014/main" id="{3192269D-76AE-489F-B30B-AB9250E6D82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4366" y="5591175"/>
            <a:ext cx="3444875" cy="765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417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 descr="Figure1.5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00401" y="1447801"/>
            <a:ext cx="5254625" cy="383381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2743200" y="5486401"/>
            <a:ext cx="48768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Root-Mean-Square (RMS) Error:</a:t>
            </a:r>
            <a:endParaRPr/>
          </a:p>
        </p:txBody>
      </p:sp>
      <p:pic>
        <p:nvPicPr>
          <p:cNvPr id="147" name="Google Shape;147;p9" descr="TP_tmp.em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6414" y="5572125"/>
            <a:ext cx="2446337" cy="3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FAC55D-08B5-44D6-81B9-AFD2BDBD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B1405-E336-4C4E-B1EA-588B722A76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22</a:t>
            </a:fld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B19F-2DC5-4050-89CA-BFF1FE28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Common challenges in Machine learning models</a:t>
            </a:r>
            <a:endParaRPr lang="en-US" dirty="0"/>
          </a:p>
        </p:txBody>
      </p:sp>
      <p:pic>
        <p:nvPicPr>
          <p:cNvPr id="5" name="Picture 4" descr="In this image, the machine has yet to learn to predict a probable outcome.">
            <a:extLst>
              <a:ext uri="{FF2B5EF4-FFF2-40B4-BE49-F238E27FC236}">
                <a16:creationId xmlns:a16="http://schemas.microsoft.com/office/drawing/2014/main" id="{E77296F8-65D8-4B8B-8DB6-7B2014096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t="13588" r="10954" b="9931"/>
          <a:stretch/>
        </p:blipFill>
        <p:spPr bwMode="auto">
          <a:xfrm>
            <a:off x="1188138" y="2073417"/>
            <a:ext cx="4542063" cy="313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122;p7" descr="Figure1.4d.jpg">
            <a:extLst>
              <a:ext uri="{FF2B5EF4-FFF2-40B4-BE49-F238E27FC236}">
                <a16:creationId xmlns:a16="http://schemas.microsoft.com/office/drawing/2014/main" id="{B5E6DE79-78E9-4DAA-AD92-1C47F0332C1E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0118" y="2073417"/>
            <a:ext cx="4142789" cy="313924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81AC2F-02AC-4EE6-99D8-12EBF91C4E11}"/>
              </a:ext>
            </a:extLst>
          </p:cNvPr>
          <p:cNvSpPr txBox="1"/>
          <p:nvPr/>
        </p:nvSpPr>
        <p:spPr>
          <a:xfrm>
            <a:off x="1723964" y="5329146"/>
            <a:ext cx="3412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Underfitting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3E5C-C1A7-4207-8F76-0FCD2F7C3526}"/>
              </a:ext>
            </a:extLst>
          </p:cNvPr>
          <p:cNvSpPr txBox="1"/>
          <p:nvPr/>
        </p:nvSpPr>
        <p:spPr>
          <a:xfrm flipH="1">
            <a:off x="7739492" y="5329146"/>
            <a:ext cx="2301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Overfitting</a:t>
            </a:r>
            <a:endParaRPr lang="en-US" sz="3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5450A-0CD7-4CB6-8701-24009E5E42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741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273B-2348-4148-9269-845EF2AA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018" y="60616"/>
            <a:ext cx="9527456" cy="1325563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M1: Regularization </a:t>
            </a:r>
            <a:r>
              <a:rPr lang="en-GB" sz="4000" b="1" dirty="0"/>
              <a:t>refers to techniques to prevent the model from </a:t>
            </a:r>
            <a:r>
              <a:rPr lang="en-GB" sz="4000" b="1" dirty="0" smtClean="0"/>
              <a:t>under/ overfitting</a:t>
            </a:r>
            <a:endParaRPr lang="en-US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9AE99-C0E1-45C1-A46D-D08D76A79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Google Shape;113;p6" descr="Figure1.4c.jpg">
            <a:extLst>
              <a:ext uri="{FF2B5EF4-FFF2-40B4-BE49-F238E27FC236}">
                <a16:creationId xmlns:a16="http://schemas.microsoft.com/office/drawing/2014/main" id="{91A5C162-DAFB-4184-BAC6-A7BCC93A7377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5963" y="2258291"/>
            <a:ext cx="53340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6;p13" descr="TP_tmp.emf">
            <a:extLst>
              <a:ext uri="{FF2B5EF4-FFF2-40B4-BE49-F238E27FC236}">
                <a16:creationId xmlns:a16="http://schemas.microsoft.com/office/drawing/2014/main" id="{72432940-1202-40DD-B829-70B3FB738E6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5263" y="1496291"/>
            <a:ext cx="45466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4" descr="In this example, the machine has learned to predict a probable data point.">
            <a:extLst>
              <a:ext uri="{FF2B5EF4-FFF2-40B4-BE49-F238E27FC236}">
                <a16:creationId xmlns:a16="http://schemas.microsoft.com/office/drawing/2014/main" id="{99F39B7C-032D-4D15-BD5E-D4D0FB6A30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9" t="14861" r="12991" b="9931"/>
          <a:stretch/>
        </p:blipFill>
        <p:spPr bwMode="auto">
          <a:xfrm>
            <a:off x="407694" y="2258292"/>
            <a:ext cx="5628269" cy="380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E5F8A-75F4-411F-9E36-323A87A8B0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48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 descr="Figure1.5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9438" y="1738312"/>
            <a:ext cx="5254625" cy="3833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3FAC55D-08B5-44D6-81B9-AFD2BDBD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Effects of using regularization on error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B1405-E336-4C4E-B1EA-588B722A76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25</a:t>
            </a:fld>
            <a:endParaRPr lang="en-PK"/>
          </a:p>
        </p:txBody>
      </p:sp>
      <p:pic>
        <p:nvPicPr>
          <p:cNvPr id="7" name="Google Shape;217;p16" descr="Figure1.8.jpg">
            <a:extLst>
              <a:ext uri="{FF2B5EF4-FFF2-40B4-BE49-F238E27FC236}">
                <a16:creationId xmlns:a16="http://schemas.microsoft.com/office/drawing/2014/main" id="{683C2039-6293-46D9-817E-B97A57C9F5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3287" y="1738311"/>
            <a:ext cx="5254625" cy="38338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6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4E61-2EDF-4A3A-842A-15D133C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41" y="60616"/>
            <a:ext cx="9877849" cy="1325563"/>
          </a:xfrm>
        </p:spPr>
        <p:txBody>
          <a:bodyPr>
            <a:normAutofit fontScale="90000"/>
          </a:bodyPr>
          <a:lstStyle/>
          <a:p>
            <a:r>
              <a:rPr lang="en-GB" sz="4000" b="1" dirty="0" smtClean="0"/>
              <a:t>M2: Increasing </a:t>
            </a:r>
            <a:r>
              <a:rPr lang="en-GB" sz="4000" b="1" dirty="0"/>
              <a:t>dataset can also help to overcome the problem of under/overfitting</a:t>
            </a:r>
            <a:endParaRPr lang="en-US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3B455-28AD-4340-A7A7-4C78A1B9D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02AA7-58EC-4070-BF64-BCAEEF98E5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26</a:t>
            </a:fld>
            <a:endParaRPr lang="en-PK"/>
          </a:p>
        </p:txBody>
      </p:sp>
      <p:pic>
        <p:nvPicPr>
          <p:cNvPr id="5" name="Google Shape;165;p11" descr="Figure1.6a.jpg">
            <a:extLst>
              <a:ext uri="{FF2B5EF4-FFF2-40B4-BE49-F238E27FC236}">
                <a16:creationId xmlns:a16="http://schemas.microsoft.com/office/drawing/2014/main" id="{3FE11AB7-E599-456A-9D1B-7C7599FA3C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256" y="1677507"/>
            <a:ext cx="53340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75;p12" descr="Figure1.6b.jpg">
            <a:extLst>
              <a:ext uri="{FF2B5EF4-FFF2-40B4-BE49-F238E27FC236}">
                <a16:creationId xmlns:a16="http://schemas.microsoft.com/office/drawing/2014/main" id="{C19B3D43-24DF-440C-B263-27C23EF56BC4}"/>
              </a:ext>
            </a:extLst>
          </p:cNvPr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43600" y="1677507"/>
            <a:ext cx="53340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7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9"/>
          <p:cNvGrpSpPr/>
          <p:nvPr/>
        </p:nvGrpSpPr>
        <p:grpSpPr>
          <a:xfrm>
            <a:off x="1851467" y="3283035"/>
            <a:ext cx="9527733" cy="2749127"/>
            <a:chOff x="1422380" y="2462276"/>
            <a:chExt cx="7145800" cy="2061845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36224" y="3098800"/>
              <a:ext cx="594955" cy="20294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5938" y="3824859"/>
              <a:ext cx="907164" cy="18242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0027" y="3831209"/>
              <a:ext cx="151586" cy="1800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29761" y="3817493"/>
              <a:ext cx="146685" cy="1751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29201" y="2462276"/>
              <a:ext cx="0" cy="2061845"/>
            </a:xfrm>
            <a:custGeom>
              <a:avLst/>
              <a:gdLst/>
              <a:ahLst/>
              <a:cxnLst/>
              <a:rect l="l" t="t" r="r" b="b"/>
              <a:pathLst>
                <a:path h="2061845">
                  <a:moveTo>
                    <a:pt x="0" y="0"/>
                  </a:moveTo>
                  <a:lnTo>
                    <a:pt x="0" y="2061514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 sz="1867"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5123" y="2565400"/>
              <a:ext cx="440943" cy="1905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0026" y="2557018"/>
              <a:ext cx="451485" cy="15748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9740" y="3775964"/>
              <a:ext cx="144525" cy="15316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29460" y="3697605"/>
              <a:ext cx="287083" cy="5511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35746" y="3822319"/>
              <a:ext cx="432434" cy="17402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3582" y="4199623"/>
              <a:ext cx="1514369" cy="2728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2380" y="3675507"/>
              <a:ext cx="1176293" cy="12179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855637" y="3676142"/>
              <a:ext cx="740207" cy="97281"/>
            </a:xfrm>
            <a:prstGeom prst="rect">
              <a:avLst/>
            </a:prstGeom>
          </p:spPr>
        </p:pic>
      </p:grpSp>
      <p:sp>
        <p:nvSpPr>
          <p:cNvPr id="3" name="object 3"/>
          <p:cNvSpPr txBox="1"/>
          <p:nvPr/>
        </p:nvSpPr>
        <p:spPr>
          <a:xfrm>
            <a:off x="1378288" y="1001806"/>
            <a:ext cx="3783753" cy="43180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2667" dirty="0">
                <a:latin typeface="Symbola"/>
                <a:cs typeface="Symbola"/>
              </a:rPr>
              <a:t>=</a:t>
            </a:r>
            <a:r>
              <a:rPr sz="2667" spc="40" dirty="0">
                <a:latin typeface="Symbola"/>
                <a:cs typeface="Symbola"/>
              </a:rPr>
              <a:t> </a:t>
            </a:r>
            <a:r>
              <a:rPr sz="2667" spc="-93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3000" spc="-139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3000" spc="-379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3000" spc="249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+</a:t>
            </a:r>
            <a:r>
              <a:rPr sz="2667" spc="-67" dirty="0">
                <a:latin typeface="Symbola"/>
                <a:cs typeface="Symbola"/>
              </a:rPr>
              <a:t> </a:t>
            </a:r>
            <a:r>
              <a:rPr sz="2667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3000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3000" spc="40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+</a:t>
            </a:r>
            <a:r>
              <a:rPr sz="2667" spc="-60" dirty="0">
                <a:latin typeface="Symbola"/>
                <a:cs typeface="Symbola"/>
              </a:rPr>
              <a:t> </a:t>
            </a:r>
            <a:r>
              <a:rPr sz="2667" spc="60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endParaRPr sz="2667" dirty="0">
              <a:latin typeface="Symbola"/>
              <a:cs typeface="Symbol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5692" y="805604"/>
            <a:ext cx="2963333" cy="1252673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667" dirty="0">
                <a:latin typeface="Symbola"/>
                <a:cs typeface="Symbola"/>
              </a:rPr>
              <a:t>:</a:t>
            </a:r>
            <a:r>
              <a:rPr sz="2667" spc="-20" dirty="0">
                <a:latin typeface="Symbola"/>
                <a:cs typeface="Symbola"/>
              </a:rPr>
              <a:t> </a:t>
            </a:r>
            <a:r>
              <a:rPr sz="2667" dirty="0"/>
              <a:t>size</a:t>
            </a:r>
            <a:r>
              <a:rPr sz="2667" spc="33" dirty="0"/>
              <a:t> </a:t>
            </a:r>
            <a:r>
              <a:rPr sz="2667" spc="-13" dirty="0"/>
              <a:t>(feet</a:t>
            </a:r>
            <a:r>
              <a:rPr sz="2700" spc="-20" baseline="24691" dirty="0"/>
              <a:t>2</a:t>
            </a:r>
            <a:r>
              <a:rPr sz="2667" spc="-13" dirty="0"/>
              <a:t>)</a:t>
            </a:r>
            <a:endParaRPr sz="2667" dirty="0"/>
          </a:p>
          <a:p>
            <a:pPr marL="50799">
              <a:spcBef>
                <a:spcPts val="7"/>
              </a:spcBef>
            </a:pPr>
            <a:r>
              <a:rPr sz="2667" dirty="0"/>
              <a:t>range:</a:t>
            </a:r>
            <a:r>
              <a:rPr sz="2667" spc="-107" dirty="0"/>
              <a:t> </a:t>
            </a:r>
            <a:r>
              <a:rPr sz="2667" spc="160" dirty="0">
                <a:latin typeface="Symbola"/>
                <a:cs typeface="Symbola"/>
              </a:rPr>
              <a:t>300</a:t>
            </a:r>
            <a:r>
              <a:rPr sz="2667" spc="-167" dirty="0"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−</a:t>
            </a:r>
            <a:r>
              <a:rPr sz="2667" spc="-93" dirty="0">
                <a:latin typeface="Symbola"/>
                <a:cs typeface="Symbola"/>
              </a:rPr>
              <a:t> </a:t>
            </a:r>
            <a:r>
              <a:rPr sz="2667" spc="100" dirty="0">
                <a:latin typeface="Symbola"/>
                <a:cs typeface="Symbola"/>
              </a:rPr>
              <a:t>2,000</a:t>
            </a:r>
            <a:endParaRPr sz="2667" dirty="0">
              <a:latin typeface="Symbola"/>
              <a:cs typeface="Symbo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0672" y="797983"/>
            <a:ext cx="2487507" cy="842239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2667" spc="73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spc="109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667" spc="73" dirty="0">
                <a:latin typeface="Symbola"/>
                <a:cs typeface="Symbola"/>
              </a:rPr>
              <a:t>:</a:t>
            </a:r>
            <a:r>
              <a:rPr sz="2667" spc="533" dirty="0">
                <a:latin typeface="Symbola"/>
                <a:cs typeface="Symbola"/>
              </a:rPr>
              <a:t> </a:t>
            </a:r>
            <a:r>
              <a:rPr sz="2667" dirty="0"/>
              <a:t>#</a:t>
            </a:r>
            <a:r>
              <a:rPr sz="2667" spc="-33" dirty="0"/>
              <a:t> </a:t>
            </a:r>
            <a:r>
              <a:rPr sz="2667" spc="-13" dirty="0"/>
              <a:t>bedrooms</a:t>
            </a:r>
            <a:endParaRPr sz="2667" dirty="0"/>
          </a:p>
          <a:p>
            <a:pPr marL="50799">
              <a:spcBef>
                <a:spcPts val="7"/>
              </a:spcBef>
            </a:pPr>
            <a:r>
              <a:rPr sz="2667" dirty="0"/>
              <a:t>range:</a:t>
            </a:r>
            <a:r>
              <a:rPr sz="2667" spc="-100" dirty="0"/>
              <a:t> </a:t>
            </a:r>
            <a:r>
              <a:rPr sz="2667" spc="160" dirty="0">
                <a:latin typeface="Symbola"/>
                <a:cs typeface="Symbola"/>
              </a:rPr>
              <a:t>0</a:t>
            </a:r>
            <a:r>
              <a:rPr sz="2667" spc="-73" dirty="0"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−</a:t>
            </a:r>
            <a:r>
              <a:rPr sz="2667" spc="-93" dirty="0">
                <a:latin typeface="Symbola"/>
                <a:cs typeface="Symbola"/>
              </a:rPr>
              <a:t> </a:t>
            </a:r>
            <a:r>
              <a:rPr sz="2667" spc="93" dirty="0">
                <a:latin typeface="Symbola"/>
                <a:cs typeface="Symbola"/>
              </a:rPr>
              <a:t>5</a:t>
            </a:r>
            <a:endParaRPr sz="2667" dirty="0">
              <a:latin typeface="Symbola"/>
              <a:cs typeface="Symbol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382" y="2079073"/>
            <a:ext cx="11224849" cy="3849366"/>
          </a:xfrm>
          <a:prstGeom prst="rect">
            <a:avLst/>
          </a:prstGeom>
        </p:spPr>
        <p:txBody>
          <a:bodyPr vert="horz" wrap="square" lIns="0" tIns="217593" rIns="0" bIns="0" rtlCol="0">
            <a:spAutoFit/>
          </a:bodyPr>
          <a:lstStyle/>
          <a:p>
            <a:pPr marL="128690">
              <a:spcBef>
                <a:spcPts val="1713"/>
              </a:spcBef>
            </a:pPr>
            <a:r>
              <a:rPr sz="2667" dirty="0">
                <a:latin typeface="Verdana"/>
                <a:cs typeface="Verdana"/>
              </a:rPr>
              <a:t>House:</a:t>
            </a:r>
            <a:r>
              <a:rPr sz="2667" spc="-60" dirty="0">
                <a:latin typeface="Verdana"/>
                <a:cs typeface="Verdana"/>
              </a:rPr>
              <a:t> </a:t>
            </a: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3000" spc="52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120" dirty="0">
                <a:latin typeface="Symbola"/>
                <a:cs typeface="Symbola"/>
              </a:rPr>
              <a:t> </a:t>
            </a:r>
            <a:r>
              <a:rPr sz="2667" spc="107" dirty="0">
                <a:latin typeface="Symbola"/>
                <a:cs typeface="Symbola"/>
              </a:rPr>
              <a:t>2000</a:t>
            </a:r>
            <a:r>
              <a:rPr sz="2667" spc="107" dirty="0">
                <a:latin typeface="Verdana"/>
                <a:cs typeface="Verdana"/>
              </a:rPr>
              <a:t>,</a:t>
            </a:r>
            <a:r>
              <a:rPr sz="2667" spc="-13" dirty="0">
                <a:latin typeface="Verdana"/>
                <a:cs typeface="Verdana"/>
              </a:rPr>
              <a:t> </a:t>
            </a: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3000" spc="52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13" dirty="0">
                <a:latin typeface="Symbola"/>
                <a:cs typeface="Symbola"/>
              </a:rPr>
              <a:t> </a:t>
            </a:r>
            <a:r>
              <a:rPr sz="2667" spc="80" dirty="0">
                <a:latin typeface="Symbola"/>
                <a:cs typeface="Symbola"/>
              </a:rPr>
              <a:t>5</a:t>
            </a:r>
            <a:r>
              <a:rPr sz="2667" spc="80" dirty="0">
                <a:latin typeface="Verdana"/>
                <a:cs typeface="Verdana"/>
              </a:rPr>
              <a:t>,</a:t>
            </a:r>
            <a:r>
              <a:rPr sz="2667" spc="-20" dirty="0">
                <a:latin typeface="Verdana"/>
                <a:cs typeface="Verdana"/>
              </a:rPr>
              <a:t> </a:t>
            </a:r>
            <a:r>
              <a:rPr sz="2667" dirty="0">
                <a:solidFill>
                  <a:srgbClr val="C00000"/>
                </a:solidFill>
                <a:latin typeface="Symbola"/>
                <a:cs typeface="Symbola"/>
              </a:rPr>
              <a:t>𝑝𝑟𝑖𝑐𝑒</a:t>
            </a:r>
            <a:r>
              <a:rPr sz="2667" spc="87" dirty="0">
                <a:solidFill>
                  <a:srgbClr val="C000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13" dirty="0">
                <a:latin typeface="Symbola"/>
                <a:cs typeface="Symbola"/>
              </a:rPr>
              <a:t> </a:t>
            </a:r>
            <a:r>
              <a:rPr sz="2667" spc="93" dirty="0">
                <a:latin typeface="Symbola"/>
                <a:cs typeface="Symbola"/>
              </a:rPr>
              <a:t>$500</a:t>
            </a:r>
            <a:r>
              <a:rPr sz="2667" spc="93" dirty="0">
                <a:latin typeface="Verdana"/>
                <a:cs typeface="Verdana"/>
              </a:rPr>
              <a:t>k</a:t>
            </a:r>
            <a:endParaRPr sz="2667" dirty="0">
              <a:latin typeface="Verdana"/>
              <a:cs typeface="Verdana"/>
            </a:endParaRPr>
          </a:p>
          <a:p>
            <a:pPr marR="794153" algn="ctr">
              <a:spcBef>
                <a:spcPts val="1587"/>
              </a:spcBef>
            </a:pPr>
            <a:r>
              <a:rPr sz="2667" dirty="0">
                <a:latin typeface="Verdana"/>
                <a:cs typeface="Verdana"/>
              </a:rPr>
              <a:t>size</a:t>
            </a:r>
            <a:r>
              <a:rPr sz="2667" spc="-7" dirty="0">
                <a:latin typeface="Verdana"/>
                <a:cs typeface="Verdana"/>
              </a:rPr>
              <a:t> </a:t>
            </a:r>
            <a:r>
              <a:rPr sz="2667" dirty="0">
                <a:latin typeface="Verdana"/>
                <a:cs typeface="Verdana"/>
              </a:rPr>
              <a:t>of</a:t>
            </a:r>
            <a:r>
              <a:rPr sz="2667" spc="47" dirty="0">
                <a:latin typeface="Verdana"/>
                <a:cs typeface="Verdana"/>
              </a:rPr>
              <a:t> </a:t>
            </a:r>
            <a:r>
              <a:rPr sz="2667" dirty="0">
                <a:latin typeface="Verdana"/>
                <a:cs typeface="Verdana"/>
              </a:rPr>
              <a:t>the</a:t>
            </a:r>
            <a:r>
              <a:rPr sz="2667" spc="-7" dirty="0">
                <a:latin typeface="Verdana"/>
                <a:cs typeface="Verdana"/>
              </a:rPr>
              <a:t> </a:t>
            </a:r>
            <a:r>
              <a:rPr sz="2667" dirty="0">
                <a:latin typeface="Verdana"/>
                <a:cs typeface="Verdana"/>
              </a:rPr>
              <a:t>parameters</a:t>
            </a:r>
            <a:r>
              <a:rPr sz="2667" spc="-293" dirty="0">
                <a:latin typeface="Verdana"/>
                <a:cs typeface="Verdana"/>
              </a:rPr>
              <a:t> </a:t>
            </a:r>
            <a:r>
              <a:rPr sz="2667" spc="-100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3000" spc="-149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3000" spc="-369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667" spc="-113" dirty="0">
                <a:latin typeface="Symbola"/>
                <a:cs typeface="Symbola"/>
              </a:rPr>
              <a:t>,</a:t>
            </a:r>
            <a:r>
              <a:rPr sz="2667" spc="-207" dirty="0">
                <a:latin typeface="Symbola"/>
                <a:cs typeface="Symbola"/>
              </a:rPr>
              <a:t> </a:t>
            </a:r>
            <a:r>
              <a:rPr sz="2667" spc="-33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3000" spc="-49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2667" spc="-33" dirty="0">
                <a:latin typeface="Verdana"/>
                <a:cs typeface="Verdana"/>
              </a:rPr>
              <a:t>?</a:t>
            </a:r>
            <a:endParaRPr sz="2667" dirty="0">
              <a:latin typeface="Verdana"/>
              <a:cs typeface="Verdana"/>
            </a:endParaRPr>
          </a:p>
          <a:p>
            <a:pPr marL="203195">
              <a:spcBef>
                <a:spcPts val="3053"/>
              </a:spcBef>
              <a:tabLst>
                <a:tab pos="1817748" algn="l"/>
                <a:tab pos="3343403" algn="l"/>
                <a:tab pos="5766503" algn="l"/>
                <a:tab pos="7368356" algn="l"/>
                <a:tab pos="8830513" algn="l"/>
              </a:tabLst>
            </a:pPr>
            <a:r>
              <a:rPr sz="2667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3000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3000" spc="449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-80" dirty="0">
                <a:latin typeface="Symbola"/>
                <a:cs typeface="Symbola"/>
              </a:rPr>
              <a:t> </a:t>
            </a:r>
            <a:r>
              <a:rPr sz="2667" spc="33" dirty="0">
                <a:latin typeface="Symbola"/>
                <a:cs typeface="Symbola"/>
              </a:rPr>
              <a:t>50,</a:t>
            </a:r>
            <a:r>
              <a:rPr sz="2667" dirty="0">
                <a:latin typeface="Symbola"/>
                <a:cs typeface="Symbola"/>
              </a:rPr>
              <a:t>	</a:t>
            </a:r>
            <a:r>
              <a:rPr sz="2667" spc="-47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3000" spc="-69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3000" spc="-239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-27" dirty="0">
                <a:latin typeface="Symbola"/>
                <a:cs typeface="Symbola"/>
              </a:rPr>
              <a:t> 0.1,</a:t>
            </a:r>
            <a:r>
              <a:rPr sz="2667" dirty="0">
                <a:latin typeface="Symbola"/>
                <a:cs typeface="Symbola"/>
              </a:rPr>
              <a:t>	</a:t>
            </a:r>
            <a:r>
              <a:rPr sz="2667" spc="127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2667" spc="4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87" dirty="0">
                <a:latin typeface="Symbola"/>
                <a:cs typeface="Symbola"/>
              </a:rPr>
              <a:t> </a:t>
            </a:r>
            <a:r>
              <a:rPr sz="2667" spc="127" dirty="0">
                <a:latin typeface="Symbola"/>
                <a:cs typeface="Symbola"/>
              </a:rPr>
              <a:t>50</a:t>
            </a:r>
            <a:r>
              <a:rPr sz="2667" dirty="0">
                <a:latin typeface="Symbola"/>
                <a:cs typeface="Symbola"/>
              </a:rPr>
              <a:t>	</a:t>
            </a:r>
            <a:r>
              <a:rPr sz="2667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3000" baseline="-16666" dirty="0">
                <a:solidFill>
                  <a:srgbClr val="0096FF"/>
                </a:solidFill>
                <a:latin typeface="Symbola"/>
                <a:cs typeface="Symbola"/>
              </a:rPr>
              <a:t>1</a:t>
            </a:r>
            <a:r>
              <a:rPr sz="3000" spc="449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-80" dirty="0">
                <a:latin typeface="Symbola"/>
                <a:cs typeface="Symbola"/>
              </a:rPr>
              <a:t> </a:t>
            </a:r>
            <a:r>
              <a:rPr sz="2667" spc="-27" dirty="0">
                <a:latin typeface="Symbola"/>
                <a:cs typeface="Symbola"/>
              </a:rPr>
              <a:t>0.1,</a:t>
            </a:r>
            <a:r>
              <a:rPr sz="2667" dirty="0">
                <a:latin typeface="Symbola"/>
                <a:cs typeface="Symbola"/>
              </a:rPr>
              <a:t>	</a:t>
            </a:r>
            <a:r>
              <a:rPr sz="2667" spc="-47" dirty="0">
                <a:solidFill>
                  <a:srgbClr val="0096FF"/>
                </a:solidFill>
                <a:latin typeface="Symbola"/>
                <a:cs typeface="Symbola"/>
              </a:rPr>
              <a:t>𝑤</a:t>
            </a:r>
            <a:r>
              <a:rPr sz="3000" spc="-69" baseline="-16666" dirty="0">
                <a:solidFill>
                  <a:srgbClr val="0096FF"/>
                </a:solidFill>
                <a:latin typeface="Symbola"/>
                <a:cs typeface="Symbola"/>
              </a:rPr>
              <a:t>2</a:t>
            </a:r>
            <a:r>
              <a:rPr sz="3000" spc="-239" baseline="-16666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73" dirty="0">
                <a:latin typeface="Symbola"/>
                <a:cs typeface="Symbola"/>
              </a:rPr>
              <a:t> </a:t>
            </a:r>
            <a:r>
              <a:rPr sz="2667" spc="33" dirty="0">
                <a:latin typeface="Symbola"/>
                <a:cs typeface="Symbola"/>
              </a:rPr>
              <a:t>50,</a:t>
            </a:r>
            <a:r>
              <a:rPr sz="2667" dirty="0">
                <a:latin typeface="Symbola"/>
                <a:cs typeface="Symbola"/>
              </a:rPr>
              <a:t>	</a:t>
            </a:r>
            <a:r>
              <a:rPr sz="2667" spc="127" dirty="0">
                <a:solidFill>
                  <a:srgbClr val="0096FF"/>
                </a:solidFill>
                <a:latin typeface="Symbola"/>
                <a:cs typeface="Symbola"/>
              </a:rPr>
              <a:t>𝑏</a:t>
            </a:r>
            <a:r>
              <a:rPr sz="2667" spc="40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87" dirty="0">
                <a:latin typeface="Symbola"/>
                <a:cs typeface="Symbola"/>
              </a:rPr>
              <a:t> </a:t>
            </a:r>
            <a:r>
              <a:rPr sz="2667" spc="127" dirty="0">
                <a:latin typeface="Symbola"/>
                <a:cs typeface="Symbola"/>
              </a:rPr>
              <a:t>50</a:t>
            </a:r>
            <a:endParaRPr sz="2667" dirty="0">
              <a:latin typeface="Symbola"/>
              <a:cs typeface="Symbola"/>
            </a:endParaRPr>
          </a:p>
          <a:p>
            <a:pPr>
              <a:spcBef>
                <a:spcPts val="220"/>
              </a:spcBef>
            </a:pPr>
            <a:endParaRPr sz="2667" dirty="0">
              <a:latin typeface="Symbola"/>
              <a:cs typeface="Symbola"/>
            </a:endParaRPr>
          </a:p>
          <a:p>
            <a:pPr marL="289553">
              <a:tabLst>
                <a:tab pos="5780895" algn="l"/>
              </a:tabLst>
            </a:pPr>
            <a:r>
              <a:rPr sz="2667" dirty="0">
                <a:solidFill>
                  <a:srgbClr val="FF40FF"/>
                </a:solidFill>
                <a:latin typeface="Symbola"/>
                <a:cs typeface="Symbola"/>
              </a:rPr>
              <a:t>𝑝𝑟𝑖𝑐𝑒</a:t>
            </a:r>
            <a:r>
              <a:rPr sz="2667" spc="40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167" dirty="0">
                <a:latin typeface="Symbola"/>
                <a:cs typeface="Symbola"/>
              </a:rPr>
              <a:t> </a:t>
            </a:r>
            <a:r>
              <a:rPr sz="2667" spc="160" dirty="0">
                <a:solidFill>
                  <a:srgbClr val="0096FF"/>
                </a:solidFill>
                <a:latin typeface="Symbola"/>
                <a:cs typeface="Symbola"/>
              </a:rPr>
              <a:t>50</a:t>
            </a:r>
            <a:r>
              <a:rPr sz="2667" spc="-127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∗</a:t>
            </a:r>
            <a:r>
              <a:rPr sz="2667" spc="-33" dirty="0">
                <a:latin typeface="Symbola"/>
                <a:cs typeface="Symbola"/>
              </a:rPr>
              <a:t> </a:t>
            </a:r>
            <a:r>
              <a:rPr sz="2667" spc="160" dirty="0">
                <a:solidFill>
                  <a:srgbClr val="FF9300"/>
                </a:solidFill>
                <a:latin typeface="Symbola"/>
                <a:cs typeface="Symbola"/>
              </a:rPr>
              <a:t>2000</a:t>
            </a:r>
            <a:r>
              <a:rPr sz="2667" spc="-2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spc="-73" dirty="0">
                <a:latin typeface="Symbola"/>
                <a:cs typeface="Symbola"/>
              </a:rPr>
              <a:t>+</a:t>
            </a:r>
            <a:r>
              <a:rPr sz="2667" spc="-160" dirty="0">
                <a:latin typeface="Symbola"/>
                <a:cs typeface="Symbola"/>
              </a:rPr>
              <a:t> </a:t>
            </a:r>
            <a:r>
              <a:rPr sz="2667" spc="80" dirty="0">
                <a:solidFill>
                  <a:srgbClr val="0096FF"/>
                </a:solidFill>
                <a:latin typeface="Symbola"/>
                <a:cs typeface="Symbola"/>
              </a:rPr>
              <a:t>0.1</a:t>
            </a:r>
            <a:r>
              <a:rPr sz="2667" spc="-27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∗</a:t>
            </a:r>
            <a:r>
              <a:rPr sz="2667" spc="-140" dirty="0">
                <a:latin typeface="Symbola"/>
                <a:cs typeface="Symbola"/>
              </a:rPr>
              <a:t> </a:t>
            </a:r>
            <a:r>
              <a:rPr sz="2667" spc="160" dirty="0">
                <a:solidFill>
                  <a:srgbClr val="FF9300"/>
                </a:solidFill>
                <a:latin typeface="Symbola"/>
                <a:cs typeface="Symbola"/>
              </a:rPr>
              <a:t>5</a:t>
            </a:r>
            <a:r>
              <a:rPr sz="2667" spc="-2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+</a:t>
            </a:r>
            <a:r>
              <a:rPr sz="2667" spc="-47" dirty="0">
                <a:latin typeface="Symbola"/>
                <a:cs typeface="Symbola"/>
              </a:rPr>
              <a:t> </a:t>
            </a:r>
            <a:r>
              <a:rPr sz="2667" spc="127" dirty="0">
                <a:solidFill>
                  <a:srgbClr val="0096FF"/>
                </a:solidFill>
                <a:latin typeface="Symbola"/>
                <a:cs typeface="Symbola"/>
              </a:rPr>
              <a:t>50</a:t>
            </a:r>
            <a:r>
              <a:rPr sz="2667" dirty="0">
                <a:solidFill>
                  <a:srgbClr val="0096FF"/>
                </a:solidFill>
                <a:latin typeface="Symbola"/>
                <a:cs typeface="Symbola"/>
              </a:rPr>
              <a:t>	</a:t>
            </a:r>
            <a:r>
              <a:rPr sz="4000" baseline="1388" dirty="0">
                <a:solidFill>
                  <a:srgbClr val="FF40FF"/>
                </a:solidFill>
                <a:latin typeface="Symbola"/>
                <a:cs typeface="Symbola"/>
              </a:rPr>
              <a:t>𝑝𝑟𝑖𝑐𝑒</a:t>
            </a:r>
            <a:r>
              <a:rPr sz="4000" spc="59" baseline="1388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4000" baseline="1388" dirty="0">
                <a:latin typeface="Symbola"/>
                <a:cs typeface="Symbola"/>
              </a:rPr>
              <a:t>=</a:t>
            </a:r>
            <a:r>
              <a:rPr sz="4000" spc="249" baseline="1388" dirty="0">
                <a:latin typeface="Symbola"/>
                <a:cs typeface="Symbola"/>
              </a:rPr>
              <a:t> </a:t>
            </a:r>
            <a:r>
              <a:rPr sz="4000" spc="119" baseline="1388" dirty="0">
                <a:solidFill>
                  <a:srgbClr val="0096FF"/>
                </a:solidFill>
                <a:latin typeface="Symbola"/>
                <a:cs typeface="Symbola"/>
              </a:rPr>
              <a:t>0.1</a:t>
            </a:r>
            <a:r>
              <a:rPr sz="4000" spc="-189" baseline="1388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4000" baseline="1388" dirty="0">
                <a:latin typeface="Symbola"/>
                <a:cs typeface="Symbola"/>
              </a:rPr>
              <a:t>∗</a:t>
            </a:r>
            <a:r>
              <a:rPr sz="4000" spc="-49" baseline="1388" dirty="0">
                <a:latin typeface="Symbola"/>
                <a:cs typeface="Symbola"/>
              </a:rPr>
              <a:t> </a:t>
            </a:r>
            <a:r>
              <a:rPr sz="4000" spc="220" baseline="1388" dirty="0">
                <a:solidFill>
                  <a:srgbClr val="FF9300"/>
                </a:solidFill>
                <a:latin typeface="Symbola"/>
                <a:cs typeface="Symbola"/>
              </a:rPr>
              <a:t>2000𝑘</a:t>
            </a:r>
            <a:r>
              <a:rPr sz="4000" spc="-200" baseline="1388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4000" baseline="1388" dirty="0">
                <a:latin typeface="Symbola"/>
                <a:cs typeface="Symbola"/>
              </a:rPr>
              <a:t>+</a:t>
            </a:r>
            <a:r>
              <a:rPr sz="4000" spc="-80" baseline="1388" dirty="0">
                <a:latin typeface="Symbola"/>
                <a:cs typeface="Symbola"/>
              </a:rPr>
              <a:t> </a:t>
            </a:r>
            <a:r>
              <a:rPr sz="4000" spc="239" baseline="1388" dirty="0">
                <a:solidFill>
                  <a:srgbClr val="0096FF"/>
                </a:solidFill>
                <a:latin typeface="Symbola"/>
                <a:cs typeface="Symbola"/>
              </a:rPr>
              <a:t>50</a:t>
            </a:r>
            <a:r>
              <a:rPr sz="4000" spc="-40" baseline="1388" dirty="0">
                <a:solidFill>
                  <a:srgbClr val="0096FF"/>
                </a:solidFill>
                <a:latin typeface="Symbola"/>
                <a:cs typeface="Symbola"/>
              </a:rPr>
              <a:t> </a:t>
            </a:r>
            <a:r>
              <a:rPr sz="4000" baseline="1388" dirty="0">
                <a:latin typeface="Symbola"/>
                <a:cs typeface="Symbola"/>
              </a:rPr>
              <a:t>∗</a:t>
            </a:r>
            <a:r>
              <a:rPr sz="4000" spc="-49" baseline="1388" dirty="0">
                <a:latin typeface="Symbola"/>
                <a:cs typeface="Symbola"/>
              </a:rPr>
              <a:t> </a:t>
            </a:r>
            <a:r>
              <a:rPr sz="4000" spc="239" baseline="1388" dirty="0">
                <a:solidFill>
                  <a:srgbClr val="FF9300"/>
                </a:solidFill>
                <a:latin typeface="Symbola"/>
                <a:cs typeface="Symbola"/>
              </a:rPr>
              <a:t>5</a:t>
            </a:r>
            <a:r>
              <a:rPr sz="4000" spc="-109" baseline="1388" dirty="0">
                <a:latin typeface="Symbola"/>
                <a:cs typeface="Symbola"/>
              </a:rPr>
              <a:t>+</a:t>
            </a:r>
            <a:r>
              <a:rPr lang="en-US" sz="4000" spc="-1400" baseline="1388" dirty="0">
                <a:solidFill>
                  <a:srgbClr val="0096FF"/>
                </a:solidFill>
                <a:latin typeface="Symbola"/>
                <a:cs typeface="Symbola"/>
              </a:rPr>
              <a:t>5            0</a:t>
            </a:r>
            <a:endParaRPr sz="4000" baseline="1388" dirty="0">
              <a:latin typeface="Symbola"/>
              <a:cs typeface="Symbola"/>
            </a:endParaRPr>
          </a:p>
          <a:p>
            <a:pPr>
              <a:spcBef>
                <a:spcPts val="1027"/>
              </a:spcBef>
            </a:pPr>
            <a:endParaRPr sz="2667" dirty="0">
              <a:latin typeface="Symbola"/>
              <a:cs typeface="Symbola"/>
            </a:endParaRPr>
          </a:p>
          <a:p>
            <a:pPr marL="289553">
              <a:tabLst>
                <a:tab pos="5780895" algn="l"/>
              </a:tabLst>
            </a:pPr>
            <a:r>
              <a:rPr sz="2667" spc="67" dirty="0">
                <a:solidFill>
                  <a:srgbClr val="FF40FF"/>
                </a:solidFill>
                <a:latin typeface="Symbola"/>
                <a:cs typeface="Symbola"/>
              </a:rPr>
              <a:t>𝑝𝑟𝑖𝑐𝑒</a:t>
            </a:r>
            <a:r>
              <a:rPr sz="2667" spc="-27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=</a:t>
            </a:r>
            <a:r>
              <a:rPr sz="2667" spc="80" dirty="0">
                <a:latin typeface="Symbola"/>
                <a:cs typeface="Symbola"/>
              </a:rPr>
              <a:t> </a:t>
            </a:r>
            <a:r>
              <a:rPr sz="2667" spc="60" dirty="0">
                <a:latin typeface="Symbola"/>
                <a:cs typeface="Symbola"/>
              </a:rPr>
              <a:t>$</a:t>
            </a:r>
            <a:r>
              <a:rPr sz="2667" spc="60" dirty="0">
                <a:solidFill>
                  <a:srgbClr val="FF40FF"/>
                </a:solidFill>
                <a:latin typeface="Symbola"/>
                <a:cs typeface="Symbola"/>
              </a:rPr>
              <a:t>100,050.5</a:t>
            </a:r>
            <a:r>
              <a:rPr sz="2667" spc="60" dirty="0">
                <a:solidFill>
                  <a:srgbClr val="FF40FF"/>
                </a:solidFill>
                <a:latin typeface="Verdana"/>
                <a:cs typeface="Verdana"/>
              </a:rPr>
              <a:t>k</a:t>
            </a:r>
            <a:r>
              <a:rPr sz="2667" dirty="0">
                <a:solidFill>
                  <a:srgbClr val="FF40FF"/>
                </a:solidFill>
                <a:latin typeface="Verdana"/>
                <a:cs typeface="Verdana"/>
              </a:rPr>
              <a:t>	</a:t>
            </a:r>
            <a:r>
              <a:rPr sz="4000" spc="100" baseline="1388" dirty="0">
                <a:solidFill>
                  <a:srgbClr val="FF40FF"/>
                </a:solidFill>
                <a:latin typeface="Symbola"/>
                <a:cs typeface="Symbola"/>
              </a:rPr>
              <a:t>𝑝𝑟𝑖𝑐𝑒</a:t>
            </a:r>
            <a:r>
              <a:rPr sz="4000" spc="-40" baseline="1388" dirty="0">
                <a:solidFill>
                  <a:srgbClr val="FF40FF"/>
                </a:solidFill>
                <a:latin typeface="Symbola"/>
                <a:cs typeface="Symbola"/>
              </a:rPr>
              <a:t> </a:t>
            </a:r>
            <a:r>
              <a:rPr sz="4000" baseline="1388" dirty="0">
                <a:latin typeface="Symbola"/>
                <a:cs typeface="Symbola"/>
              </a:rPr>
              <a:t>=</a:t>
            </a:r>
            <a:r>
              <a:rPr sz="4000" spc="119" baseline="1388" dirty="0">
                <a:latin typeface="Symbola"/>
                <a:cs typeface="Symbola"/>
              </a:rPr>
              <a:t> </a:t>
            </a:r>
            <a:r>
              <a:rPr sz="4000" spc="139" baseline="1388" dirty="0">
                <a:latin typeface="Symbola"/>
                <a:cs typeface="Symbola"/>
              </a:rPr>
              <a:t>$</a:t>
            </a:r>
            <a:r>
              <a:rPr sz="4000" spc="139" baseline="1388" dirty="0">
                <a:solidFill>
                  <a:srgbClr val="FF40FF"/>
                </a:solidFill>
                <a:latin typeface="Symbola"/>
                <a:cs typeface="Symbola"/>
              </a:rPr>
              <a:t>500</a:t>
            </a:r>
            <a:r>
              <a:rPr sz="4000" spc="139" baseline="1388" dirty="0">
                <a:solidFill>
                  <a:srgbClr val="FF40FF"/>
                </a:solidFill>
                <a:latin typeface="Verdana"/>
                <a:cs typeface="Verdana"/>
              </a:rPr>
              <a:t>k</a:t>
            </a:r>
            <a:endParaRPr sz="4000" baseline="1388" dirty="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406228" y="1488777"/>
            <a:ext cx="137921" cy="2133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981646" y="1781555"/>
            <a:ext cx="674855" cy="23520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46111" y="2447374"/>
            <a:ext cx="551788" cy="1833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756225" y="2415878"/>
            <a:ext cx="1271184" cy="33189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231457" y="2352886"/>
            <a:ext cx="1435776" cy="3208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86759" y="5090871"/>
            <a:ext cx="470940" cy="238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427298" y="4903553"/>
            <a:ext cx="1538393" cy="12530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683501" y="5143162"/>
            <a:ext cx="825161" cy="2066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364979" y="4915070"/>
            <a:ext cx="923375" cy="13191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411376" y="5143534"/>
            <a:ext cx="849715" cy="2315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938385" y="1735836"/>
            <a:ext cx="331780" cy="2621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360251" y="1500632"/>
            <a:ext cx="1565485" cy="46922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785352" y="5630418"/>
            <a:ext cx="782149" cy="21804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849042" y="5471651"/>
            <a:ext cx="1863405" cy="33185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9733958" y="1702985"/>
            <a:ext cx="744557" cy="283801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250412" y="176630"/>
            <a:ext cx="9612460" cy="646331"/>
          </a:xfrm>
          <a:prstGeom prst="rect">
            <a:avLst/>
          </a:prstGeom>
        </p:spPr>
        <p:txBody>
          <a:bodyPr spcFirstLastPara="1" vert="horz" wrap="square" lIns="0" tIns="17780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lang="en-US" sz="4000" b="1" dirty="0" smtClean="0"/>
              <a:t>M3: </a:t>
            </a:r>
            <a:r>
              <a:rPr sz="4000" b="1" dirty="0" smtClean="0"/>
              <a:t>Feature</a:t>
            </a:r>
            <a:r>
              <a:rPr sz="4000" b="1" spc="-140" dirty="0" smtClean="0"/>
              <a:t> </a:t>
            </a:r>
            <a:r>
              <a:rPr lang="en-US" sz="4000" b="1" spc="-140" dirty="0" smtClean="0"/>
              <a:t>scaling &amp;</a:t>
            </a:r>
            <a:r>
              <a:rPr sz="4000" b="1" spc="-133" dirty="0" smtClean="0"/>
              <a:t> </a:t>
            </a:r>
            <a:r>
              <a:rPr sz="4000" b="1" dirty="0"/>
              <a:t>parameter</a:t>
            </a:r>
            <a:r>
              <a:rPr sz="4000" b="1" spc="-40" dirty="0"/>
              <a:t> </a:t>
            </a:r>
            <a:r>
              <a:rPr sz="4000" b="1" spc="-13" dirty="0"/>
              <a:t>values</a:t>
            </a:r>
          </a:p>
        </p:txBody>
      </p:sp>
      <p:pic>
        <p:nvPicPr>
          <p:cNvPr id="25" name="object 2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716098" y="1660314"/>
            <a:ext cx="865801" cy="47328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148366" y="4875614"/>
            <a:ext cx="458485" cy="388653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ftr" sz="quarter" idx="4294967295"/>
          </p:nvPr>
        </p:nvSpPr>
        <p:spPr>
          <a:xfrm>
            <a:off x="462874" y="6334670"/>
            <a:ext cx="1518772" cy="23852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933">
              <a:spcBef>
                <a:spcPts val="180"/>
              </a:spcBef>
            </a:pPr>
            <a:r>
              <a:rPr dirty="0"/>
              <a:t>Andrew</a:t>
            </a:r>
            <a:r>
              <a:rPr spc="-93" dirty="0"/>
              <a:t> </a:t>
            </a:r>
            <a:r>
              <a:rPr spc="-33" dirty="0"/>
              <a:t>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E47CAC9-4ED7-E094-2CE8-91A071034D5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26135" y="1006581"/>
            <a:ext cx="706775" cy="341201"/>
          </a:xfrm>
          <a:prstGeom prst="rect">
            <a:avLst/>
          </a:prstGeom>
        </p:spPr>
      </p:pic>
      <p:sp>
        <p:nvSpPr>
          <p:cNvPr id="64" name="Slide Number Placeholder 63">
            <a:extLst>
              <a:ext uri="{FF2B5EF4-FFF2-40B4-BE49-F238E27FC236}">
                <a16:creationId xmlns:a16="http://schemas.microsoft.com/office/drawing/2014/main" id="{8C66263E-89E4-B872-2EF9-1842DDAD5D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7524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4500" y="672931"/>
            <a:ext cx="2709840" cy="24488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619925" y="2641516"/>
            <a:ext cx="1049867" cy="604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693" marR="40639" indent="-216741">
              <a:lnSpc>
                <a:spcPct val="103000"/>
              </a:lnSpc>
              <a:spcBef>
                <a:spcPts val="100"/>
              </a:spcBef>
            </a:pPr>
            <a:r>
              <a:rPr sz="18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100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100" spc="119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67" dirty="0"/>
              <a:t>size</a:t>
            </a:r>
            <a:r>
              <a:rPr sz="1867" spc="-33" dirty="0"/>
              <a:t> in </a:t>
            </a:r>
            <a:r>
              <a:rPr sz="1867" spc="-13" dirty="0"/>
              <a:t>feet</a:t>
            </a:r>
            <a:r>
              <a:rPr sz="1800" spc="-20" baseline="27777" dirty="0">
                <a:latin typeface="FreeSerif"/>
                <a:cs typeface="FreeSerif"/>
              </a:rPr>
              <a:t>2</a:t>
            </a:r>
            <a:endParaRPr sz="1800" baseline="27777">
              <a:latin typeface="FreeSerif"/>
              <a:cs typeface="Free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8630" y="1211665"/>
            <a:ext cx="1390225" cy="608842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9313" algn="ctr">
              <a:spcBef>
                <a:spcPts val="167"/>
              </a:spcBef>
            </a:pPr>
            <a:r>
              <a:rPr sz="1867" spc="-33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100" spc="-49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2100" baseline="-15873">
              <a:latin typeface="Symbola"/>
              <a:cs typeface="Symbola"/>
            </a:endParaRPr>
          </a:p>
          <a:p>
            <a:pPr algn="ctr">
              <a:spcBef>
                <a:spcPts val="67"/>
              </a:spcBef>
            </a:pPr>
            <a:r>
              <a:rPr sz="1867" dirty="0"/>
              <a:t>#</a:t>
            </a:r>
            <a:r>
              <a:rPr sz="1867" spc="-60" dirty="0"/>
              <a:t> </a:t>
            </a:r>
            <a:r>
              <a:rPr sz="1867" spc="-13" dirty="0"/>
              <a:t>bedrooms</a:t>
            </a:r>
            <a:endParaRPr sz="1867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0589" y="2561843"/>
            <a:ext cx="167969" cy="177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8881" y="2274486"/>
            <a:ext cx="153195" cy="17441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05406" y="1403688"/>
            <a:ext cx="2644985" cy="43180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2667" spc="160" dirty="0">
                <a:latin typeface="Symbola"/>
                <a:cs typeface="Symbola"/>
              </a:rPr>
              <a:t>300</a:t>
            </a:r>
            <a:r>
              <a:rPr sz="2667" spc="7" dirty="0"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-20" dirty="0">
                <a:latin typeface="Symbola"/>
                <a:cs typeface="Symbola"/>
              </a:rPr>
              <a:t> </a:t>
            </a: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3000" spc="60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-27" dirty="0">
                <a:latin typeface="Symbola"/>
                <a:cs typeface="Symbola"/>
              </a:rPr>
              <a:t> </a:t>
            </a:r>
            <a:r>
              <a:rPr sz="2667" spc="133" dirty="0">
                <a:latin typeface="Symbola"/>
                <a:cs typeface="Symbola"/>
              </a:rPr>
              <a:t>2000</a:t>
            </a:r>
            <a:endParaRPr sz="2667" dirty="0">
              <a:latin typeface="Symbola"/>
              <a:cs typeface="Symbol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9767" y="1408938"/>
            <a:ext cx="1689947" cy="43180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2667" spc="160" dirty="0">
                <a:latin typeface="Symbola"/>
                <a:cs typeface="Symbola"/>
              </a:rPr>
              <a:t>0</a:t>
            </a:r>
            <a:r>
              <a:rPr sz="2667" spc="27" dirty="0"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 </a:t>
            </a: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3000" spc="50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 </a:t>
            </a:r>
            <a:r>
              <a:rPr sz="2667" spc="93" dirty="0">
                <a:latin typeface="Symbola"/>
                <a:cs typeface="Symbola"/>
              </a:rPr>
              <a:t>5</a:t>
            </a:r>
            <a:endParaRPr sz="2667">
              <a:latin typeface="Symbola"/>
              <a:cs typeface="Symbo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53592" y="2961555"/>
            <a:ext cx="1964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8692" y="3101255"/>
            <a:ext cx="91778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00" spc="60" dirty="0">
                <a:solidFill>
                  <a:srgbClr val="FF9300"/>
                </a:solidFill>
                <a:latin typeface="Symbola"/>
                <a:cs typeface="Symbola"/>
              </a:rPr>
              <a:t>2,𝑠𝑐𝑎𝑙𝑒𝑑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02577" y="2732616"/>
            <a:ext cx="1964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015561" y="2817321"/>
            <a:ext cx="70527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</a:pPr>
            <a:r>
              <a:rPr sz="3600" baseline="-30864" dirty="0">
                <a:latin typeface="Symbola"/>
                <a:cs typeface="Symbola"/>
              </a:rPr>
              <a:t>=</a:t>
            </a:r>
            <a:r>
              <a:rPr sz="3600" spc="-160" baseline="-30864" dirty="0">
                <a:latin typeface="Symbola"/>
                <a:cs typeface="Symbola"/>
              </a:rPr>
              <a:t> </a:t>
            </a:r>
            <a:r>
              <a:rPr sz="1800" u="sng" spc="213" dirty="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800" u="sng" spc="67" dirty="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2</a:t>
            </a:r>
            <a:endParaRPr sz="1800" dirty="0">
              <a:latin typeface="Symbola"/>
              <a:cs typeface="Symbol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66587" y="3165263"/>
            <a:ext cx="2032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53" dirty="0">
                <a:latin typeface="Symbola"/>
                <a:cs typeface="Symbola"/>
              </a:rPr>
              <a:t>5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93892" y="2961555"/>
            <a:ext cx="1964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46293" y="3101255"/>
            <a:ext cx="932180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00" spc="73" dirty="0">
                <a:solidFill>
                  <a:srgbClr val="FF9300"/>
                </a:solidFill>
                <a:latin typeface="Symbola"/>
                <a:cs typeface="Symbola"/>
              </a:rPr>
              <a:t>1,𝑠𝑐𝑎𝑙𝑒𝑑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34053" y="2732616"/>
            <a:ext cx="1964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1172" y="2796116"/>
            <a:ext cx="108542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799">
              <a:spcBef>
                <a:spcPts val="133"/>
              </a:spcBef>
              <a:tabLst>
                <a:tab pos="712029" algn="l"/>
                <a:tab pos="1033754" algn="l"/>
              </a:tabLst>
            </a:pPr>
            <a:r>
              <a:rPr sz="3600" baseline="-30864" dirty="0">
                <a:latin typeface="Symbola"/>
                <a:cs typeface="Symbola"/>
              </a:rPr>
              <a:t>= </a:t>
            </a:r>
            <a:r>
              <a:rPr sz="1800" u="sng" dirty="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800" u="sng" spc="67" dirty="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1</a:t>
            </a:r>
            <a:r>
              <a:rPr sz="1800" u="sng" dirty="0">
                <a:solidFill>
                  <a:srgbClr val="FF9300"/>
                </a:solidFill>
                <a:uFill>
                  <a:solidFill>
                    <a:srgbClr val="000000"/>
                  </a:solidFill>
                </a:uFill>
                <a:latin typeface="Symbola"/>
                <a:cs typeface="Symbola"/>
              </a:rPr>
              <a:t>	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3045" y="3165263"/>
            <a:ext cx="694267" cy="75576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60" dirty="0">
                <a:latin typeface="Symbola"/>
                <a:cs typeface="Symbola"/>
              </a:rPr>
              <a:t>2000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68771" y="4440682"/>
            <a:ext cx="2987887" cy="43180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2667" spc="100" dirty="0">
                <a:latin typeface="Symbola"/>
                <a:cs typeface="Symbola"/>
              </a:rPr>
              <a:t>0.15</a:t>
            </a:r>
            <a:r>
              <a:rPr sz="2667" spc="20" dirty="0"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-13" dirty="0">
                <a:latin typeface="Symbola"/>
                <a:cs typeface="Symbola"/>
              </a:rPr>
              <a:t> </a:t>
            </a:r>
            <a:r>
              <a:rPr sz="2667" spc="73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spc="109" baseline="-16666" dirty="0">
                <a:solidFill>
                  <a:srgbClr val="FF9300"/>
                </a:solidFill>
                <a:latin typeface="Symbola"/>
                <a:cs typeface="Symbola"/>
              </a:rPr>
              <a:t>1,𝑠𝑐𝑎𝑙𝑒𝑑</a:t>
            </a:r>
            <a:r>
              <a:rPr sz="3000" spc="309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87" dirty="0">
                <a:latin typeface="Symbola"/>
                <a:cs typeface="Symbola"/>
              </a:rPr>
              <a:t> </a:t>
            </a:r>
            <a:r>
              <a:rPr sz="2667" spc="93" dirty="0">
                <a:latin typeface="Symbola"/>
                <a:cs typeface="Symbola"/>
              </a:rPr>
              <a:t>1</a:t>
            </a:r>
            <a:endParaRPr sz="2667">
              <a:latin typeface="Symbola"/>
              <a:cs typeface="Symbol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78391" y="4516881"/>
            <a:ext cx="2529840" cy="431742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4000" spc="239" baseline="12500" dirty="0">
                <a:latin typeface="Symbola"/>
                <a:cs typeface="Symbola"/>
              </a:rPr>
              <a:t>0</a:t>
            </a:r>
            <a:r>
              <a:rPr sz="4000" spc="20" baseline="12500" dirty="0">
                <a:latin typeface="Symbola"/>
                <a:cs typeface="Symbola"/>
              </a:rPr>
              <a:t> </a:t>
            </a:r>
            <a:r>
              <a:rPr sz="4000" baseline="12500" dirty="0">
                <a:latin typeface="Symbola"/>
                <a:cs typeface="Symbola"/>
              </a:rPr>
              <a:t>≤</a:t>
            </a:r>
            <a:r>
              <a:rPr sz="4000" spc="-20" baseline="12500" dirty="0">
                <a:latin typeface="Symbola"/>
                <a:cs typeface="Symbola"/>
              </a:rPr>
              <a:t> </a:t>
            </a:r>
            <a:r>
              <a:rPr sz="4000" spc="109" baseline="125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000" spc="73" dirty="0">
                <a:solidFill>
                  <a:srgbClr val="FF9300"/>
                </a:solidFill>
                <a:latin typeface="Symbola"/>
                <a:cs typeface="Symbola"/>
              </a:rPr>
              <a:t>2,𝑠𝑐𝑎𝑙𝑒𝑑</a:t>
            </a:r>
            <a:r>
              <a:rPr sz="2000" spc="30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4000" baseline="12500" dirty="0">
                <a:latin typeface="Symbola"/>
                <a:cs typeface="Symbola"/>
              </a:rPr>
              <a:t>≤</a:t>
            </a:r>
            <a:r>
              <a:rPr sz="4000" spc="-20" baseline="12500" dirty="0">
                <a:latin typeface="Symbola"/>
                <a:cs typeface="Symbola"/>
              </a:rPr>
              <a:t> </a:t>
            </a:r>
            <a:r>
              <a:rPr sz="4000" spc="139" baseline="12500" dirty="0">
                <a:latin typeface="Symbola"/>
                <a:cs typeface="Symbola"/>
              </a:rPr>
              <a:t>1</a:t>
            </a:r>
            <a:endParaRPr sz="4000" baseline="12500">
              <a:latin typeface="Symbola"/>
              <a:cs typeface="Symbol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61428" y="2118190"/>
            <a:ext cx="357123" cy="70781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05169" y="3490636"/>
            <a:ext cx="294132" cy="103124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80338" y="1965959"/>
            <a:ext cx="423164" cy="95673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56141" y="3538390"/>
            <a:ext cx="414020" cy="987213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08263" y="2050626"/>
            <a:ext cx="295824" cy="137837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99603" y="1849459"/>
            <a:ext cx="679349" cy="62652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10583334" y="1858604"/>
            <a:ext cx="287020" cy="39793"/>
          </a:xfrm>
          <a:custGeom>
            <a:avLst/>
            <a:gdLst/>
            <a:ahLst/>
            <a:cxnLst/>
            <a:rect l="l" t="t" r="r" b="b"/>
            <a:pathLst>
              <a:path w="215265" h="29844">
                <a:moveTo>
                  <a:pt x="204089" y="8762"/>
                </a:moveTo>
                <a:lnTo>
                  <a:pt x="200151" y="10795"/>
                </a:lnTo>
                <a:lnTo>
                  <a:pt x="197739" y="12064"/>
                </a:lnTo>
                <a:lnTo>
                  <a:pt x="196342" y="12700"/>
                </a:lnTo>
                <a:lnTo>
                  <a:pt x="195452" y="14097"/>
                </a:lnTo>
                <a:lnTo>
                  <a:pt x="195325" y="15621"/>
                </a:lnTo>
                <a:lnTo>
                  <a:pt x="194963" y="18161"/>
                </a:lnTo>
                <a:lnTo>
                  <a:pt x="194748" y="20447"/>
                </a:lnTo>
                <a:lnTo>
                  <a:pt x="194635" y="22606"/>
                </a:lnTo>
                <a:lnTo>
                  <a:pt x="196850" y="26543"/>
                </a:lnTo>
                <a:lnTo>
                  <a:pt x="200786" y="28194"/>
                </a:lnTo>
                <a:lnTo>
                  <a:pt x="204597" y="29845"/>
                </a:lnTo>
                <a:lnTo>
                  <a:pt x="208113" y="29063"/>
                </a:lnTo>
                <a:lnTo>
                  <a:pt x="209801" y="28079"/>
                </a:lnTo>
                <a:lnTo>
                  <a:pt x="212579" y="24784"/>
                </a:lnTo>
                <a:lnTo>
                  <a:pt x="212598" y="24637"/>
                </a:lnTo>
                <a:lnTo>
                  <a:pt x="214679" y="21460"/>
                </a:lnTo>
                <a:lnTo>
                  <a:pt x="214806" y="19176"/>
                </a:lnTo>
                <a:lnTo>
                  <a:pt x="214742" y="17551"/>
                </a:lnTo>
                <a:lnTo>
                  <a:pt x="212598" y="14097"/>
                </a:lnTo>
                <a:lnTo>
                  <a:pt x="212467" y="13778"/>
                </a:lnTo>
                <a:lnTo>
                  <a:pt x="211708" y="12953"/>
                </a:lnTo>
                <a:lnTo>
                  <a:pt x="209623" y="10596"/>
                </a:lnTo>
                <a:lnTo>
                  <a:pt x="207645" y="9525"/>
                </a:lnTo>
                <a:lnTo>
                  <a:pt x="204216" y="9398"/>
                </a:lnTo>
                <a:lnTo>
                  <a:pt x="207445" y="9398"/>
                </a:lnTo>
                <a:lnTo>
                  <a:pt x="204089" y="8762"/>
                </a:lnTo>
                <a:close/>
              </a:path>
              <a:path w="215265" h="29844">
                <a:moveTo>
                  <a:pt x="199575" y="27686"/>
                </a:moveTo>
                <a:lnTo>
                  <a:pt x="190373" y="27686"/>
                </a:lnTo>
                <a:lnTo>
                  <a:pt x="195706" y="28701"/>
                </a:lnTo>
                <a:lnTo>
                  <a:pt x="197484" y="29083"/>
                </a:lnTo>
                <a:lnTo>
                  <a:pt x="199517" y="29337"/>
                </a:lnTo>
                <a:lnTo>
                  <a:pt x="203424" y="29337"/>
                </a:lnTo>
                <a:lnTo>
                  <a:pt x="199575" y="27686"/>
                </a:lnTo>
                <a:close/>
              </a:path>
              <a:path w="215265" h="29844">
                <a:moveTo>
                  <a:pt x="208113" y="29063"/>
                </a:moveTo>
                <a:lnTo>
                  <a:pt x="206882" y="29337"/>
                </a:lnTo>
                <a:lnTo>
                  <a:pt x="207645" y="29337"/>
                </a:lnTo>
                <a:lnTo>
                  <a:pt x="208113" y="29063"/>
                </a:lnTo>
                <a:close/>
              </a:path>
              <a:path w="215265" h="29844">
                <a:moveTo>
                  <a:pt x="209801" y="28079"/>
                </a:moveTo>
                <a:lnTo>
                  <a:pt x="208113" y="29063"/>
                </a:lnTo>
                <a:lnTo>
                  <a:pt x="209169" y="28828"/>
                </a:lnTo>
                <a:lnTo>
                  <a:pt x="209801" y="28079"/>
                </a:lnTo>
                <a:close/>
              </a:path>
              <a:path w="215265" h="29844">
                <a:moveTo>
                  <a:pt x="212598" y="24762"/>
                </a:moveTo>
                <a:lnTo>
                  <a:pt x="209801" y="28079"/>
                </a:lnTo>
                <a:lnTo>
                  <a:pt x="210693" y="27559"/>
                </a:lnTo>
                <a:lnTo>
                  <a:pt x="212598" y="24762"/>
                </a:lnTo>
                <a:close/>
              </a:path>
              <a:path w="215265" h="29844">
                <a:moveTo>
                  <a:pt x="179509" y="24784"/>
                </a:moveTo>
                <a:lnTo>
                  <a:pt x="185927" y="26924"/>
                </a:lnTo>
                <a:lnTo>
                  <a:pt x="187705" y="27305"/>
                </a:lnTo>
                <a:lnTo>
                  <a:pt x="191007" y="27812"/>
                </a:lnTo>
                <a:lnTo>
                  <a:pt x="190373" y="27686"/>
                </a:lnTo>
                <a:lnTo>
                  <a:pt x="199575" y="27686"/>
                </a:lnTo>
                <a:lnTo>
                  <a:pt x="196850" y="26543"/>
                </a:lnTo>
                <a:lnTo>
                  <a:pt x="195992" y="25019"/>
                </a:lnTo>
                <a:lnTo>
                  <a:pt x="180721" y="25019"/>
                </a:lnTo>
                <a:lnTo>
                  <a:pt x="179509" y="24784"/>
                </a:lnTo>
                <a:close/>
              </a:path>
              <a:path w="215265" h="29844">
                <a:moveTo>
                  <a:pt x="195849" y="24764"/>
                </a:moveTo>
                <a:lnTo>
                  <a:pt x="179450" y="24764"/>
                </a:lnTo>
                <a:lnTo>
                  <a:pt x="180721" y="25019"/>
                </a:lnTo>
                <a:lnTo>
                  <a:pt x="195992" y="25019"/>
                </a:lnTo>
                <a:lnTo>
                  <a:pt x="195849" y="24764"/>
                </a:lnTo>
                <a:close/>
              </a:path>
              <a:path w="215265" h="29844">
                <a:moveTo>
                  <a:pt x="195564" y="24257"/>
                </a:moveTo>
                <a:lnTo>
                  <a:pt x="176783" y="24257"/>
                </a:lnTo>
                <a:lnTo>
                  <a:pt x="179509" y="24784"/>
                </a:lnTo>
                <a:lnTo>
                  <a:pt x="195849" y="24764"/>
                </a:lnTo>
                <a:lnTo>
                  <a:pt x="195564" y="24257"/>
                </a:lnTo>
                <a:close/>
              </a:path>
              <a:path w="215265" h="29844">
                <a:moveTo>
                  <a:pt x="214679" y="21460"/>
                </a:moveTo>
                <a:lnTo>
                  <a:pt x="212598" y="24637"/>
                </a:lnTo>
                <a:lnTo>
                  <a:pt x="214629" y="22351"/>
                </a:lnTo>
                <a:lnTo>
                  <a:pt x="214679" y="21460"/>
                </a:lnTo>
                <a:close/>
              </a:path>
              <a:path w="215265" h="29844">
                <a:moveTo>
                  <a:pt x="194564" y="22478"/>
                </a:moveTo>
                <a:lnTo>
                  <a:pt x="165226" y="22478"/>
                </a:lnTo>
                <a:lnTo>
                  <a:pt x="177165" y="24384"/>
                </a:lnTo>
                <a:lnTo>
                  <a:pt x="176783" y="24257"/>
                </a:lnTo>
                <a:lnTo>
                  <a:pt x="195564" y="24257"/>
                </a:lnTo>
                <a:lnTo>
                  <a:pt x="194564" y="22478"/>
                </a:lnTo>
                <a:close/>
              </a:path>
              <a:path w="215265" h="29844">
                <a:moveTo>
                  <a:pt x="119125" y="381"/>
                </a:moveTo>
                <a:lnTo>
                  <a:pt x="24765" y="381"/>
                </a:lnTo>
                <a:lnTo>
                  <a:pt x="21463" y="508"/>
                </a:lnTo>
                <a:lnTo>
                  <a:pt x="15113" y="508"/>
                </a:lnTo>
                <a:lnTo>
                  <a:pt x="3555" y="1143"/>
                </a:lnTo>
                <a:lnTo>
                  <a:pt x="0" y="4952"/>
                </a:lnTo>
                <a:lnTo>
                  <a:pt x="0" y="14350"/>
                </a:lnTo>
                <a:lnTo>
                  <a:pt x="3555" y="18161"/>
                </a:lnTo>
                <a:lnTo>
                  <a:pt x="15113" y="18796"/>
                </a:lnTo>
                <a:lnTo>
                  <a:pt x="21463" y="18796"/>
                </a:lnTo>
                <a:lnTo>
                  <a:pt x="28321" y="19050"/>
                </a:lnTo>
                <a:lnTo>
                  <a:pt x="37083" y="19050"/>
                </a:lnTo>
                <a:lnTo>
                  <a:pt x="42036" y="19176"/>
                </a:lnTo>
                <a:lnTo>
                  <a:pt x="66675" y="19176"/>
                </a:lnTo>
                <a:lnTo>
                  <a:pt x="73786" y="19303"/>
                </a:lnTo>
                <a:lnTo>
                  <a:pt x="103631" y="19303"/>
                </a:lnTo>
                <a:lnTo>
                  <a:pt x="111251" y="19685"/>
                </a:lnTo>
                <a:lnTo>
                  <a:pt x="118618" y="19685"/>
                </a:lnTo>
                <a:lnTo>
                  <a:pt x="132333" y="20065"/>
                </a:lnTo>
                <a:lnTo>
                  <a:pt x="132079" y="20065"/>
                </a:lnTo>
                <a:lnTo>
                  <a:pt x="140716" y="20447"/>
                </a:lnTo>
                <a:lnTo>
                  <a:pt x="140461" y="20447"/>
                </a:lnTo>
                <a:lnTo>
                  <a:pt x="158750" y="21844"/>
                </a:lnTo>
                <a:lnTo>
                  <a:pt x="158496" y="21844"/>
                </a:lnTo>
                <a:lnTo>
                  <a:pt x="165734" y="22606"/>
                </a:lnTo>
                <a:lnTo>
                  <a:pt x="165226" y="22478"/>
                </a:lnTo>
                <a:lnTo>
                  <a:pt x="194564" y="22478"/>
                </a:lnTo>
                <a:lnTo>
                  <a:pt x="194907" y="18699"/>
                </a:lnTo>
                <a:lnTo>
                  <a:pt x="195325" y="15621"/>
                </a:lnTo>
                <a:lnTo>
                  <a:pt x="195452" y="14097"/>
                </a:lnTo>
                <a:lnTo>
                  <a:pt x="196342" y="12700"/>
                </a:lnTo>
                <a:lnTo>
                  <a:pt x="197739" y="12064"/>
                </a:lnTo>
                <a:lnTo>
                  <a:pt x="202366" y="9651"/>
                </a:lnTo>
                <a:lnTo>
                  <a:pt x="201422" y="9651"/>
                </a:lnTo>
                <a:lnTo>
                  <a:pt x="199517" y="9398"/>
                </a:lnTo>
                <a:lnTo>
                  <a:pt x="200236" y="9398"/>
                </a:lnTo>
                <a:lnTo>
                  <a:pt x="199644" y="9271"/>
                </a:lnTo>
                <a:lnTo>
                  <a:pt x="194182" y="8255"/>
                </a:lnTo>
                <a:lnTo>
                  <a:pt x="192150" y="8255"/>
                </a:lnTo>
                <a:lnTo>
                  <a:pt x="189992" y="7747"/>
                </a:lnTo>
                <a:lnTo>
                  <a:pt x="190626" y="7747"/>
                </a:lnTo>
                <a:lnTo>
                  <a:pt x="185674" y="6096"/>
                </a:lnTo>
                <a:lnTo>
                  <a:pt x="184150" y="5714"/>
                </a:lnTo>
                <a:lnTo>
                  <a:pt x="180213" y="5080"/>
                </a:lnTo>
                <a:lnTo>
                  <a:pt x="180085" y="5080"/>
                </a:lnTo>
                <a:lnTo>
                  <a:pt x="168148" y="3301"/>
                </a:lnTo>
                <a:lnTo>
                  <a:pt x="167640" y="3175"/>
                </a:lnTo>
                <a:lnTo>
                  <a:pt x="160527" y="2539"/>
                </a:lnTo>
                <a:lnTo>
                  <a:pt x="160274" y="2412"/>
                </a:lnTo>
                <a:lnTo>
                  <a:pt x="141985" y="1015"/>
                </a:lnTo>
                <a:lnTo>
                  <a:pt x="141604" y="1015"/>
                </a:lnTo>
                <a:lnTo>
                  <a:pt x="132969" y="635"/>
                </a:lnTo>
                <a:lnTo>
                  <a:pt x="119125" y="381"/>
                </a:lnTo>
                <a:close/>
              </a:path>
              <a:path w="215265" h="29844">
                <a:moveTo>
                  <a:pt x="214832" y="18699"/>
                </a:moveTo>
                <a:lnTo>
                  <a:pt x="214679" y="21460"/>
                </a:lnTo>
                <a:lnTo>
                  <a:pt x="215010" y="20955"/>
                </a:lnTo>
                <a:lnTo>
                  <a:pt x="214832" y="18699"/>
                </a:lnTo>
                <a:close/>
              </a:path>
              <a:path w="215265" h="29844">
                <a:moveTo>
                  <a:pt x="214742" y="17551"/>
                </a:moveTo>
                <a:lnTo>
                  <a:pt x="214832" y="18699"/>
                </a:lnTo>
                <a:lnTo>
                  <a:pt x="214883" y="17780"/>
                </a:lnTo>
                <a:lnTo>
                  <a:pt x="214742" y="17551"/>
                </a:lnTo>
                <a:close/>
              </a:path>
              <a:path w="215265" h="29844">
                <a:moveTo>
                  <a:pt x="212467" y="13778"/>
                </a:moveTo>
                <a:lnTo>
                  <a:pt x="212598" y="13970"/>
                </a:lnTo>
                <a:lnTo>
                  <a:pt x="214742" y="17551"/>
                </a:lnTo>
                <a:lnTo>
                  <a:pt x="214629" y="16128"/>
                </a:lnTo>
                <a:lnTo>
                  <a:pt x="212467" y="13778"/>
                </a:lnTo>
                <a:close/>
              </a:path>
              <a:path w="215265" h="29844">
                <a:moveTo>
                  <a:pt x="209623" y="10596"/>
                </a:moveTo>
                <a:lnTo>
                  <a:pt x="211708" y="12953"/>
                </a:lnTo>
                <a:lnTo>
                  <a:pt x="212467" y="13778"/>
                </a:lnTo>
                <a:lnTo>
                  <a:pt x="210693" y="11175"/>
                </a:lnTo>
                <a:lnTo>
                  <a:pt x="209623" y="10596"/>
                </a:lnTo>
                <a:close/>
              </a:path>
              <a:path w="215265" h="29844">
                <a:moveTo>
                  <a:pt x="207445" y="9398"/>
                </a:moveTo>
                <a:lnTo>
                  <a:pt x="204216" y="9398"/>
                </a:lnTo>
                <a:lnTo>
                  <a:pt x="207645" y="9525"/>
                </a:lnTo>
                <a:lnTo>
                  <a:pt x="209623" y="10596"/>
                </a:lnTo>
                <a:lnTo>
                  <a:pt x="208788" y="9651"/>
                </a:lnTo>
                <a:lnTo>
                  <a:pt x="207445" y="9398"/>
                </a:lnTo>
                <a:close/>
              </a:path>
              <a:path w="215265" h="29844">
                <a:moveTo>
                  <a:pt x="200236" y="9398"/>
                </a:moveTo>
                <a:lnTo>
                  <a:pt x="199517" y="9398"/>
                </a:lnTo>
                <a:lnTo>
                  <a:pt x="201422" y="9651"/>
                </a:lnTo>
                <a:lnTo>
                  <a:pt x="200236" y="9398"/>
                </a:lnTo>
                <a:close/>
              </a:path>
              <a:path w="215265" h="29844">
                <a:moveTo>
                  <a:pt x="202858" y="9398"/>
                </a:moveTo>
                <a:lnTo>
                  <a:pt x="200236" y="9398"/>
                </a:lnTo>
                <a:lnTo>
                  <a:pt x="201422" y="9651"/>
                </a:lnTo>
                <a:lnTo>
                  <a:pt x="202366" y="9651"/>
                </a:lnTo>
                <a:lnTo>
                  <a:pt x="202858" y="9398"/>
                </a:lnTo>
                <a:close/>
              </a:path>
              <a:path w="215265" h="29844">
                <a:moveTo>
                  <a:pt x="189992" y="7747"/>
                </a:moveTo>
                <a:lnTo>
                  <a:pt x="192150" y="8255"/>
                </a:lnTo>
                <a:lnTo>
                  <a:pt x="190827" y="7813"/>
                </a:lnTo>
                <a:lnTo>
                  <a:pt x="189992" y="7747"/>
                </a:lnTo>
                <a:close/>
              </a:path>
              <a:path w="215265" h="29844">
                <a:moveTo>
                  <a:pt x="190827" y="7813"/>
                </a:moveTo>
                <a:lnTo>
                  <a:pt x="192150" y="8255"/>
                </a:lnTo>
                <a:lnTo>
                  <a:pt x="194182" y="8255"/>
                </a:lnTo>
                <a:lnTo>
                  <a:pt x="193167" y="8000"/>
                </a:lnTo>
                <a:lnTo>
                  <a:pt x="190827" y="7813"/>
                </a:lnTo>
                <a:close/>
              </a:path>
              <a:path w="215265" h="29844">
                <a:moveTo>
                  <a:pt x="190626" y="7747"/>
                </a:moveTo>
                <a:lnTo>
                  <a:pt x="189992" y="7747"/>
                </a:lnTo>
                <a:lnTo>
                  <a:pt x="190827" y="7813"/>
                </a:lnTo>
                <a:lnTo>
                  <a:pt x="190626" y="7747"/>
                </a:lnTo>
                <a:close/>
              </a:path>
              <a:path w="215265" h="29844">
                <a:moveTo>
                  <a:pt x="104521" y="0"/>
                </a:moveTo>
                <a:lnTo>
                  <a:pt x="73786" y="0"/>
                </a:lnTo>
                <a:lnTo>
                  <a:pt x="66675" y="126"/>
                </a:lnTo>
                <a:lnTo>
                  <a:pt x="42036" y="126"/>
                </a:lnTo>
                <a:lnTo>
                  <a:pt x="37083" y="253"/>
                </a:lnTo>
                <a:lnTo>
                  <a:pt x="28448" y="253"/>
                </a:lnTo>
                <a:lnTo>
                  <a:pt x="28321" y="381"/>
                </a:lnTo>
                <a:lnTo>
                  <a:pt x="112141" y="381"/>
                </a:lnTo>
                <a:lnTo>
                  <a:pt x="104521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650555" y="1969007"/>
            <a:ext cx="346459" cy="1398693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622076" y="122615"/>
            <a:ext cx="8638175" cy="769441"/>
          </a:xfrm>
          <a:prstGeom prst="rect">
            <a:avLst/>
          </a:prstGeom>
        </p:spPr>
        <p:txBody>
          <a:bodyPr spcFirstLastPara="1" vert="horz" wrap="square" lIns="0" tIns="17780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dirty="0"/>
              <a:t>Feature</a:t>
            </a:r>
            <a:r>
              <a:rPr spc="-120" dirty="0"/>
              <a:t> </a:t>
            </a:r>
            <a:r>
              <a:rPr spc="-13" dirty="0"/>
              <a:t>scaling</a:t>
            </a:r>
            <a:r>
              <a:rPr lang="en-US" spc="-13" dirty="0"/>
              <a:t>: Normalization</a:t>
            </a:r>
            <a:endParaRPr spc="-13" dirty="0"/>
          </a:p>
        </p:txBody>
      </p:sp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86086" y="3586819"/>
            <a:ext cx="673316" cy="184404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67942" y="3552273"/>
            <a:ext cx="604012" cy="217424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91353" y="3492332"/>
            <a:ext cx="2654604" cy="234016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2188973" y="5468197"/>
            <a:ext cx="1557020" cy="608842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26246" algn="ctr">
              <a:spcBef>
                <a:spcPts val="167"/>
              </a:spcBef>
            </a:pPr>
            <a:r>
              <a:rPr sz="18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100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100" spc="119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67" dirty="0"/>
              <a:t>size</a:t>
            </a:r>
            <a:r>
              <a:rPr sz="1867" spc="-40" dirty="0"/>
              <a:t> </a:t>
            </a:r>
            <a:r>
              <a:rPr sz="1867" spc="-33" dirty="0"/>
              <a:t>in</a:t>
            </a:r>
            <a:endParaRPr sz="1867"/>
          </a:p>
          <a:p>
            <a:pPr algn="ctr">
              <a:spcBef>
                <a:spcPts val="67"/>
              </a:spcBef>
            </a:pPr>
            <a:r>
              <a:rPr sz="1867" spc="13" dirty="0"/>
              <a:t>feet</a:t>
            </a:r>
            <a:r>
              <a:rPr sz="1800" spc="20" baseline="27777" dirty="0">
                <a:latin typeface="FreeSerif"/>
                <a:cs typeface="FreeSerif"/>
              </a:rPr>
              <a:t>2</a:t>
            </a:r>
            <a:r>
              <a:rPr sz="1800" spc="149" baseline="27777" dirty="0">
                <a:latin typeface="FreeSerif"/>
                <a:cs typeface="FreeSerif"/>
              </a:rPr>
              <a:t> </a:t>
            </a:r>
            <a:r>
              <a:rPr sz="1867" spc="-13" dirty="0"/>
              <a:t>rescaled</a:t>
            </a:r>
            <a:endParaRPr sz="1867"/>
          </a:p>
        </p:txBody>
      </p:sp>
      <p:sp>
        <p:nvSpPr>
          <p:cNvPr id="34" name="object 34"/>
          <p:cNvSpPr txBox="1"/>
          <p:nvPr/>
        </p:nvSpPr>
        <p:spPr>
          <a:xfrm>
            <a:off x="403013" y="3985176"/>
            <a:ext cx="1390225" cy="898602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9313" algn="ctr">
              <a:spcBef>
                <a:spcPts val="167"/>
              </a:spcBef>
            </a:pPr>
            <a:r>
              <a:rPr sz="1867" spc="-33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100" spc="-49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2100" baseline="-15873">
              <a:latin typeface="Symbola"/>
              <a:cs typeface="Symbola"/>
            </a:endParaRPr>
          </a:p>
          <a:p>
            <a:pPr marL="49952" marR="40639" algn="ctr">
              <a:lnSpc>
                <a:spcPts val="2200"/>
              </a:lnSpc>
              <a:spcBef>
                <a:spcPts val="173"/>
              </a:spcBef>
            </a:pPr>
            <a:r>
              <a:rPr sz="1867" dirty="0"/>
              <a:t>#</a:t>
            </a:r>
            <a:r>
              <a:rPr sz="1867" spc="-60" dirty="0"/>
              <a:t> </a:t>
            </a:r>
            <a:r>
              <a:rPr sz="1867" spc="-13" dirty="0"/>
              <a:t>bedrooms rescaled</a:t>
            </a:r>
            <a:endParaRPr sz="1867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1D18F59-EEAF-6B7E-AEA6-E7C507C7FF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07809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7" grpId="0" animBg="1"/>
      <p:bldP spid="33" grpId="0"/>
      <p:bldP spid="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977731"/>
            <a:ext cx="2482256" cy="21532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73306" y="2987463"/>
            <a:ext cx="752687" cy="308696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16933">
              <a:spcBef>
                <a:spcPts val="167"/>
              </a:spcBef>
            </a:pPr>
            <a:r>
              <a:rPr sz="18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1867" spc="167" dirty="0">
                <a:solidFill>
                  <a:srgbClr val="FF9300"/>
                </a:solidFill>
                <a:latin typeface="Symbola"/>
                <a:cs typeface="Symbola"/>
              </a:rPr>
              <a:t>  </a:t>
            </a:r>
            <a:r>
              <a:rPr sz="1867" spc="-27" dirty="0"/>
              <a:t>size</a:t>
            </a:r>
            <a:endParaRPr sz="1867"/>
          </a:p>
        </p:txBody>
      </p:sp>
      <p:sp>
        <p:nvSpPr>
          <p:cNvPr id="4" name="object 4"/>
          <p:cNvSpPr txBox="1"/>
          <p:nvPr/>
        </p:nvSpPr>
        <p:spPr>
          <a:xfrm>
            <a:off x="3126739" y="3101763"/>
            <a:ext cx="860213" cy="49158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90495">
              <a:lnSpc>
                <a:spcPts val="1560"/>
              </a:lnSpc>
              <a:spcBef>
                <a:spcPts val="133"/>
              </a:spcBef>
            </a:pPr>
            <a:r>
              <a:rPr spc="3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>
              <a:latin typeface="Symbola"/>
              <a:cs typeface="Symbola"/>
            </a:endParaRPr>
          </a:p>
          <a:p>
            <a:pPr marL="50799">
              <a:lnSpc>
                <a:spcPts val="2120"/>
              </a:lnSpc>
            </a:pPr>
            <a:r>
              <a:rPr sz="1867" dirty="0"/>
              <a:t>in</a:t>
            </a:r>
            <a:r>
              <a:rPr sz="1867" spc="13" dirty="0"/>
              <a:t> </a:t>
            </a:r>
            <a:r>
              <a:rPr sz="1867" spc="-13" dirty="0"/>
              <a:t>feet</a:t>
            </a:r>
            <a:r>
              <a:rPr sz="1800" spc="-20" baseline="27777" dirty="0">
                <a:latin typeface="FreeSerif"/>
                <a:cs typeface="FreeSerif"/>
              </a:rPr>
              <a:t>2</a:t>
            </a:r>
            <a:endParaRPr sz="1800" baseline="27777">
              <a:latin typeface="FreeSerif"/>
              <a:cs typeface="Free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734" y="1639570"/>
            <a:ext cx="1390225" cy="608842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9313" algn="ctr">
              <a:spcBef>
                <a:spcPts val="167"/>
              </a:spcBef>
            </a:pPr>
            <a:r>
              <a:rPr sz="1867" spc="-33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100" spc="-49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2100" baseline="-15873">
              <a:latin typeface="Symbola"/>
              <a:cs typeface="Symbola"/>
            </a:endParaRPr>
          </a:p>
          <a:p>
            <a:pPr algn="ctr">
              <a:spcBef>
                <a:spcPts val="67"/>
              </a:spcBef>
            </a:pPr>
            <a:r>
              <a:rPr sz="1867" dirty="0"/>
              <a:t>#</a:t>
            </a:r>
            <a:r>
              <a:rPr sz="1867" spc="-60" dirty="0"/>
              <a:t> </a:t>
            </a:r>
            <a:r>
              <a:rPr sz="1867" spc="-13" dirty="0"/>
              <a:t>bedrooms</a:t>
            </a:r>
            <a:endParaRPr sz="1867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9262" y="2403010"/>
            <a:ext cx="153245" cy="1744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44566" y="3365330"/>
            <a:ext cx="3341793" cy="2607733"/>
          </a:xfrm>
          <a:custGeom>
            <a:avLst/>
            <a:gdLst/>
            <a:ahLst/>
            <a:cxnLst/>
            <a:rect l="l" t="t" r="r" b="b"/>
            <a:pathLst>
              <a:path w="2506345" h="1955800">
                <a:moveTo>
                  <a:pt x="2505989" y="1076452"/>
                </a:moveTo>
                <a:lnTo>
                  <a:pt x="2473223" y="1057402"/>
                </a:lnTo>
                <a:lnTo>
                  <a:pt x="2363355" y="993521"/>
                </a:lnTo>
                <a:lnTo>
                  <a:pt x="2356167" y="991057"/>
                </a:lnTo>
                <a:lnTo>
                  <a:pt x="2348865" y="991527"/>
                </a:lnTo>
                <a:lnTo>
                  <a:pt x="2342311" y="994702"/>
                </a:lnTo>
                <a:lnTo>
                  <a:pt x="2337333" y="1000379"/>
                </a:lnTo>
                <a:lnTo>
                  <a:pt x="2334857" y="1007503"/>
                </a:lnTo>
                <a:lnTo>
                  <a:pt x="2335326" y="1014780"/>
                </a:lnTo>
                <a:lnTo>
                  <a:pt x="2338501" y="1021372"/>
                </a:lnTo>
                <a:lnTo>
                  <a:pt x="2344178" y="1026414"/>
                </a:lnTo>
                <a:lnTo>
                  <a:pt x="2397595" y="1057478"/>
                </a:lnTo>
                <a:lnTo>
                  <a:pt x="819175" y="1059103"/>
                </a:lnTo>
                <a:lnTo>
                  <a:pt x="819175" y="108470"/>
                </a:lnTo>
                <a:lnTo>
                  <a:pt x="850290" y="161798"/>
                </a:lnTo>
                <a:lnTo>
                  <a:pt x="855332" y="167411"/>
                </a:lnTo>
                <a:lnTo>
                  <a:pt x="861936" y="170561"/>
                </a:lnTo>
                <a:lnTo>
                  <a:pt x="869251" y="171056"/>
                </a:lnTo>
                <a:lnTo>
                  <a:pt x="876452" y="168656"/>
                </a:lnTo>
                <a:lnTo>
                  <a:pt x="882053" y="163614"/>
                </a:lnTo>
                <a:lnTo>
                  <a:pt x="885215" y="157010"/>
                </a:lnTo>
                <a:lnTo>
                  <a:pt x="885698" y="149694"/>
                </a:lnTo>
                <a:lnTo>
                  <a:pt x="883310" y="142494"/>
                </a:lnTo>
                <a:lnTo>
                  <a:pt x="822210" y="37846"/>
                </a:lnTo>
                <a:lnTo>
                  <a:pt x="800125" y="0"/>
                </a:lnTo>
                <a:lnTo>
                  <a:pt x="716927" y="142494"/>
                </a:lnTo>
                <a:lnTo>
                  <a:pt x="714540" y="149694"/>
                </a:lnTo>
                <a:lnTo>
                  <a:pt x="715035" y="157010"/>
                </a:lnTo>
                <a:lnTo>
                  <a:pt x="718185" y="163614"/>
                </a:lnTo>
                <a:lnTo>
                  <a:pt x="723798" y="168656"/>
                </a:lnTo>
                <a:lnTo>
                  <a:pt x="730986" y="171056"/>
                </a:lnTo>
                <a:lnTo>
                  <a:pt x="738301" y="170561"/>
                </a:lnTo>
                <a:lnTo>
                  <a:pt x="744905" y="167411"/>
                </a:lnTo>
                <a:lnTo>
                  <a:pt x="749960" y="161798"/>
                </a:lnTo>
                <a:lnTo>
                  <a:pt x="781062" y="108470"/>
                </a:lnTo>
                <a:lnTo>
                  <a:pt x="781075" y="37846"/>
                </a:lnTo>
                <a:lnTo>
                  <a:pt x="781075" y="108470"/>
                </a:lnTo>
                <a:lnTo>
                  <a:pt x="781075" y="1059141"/>
                </a:lnTo>
                <a:lnTo>
                  <a:pt x="0" y="1059942"/>
                </a:lnTo>
                <a:lnTo>
                  <a:pt x="38" y="1098042"/>
                </a:lnTo>
                <a:lnTo>
                  <a:pt x="781075" y="1097241"/>
                </a:lnTo>
                <a:lnTo>
                  <a:pt x="781075" y="1955774"/>
                </a:lnTo>
                <a:lnTo>
                  <a:pt x="819175" y="1955774"/>
                </a:lnTo>
                <a:lnTo>
                  <a:pt x="819175" y="1097203"/>
                </a:lnTo>
                <a:lnTo>
                  <a:pt x="2397798" y="1095578"/>
                </a:lnTo>
                <a:lnTo>
                  <a:pt x="2344305" y="1126871"/>
                </a:lnTo>
                <a:lnTo>
                  <a:pt x="2338628" y="1131912"/>
                </a:lnTo>
                <a:lnTo>
                  <a:pt x="2335453" y="1138466"/>
                </a:lnTo>
                <a:lnTo>
                  <a:pt x="2334984" y="1145730"/>
                </a:lnTo>
                <a:lnTo>
                  <a:pt x="2337460" y="1152906"/>
                </a:lnTo>
                <a:lnTo>
                  <a:pt x="2342502" y="1158519"/>
                </a:lnTo>
                <a:lnTo>
                  <a:pt x="2349093" y="1161669"/>
                </a:lnTo>
                <a:lnTo>
                  <a:pt x="2356370" y="1162164"/>
                </a:lnTo>
                <a:lnTo>
                  <a:pt x="2363495" y="1159764"/>
                </a:lnTo>
                <a:lnTo>
                  <a:pt x="2505989" y="10764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grpSp>
        <p:nvGrpSpPr>
          <p:cNvPr id="8" name="object 8"/>
          <p:cNvGrpSpPr/>
          <p:nvPr/>
        </p:nvGrpSpPr>
        <p:grpSpPr>
          <a:xfrm>
            <a:off x="1433577" y="2504439"/>
            <a:ext cx="555412" cy="364067"/>
            <a:chOff x="1075182" y="1878329"/>
            <a:chExt cx="416559" cy="2730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5631" y="2017902"/>
              <a:ext cx="126110" cy="1333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5182" y="1878329"/>
              <a:ext cx="289687" cy="1651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117339" y="4947072"/>
            <a:ext cx="1623060" cy="609696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algn="ctr">
              <a:spcBef>
                <a:spcPts val="173"/>
              </a:spcBef>
            </a:pPr>
            <a:r>
              <a:rPr sz="18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100" baseline="-15873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100" spc="89" baseline="-15873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1867" dirty="0"/>
              <a:t>size</a:t>
            </a:r>
            <a:r>
              <a:rPr sz="1867" spc="-60" dirty="0"/>
              <a:t> </a:t>
            </a:r>
            <a:r>
              <a:rPr sz="1867" dirty="0"/>
              <a:t>in</a:t>
            </a:r>
            <a:r>
              <a:rPr sz="1867" spc="47" dirty="0"/>
              <a:t> </a:t>
            </a:r>
            <a:r>
              <a:rPr sz="1867" spc="-13" dirty="0"/>
              <a:t>feet</a:t>
            </a:r>
            <a:r>
              <a:rPr sz="1800" spc="-20" baseline="27777" dirty="0">
                <a:latin typeface="FreeSerif"/>
                <a:cs typeface="FreeSerif"/>
              </a:rPr>
              <a:t>2</a:t>
            </a:r>
            <a:endParaRPr sz="1800" baseline="27777">
              <a:latin typeface="FreeSerif"/>
              <a:cs typeface="FreeSerif"/>
            </a:endParaRPr>
          </a:p>
          <a:p>
            <a:pPr algn="ctr">
              <a:spcBef>
                <a:spcPts val="67"/>
              </a:spcBef>
            </a:pPr>
            <a:r>
              <a:rPr sz="1867" spc="-13" dirty="0"/>
              <a:t>normalized</a:t>
            </a:r>
            <a:endParaRPr sz="1867"/>
          </a:p>
        </p:txBody>
      </p:sp>
      <p:sp>
        <p:nvSpPr>
          <p:cNvPr id="12" name="object 12"/>
          <p:cNvSpPr txBox="1"/>
          <p:nvPr/>
        </p:nvSpPr>
        <p:spPr>
          <a:xfrm>
            <a:off x="695113" y="3457363"/>
            <a:ext cx="1390225" cy="898602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9313" algn="ctr">
              <a:spcBef>
                <a:spcPts val="167"/>
              </a:spcBef>
            </a:pPr>
            <a:r>
              <a:rPr sz="1867" spc="-33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100" spc="-49" baseline="-15873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2100" baseline="-15873">
              <a:latin typeface="Symbola"/>
              <a:cs typeface="Symbola"/>
            </a:endParaRPr>
          </a:p>
          <a:p>
            <a:pPr marL="49952" marR="40639" algn="ctr">
              <a:lnSpc>
                <a:spcPts val="2200"/>
              </a:lnSpc>
              <a:spcBef>
                <a:spcPts val="173"/>
              </a:spcBef>
            </a:pPr>
            <a:r>
              <a:rPr sz="1867" dirty="0"/>
              <a:t>#</a:t>
            </a:r>
            <a:r>
              <a:rPr sz="1867" spc="-60" dirty="0"/>
              <a:t> </a:t>
            </a:r>
            <a:r>
              <a:rPr sz="1867" spc="-13" dirty="0"/>
              <a:t>bedrooms normalized</a:t>
            </a:r>
            <a:endParaRPr sz="1867"/>
          </a:p>
        </p:txBody>
      </p:sp>
      <p:sp>
        <p:nvSpPr>
          <p:cNvPr id="13" name="object 13"/>
          <p:cNvSpPr txBox="1"/>
          <p:nvPr/>
        </p:nvSpPr>
        <p:spPr>
          <a:xfrm>
            <a:off x="5984579" y="1087966"/>
            <a:ext cx="2611119" cy="432661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33866">
              <a:spcBef>
                <a:spcPts val="173"/>
              </a:spcBef>
            </a:pPr>
            <a:r>
              <a:rPr sz="2667" spc="160" dirty="0">
                <a:latin typeface="Symbola"/>
                <a:cs typeface="Symbola"/>
              </a:rPr>
              <a:t>300</a:t>
            </a:r>
            <a:r>
              <a:rPr sz="2667" spc="20" dirty="0"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-20" dirty="0">
                <a:latin typeface="Symbola"/>
                <a:cs typeface="Symbola"/>
              </a:rPr>
              <a:t> </a:t>
            </a: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3000" spc="62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-13" dirty="0">
                <a:latin typeface="Symbola"/>
                <a:cs typeface="Symbola"/>
              </a:rPr>
              <a:t> </a:t>
            </a:r>
            <a:r>
              <a:rPr sz="2667" spc="133" dirty="0">
                <a:latin typeface="Symbola"/>
                <a:cs typeface="Symbola"/>
              </a:rPr>
              <a:t>2000</a:t>
            </a:r>
            <a:endParaRPr sz="2667" dirty="0">
              <a:latin typeface="Symbola"/>
              <a:cs typeface="Symbol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2176" y="1093047"/>
            <a:ext cx="1690793" cy="432661"/>
          </a:xfrm>
          <a:prstGeom prst="rect">
            <a:avLst/>
          </a:prstGeom>
        </p:spPr>
        <p:txBody>
          <a:bodyPr vert="horz" wrap="square" lIns="0" tIns="22013" rIns="0" bIns="0" rtlCol="0">
            <a:spAutoFit/>
          </a:bodyPr>
          <a:lstStyle/>
          <a:p>
            <a:pPr marL="50799">
              <a:spcBef>
                <a:spcPts val="173"/>
              </a:spcBef>
            </a:pPr>
            <a:r>
              <a:rPr sz="2667" spc="160" dirty="0">
                <a:latin typeface="Symbola"/>
                <a:cs typeface="Symbola"/>
              </a:rPr>
              <a:t>0</a:t>
            </a:r>
            <a:r>
              <a:rPr sz="2667" spc="33" dirty="0"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7" dirty="0">
                <a:latin typeface="Symbola"/>
                <a:cs typeface="Symbola"/>
              </a:rPr>
              <a:t> </a:t>
            </a: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3000" spc="509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 </a:t>
            </a:r>
            <a:r>
              <a:rPr sz="2667" spc="93" dirty="0">
                <a:latin typeface="Symbola"/>
                <a:cs typeface="Symbola"/>
              </a:rPr>
              <a:t>5</a:t>
            </a:r>
            <a:endParaRPr sz="2667">
              <a:latin typeface="Symbola"/>
              <a:cs typeface="Symbol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64945" y="2857077"/>
            <a:ext cx="166793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00" spc="67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305289" y="2945045"/>
            <a:ext cx="977900" cy="12700"/>
          </a:xfrm>
          <a:custGeom>
            <a:avLst/>
            <a:gdLst/>
            <a:ahLst/>
            <a:cxnLst/>
            <a:rect l="l" t="t" r="r" b="b"/>
            <a:pathLst>
              <a:path w="733425" h="9525">
                <a:moveTo>
                  <a:pt x="733425" y="0"/>
                </a:moveTo>
                <a:lnTo>
                  <a:pt x="0" y="0"/>
                </a:lnTo>
                <a:lnTo>
                  <a:pt x="0" y="9525"/>
                </a:lnTo>
                <a:lnTo>
                  <a:pt x="733425" y="9525"/>
                </a:lnTo>
                <a:lnTo>
                  <a:pt x="733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17" name="object 17"/>
          <p:cNvSpPr txBox="1"/>
          <p:nvPr/>
        </p:nvSpPr>
        <p:spPr>
          <a:xfrm>
            <a:off x="9565978" y="2488438"/>
            <a:ext cx="1789853" cy="6070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749281">
              <a:lnSpc>
                <a:spcPts val="2340"/>
              </a:lnSpc>
              <a:spcBef>
                <a:spcPts val="133"/>
              </a:spcBef>
            </a:pP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700" baseline="-16460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2700" spc="180" baseline="-1646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−</a:t>
            </a:r>
            <a:r>
              <a:rPr sz="2400" spc="4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spc="-33" dirty="0">
                <a:solidFill>
                  <a:srgbClr val="FF9300"/>
                </a:solidFill>
                <a:latin typeface="Symbola"/>
                <a:cs typeface="Symbola"/>
              </a:rPr>
              <a:t>𝜇</a:t>
            </a:r>
            <a:r>
              <a:rPr sz="2700" spc="-49" baseline="-16460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endParaRPr sz="2700" baseline="-16460">
              <a:latin typeface="Symbola"/>
              <a:cs typeface="Symbola"/>
            </a:endParaRPr>
          </a:p>
          <a:p>
            <a:pPr marL="50799">
              <a:lnSpc>
                <a:spcPts val="2340"/>
              </a:lnSpc>
              <a:tabLst>
                <a:tab pos="431789" algn="l"/>
              </a:tabLst>
            </a:pPr>
            <a:r>
              <a:rPr sz="2400" spc="-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400" spc="-67" dirty="0">
                <a:latin typeface="Symbola"/>
                <a:cs typeface="Symbola"/>
              </a:rPr>
              <a:t>=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02561" y="2920915"/>
            <a:ext cx="5969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33" dirty="0">
                <a:latin typeface="Symbola"/>
                <a:cs typeface="Symbola"/>
              </a:rPr>
              <a:t>5−0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1108" y="2841329"/>
            <a:ext cx="166793" cy="29409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00" spc="67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 sz="1800">
              <a:latin typeface="Symbola"/>
              <a:cs typeface="Symbol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18200" y="2700868"/>
            <a:ext cx="644312" cy="3872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  <a:tabLst>
                <a:tab pos="397923" algn="l"/>
              </a:tabLst>
            </a:pPr>
            <a:r>
              <a:rPr sz="2400" spc="-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	</a:t>
            </a:r>
            <a:r>
              <a:rPr sz="2400" spc="-67" dirty="0">
                <a:latin typeface="Symbola"/>
                <a:cs typeface="Symbola"/>
              </a:rPr>
              <a:t>=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27538" y="2929127"/>
            <a:ext cx="1409700" cy="12700"/>
          </a:xfrm>
          <a:custGeom>
            <a:avLst/>
            <a:gdLst/>
            <a:ahLst/>
            <a:cxnLst/>
            <a:rect l="l" t="t" r="r" b="b"/>
            <a:pathLst>
              <a:path w="1057275" h="9525">
                <a:moveTo>
                  <a:pt x="1057275" y="0"/>
                </a:moveTo>
                <a:lnTo>
                  <a:pt x="0" y="0"/>
                </a:lnTo>
                <a:lnTo>
                  <a:pt x="0" y="9525"/>
                </a:lnTo>
                <a:lnTo>
                  <a:pt x="1057275" y="9525"/>
                </a:lnTo>
                <a:lnTo>
                  <a:pt x="105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67"/>
          </a:p>
        </p:txBody>
      </p:sp>
      <p:sp>
        <p:nvSpPr>
          <p:cNvPr id="22" name="object 22"/>
          <p:cNvSpPr txBox="1"/>
          <p:nvPr/>
        </p:nvSpPr>
        <p:spPr>
          <a:xfrm>
            <a:off x="6799579" y="2471759"/>
            <a:ext cx="1048173" cy="3872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799">
              <a:spcBef>
                <a:spcPts val="140"/>
              </a:spcBef>
            </a:pPr>
            <a:r>
              <a:rPr sz="2400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2700" baseline="-16460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2700" spc="329" baseline="-1646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spc="-87" dirty="0">
                <a:solidFill>
                  <a:srgbClr val="FF9300"/>
                </a:solidFill>
                <a:latin typeface="Symbola"/>
                <a:cs typeface="Symbola"/>
              </a:rPr>
              <a:t>−</a:t>
            </a:r>
            <a:r>
              <a:rPr sz="2400" spc="-80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400" spc="-33" dirty="0">
                <a:solidFill>
                  <a:srgbClr val="FF9300"/>
                </a:solidFill>
                <a:latin typeface="Symbola"/>
                <a:cs typeface="Symbola"/>
              </a:rPr>
              <a:t>𝜇</a:t>
            </a:r>
            <a:r>
              <a:rPr sz="2700" spc="-49" baseline="-16460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endParaRPr sz="2700" baseline="-16460">
              <a:latin typeface="Symbola"/>
              <a:cs typeface="Symbol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7545" y="2904406"/>
            <a:ext cx="1435947" cy="75661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933">
              <a:spcBef>
                <a:spcPts val="140"/>
              </a:spcBef>
            </a:pPr>
            <a:r>
              <a:rPr sz="2400" spc="80" dirty="0">
                <a:latin typeface="Symbola"/>
                <a:cs typeface="Symbola"/>
              </a:rPr>
              <a:t>2000−300</a:t>
            </a:r>
            <a:endParaRPr sz="2400">
              <a:latin typeface="Symbola"/>
              <a:cs typeface="Symbol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05687" y="3975523"/>
            <a:ext cx="2860887" cy="43180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2667" dirty="0">
                <a:latin typeface="Symbola"/>
                <a:cs typeface="Symbola"/>
              </a:rPr>
              <a:t>−0.18</a:t>
            </a:r>
            <a:r>
              <a:rPr sz="2667" spc="73" dirty="0"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53" dirty="0">
                <a:latin typeface="Symbola"/>
                <a:cs typeface="Symbola"/>
              </a:rPr>
              <a:t> </a:t>
            </a: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1</a:t>
            </a:r>
            <a:r>
              <a:rPr sz="3000" spc="589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160" dirty="0">
                <a:latin typeface="Symbola"/>
                <a:cs typeface="Symbola"/>
              </a:rPr>
              <a:t> </a:t>
            </a:r>
            <a:r>
              <a:rPr sz="2667" spc="73" dirty="0">
                <a:latin typeface="Symbola"/>
                <a:cs typeface="Symbola"/>
              </a:rPr>
              <a:t>0.82</a:t>
            </a:r>
            <a:endParaRPr sz="2667">
              <a:latin typeface="Symbola"/>
              <a:cs typeface="Symbol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88121" y="3963670"/>
            <a:ext cx="2860887" cy="431807"/>
          </a:xfrm>
          <a:prstGeom prst="rect">
            <a:avLst/>
          </a:prstGeom>
        </p:spPr>
        <p:txBody>
          <a:bodyPr vert="horz" wrap="square" lIns="0" tIns="21167" rIns="0" bIns="0" rtlCol="0">
            <a:spAutoFit/>
          </a:bodyPr>
          <a:lstStyle/>
          <a:p>
            <a:pPr marL="50799">
              <a:spcBef>
                <a:spcPts val="167"/>
              </a:spcBef>
            </a:pPr>
            <a:r>
              <a:rPr sz="2667" dirty="0">
                <a:latin typeface="Symbola"/>
                <a:cs typeface="Symbola"/>
              </a:rPr>
              <a:t>−0.46</a:t>
            </a:r>
            <a:r>
              <a:rPr sz="2667" spc="107" dirty="0"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73" dirty="0">
                <a:latin typeface="Symbola"/>
                <a:cs typeface="Symbola"/>
              </a:rPr>
              <a:t> </a:t>
            </a:r>
            <a:r>
              <a:rPr sz="2667" dirty="0">
                <a:solidFill>
                  <a:srgbClr val="FF9300"/>
                </a:solidFill>
                <a:latin typeface="Symbola"/>
                <a:cs typeface="Symbola"/>
              </a:rPr>
              <a:t>𝑥</a:t>
            </a:r>
            <a:r>
              <a:rPr sz="3000" baseline="-16666" dirty="0">
                <a:solidFill>
                  <a:srgbClr val="FF9300"/>
                </a:solidFill>
                <a:latin typeface="Symbola"/>
                <a:cs typeface="Symbola"/>
              </a:rPr>
              <a:t>2</a:t>
            </a:r>
            <a:r>
              <a:rPr sz="3000" spc="640" baseline="-16666" dirty="0">
                <a:solidFill>
                  <a:srgbClr val="FF9300"/>
                </a:solidFill>
                <a:latin typeface="Symbola"/>
                <a:cs typeface="Symbola"/>
              </a:rPr>
              <a:t> </a:t>
            </a:r>
            <a:r>
              <a:rPr sz="2667" dirty="0">
                <a:latin typeface="Symbola"/>
                <a:cs typeface="Symbola"/>
              </a:rPr>
              <a:t>≤</a:t>
            </a:r>
            <a:r>
              <a:rPr sz="2667" spc="80" dirty="0">
                <a:latin typeface="Symbola"/>
                <a:cs typeface="Symbola"/>
              </a:rPr>
              <a:t> </a:t>
            </a:r>
            <a:r>
              <a:rPr sz="2667" spc="73" dirty="0">
                <a:latin typeface="Symbola"/>
                <a:cs typeface="Symbola"/>
              </a:rPr>
              <a:t>0.54</a:t>
            </a:r>
            <a:endParaRPr sz="2667">
              <a:latin typeface="Symbola"/>
              <a:cs typeface="Symbol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035745" y="1219201"/>
            <a:ext cx="3812540" cy="2005753"/>
            <a:chOff x="776808" y="914400"/>
            <a:chExt cx="2859405" cy="1504315"/>
          </a:xfrm>
        </p:grpSpPr>
        <p:sp>
          <p:nvSpPr>
            <p:cNvPr id="27" name="object 27"/>
            <p:cNvSpPr/>
            <p:nvPr/>
          </p:nvSpPr>
          <p:spPr>
            <a:xfrm>
              <a:off x="2033905" y="2023999"/>
              <a:ext cx="19685" cy="111125"/>
            </a:xfrm>
            <a:custGeom>
              <a:avLst/>
              <a:gdLst/>
              <a:ahLst/>
              <a:cxnLst/>
              <a:rect l="l" t="t" r="r" b="b"/>
              <a:pathLst>
                <a:path w="19685" h="111125">
                  <a:moveTo>
                    <a:pt x="3682" y="104267"/>
                  </a:moveTo>
                  <a:lnTo>
                    <a:pt x="5587" y="107823"/>
                  </a:lnTo>
                  <a:lnTo>
                    <a:pt x="7619" y="109855"/>
                  </a:lnTo>
                  <a:lnTo>
                    <a:pt x="9397" y="110617"/>
                  </a:lnTo>
                  <a:lnTo>
                    <a:pt x="15367" y="110617"/>
                  </a:lnTo>
                  <a:lnTo>
                    <a:pt x="18542" y="107442"/>
                  </a:lnTo>
                  <a:lnTo>
                    <a:pt x="18542" y="105537"/>
                  </a:lnTo>
                  <a:lnTo>
                    <a:pt x="4699" y="105537"/>
                  </a:lnTo>
                  <a:lnTo>
                    <a:pt x="3682" y="104267"/>
                  </a:lnTo>
                  <a:close/>
                </a:path>
                <a:path w="19685" h="111125">
                  <a:moveTo>
                    <a:pt x="3301" y="102488"/>
                  </a:moveTo>
                  <a:lnTo>
                    <a:pt x="3673" y="104221"/>
                  </a:lnTo>
                  <a:lnTo>
                    <a:pt x="4063" y="104648"/>
                  </a:lnTo>
                  <a:lnTo>
                    <a:pt x="4699" y="105537"/>
                  </a:lnTo>
                  <a:lnTo>
                    <a:pt x="3301" y="102488"/>
                  </a:lnTo>
                  <a:close/>
                </a:path>
                <a:path w="19685" h="111125">
                  <a:moveTo>
                    <a:pt x="16753" y="102488"/>
                  </a:moveTo>
                  <a:lnTo>
                    <a:pt x="3301" y="102488"/>
                  </a:lnTo>
                  <a:lnTo>
                    <a:pt x="4699" y="105537"/>
                  </a:lnTo>
                  <a:lnTo>
                    <a:pt x="18542" y="105537"/>
                  </a:lnTo>
                  <a:lnTo>
                    <a:pt x="18542" y="104648"/>
                  </a:lnTo>
                  <a:lnTo>
                    <a:pt x="15493" y="104648"/>
                  </a:lnTo>
                  <a:lnTo>
                    <a:pt x="16753" y="102488"/>
                  </a:lnTo>
                  <a:close/>
                </a:path>
                <a:path w="19685" h="111125">
                  <a:moveTo>
                    <a:pt x="3682" y="104267"/>
                  </a:moveTo>
                  <a:lnTo>
                    <a:pt x="3987" y="104648"/>
                  </a:lnTo>
                  <a:lnTo>
                    <a:pt x="3682" y="104267"/>
                  </a:lnTo>
                  <a:close/>
                </a:path>
                <a:path w="19685" h="111125">
                  <a:moveTo>
                    <a:pt x="3673" y="104221"/>
                  </a:moveTo>
                  <a:lnTo>
                    <a:pt x="4063" y="104648"/>
                  </a:lnTo>
                  <a:lnTo>
                    <a:pt x="3673" y="104221"/>
                  </a:lnTo>
                  <a:close/>
                </a:path>
                <a:path w="19685" h="111125">
                  <a:moveTo>
                    <a:pt x="16819" y="102375"/>
                  </a:moveTo>
                  <a:lnTo>
                    <a:pt x="15493" y="104648"/>
                  </a:lnTo>
                  <a:lnTo>
                    <a:pt x="16891" y="103124"/>
                  </a:lnTo>
                  <a:lnTo>
                    <a:pt x="16763" y="103124"/>
                  </a:lnTo>
                  <a:lnTo>
                    <a:pt x="16819" y="102375"/>
                  </a:lnTo>
                  <a:close/>
                </a:path>
                <a:path w="19685" h="111125">
                  <a:moveTo>
                    <a:pt x="18542" y="100983"/>
                  </a:moveTo>
                  <a:lnTo>
                    <a:pt x="18287" y="101600"/>
                  </a:lnTo>
                  <a:lnTo>
                    <a:pt x="15493" y="104648"/>
                  </a:lnTo>
                  <a:lnTo>
                    <a:pt x="18542" y="104648"/>
                  </a:lnTo>
                  <a:lnTo>
                    <a:pt x="18542" y="100983"/>
                  </a:lnTo>
                  <a:close/>
                </a:path>
                <a:path w="19685" h="111125">
                  <a:moveTo>
                    <a:pt x="5461" y="0"/>
                  </a:moveTo>
                  <a:lnTo>
                    <a:pt x="1269" y="3809"/>
                  </a:lnTo>
                  <a:lnTo>
                    <a:pt x="972" y="9398"/>
                  </a:lnTo>
                  <a:lnTo>
                    <a:pt x="381" y="18033"/>
                  </a:lnTo>
                  <a:lnTo>
                    <a:pt x="253" y="27177"/>
                  </a:lnTo>
                  <a:lnTo>
                    <a:pt x="126" y="33655"/>
                  </a:lnTo>
                  <a:lnTo>
                    <a:pt x="0" y="88264"/>
                  </a:lnTo>
                  <a:lnTo>
                    <a:pt x="239" y="96646"/>
                  </a:lnTo>
                  <a:lnTo>
                    <a:pt x="381" y="99440"/>
                  </a:lnTo>
                  <a:lnTo>
                    <a:pt x="1269" y="101600"/>
                  </a:lnTo>
                  <a:lnTo>
                    <a:pt x="3673" y="104221"/>
                  </a:lnTo>
                  <a:lnTo>
                    <a:pt x="3301" y="102488"/>
                  </a:lnTo>
                  <a:lnTo>
                    <a:pt x="16753" y="102488"/>
                  </a:lnTo>
                  <a:lnTo>
                    <a:pt x="16876" y="101600"/>
                  </a:lnTo>
                  <a:lnTo>
                    <a:pt x="16924" y="100952"/>
                  </a:lnTo>
                  <a:lnTo>
                    <a:pt x="15588" y="98457"/>
                  </a:lnTo>
                  <a:lnTo>
                    <a:pt x="11175" y="96646"/>
                  </a:lnTo>
                  <a:lnTo>
                    <a:pt x="19318" y="96646"/>
                  </a:lnTo>
                  <a:lnTo>
                    <a:pt x="19557" y="88264"/>
                  </a:lnTo>
                  <a:lnTo>
                    <a:pt x="19431" y="33655"/>
                  </a:lnTo>
                  <a:lnTo>
                    <a:pt x="19303" y="30352"/>
                  </a:lnTo>
                  <a:lnTo>
                    <a:pt x="19180" y="18542"/>
                  </a:lnTo>
                  <a:lnTo>
                    <a:pt x="19320" y="8762"/>
                  </a:lnTo>
                  <a:lnTo>
                    <a:pt x="19431" y="4444"/>
                  </a:lnTo>
                  <a:lnTo>
                    <a:pt x="15493" y="381"/>
                  </a:lnTo>
                  <a:lnTo>
                    <a:pt x="10540" y="126"/>
                  </a:lnTo>
                  <a:lnTo>
                    <a:pt x="5461" y="0"/>
                  </a:lnTo>
                  <a:close/>
                </a:path>
                <a:path w="19685" h="111125">
                  <a:moveTo>
                    <a:pt x="17271" y="101600"/>
                  </a:moveTo>
                  <a:lnTo>
                    <a:pt x="16819" y="102375"/>
                  </a:lnTo>
                  <a:lnTo>
                    <a:pt x="16763" y="103124"/>
                  </a:lnTo>
                  <a:lnTo>
                    <a:pt x="17271" y="101600"/>
                  </a:lnTo>
                  <a:close/>
                </a:path>
                <a:path w="19685" h="111125">
                  <a:moveTo>
                    <a:pt x="18415" y="99694"/>
                  </a:moveTo>
                  <a:lnTo>
                    <a:pt x="17018" y="99694"/>
                  </a:lnTo>
                  <a:lnTo>
                    <a:pt x="17271" y="101600"/>
                  </a:lnTo>
                  <a:lnTo>
                    <a:pt x="16763" y="103124"/>
                  </a:lnTo>
                  <a:lnTo>
                    <a:pt x="16891" y="103124"/>
                  </a:lnTo>
                  <a:lnTo>
                    <a:pt x="18287" y="101600"/>
                  </a:lnTo>
                  <a:lnTo>
                    <a:pt x="18542" y="100983"/>
                  </a:lnTo>
                  <a:lnTo>
                    <a:pt x="18415" y="99694"/>
                  </a:lnTo>
                  <a:close/>
                </a:path>
                <a:path w="19685" h="111125">
                  <a:moveTo>
                    <a:pt x="16924" y="100952"/>
                  </a:moveTo>
                  <a:lnTo>
                    <a:pt x="16819" y="102375"/>
                  </a:lnTo>
                  <a:lnTo>
                    <a:pt x="17271" y="101600"/>
                  </a:lnTo>
                  <a:lnTo>
                    <a:pt x="16924" y="100952"/>
                  </a:lnTo>
                  <a:close/>
                </a:path>
                <a:path w="19685" h="111125">
                  <a:moveTo>
                    <a:pt x="17018" y="99694"/>
                  </a:moveTo>
                  <a:lnTo>
                    <a:pt x="16941" y="100983"/>
                  </a:lnTo>
                  <a:lnTo>
                    <a:pt x="17271" y="101600"/>
                  </a:lnTo>
                  <a:lnTo>
                    <a:pt x="17018" y="99694"/>
                  </a:lnTo>
                  <a:close/>
                </a:path>
                <a:path w="19685" h="111125">
                  <a:moveTo>
                    <a:pt x="19318" y="96646"/>
                  </a:moveTo>
                  <a:lnTo>
                    <a:pt x="15367" y="96646"/>
                  </a:lnTo>
                  <a:lnTo>
                    <a:pt x="18415" y="99694"/>
                  </a:lnTo>
                  <a:lnTo>
                    <a:pt x="18542" y="100983"/>
                  </a:lnTo>
                  <a:lnTo>
                    <a:pt x="19176" y="99440"/>
                  </a:lnTo>
                  <a:lnTo>
                    <a:pt x="19318" y="96646"/>
                  </a:lnTo>
                  <a:close/>
                </a:path>
                <a:path w="19685" h="111125">
                  <a:moveTo>
                    <a:pt x="16764" y="98043"/>
                  </a:moveTo>
                  <a:lnTo>
                    <a:pt x="15367" y="98043"/>
                  </a:lnTo>
                  <a:lnTo>
                    <a:pt x="16128" y="98678"/>
                  </a:lnTo>
                  <a:lnTo>
                    <a:pt x="15707" y="98678"/>
                  </a:lnTo>
                  <a:lnTo>
                    <a:pt x="16924" y="100952"/>
                  </a:lnTo>
                  <a:lnTo>
                    <a:pt x="17018" y="99694"/>
                  </a:lnTo>
                  <a:lnTo>
                    <a:pt x="18415" y="99694"/>
                  </a:lnTo>
                  <a:lnTo>
                    <a:pt x="17399" y="98678"/>
                  </a:lnTo>
                  <a:lnTo>
                    <a:pt x="16128" y="98678"/>
                  </a:lnTo>
                  <a:lnTo>
                    <a:pt x="15588" y="98457"/>
                  </a:lnTo>
                  <a:lnTo>
                    <a:pt x="17177" y="98457"/>
                  </a:lnTo>
                  <a:lnTo>
                    <a:pt x="16764" y="98043"/>
                  </a:lnTo>
                  <a:close/>
                </a:path>
                <a:path w="19685" h="111125">
                  <a:moveTo>
                    <a:pt x="15367" y="98043"/>
                  </a:moveTo>
                  <a:lnTo>
                    <a:pt x="15588" y="98457"/>
                  </a:lnTo>
                  <a:lnTo>
                    <a:pt x="16128" y="98678"/>
                  </a:lnTo>
                  <a:lnTo>
                    <a:pt x="15367" y="98043"/>
                  </a:lnTo>
                  <a:close/>
                </a:path>
                <a:path w="19685" h="111125">
                  <a:moveTo>
                    <a:pt x="15367" y="96646"/>
                  </a:moveTo>
                  <a:lnTo>
                    <a:pt x="11175" y="96646"/>
                  </a:lnTo>
                  <a:lnTo>
                    <a:pt x="15588" y="98457"/>
                  </a:lnTo>
                  <a:lnTo>
                    <a:pt x="15367" y="98043"/>
                  </a:lnTo>
                  <a:lnTo>
                    <a:pt x="16764" y="98043"/>
                  </a:lnTo>
                  <a:lnTo>
                    <a:pt x="15367" y="96646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 sz="1867"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4458" y="2226817"/>
              <a:ext cx="424053" cy="17500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186429" y="2016633"/>
              <a:ext cx="36195" cy="147320"/>
            </a:xfrm>
            <a:custGeom>
              <a:avLst/>
              <a:gdLst/>
              <a:ahLst/>
              <a:cxnLst/>
              <a:rect l="l" t="t" r="r" b="b"/>
              <a:pathLst>
                <a:path w="36194" h="147319">
                  <a:moveTo>
                    <a:pt x="17390" y="141463"/>
                  </a:moveTo>
                  <a:lnTo>
                    <a:pt x="18922" y="144018"/>
                  </a:lnTo>
                  <a:lnTo>
                    <a:pt x="21970" y="145542"/>
                  </a:lnTo>
                  <a:lnTo>
                    <a:pt x="22732" y="145796"/>
                  </a:lnTo>
                  <a:lnTo>
                    <a:pt x="26669" y="146812"/>
                  </a:lnTo>
                  <a:lnTo>
                    <a:pt x="32003" y="146812"/>
                  </a:lnTo>
                  <a:lnTo>
                    <a:pt x="34162" y="144653"/>
                  </a:lnTo>
                  <a:lnTo>
                    <a:pt x="21208" y="144653"/>
                  </a:lnTo>
                  <a:lnTo>
                    <a:pt x="19812" y="143764"/>
                  </a:lnTo>
                  <a:lnTo>
                    <a:pt x="17390" y="141463"/>
                  </a:lnTo>
                  <a:close/>
                </a:path>
                <a:path w="36194" h="147319">
                  <a:moveTo>
                    <a:pt x="17018" y="137160"/>
                  </a:moveTo>
                  <a:lnTo>
                    <a:pt x="17018" y="140843"/>
                  </a:lnTo>
                  <a:lnTo>
                    <a:pt x="17390" y="141463"/>
                  </a:lnTo>
                  <a:lnTo>
                    <a:pt x="19812" y="143764"/>
                  </a:lnTo>
                  <a:lnTo>
                    <a:pt x="21208" y="144653"/>
                  </a:lnTo>
                  <a:lnTo>
                    <a:pt x="17018" y="137160"/>
                  </a:lnTo>
                  <a:close/>
                </a:path>
                <a:path w="36194" h="147319">
                  <a:moveTo>
                    <a:pt x="34480" y="136811"/>
                  </a:moveTo>
                  <a:lnTo>
                    <a:pt x="34417" y="137160"/>
                  </a:lnTo>
                  <a:lnTo>
                    <a:pt x="17018" y="137160"/>
                  </a:lnTo>
                  <a:lnTo>
                    <a:pt x="21208" y="144653"/>
                  </a:lnTo>
                  <a:lnTo>
                    <a:pt x="34162" y="144653"/>
                  </a:lnTo>
                  <a:lnTo>
                    <a:pt x="36068" y="142748"/>
                  </a:lnTo>
                  <a:lnTo>
                    <a:pt x="36068" y="137541"/>
                  </a:lnTo>
                  <a:lnTo>
                    <a:pt x="34925" y="137541"/>
                  </a:lnTo>
                  <a:lnTo>
                    <a:pt x="34480" y="136811"/>
                  </a:lnTo>
                  <a:close/>
                </a:path>
                <a:path w="36194" h="147319">
                  <a:moveTo>
                    <a:pt x="31442" y="131825"/>
                  </a:moveTo>
                  <a:lnTo>
                    <a:pt x="13715" y="131825"/>
                  </a:lnTo>
                  <a:lnTo>
                    <a:pt x="13969" y="132842"/>
                  </a:lnTo>
                  <a:lnTo>
                    <a:pt x="13977" y="133096"/>
                  </a:lnTo>
                  <a:lnTo>
                    <a:pt x="14605" y="136144"/>
                  </a:lnTo>
                  <a:lnTo>
                    <a:pt x="16382" y="140335"/>
                  </a:lnTo>
                  <a:lnTo>
                    <a:pt x="17271" y="141350"/>
                  </a:lnTo>
                  <a:lnTo>
                    <a:pt x="17018" y="140843"/>
                  </a:lnTo>
                  <a:lnTo>
                    <a:pt x="17018" y="137160"/>
                  </a:lnTo>
                  <a:lnTo>
                    <a:pt x="34417" y="137160"/>
                  </a:lnTo>
                  <a:lnTo>
                    <a:pt x="34385" y="136655"/>
                  </a:lnTo>
                  <a:lnTo>
                    <a:pt x="31442" y="131825"/>
                  </a:lnTo>
                  <a:close/>
                </a:path>
                <a:path w="36194" h="147319">
                  <a:moveTo>
                    <a:pt x="34670" y="134619"/>
                  </a:moveTo>
                  <a:lnTo>
                    <a:pt x="34601" y="136144"/>
                  </a:lnTo>
                  <a:lnTo>
                    <a:pt x="34480" y="136811"/>
                  </a:lnTo>
                  <a:lnTo>
                    <a:pt x="34925" y="137541"/>
                  </a:lnTo>
                  <a:lnTo>
                    <a:pt x="34785" y="135762"/>
                  </a:lnTo>
                  <a:lnTo>
                    <a:pt x="34670" y="134619"/>
                  </a:lnTo>
                  <a:close/>
                </a:path>
                <a:path w="36194" h="147319">
                  <a:moveTo>
                    <a:pt x="34460" y="131284"/>
                  </a:moveTo>
                  <a:lnTo>
                    <a:pt x="34670" y="132715"/>
                  </a:lnTo>
                  <a:lnTo>
                    <a:pt x="34785" y="135762"/>
                  </a:lnTo>
                  <a:lnTo>
                    <a:pt x="34925" y="137541"/>
                  </a:lnTo>
                  <a:lnTo>
                    <a:pt x="36068" y="137541"/>
                  </a:lnTo>
                  <a:lnTo>
                    <a:pt x="36068" y="132842"/>
                  </a:lnTo>
                  <a:lnTo>
                    <a:pt x="34460" y="131284"/>
                  </a:lnTo>
                  <a:close/>
                </a:path>
                <a:path w="36194" h="147319">
                  <a:moveTo>
                    <a:pt x="34162" y="133096"/>
                  </a:moveTo>
                  <a:lnTo>
                    <a:pt x="34353" y="136144"/>
                  </a:lnTo>
                  <a:lnTo>
                    <a:pt x="34480" y="136811"/>
                  </a:lnTo>
                  <a:lnTo>
                    <a:pt x="34601" y="136144"/>
                  </a:lnTo>
                  <a:lnTo>
                    <a:pt x="34670" y="134619"/>
                  </a:lnTo>
                  <a:lnTo>
                    <a:pt x="34162" y="133096"/>
                  </a:lnTo>
                  <a:close/>
                </a:path>
                <a:path w="36194" h="147319">
                  <a:moveTo>
                    <a:pt x="32528" y="129412"/>
                  </a:moveTo>
                  <a:lnTo>
                    <a:pt x="29971" y="129412"/>
                  </a:lnTo>
                  <a:lnTo>
                    <a:pt x="30733" y="129793"/>
                  </a:lnTo>
                  <a:lnTo>
                    <a:pt x="30204" y="129793"/>
                  </a:lnTo>
                  <a:lnTo>
                    <a:pt x="34385" y="136655"/>
                  </a:lnTo>
                  <a:lnTo>
                    <a:pt x="34162" y="133096"/>
                  </a:lnTo>
                  <a:lnTo>
                    <a:pt x="34670" y="133096"/>
                  </a:lnTo>
                  <a:lnTo>
                    <a:pt x="34591" y="132171"/>
                  </a:lnTo>
                  <a:lnTo>
                    <a:pt x="34460" y="131284"/>
                  </a:lnTo>
                  <a:lnTo>
                    <a:pt x="32921" y="129793"/>
                  </a:lnTo>
                  <a:lnTo>
                    <a:pt x="30733" y="129793"/>
                  </a:lnTo>
                  <a:lnTo>
                    <a:pt x="30122" y="129660"/>
                  </a:lnTo>
                  <a:lnTo>
                    <a:pt x="32783" y="129660"/>
                  </a:lnTo>
                  <a:lnTo>
                    <a:pt x="32528" y="129412"/>
                  </a:lnTo>
                  <a:close/>
                </a:path>
                <a:path w="36194" h="147319">
                  <a:moveTo>
                    <a:pt x="34670" y="133096"/>
                  </a:moveTo>
                  <a:lnTo>
                    <a:pt x="34162" y="133096"/>
                  </a:lnTo>
                  <a:lnTo>
                    <a:pt x="34670" y="134619"/>
                  </a:lnTo>
                  <a:lnTo>
                    <a:pt x="34670" y="133096"/>
                  </a:lnTo>
                  <a:close/>
                </a:path>
                <a:path w="36194" h="147319">
                  <a:moveTo>
                    <a:pt x="13787" y="132171"/>
                  </a:moveTo>
                  <a:lnTo>
                    <a:pt x="13925" y="132842"/>
                  </a:lnTo>
                  <a:lnTo>
                    <a:pt x="13787" y="132171"/>
                  </a:lnTo>
                  <a:close/>
                </a:path>
                <a:path w="36194" h="147319">
                  <a:moveTo>
                    <a:pt x="13715" y="131825"/>
                  </a:moveTo>
                  <a:lnTo>
                    <a:pt x="13787" y="132171"/>
                  </a:lnTo>
                  <a:lnTo>
                    <a:pt x="13969" y="132842"/>
                  </a:lnTo>
                  <a:lnTo>
                    <a:pt x="13715" y="131825"/>
                  </a:lnTo>
                  <a:close/>
                </a:path>
                <a:path w="36194" h="147319">
                  <a:moveTo>
                    <a:pt x="32773" y="121793"/>
                  </a:moveTo>
                  <a:lnTo>
                    <a:pt x="11683" y="121793"/>
                  </a:lnTo>
                  <a:lnTo>
                    <a:pt x="12064" y="123062"/>
                  </a:lnTo>
                  <a:lnTo>
                    <a:pt x="12192" y="124333"/>
                  </a:lnTo>
                  <a:lnTo>
                    <a:pt x="12348" y="125349"/>
                  </a:lnTo>
                  <a:lnTo>
                    <a:pt x="13207" y="130048"/>
                  </a:lnTo>
                  <a:lnTo>
                    <a:pt x="13787" y="132171"/>
                  </a:lnTo>
                  <a:lnTo>
                    <a:pt x="13715" y="131825"/>
                  </a:lnTo>
                  <a:lnTo>
                    <a:pt x="31442" y="131825"/>
                  </a:lnTo>
                  <a:lnTo>
                    <a:pt x="30122" y="129660"/>
                  </a:lnTo>
                  <a:lnTo>
                    <a:pt x="26669" y="128905"/>
                  </a:lnTo>
                  <a:lnTo>
                    <a:pt x="34110" y="128905"/>
                  </a:lnTo>
                  <a:lnTo>
                    <a:pt x="34036" y="128397"/>
                  </a:lnTo>
                  <a:lnTo>
                    <a:pt x="33908" y="127889"/>
                  </a:lnTo>
                  <a:lnTo>
                    <a:pt x="33356" y="125349"/>
                  </a:lnTo>
                  <a:lnTo>
                    <a:pt x="33333" y="124968"/>
                  </a:lnTo>
                  <a:lnTo>
                    <a:pt x="32773" y="121793"/>
                  </a:lnTo>
                  <a:close/>
                </a:path>
                <a:path w="36194" h="147319">
                  <a:moveTo>
                    <a:pt x="34110" y="128905"/>
                  </a:moveTo>
                  <a:lnTo>
                    <a:pt x="32003" y="128905"/>
                  </a:lnTo>
                  <a:lnTo>
                    <a:pt x="34460" y="131284"/>
                  </a:lnTo>
                  <a:lnTo>
                    <a:pt x="34110" y="128905"/>
                  </a:lnTo>
                  <a:close/>
                </a:path>
                <a:path w="36194" h="147319">
                  <a:moveTo>
                    <a:pt x="29971" y="129412"/>
                  </a:moveTo>
                  <a:lnTo>
                    <a:pt x="30122" y="129660"/>
                  </a:lnTo>
                  <a:lnTo>
                    <a:pt x="30733" y="129793"/>
                  </a:lnTo>
                  <a:lnTo>
                    <a:pt x="29971" y="129412"/>
                  </a:lnTo>
                  <a:close/>
                </a:path>
                <a:path w="36194" h="147319">
                  <a:moveTo>
                    <a:pt x="32003" y="128905"/>
                  </a:moveTo>
                  <a:lnTo>
                    <a:pt x="26669" y="128905"/>
                  </a:lnTo>
                  <a:lnTo>
                    <a:pt x="30122" y="129660"/>
                  </a:lnTo>
                  <a:lnTo>
                    <a:pt x="29971" y="129412"/>
                  </a:lnTo>
                  <a:lnTo>
                    <a:pt x="32528" y="129412"/>
                  </a:lnTo>
                  <a:lnTo>
                    <a:pt x="32003" y="128905"/>
                  </a:lnTo>
                  <a:close/>
                </a:path>
                <a:path w="36194" h="147319">
                  <a:moveTo>
                    <a:pt x="33333" y="124968"/>
                  </a:moveTo>
                  <a:lnTo>
                    <a:pt x="33400" y="125349"/>
                  </a:lnTo>
                  <a:lnTo>
                    <a:pt x="33333" y="124968"/>
                  </a:lnTo>
                  <a:close/>
                </a:path>
                <a:path w="36194" h="147319">
                  <a:moveTo>
                    <a:pt x="11718" y="121966"/>
                  </a:moveTo>
                  <a:lnTo>
                    <a:pt x="11937" y="123062"/>
                  </a:lnTo>
                  <a:lnTo>
                    <a:pt x="11718" y="121966"/>
                  </a:lnTo>
                  <a:close/>
                </a:path>
                <a:path w="36194" h="147319">
                  <a:moveTo>
                    <a:pt x="11683" y="121793"/>
                  </a:moveTo>
                  <a:lnTo>
                    <a:pt x="11718" y="121966"/>
                  </a:lnTo>
                  <a:lnTo>
                    <a:pt x="12064" y="123062"/>
                  </a:lnTo>
                  <a:lnTo>
                    <a:pt x="11683" y="121793"/>
                  </a:lnTo>
                  <a:close/>
                </a:path>
                <a:path w="36194" h="147319">
                  <a:moveTo>
                    <a:pt x="31940" y="116712"/>
                  </a:moveTo>
                  <a:lnTo>
                    <a:pt x="10668" y="116712"/>
                  </a:lnTo>
                  <a:lnTo>
                    <a:pt x="10921" y="117983"/>
                  </a:lnTo>
                  <a:lnTo>
                    <a:pt x="11049" y="119253"/>
                  </a:lnTo>
                  <a:lnTo>
                    <a:pt x="11302" y="120650"/>
                  </a:lnTo>
                  <a:lnTo>
                    <a:pt x="11718" y="121966"/>
                  </a:lnTo>
                  <a:lnTo>
                    <a:pt x="11683" y="121793"/>
                  </a:lnTo>
                  <a:lnTo>
                    <a:pt x="32773" y="121793"/>
                  </a:lnTo>
                  <a:lnTo>
                    <a:pt x="32706" y="121412"/>
                  </a:lnTo>
                  <a:lnTo>
                    <a:pt x="32708" y="121031"/>
                  </a:lnTo>
                  <a:lnTo>
                    <a:pt x="32131" y="117348"/>
                  </a:lnTo>
                  <a:lnTo>
                    <a:pt x="31940" y="116712"/>
                  </a:lnTo>
                  <a:close/>
                </a:path>
                <a:path w="36194" h="147319">
                  <a:moveTo>
                    <a:pt x="32708" y="121031"/>
                  </a:moveTo>
                  <a:lnTo>
                    <a:pt x="32765" y="121412"/>
                  </a:lnTo>
                  <a:lnTo>
                    <a:pt x="32708" y="121031"/>
                  </a:lnTo>
                  <a:close/>
                </a:path>
                <a:path w="36194" h="147319">
                  <a:moveTo>
                    <a:pt x="10786" y="117504"/>
                  </a:moveTo>
                  <a:lnTo>
                    <a:pt x="10858" y="117983"/>
                  </a:lnTo>
                  <a:lnTo>
                    <a:pt x="10786" y="117504"/>
                  </a:lnTo>
                  <a:close/>
                </a:path>
                <a:path w="36194" h="147319">
                  <a:moveTo>
                    <a:pt x="10668" y="116712"/>
                  </a:moveTo>
                  <a:lnTo>
                    <a:pt x="10786" y="117504"/>
                  </a:lnTo>
                  <a:lnTo>
                    <a:pt x="10921" y="117983"/>
                  </a:lnTo>
                  <a:lnTo>
                    <a:pt x="10668" y="116712"/>
                  </a:lnTo>
                  <a:close/>
                </a:path>
                <a:path w="36194" h="147319">
                  <a:moveTo>
                    <a:pt x="29946" y="108585"/>
                  </a:moveTo>
                  <a:lnTo>
                    <a:pt x="8508" y="108585"/>
                  </a:lnTo>
                  <a:lnTo>
                    <a:pt x="9270" y="112141"/>
                  </a:lnTo>
                  <a:lnTo>
                    <a:pt x="10786" y="117504"/>
                  </a:lnTo>
                  <a:lnTo>
                    <a:pt x="10668" y="116712"/>
                  </a:lnTo>
                  <a:lnTo>
                    <a:pt x="31940" y="116712"/>
                  </a:lnTo>
                  <a:lnTo>
                    <a:pt x="31788" y="116205"/>
                  </a:lnTo>
                  <a:lnTo>
                    <a:pt x="31622" y="116205"/>
                  </a:lnTo>
                  <a:lnTo>
                    <a:pt x="31472" y="115379"/>
                  </a:lnTo>
                  <a:lnTo>
                    <a:pt x="31483" y="114808"/>
                  </a:lnTo>
                  <a:lnTo>
                    <a:pt x="31368" y="113665"/>
                  </a:lnTo>
                  <a:lnTo>
                    <a:pt x="29946" y="108585"/>
                  </a:lnTo>
                  <a:close/>
                </a:path>
                <a:path w="36194" h="147319">
                  <a:moveTo>
                    <a:pt x="31368" y="114808"/>
                  </a:moveTo>
                  <a:lnTo>
                    <a:pt x="31622" y="116205"/>
                  </a:lnTo>
                  <a:lnTo>
                    <a:pt x="31540" y="115379"/>
                  </a:lnTo>
                  <a:lnTo>
                    <a:pt x="31368" y="114808"/>
                  </a:lnTo>
                  <a:close/>
                </a:path>
                <a:path w="36194" h="147319">
                  <a:moveTo>
                    <a:pt x="31540" y="115379"/>
                  </a:moveTo>
                  <a:lnTo>
                    <a:pt x="31622" y="116205"/>
                  </a:lnTo>
                  <a:lnTo>
                    <a:pt x="31788" y="116205"/>
                  </a:lnTo>
                  <a:lnTo>
                    <a:pt x="31540" y="115379"/>
                  </a:lnTo>
                  <a:close/>
                </a:path>
                <a:path w="36194" h="147319">
                  <a:moveTo>
                    <a:pt x="31483" y="114808"/>
                  </a:moveTo>
                  <a:lnTo>
                    <a:pt x="31540" y="115379"/>
                  </a:lnTo>
                  <a:lnTo>
                    <a:pt x="31483" y="114808"/>
                  </a:lnTo>
                  <a:close/>
                </a:path>
                <a:path w="36194" h="147319">
                  <a:moveTo>
                    <a:pt x="20827" y="35179"/>
                  </a:moveTo>
                  <a:lnTo>
                    <a:pt x="253" y="35179"/>
                  </a:lnTo>
                  <a:lnTo>
                    <a:pt x="126" y="67056"/>
                  </a:lnTo>
                  <a:lnTo>
                    <a:pt x="1269" y="76073"/>
                  </a:lnTo>
                  <a:lnTo>
                    <a:pt x="2286" y="85090"/>
                  </a:lnTo>
                  <a:lnTo>
                    <a:pt x="2539" y="86233"/>
                  </a:lnTo>
                  <a:lnTo>
                    <a:pt x="5333" y="97790"/>
                  </a:lnTo>
                  <a:lnTo>
                    <a:pt x="6857" y="101854"/>
                  </a:lnTo>
                  <a:lnTo>
                    <a:pt x="8636" y="109219"/>
                  </a:lnTo>
                  <a:lnTo>
                    <a:pt x="8508" y="108585"/>
                  </a:lnTo>
                  <a:lnTo>
                    <a:pt x="29946" y="108585"/>
                  </a:lnTo>
                  <a:lnTo>
                    <a:pt x="29590" y="107315"/>
                  </a:lnTo>
                  <a:lnTo>
                    <a:pt x="28956" y="103886"/>
                  </a:lnTo>
                  <a:lnTo>
                    <a:pt x="26543" y="94615"/>
                  </a:lnTo>
                  <a:lnTo>
                    <a:pt x="25461" y="91821"/>
                  </a:lnTo>
                  <a:lnTo>
                    <a:pt x="25018" y="90678"/>
                  </a:lnTo>
                  <a:lnTo>
                    <a:pt x="23138" y="82550"/>
                  </a:lnTo>
                  <a:lnTo>
                    <a:pt x="23066" y="82338"/>
                  </a:lnTo>
                  <a:lnTo>
                    <a:pt x="22969" y="81406"/>
                  </a:lnTo>
                  <a:lnTo>
                    <a:pt x="21970" y="73533"/>
                  </a:lnTo>
                  <a:lnTo>
                    <a:pt x="21085" y="65786"/>
                  </a:lnTo>
                  <a:lnTo>
                    <a:pt x="20955" y="65786"/>
                  </a:lnTo>
                  <a:lnTo>
                    <a:pt x="20952" y="51308"/>
                  </a:lnTo>
                  <a:lnTo>
                    <a:pt x="20827" y="35179"/>
                  </a:lnTo>
                  <a:close/>
                </a:path>
                <a:path w="36194" h="147319">
                  <a:moveTo>
                    <a:pt x="29683" y="107315"/>
                  </a:moveTo>
                  <a:lnTo>
                    <a:pt x="29844" y="108077"/>
                  </a:lnTo>
                  <a:lnTo>
                    <a:pt x="29683" y="107315"/>
                  </a:lnTo>
                  <a:close/>
                </a:path>
                <a:path w="36194" h="147319">
                  <a:moveTo>
                    <a:pt x="6476" y="100838"/>
                  </a:moveTo>
                  <a:lnTo>
                    <a:pt x="6738" y="101854"/>
                  </a:lnTo>
                  <a:lnTo>
                    <a:pt x="6476" y="100838"/>
                  </a:lnTo>
                  <a:close/>
                </a:path>
                <a:path w="36194" h="147319">
                  <a:moveTo>
                    <a:pt x="25018" y="90678"/>
                  </a:moveTo>
                  <a:lnTo>
                    <a:pt x="25400" y="91821"/>
                  </a:lnTo>
                  <a:lnTo>
                    <a:pt x="25295" y="91391"/>
                  </a:lnTo>
                  <a:lnTo>
                    <a:pt x="25018" y="90678"/>
                  </a:lnTo>
                  <a:close/>
                </a:path>
                <a:path w="36194" h="147319">
                  <a:moveTo>
                    <a:pt x="25295" y="91391"/>
                  </a:moveTo>
                  <a:lnTo>
                    <a:pt x="25400" y="91821"/>
                  </a:lnTo>
                  <a:lnTo>
                    <a:pt x="25295" y="91391"/>
                  </a:lnTo>
                  <a:close/>
                </a:path>
                <a:path w="36194" h="147319">
                  <a:moveTo>
                    <a:pt x="25121" y="90678"/>
                  </a:moveTo>
                  <a:lnTo>
                    <a:pt x="25295" y="91391"/>
                  </a:lnTo>
                  <a:lnTo>
                    <a:pt x="25121" y="90678"/>
                  </a:lnTo>
                  <a:close/>
                </a:path>
                <a:path w="36194" h="147319">
                  <a:moveTo>
                    <a:pt x="22859" y="81406"/>
                  </a:moveTo>
                  <a:lnTo>
                    <a:pt x="23113" y="82550"/>
                  </a:lnTo>
                  <a:lnTo>
                    <a:pt x="23087" y="82338"/>
                  </a:lnTo>
                  <a:lnTo>
                    <a:pt x="22859" y="81406"/>
                  </a:lnTo>
                  <a:close/>
                </a:path>
                <a:path w="36194" h="147319">
                  <a:moveTo>
                    <a:pt x="23087" y="82338"/>
                  </a:moveTo>
                  <a:lnTo>
                    <a:pt x="23113" y="82550"/>
                  </a:lnTo>
                  <a:lnTo>
                    <a:pt x="23087" y="82338"/>
                  </a:lnTo>
                  <a:close/>
                </a:path>
                <a:path w="36194" h="147319">
                  <a:moveTo>
                    <a:pt x="22969" y="81406"/>
                  </a:moveTo>
                  <a:lnTo>
                    <a:pt x="23087" y="82338"/>
                  </a:lnTo>
                  <a:lnTo>
                    <a:pt x="22969" y="81406"/>
                  </a:lnTo>
                  <a:close/>
                </a:path>
                <a:path w="36194" h="147319">
                  <a:moveTo>
                    <a:pt x="20955" y="64643"/>
                  </a:moveTo>
                  <a:lnTo>
                    <a:pt x="20955" y="65786"/>
                  </a:lnTo>
                  <a:lnTo>
                    <a:pt x="21085" y="65786"/>
                  </a:lnTo>
                  <a:lnTo>
                    <a:pt x="20955" y="64643"/>
                  </a:lnTo>
                  <a:close/>
                </a:path>
                <a:path w="36194" h="147319">
                  <a:moveTo>
                    <a:pt x="11937" y="0"/>
                  </a:moveTo>
                  <a:lnTo>
                    <a:pt x="0" y="24765"/>
                  </a:lnTo>
                  <a:lnTo>
                    <a:pt x="0" y="30480"/>
                  </a:lnTo>
                  <a:lnTo>
                    <a:pt x="253" y="35814"/>
                  </a:lnTo>
                  <a:lnTo>
                    <a:pt x="253" y="35179"/>
                  </a:lnTo>
                  <a:lnTo>
                    <a:pt x="20827" y="35179"/>
                  </a:lnTo>
                  <a:lnTo>
                    <a:pt x="20827" y="34543"/>
                  </a:lnTo>
                  <a:lnTo>
                    <a:pt x="20379" y="29718"/>
                  </a:lnTo>
                  <a:lnTo>
                    <a:pt x="20430" y="29083"/>
                  </a:lnTo>
                  <a:lnTo>
                    <a:pt x="20385" y="27305"/>
                  </a:lnTo>
                  <a:lnTo>
                    <a:pt x="20065" y="27305"/>
                  </a:lnTo>
                  <a:lnTo>
                    <a:pt x="20319" y="24765"/>
                  </a:lnTo>
                  <a:lnTo>
                    <a:pt x="20724" y="24765"/>
                  </a:lnTo>
                  <a:lnTo>
                    <a:pt x="21778" y="20700"/>
                  </a:lnTo>
                  <a:lnTo>
                    <a:pt x="23749" y="13843"/>
                  </a:lnTo>
                  <a:lnTo>
                    <a:pt x="25145" y="8636"/>
                  </a:lnTo>
                  <a:lnTo>
                    <a:pt x="22225" y="3302"/>
                  </a:lnTo>
                  <a:lnTo>
                    <a:pt x="11937" y="0"/>
                  </a:lnTo>
                  <a:close/>
                </a:path>
                <a:path w="36194" h="147319">
                  <a:moveTo>
                    <a:pt x="20430" y="29083"/>
                  </a:moveTo>
                  <a:lnTo>
                    <a:pt x="20446" y="29718"/>
                  </a:lnTo>
                  <a:lnTo>
                    <a:pt x="20430" y="29083"/>
                  </a:lnTo>
                  <a:close/>
                </a:path>
                <a:path w="36194" h="147319">
                  <a:moveTo>
                    <a:pt x="20319" y="24765"/>
                  </a:moveTo>
                  <a:lnTo>
                    <a:pt x="20065" y="27305"/>
                  </a:lnTo>
                  <a:lnTo>
                    <a:pt x="20356" y="26184"/>
                  </a:lnTo>
                  <a:lnTo>
                    <a:pt x="20319" y="24765"/>
                  </a:lnTo>
                  <a:close/>
                </a:path>
                <a:path w="36194" h="147319">
                  <a:moveTo>
                    <a:pt x="20356" y="26184"/>
                  </a:moveTo>
                  <a:lnTo>
                    <a:pt x="20065" y="27305"/>
                  </a:lnTo>
                  <a:lnTo>
                    <a:pt x="20385" y="27305"/>
                  </a:lnTo>
                  <a:lnTo>
                    <a:pt x="20356" y="26184"/>
                  </a:lnTo>
                  <a:close/>
                </a:path>
                <a:path w="36194" h="147319">
                  <a:moveTo>
                    <a:pt x="20724" y="24765"/>
                  </a:moveTo>
                  <a:lnTo>
                    <a:pt x="20319" y="24765"/>
                  </a:lnTo>
                  <a:lnTo>
                    <a:pt x="20356" y="26184"/>
                  </a:lnTo>
                  <a:lnTo>
                    <a:pt x="20724" y="24765"/>
                  </a:lnTo>
                  <a:close/>
                </a:path>
                <a:path w="36194" h="147319">
                  <a:moveTo>
                    <a:pt x="21843" y="20447"/>
                  </a:moveTo>
                  <a:lnTo>
                    <a:pt x="21717" y="20700"/>
                  </a:lnTo>
                  <a:lnTo>
                    <a:pt x="21843" y="20447"/>
                  </a:lnTo>
                  <a:close/>
                </a:path>
              </a:pathLst>
            </a:custGeom>
            <a:solidFill>
              <a:srgbClr val="FF9300"/>
            </a:solidFill>
          </p:spPr>
          <p:txBody>
            <a:bodyPr wrap="square" lIns="0" tIns="0" rIns="0" bIns="0" rtlCol="0"/>
            <a:lstStyle/>
            <a:p>
              <a:endParaRPr sz="1867"/>
            </a:p>
          </p:txBody>
        </p:sp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19679" y="2247646"/>
              <a:ext cx="616076" cy="17081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1191" y="2037841"/>
              <a:ext cx="42290" cy="13081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7064" y="1379093"/>
              <a:ext cx="1137412" cy="27368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808" y="914400"/>
              <a:ext cx="859459" cy="27368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9750" y="1771650"/>
              <a:ext cx="180975" cy="1809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90791" y="1020698"/>
              <a:ext cx="767647" cy="20192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4860" y="993775"/>
              <a:ext cx="130428" cy="127000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3201248" y="164514"/>
            <a:ext cx="5068993" cy="646331"/>
          </a:xfrm>
          <a:prstGeom prst="rect">
            <a:avLst/>
          </a:prstGeom>
        </p:spPr>
        <p:txBody>
          <a:bodyPr spcFirstLastPara="1" vert="horz" wrap="square" lIns="0" tIns="17780" rIns="0" bIns="0" rtlCol="0" anchor="ctr" anchorCtr="0">
            <a:spAutoFit/>
          </a:bodyPr>
          <a:lstStyle/>
          <a:p>
            <a:pPr marL="16933">
              <a:lnSpc>
                <a:spcPct val="100000"/>
              </a:lnSpc>
              <a:spcBef>
                <a:spcPts val="140"/>
              </a:spcBef>
            </a:pPr>
            <a:r>
              <a:rPr sz="4000" dirty="0"/>
              <a:t>Mean</a:t>
            </a:r>
            <a:r>
              <a:rPr sz="4000" spc="-20" dirty="0"/>
              <a:t> </a:t>
            </a:r>
            <a:r>
              <a:rPr sz="4000" spc="-13" dirty="0"/>
              <a:t>normalization</a:t>
            </a:r>
            <a:endParaRPr sz="4000"/>
          </a:p>
        </p:txBody>
      </p:sp>
      <p:grpSp>
        <p:nvGrpSpPr>
          <p:cNvPr id="38" name="object 38"/>
          <p:cNvGrpSpPr/>
          <p:nvPr/>
        </p:nvGrpSpPr>
        <p:grpSpPr>
          <a:xfrm>
            <a:off x="1104256" y="3586819"/>
            <a:ext cx="2885440" cy="2174240"/>
            <a:chOff x="828192" y="2690114"/>
            <a:chExt cx="2164080" cy="1630680"/>
          </a:xfrm>
        </p:grpSpPr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72986" y="3247263"/>
              <a:ext cx="71051" cy="8458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6726" y="3442716"/>
              <a:ext cx="69366" cy="8458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86458" y="3281934"/>
              <a:ext cx="71327" cy="938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20137" y="3405378"/>
              <a:ext cx="113229" cy="9474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23251" y="3712845"/>
              <a:ext cx="102110" cy="11010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17431" y="3765423"/>
              <a:ext cx="71197" cy="1047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847282" y="3667379"/>
              <a:ext cx="81302" cy="10909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08515" y="3751707"/>
              <a:ext cx="75557" cy="10121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813303" y="3492119"/>
              <a:ext cx="178815" cy="399986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28192" y="3493897"/>
              <a:ext cx="279984" cy="42635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97710" y="2690114"/>
              <a:ext cx="422275" cy="1651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60651" y="4203700"/>
              <a:ext cx="125815" cy="3164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96744" y="4144975"/>
              <a:ext cx="300990" cy="17525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47749" y="3124200"/>
              <a:ext cx="180975" cy="180975"/>
            </a:xfrm>
            <a:prstGeom prst="rect">
              <a:avLst/>
            </a:prstGeom>
          </p:spPr>
        </p:pic>
      </p:grpSp>
      <p:pic>
        <p:nvPicPr>
          <p:cNvPr id="53" name="object 53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6361006" y="3228510"/>
            <a:ext cx="1650153" cy="79722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0016743" y="3207003"/>
            <a:ext cx="1516380" cy="879179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044436" y="1673014"/>
            <a:ext cx="203877" cy="811105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993038" y="1645751"/>
            <a:ext cx="429429" cy="944880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232403" y="785030"/>
            <a:ext cx="5137235" cy="89577"/>
          </a:xfrm>
          <a:prstGeom prst="rect">
            <a:avLst/>
          </a:prstGeom>
        </p:spPr>
      </p:pic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76C57B2A-7712-320E-39CB-9FC5E8CAE4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0807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  <p:bldP spid="13" grpId="0"/>
      <p:bldP spid="14" grpId="0"/>
      <p:bldP spid="15" grpId="0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f6d35ebab_0_0"/>
          <p:cNvSpPr txBox="1">
            <a:spLocks noGrp="1"/>
          </p:cNvSpPr>
          <p:nvPr>
            <p:ph type="title"/>
          </p:nvPr>
        </p:nvSpPr>
        <p:spPr>
          <a:xfrm>
            <a:off x="1385454" y="60616"/>
            <a:ext cx="93009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Agenda of the day</a:t>
            </a:r>
            <a:endParaRPr dirty="0"/>
          </a:p>
        </p:txBody>
      </p:sp>
      <p:sp>
        <p:nvSpPr>
          <p:cNvPr id="71" name="Google Shape;71;g24f6d35ebab_0_0"/>
          <p:cNvSpPr txBox="1">
            <a:spLocks noGrp="1"/>
          </p:cNvSpPr>
          <p:nvPr>
            <p:ph type="body" idx="1"/>
          </p:nvPr>
        </p:nvSpPr>
        <p:spPr>
          <a:xfrm>
            <a:off x="1385454" y="1496291"/>
            <a:ext cx="9300900" cy="468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24f6d35ebab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PK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E76368D-547D-45B0-8FB6-090139A55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7719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BE64F5F-2AC9-49F2-A76B-4ECBDD26C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2C339AA-463B-4588-AB18-90093D6E7B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58811D-3414-47F0-B49E-94D2783DF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9BCBFA6-80CD-4CDA-A7F2-2BAAA2B952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AA71F9-AC3D-4034-90A8-1DAA5A0D35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6A5182-E4E2-4554-BF42-92E61E4163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C5AFE4C-1595-4B44-A752-D1C0784E0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B7DC51E-A150-4931-ACCA-CE615F8561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FF1D746-9C90-465A-84A1-05ABE953A4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0E6E2E0-6EA0-4885-9507-EDD5D4D702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195689A-3059-4F06-BE00-89D5DEA75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83BE853-6C9A-4F3D-B663-12E1E43C98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E9A946-3FD9-4C2E-B78A-ABCFE21FFC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14A48C-E2A1-4C59-B175-45F26AF9DB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E482435-7D42-4266-BF99-045AB977D9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lvl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A954A-0F83-46E6-89E9-CE776E67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brainstorm together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80C00-18BF-4D9C-BB2A-248C219D9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is Regression</a:t>
            </a:r>
          </a:p>
          <a:p>
            <a:r>
              <a:rPr lang="en-GB" dirty="0"/>
              <a:t>How regression models work?</a:t>
            </a:r>
          </a:p>
          <a:p>
            <a:r>
              <a:rPr lang="en-GB" dirty="0"/>
              <a:t>Different types of regression models and their functioning</a:t>
            </a:r>
          </a:p>
          <a:p>
            <a:r>
              <a:rPr lang="en-GB" dirty="0"/>
              <a:t>Common problems with regression models and how to address them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B76B4-D65F-482B-9416-7E7BE73552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30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087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3" descr="What is Machine Learning? - by Rahul Dogra - AI World Today"/>
          <p:cNvPicPr preferRelativeResize="0"/>
          <p:nvPr/>
        </p:nvPicPr>
        <p:blipFill rotWithShape="1">
          <a:blip r:embed="rId3">
            <a:alphaModFix/>
          </a:blip>
          <a:srcRect t="9091" r="17265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921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PK" sz="4800"/>
              <a:t>Happy Learning!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F91F2-498F-430C-88D7-61E148017E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31</a:t>
            </a:fld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BBD8-6771-41F1-9E55-A45817325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4" y="60616"/>
            <a:ext cx="9301019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Some basic Terminologies to remember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DED9F9-29C2-46B1-8F93-64F7881A725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256697" y="1490467"/>
                <a:ext cx="6426655" cy="4680672"/>
              </a:xfrm>
            </p:spPr>
            <p:txBody>
              <a:bodyPr/>
              <a:lstStyle/>
              <a:p>
                <a:r>
                  <a:rPr lang="en-GB" dirty="0"/>
                  <a:t>Notations</a:t>
                </a:r>
              </a:p>
              <a:p>
                <a:pPr lvl="1"/>
                <a:r>
                  <a:rPr lang="en-GB" b="1" i="1" dirty="0">
                    <a:solidFill>
                      <a:srgbClr val="FF0000"/>
                    </a:solidFill>
                  </a:rPr>
                  <a:t>x</a:t>
                </a:r>
                <a:r>
                  <a:rPr lang="en-GB" dirty="0"/>
                  <a:t> input data variable features,</a:t>
                </a:r>
                <a:r>
                  <a:rPr lang="cy-GB" dirty="0">
                    <a:solidFill>
                      <a:schemeClr val="tx1"/>
                    </a:solidFill>
                  </a:rPr>
                  <a:t> </a:t>
                </a:r>
                <a:r>
                  <a:rPr lang="cy-GB" b="1" dirty="0">
                    <a:solidFill>
                      <a:schemeClr val="accent1"/>
                    </a:solidFill>
                  </a:rPr>
                  <a:t>PRIDICTOR</a:t>
                </a:r>
                <a:endParaRPr lang="en-GB" dirty="0"/>
              </a:p>
              <a:p>
                <a:pPr lvl="1"/>
                <a:r>
                  <a:rPr lang="en-GB" b="1" i="1" dirty="0">
                    <a:solidFill>
                      <a:srgbClr val="FF0000"/>
                    </a:solidFill>
                  </a:rPr>
                  <a:t>y</a:t>
                </a:r>
                <a:r>
                  <a:rPr lang="en-GB" dirty="0"/>
                  <a:t> output data variable features, </a:t>
                </a:r>
                <a:r>
                  <a:rPr lang="en-GB" b="1" dirty="0">
                    <a:solidFill>
                      <a:srgbClr val="0070C0"/>
                    </a:solidFill>
                  </a:rPr>
                  <a:t>TARGET</a:t>
                </a:r>
              </a:p>
              <a:p>
                <a:pPr lvl="1"/>
                <a:r>
                  <a:rPr lang="cy-GB" b="1" i="1" dirty="0">
                    <a:solidFill>
                      <a:srgbClr val="FF0000"/>
                    </a:solidFill>
                  </a:rPr>
                  <a:t>Ŷ </a:t>
                </a:r>
                <a:r>
                  <a:rPr lang="cy-GB" dirty="0">
                    <a:solidFill>
                      <a:schemeClr val="tx1"/>
                    </a:solidFill>
                  </a:rPr>
                  <a:t>output of Classifier</a:t>
                </a:r>
                <a:endParaRPr lang="en-GB" b="1" i="1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GB" b="1" i="1" dirty="0">
                    <a:solidFill>
                      <a:srgbClr val="FF0000"/>
                    </a:solidFill>
                  </a:rPr>
                  <a:t>m</a:t>
                </a:r>
                <a:r>
                  <a:rPr lang="en-GB" dirty="0"/>
                  <a:t> total number of training samples</a:t>
                </a:r>
              </a:p>
              <a:p>
                <a:pPr lvl="1"/>
                <a:r>
                  <a:rPr lang="en-GB" i="1" dirty="0">
                    <a:solidFill>
                      <a:srgbClr val="FF0000"/>
                    </a:solidFill>
                  </a:rPr>
                  <a:t>(x, y) </a:t>
                </a:r>
                <a:r>
                  <a:rPr lang="en-GB" dirty="0">
                    <a:solidFill>
                      <a:schemeClr val="tx1"/>
                    </a:solidFill>
                  </a:rPr>
                  <a:t>single training example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training example</a:t>
                </a:r>
              </a:p>
              <a:p>
                <a:pPr marL="533400" lvl="1" indent="0">
                  <a:buNone/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 marL="533400" lvl="1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0DED9F9-29C2-46B1-8F93-64F7881A7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56697" y="1490467"/>
                <a:ext cx="6426655" cy="4680672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9AF7E-FA56-4EEC-BC84-E7BD79C0D9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4</a:t>
            </a:fld>
            <a:endParaRPr lang="en-PK"/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5C22E3E1-91EF-4FB3-945A-6AC7A203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39" y="1729256"/>
            <a:ext cx="4514069" cy="29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9D6967-2ABA-4B6D-B188-7136BEBE9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215624"/>
              </p:ext>
            </p:extLst>
          </p:nvPr>
        </p:nvGraphicFramePr>
        <p:xfrm>
          <a:off x="5393212" y="3408675"/>
          <a:ext cx="6083057" cy="2947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0D6FB0-6D94-4573-B3A4-53EB72DF30DB}"/>
              </a:ext>
            </a:extLst>
          </p:cNvPr>
          <p:cNvSpPr txBox="1"/>
          <p:nvPr/>
        </p:nvSpPr>
        <p:spPr>
          <a:xfrm>
            <a:off x="8059416" y="5666255"/>
            <a:ext cx="94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accent1">
                    <a:lumMod val="50000"/>
                  </a:schemeClr>
                </a:solidFill>
              </a:rPr>
              <a:t>f(x)</a:t>
            </a:r>
            <a:endParaRPr lang="en-US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10CCC-CD91-4705-ADDD-9EFD0B5DF717}"/>
              </a:ext>
            </a:extLst>
          </p:cNvPr>
          <p:cNvSpPr txBox="1"/>
          <p:nvPr/>
        </p:nvSpPr>
        <p:spPr>
          <a:xfrm flipH="1">
            <a:off x="6941577" y="6231898"/>
            <a:ext cx="36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f(x)= </a:t>
            </a:r>
            <a:r>
              <a:rPr lang="en-GB" sz="1600" b="1" dirty="0" err="1">
                <a:solidFill>
                  <a:srgbClr val="FF0000"/>
                </a:solidFill>
              </a:rPr>
              <a:t>w</a:t>
            </a:r>
            <a:r>
              <a:rPr lang="en-GB" sz="1600" dirty="0" err="1"/>
              <a:t>x+</a:t>
            </a:r>
            <a:r>
              <a:rPr lang="en-GB" sz="1600" b="1" dirty="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4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9524-707F-42E0-BE8C-1A8D7D00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6314E-240C-4DF4-BAFA-BBF57CC32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4" y="1496291"/>
            <a:ext cx="9301019" cy="4680672"/>
          </a:xfrm>
        </p:spPr>
        <p:txBody>
          <a:bodyPr>
            <a:normAutofit/>
          </a:bodyPr>
          <a:lstStyle/>
          <a:p>
            <a:r>
              <a:rPr lang="en-GB" dirty="0"/>
              <a:t>A machine learning method commonly used for predictions</a:t>
            </a:r>
          </a:p>
          <a:p>
            <a:r>
              <a:rPr lang="en-GB" dirty="0"/>
              <a:t>Uses statistical models to find the relationships between dependent variable (y) and independent variable(</a:t>
            </a:r>
            <a:r>
              <a:rPr lang="cy-GB" dirty="0">
                <a:solidFill>
                  <a:schemeClr val="tx1"/>
                </a:solidFill>
              </a:rPr>
              <a:t>x</a:t>
            </a:r>
            <a:r>
              <a:rPr lang="en-GB" dirty="0"/>
              <a:t>)</a:t>
            </a:r>
          </a:p>
          <a:p>
            <a:r>
              <a:rPr lang="en-GB" dirty="0"/>
              <a:t>Regression is used for</a:t>
            </a:r>
          </a:p>
          <a:p>
            <a:pPr lvl="1"/>
            <a:r>
              <a:rPr lang="en-GB" dirty="0"/>
              <a:t>Prediction</a:t>
            </a:r>
          </a:p>
          <a:p>
            <a:pPr lvl="1"/>
            <a:r>
              <a:rPr lang="en-GB" dirty="0"/>
              <a:t>Forecasting</a:t>
            </a:r>
          </a:p>
          <a:p>
            <a:pPr lvl="1"/>
            <a:r>
              <a:rPr lang="en-GB" dirty="0"/>
              <a:t>Time series modelling</a:t>
            </a:r>
          </a:p>
          <a:p>
            <a:pPr lvl="1"/>
            <a:r>
              <a:rPr lang="en-GB" dirty="0"/>
              <a:t>Causal-effect relationship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99CC7-AD75-44B6-8697-DEA5C4AB54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5</a:t>
            </a:fld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2A3956-D987-4D6B-8BC6-1EB67DCA158D}"/>
              </a:ext>
            </a:extLst>
          </p:cNvPr>
          <p:cNvGrpSpPr/>
          <p:nvPr/>
        </p:nvGrpSpPr>
        <p:grpSpPr>
          <a:xfrm>
            <a:off x="6850322" y="3516901"/>
            <a:ext cx="3131878" cy="3204574"/>
            <a:chOff x="6850322" y="3516901"/>
            <a:chExt cx="3131878" cy="32045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6D08CEC-6A63-4E73-8CAB-C22C86612F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49" r="32669"/>
            <a:stretch/>
          </p:blipFill>
          <p:spPr>
            <a:xfrm>
              <a:off x="8456258" y="3516901"/>
              <a:ext cx="1525942" cy="32045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E88D68-DECE-4B3B-935C-323D3902A8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0276"/>
            <a:stretch/>
          </p:blipFill>
          <p:spPr>
            <a:xfrm>
              <a:off x="6850322" y="3516902"/>
              <a:ext cx="1600595" cy="320457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C058445-F491-4683-BC09-51AF163AB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272" y="3635352"/>
            <a:ext cx="4733960" cy="30861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680D71C-8563-4BFB-8E01-5845F8505242}"/>
                  </a:ext>
                </a:extLst>
              </p14:cNvPr>
              <p14:cNvContentPartPr/>
              <p14:nvPr/>
            </p14:nvContentPartPr>
            <p14:xfrm>
              <a:off x="6757459" y="3892368"/>
              <a:ext cx="2872440" cy="1941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680D71C-8563-4BFB-8E01-5845F85052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3139" y="3888048"/>
                <a:ext cx="2881080" cy="194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839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1E33-CE57-42AB-9451-686C5881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678" y="136525"/>
            <a:ext cx="10152294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Regression: Draws the linear relationships between Target and Predictor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FE1AD-C26D-440A-9E0B-5CDCA8A6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4" y="1496291"/>
            <a:ext cx="9301019" cy="4680672"/>
          </a:xfrm>
        </p:spPr>
        <p:txBody>
          <a:bodyPr/>
          <a:lstStyle/>
          <a:p>
            <a:r>
              <a:rPr lang="en-GB" dirty="0"/>
              <a:t>A very simple and easy technique commonly used for predictive analysis</a:t>
            </a:r>
          </a:p>
          <a:p>
            <a:r>
              <a:rPr lang="en-GB" dirty="0"/>
              <a:t>Uses linear function to draw the line</a:t>
            </a:r>
          </a:p>
          <a:p>
            <a:pPr marL="50800" indent="0">
              <a:buNone/>
            </a:pPr>
            <a:r>
              <a:rPr lang="en-GB" dirty="0"/>
              <a:t>		</a:t>
            </a:r>
            <a:r>
              <a:rPr lang="en-GB" dirty="0" smtClean="0"/>
              <a:t>f(x</a:t>
            </a:r>
            <a:r>
              <a:rPr lang="en-GB" dirty="0"/>
              <a:t>)=</a:t>
            </a:r>
            <a:r>
              <a:rPr lang="en-GB" dirty="0" err="1"/>
              <a:t>ax+b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F7DF-0755-4ECC-B40B-4977AFD792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6</a:t>
            </a:fld>
            <a:endParaRPr lang="en-PK"/>
          </a:p>
        </p:txBody>
      </p:sp>
      <p:pic>
        <p:nvPicPr>
          <p:cNvPr id="6" name="Picture 4" descr="Employee satisfaction rating by salary is a great machine learning example.">
            <a:extLst>
              <a:ext uri="{FF2B5EF4-FFF2-40B4-BE49-F238E27FC236}">
                <a16:creationId xmlns:a16="http://schemas.microsoft.com/office/drawing/2014/main" id="{8A75A62F-11CE-47FB-96E1-F3DAF1D45A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3" t="15711" r="6968" b="8280"/>
          <a:stretch/>
        </p:blipFill>
        <p:spPr bwMode="auto">
          <a:xfrm>
            <a:off x="5422333" y="2512629"/>
            <a:ext cx="6644778" cy="402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4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988D-8EA9-4DDA-8DDF-336C58F2E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6938A-16E2-4F53-BD98-D242439BC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7</a:t>
            </a:fld>
            <a:endParaRPr lang="en-PK"/>
          </a:p>
        </p:txBody>
      </p:sp>
      <p:pic>
        <p:nvPicPr>
          <p:cNvPr id="3076" name="Picture 4" descr="In this image, the machine has yet to learn to predict a probable outcome.">
            <a:extLst>
              <a:ext uri="{FF2B5EF4-FFF2-40B4-BE49-F238E27FC236}">
                <a16:creationId xmlns:a16="http://schemas.microsoft.com/office/drawing/2014/main" id="{1FCBE562-332C-4EE7-9ABD-768147EC4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t="13588" r="10954" b="9931"/>
          <a:stretch/>
        </p:blipFill>
        <p:spPr bwMode="auto">
          <a:xfrm>
            <a:off x="2417045" y="931872"/>
            <a:ext cx="7588937" cy="524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54A2D3-85BA-4710-B37B-ADD3515C9C17}"/>
              </a:ext>
            </a:extLst>
          </p:cNvPr>
          <p:cNvSpPr txBox="1"/>
          <p:nvPr/>
        </p:nvSpPr>
        <p:spPr>
          <a:xfrm flipH="1">
            <a:off x="4245844" y="6231135"/>
            <a:ext cx="500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f(x)= 0.2x+12.00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38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988D-8EA9-4DDA-8DDF-336C58F2E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6938A-16E2-4F53-BD98-D242439BC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8</a:t>
            </a:fld>
            <a:endParaRPr lang="en-PK"/>
          </a:p>
        </p:txBody>
      </p:sp>
      <p:pic>
        <p:nvPicPr>
          <p:cNvPr id="3076" name="Picture 4" descr="In this image, the machine has yet to learn to predict a probable outcome.">
            <a:extLst>
              <a:ext uri="{FF2B5EF4-FFF2-40B4-BE49-F238E27FC236}">
                <a16:creationId xmlns:a16="http://schemas.microsoft.com/office/drawing/2014/main" id="{1FCBE562-332C-4EE7-9ABD-768147EC4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t="13588" r="10954" b="9931"/>
          <a:stretch/>
        </p:blipFill>
        <p:spPr bwMode="auto">
          <a:xfrm>
            <a:off x="2417045" y="931872"/>
            <a:ext cx="7588937" cy="524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54A2D3-85BA-4710-B37B-ADD3515C9C17}"/>
              </a:ext>
            </a:extLst>
          </p:cNvPr>
          <p:cNvSpPr txBox="1"/>
          <p:nvPr/>
        </p:nvSpPr>
        <p:spPr>
          <a:xfrm flipH="1">
            <a:off x="4245844" y="6231135"/>
            <a:ext cx="500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f(x)= 0.2x+12.00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434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B988D-8EA9-4DDA-8DDF-336C58F2E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6938A-16E2-4F53-BD98-D242439BC7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K" smtClean="0"/>
              <a:t>9</a:t>
            </a:fld>
            <a:endParaRPr lang="en-PK"/>
          </a:p>
        </p:txBody>
      </p:sp>
      <p:pic>
        <p:nvPicPr>
          <p:cNvPr id="3076" name="Picture 4" descr="In this image, the machine has yet to learn to predict a probable outcome.">
            <a:extLst>
              <a:ext uri="{FF2B5EF4-FFF2-40B4-BE49-F238E27FC236}">
                <a16:creationId xmlns:a16="http://schemas.microsoft.com/office/drawing/2014/main" id="{1FCBE562-332C-4EE7-9ABD-768147EC4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2" t="13588" r="10954" b="9931"/>
          <a:stretch/>
        </p:blipFill>
        <p:spPr bwMode="auto">
          <a:xfrm>
            <a:off x="2417045" y="931872"/>
            <a:ext cx="7588937" cy="524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54A2D3-85BA-4710-B37B-ADD3515C9C17}"/>
              </a:ext>
            </a:extLst>
          </p:cNvPr>
          <p:cNvSpPr txBox="1"/>
          <p:nvPr/>
        </p:nvSpPr>
        <p:spPr>
          <a:xfrm flipH="1">
            <a:off x="4245844" y="6231135"/>
            <a:ext cx="5009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f(x)= 0.61x+13.12</a:t>
            </a:r>
            <a:endParaRPr lang="en-US" sz="2800" dirty="0"/>
          </a:p>
        </p:txBody>
      </p:sp>
      <p:pic>
        <p:nvPicPr>
          <p:cNvPr id="5122" name="Picture 2" descr="In this case, the machine learning predictor is getting closer.">
            <a:extLst>
              <a:ext uri="{FF2B5EF4-FFF2-40B4-BE49-F238E27FC236}">
                <a16:creationId xmlns:a16="http://schemas.microsoft.com/office/drawing/2014/main" id="{155EDF7B-36F4-4E1F-AA2F-C2BDA1997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8" t="16136" r="11943" b="11508"/>
          <a:stretch/>
        </p:blipFill>
        <p:spPr bwMode="auto">
          <a:xfrm>
            <a:off x="2364627" y="1106599"/>
            <a:ext cx="7542344" cy="49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15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717</Words>
  <Application>Microsoft Office PowerPoint</Application>
  <PresentationFormat>Widescreen</PresentationFormat>
  <Paragraphs>178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FreeSerif</vt:lpstr>
      <vt:lpstr>Symbola</vt:lpstr>
      <vt:lpstr>Times New Roman</vt:lpstr>
      <vt:lpstr>Twentieth Century</vt:lpstr>
      <vt:lpstr>Verdana</vt:lpstr>
      <vt:lpstr>Office Theme</vt:lpstr>
      <vt:lpstr>Office Theme</vt:lpstr>
      <vt:lpstr>PowerPoint Presentation</vt:lpstr>
      <vt:lpstr>Agenda of the day</vt:lpstr>
      <vt:lpstr>Agenda of the day</vt:lpstr>
      <vt:lpstr>Some basic Terminologies to remember</vt:lpstr>
      <vt:lpstr>Regression</vt:lpstr>
      <vt:lpstr>Linear Regression: Draws the linear relationships between Target and Predictor</vt:lpstr>
      <vt:lpstr>PowerPoint Presentation</vt:lpstr>
      <vt:lpstr>PowerPoint Presentation</vt:lpstr>
      <vt:lpstr>PowerPoint Presentation</vt:lpstr>
      <vt:lpstr>PowerPoint Presentation</vt:lpstr>
      <vt:lpstr>Problem with linear regression</vt:lpstr>
      <vt:lpstr>Logistic Regression</vt:lpstr>
      <vt:lpstr>Polynomial Regression</vt:lpstr>
      <vt:lpstr>Polynomial Regression</vt:lpstr>
      <vt:lpstr>0-th order Polynomial</vt:lpstr>
      <vt:lpstr>1st Order Polynomial</vt:lpstr>
      <vt:lpstr>3rd Order Polynomial</vt:lpstr>
      <vt:lpstr>9th Order Polynomial</vt:lpstr>
      <vt:lpstr>Data Set Size: </vt:lpstr>
      <vt:lpstr>Data Set Size: </vt:lpstr>
      <vt:lpstr>Sum-of-Squares Error Function</vt:lpstr>
      <vt:lpstr>PowerPoint Presentation</vt:lpstr>
      <vt:lpstr>Common challenges in Machine learning models</vt:lpstr>
      <vt:lpstr>M1: Regularization refers to techniques to prevent the model from under/ overfitting</vt:lpstr>
      <vt:lpstr>Effects of using regularization on error</vt:lpstr>
      <vt:lpstr>M2: Increasing dataset can also help to overcome the problem of under/overfitting</vt:lpstr>
      <vt:lpstr>M3: Feature scaling &amp; parameter values</vt:lpstr>
      <vt:lpstr>Feature scaling: Normalization</vt:lpstr>
      <vt:lpstr>Mean normalization</vt:lpstr>
      <vt:lpstr>Let’s brainstorm together</vt:lpstr>
      <vt:lpstr>Happy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Shafait</dc:creator>
  <cp:lastModifiedBy>Khuram Shahzad</cp:lastModifiedBy>
  <cp:revision>32</cp:revision>
  <dcterms:created xsi:type="dcterms:W3CDTF">2023-05-28T17:43:48Z</dcterms:created>
  <dcterms:modified xsi:type="dcterms:W3CDTF">2024-08-02T04:21:32Z</dcterms:modified>
</cp:coreProperties>
</file>