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0"/>
  </p:notesMasterIdLst>
  <p:handoutMasterIdLst>
    <p:handoutMasterId r:id="rId41"/>
  </p:handoutMasterIdLst>
  <p:sldIdLst>
    <p:sldId id="264" r:id="rId2"/>
    <p:sldId id="297" r:id="rId3"/>
    <p:sldId id="296" r:id="rId4"/>
    <p:sldId id="300" r:id="rId5"/>
    <p:sldId id="302" r:id="rId6"/>
    <p:sldId id="304" r:id="rId7"/>
    <p:sldId id="35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80" r:id="rId23"/>
    <p:sldId id="381" r:id="rId24"/>
    <p:sldId id="382" r:id="rId25"/>
    <p:sldId id="383" r:id="rId26"/>
    <p:sldId id="384" r:id="rId27"/>
    <p:sldId id="378" r:id="rId28"/>
    <p:sldId id="358" r:id="rId29"/>
    <p:sldId id="359" r:id="rId30"/>
    <p:sldId id="360" r:id="rId31"/>
    <p:sldId id="361" r:id="rId32"/>
    <p:sldId id="362" r:id="rId33"/>
    <p:sldId id="365" r:id="rId34"/>
    <p:sldId id="366" r:id="rId35"/>
    <p:sldId id="368" r:id="rId36"/>
    <p:sldId id="375" r:id="rId37"/>
    <p:sldId id="376" r:id="rId38"/>
    <p:sldId id="377"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2F1705"/>
    <a:srgbClr val="1A1A1A"/>
    <a:srgbClr val="ECE4CD"/>
    <a:srgbClr val="F4ECD4"/>
    <a:srgbClr val="000000"/>
    <a:srgbClr val="21241B"/>
    <a:srgbClr val="98002E"/>
    <a:srgbClr val="FFFFFF"/>
    <a:srgbClr val="F6E7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6953" autoAdjust="0"/>
  </p:normalViewPr>
  <p:slideViewPr>
    <p:cSldViewPr>
      <p:cViewPr varScale="1">
        <p:scale>
          <a:sx n="65" d="100"/>
          <a:sy n="65" d="100"/>
        </p:scale>
        <p:origin x="86"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42"/>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62481C-0D19-4BC8-B237-350CD698D662}" type="datetimeFigureOut">
              <a:rPr lang="en-AU" smtClean="0"/>
              <a:pPr/>
              <a:t>5/08/2024</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F025A9-84B2-4894-A4B9-FBD34EC99AE3}" type="slidenum">
              <a:rPr lang="en-AU" smtClean="0"/>
              <a:pPr/>
              <a:t>‹#›</a:t>
            </a:fld>
            <a:endParaRPr lang="en-AU"/>
          </a:p>
        </p:txBody>
      </p:sp>
    </p:spTree>
    <p:extLst>
      <p:ext uri="{BB962C8B-B14F-4D97-AF65-F5344CB8AC3E}">
        <p14:creationId xmlns:p14="http://schemas.microsoft.com/office/powerpoint/2010/main" val="1292206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34FF71A-5489-4EA7-BBF1-E5E3C68B48BA}" type="datetimeFigureOut">
              <a:rPr lang="en-AU" smtClean="0"/>
              <a:pPr/>
              <a:t>5/08/2024</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D0A0BE-BADB-406B-831E-38B6FB77CD98}" type="slidenum">
              <a:rPr lang="en-AU" smtClean="0"/>
              <a:pPr/>
              <a:t>‹#›</a:t>
            </a:fld>
            <a:endParaRPr lang="en-AU"/>
          </a:p>
        </p:txBody>
      </p:sp>
    </p:spTree>
    <p:extLst>
      <p:ext uri="{BB962C8B-B14F-4D97-AF65-F5344CB8AC3E}">
        <p14:creationId xmlns:p14="http://schemas.microsoft.com/office/powerpoint/2010/main" val="833829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D0A0BE-BADB-406B-831E-38B6FB77CD98}" type="slidenum">
              <a:rPr lang="en-AU" smtClean="0"/>
              <a:pPr/>
              <a:t>1</a:t>
            </a:fld>
            <a:endParaRPr lang="en-AU"/>
          </a:p>
        </p:txBody>
      </p:sp>
    </p:spTree>
    <p:extLst>
      <p:ext uri="{BB962C8B-B14F-4D97-AF65-F5344CB8AC3E}">
        <p14:creationId xmlns:p14="http://schemas.microsoft.com/office/powerpoint/2010/main" val="1727042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F35688C-305A-4220-A601-57A71326A7BA}" type="slidenum">
              <a:rPr lang="en-GB" smtClean="0"/>
              <a:pPr/>
              <a:t>31</a:t>
            </a:fld>
            <a:endParaRPr lang="en-GB"/>
          </a:p>
        </p:txBody>
      </p:sp>
    </p:spTree>
    <p:extLst>
      <p:ext uri="{BB962C8B-B14F-4D97-AF65-F5344CB8AC3E}">
        <p14:creationId xmlns:p14="http://schemas.microsoft.com/office/powerpoint/2010/main" val="919823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F35688C-305A-4220-A601-57A71326A7BA}" type="slidenum">
              <a:rPr lang="en-GB" smtClean="0"/>
              <a:pPr/>
              <a:t>32</a:t>
            </a:fld>
            <a:endParaRPr lang="en-GB"/>
          </a:p>
        </p:txBody>
      </p:sp>
    </p:spTree>
    <p:extLst>
      <p:ext uri="{BB962C8B-B14F-4D97-AF65-F5344CB8AC3E}">
        <p14:creationId xmlns:p14="http://schemas.microsoft.com/office/powerpoint/2010/main" val="2969796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20CF0678-BF22-F24E-B696-14CF4C11FA0E}" type="slidenum">
              <a:rPr lang="de-DE">
                <a:latin typeface="Times New Roman" pitchFamily="-112" charset="0"/>
              </a:rPr>
              <a:pPr/>
              <a:t>34</a:t>
            </a:fld>
            <a:endParaRPr lang="de-DE">
              <a:latin typeface="Times New Roman" pitchFamily="-112" charset="0"/>
            </a:endParaRPr>
          </a:p>
        </p:txBody>
      </p:sp>
      <p:sp>
        <p:nvSpPr>
          <p:cNvPr id="165891" name="Rectangle 1026"/>
          <p:cNvSpPr>
            <a:spLocks noGrp="1" noRot="1" noChangeAspect="1" noChangeArrowheads="1" noTextEdit="1"/>
          </p:cNvSpPr>
          <p:nvPr>
            <p:ph type="sldImg"/>
          </p:nvPr>
        </p:nvSpPr>
        <p:spPr>
          <a:xfrm>
            <a:off x="993775" y="766763"/>
            <a:ext cx="5119688" cy="3840162"/>
          </a:xfrm>
          <a:solidFill>
            <a:srgbClr val="FFFFFF"/>
          </a:solidFill>
          <a:ln/>
        </p:spPr>
      </p:sp>
      <p:sp>
        <p:nvSpPr>
          <p:cNvPr id="165892" name="Rectangle 1027"/>
          <p:cNvSpPr>
            <a:spLocks noGrp="1" noChangeArrowheads="1"/>
          </p:cNvSpPr>
          <p:nvPr>
            <p:ph type="body" idx="1"/>
          </p:nvPr>
        </p:nvSpPr>
        <p:spPr>
          <a:xfrm>
            <a:off x="946574" y="4862237"/>
            <a:ext cx="5206153" cy="4606328"/>
          </a:xfrm>
          <a:solidFill>
            <a:srgbClr val="FFFFFF"/>
          </a:solidFill>
          <a:ln>
            <a:solidFill>
              <a:srgbClr val="000000"/>
            </a:solidFill>
          </a:ln>
        </p:spPr>
        <p:txBody>
          <a:bodyPr/>
          <a:lstStyle/>
          <a:p>
            <a:pPr eaLnBrk="1" hangingPunct="1"/>
            <a:endParaRPr lang="de-DE">
              <a:latin typeface="Times New Roman"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6907075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F35688C-305A-4220-A601-57A71326A7BA}" type="slidenum">
              <a:rPr lang="en-GB" smtClean="0"/>
              <a:pPr/>
              <a:t>35</a:t>
            </a:fld>
            <a:endParaRPr lang="en-GB"/>
          </a:p>
        </p:txBody>
      </p:sp>
    </p:spTree>
    <p:extLst>
      <p:ext uri="{BB962C8B-B14F-4D97-AF65-F5344CB8AC3E}">
        <p14:creationId xmlns:p14="http://schemas.microsoft.com/office/powerpoint/2010/main" val="3878204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D0A0BE-BADB-406B-831E-38B6FB77CD98}" type="slidenum">
              <a:rPr lang="en-AU" smtClean="0"/>
              <a:pPr/>
              <a:t>2</a:t>
            </a:fld>
            <a:endParaRPr lang="en-AU"/>
          </a:p>
        </p:txBody>
      </p:sp>
    </p:spTree>
    <p:extLst>
      <p:ext uri="{BB962C8B-B14F-4D97-AF65-F5344CB8AC3E}">
        <p14:creationId xmlns:p14="http://schemas.microsoft.com/office/powerpoint/2010/main" val="141838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20CF0678-BF22-F24E-B696-14CF4C11FA0E}" type="slidenum">
              <a:rPr lang="de-DE">
                <a:latin typeface="Times New Roman" pitchFamily="-112" charset="0"/>
              </a:rPr>
              <a:pPr/>
              <a:t>3</a:t>
            </a:fld>
            <a:endParaRPr lang="de-DE">
              <a:latin typeface="Times New Roman" pitchFamily="-112" charset="0"/>
            </a:endParaRPr>
          </a:p>
        </p:txBody>
      </p:sp>
      <p:sp>
        <p:nvSpPr>
          <p:cNvPr id="165891" name="Rectangle 1026"/>
          <p:cNvSpPr>
            <a:spLocks noGrp="1" noRot="1" noChangeAspect="1" noChangeArrowheads="1" noTextEdit="1"/>
          </p:cNvSpPr>
          <p:nvPr>
            <p:ph type="sldImg"/>
          </p:nvPr>
        </p:nvSpPr>
        <p:spPr>
          <a:xfrm>
            <a:off x="993775" y="766763"/>
            <a:ext cx="5119688" cy="3840162"/>
          </a:xfrm>
          <a:solidFill>
            <a:srgbClr val="FFFFFF"/>
          </a:solidFill>
          <a:ln/>
        </p:spPr>
      </p:sp>
      <p:sp>
        <p:nvSpPr>
          <p:cNvPr id="165892" name="Rectangle 1027"/>
          <p:cNvSpPr>
            <a:spLocks noGrp="1" noChangeArrowheads="1"/>
          </p:cNvSpPr>
          <p:nvPr>
            <p:ph type="body" idx="1"/>
          </p:nvPr>
        </p:nvSpPr>
        <p:spPr>
          <a:xfrm>
            <a:off x="946574" y="4862237"/>
            <a:ext cx="5206153" cy="4606328"/>
          </a:xfrm>
          <a:solidFill>
            <a:srgbClr val="FFFFFF"/>
          </a:solidFill>
          <a:ln>
            <a:solidFill>
              <a:srgbClr val="000000"/>
            </a:solidFill>
          </a:ln>
        </p:spPr>
        <p:txBody>
          <a:bodyPr/>
          <a:lstStyle/>
          <a:p>
            <a:pPr eaLnBrk="1" hangingPunct="1"/>
            <a:endParaRPr lang="de-DE">
              <a:latin typeface="Times New Roman"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4019832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D0A0BE-BADB-406B-831E-38B6FB77CD98}" type="slidenum">
              <a:rPr lang="en-AU" smtClean="0"/>
              <a:pPr/>
              <a:t>7</a:t>
            </a:fld>
            <a:endParaRPr lang="en-AU"/>
          </a:p>
        </p:txBody>
      </p:sp>
    </p:spTree>
    <p:extLst>
      <p:ext uri="{BB962C8B-B14F-4D97-AF65-F5344CB8AC3E}">
        <p14:creationId xmlns:p14="http://schemas.microsoft.com/office/powerpoint/2010/main" val="1738085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20CF0678-BF22-F24E-B696-14CF4C11FA0E}" type="slidenum">
              <a:rPr lang="de-DE">
                <a:latin typeface="Times New Roman" pitchFamily="-112" charset="0"/>
              </a:rPr>
              <a:pPr/>
              <a:t>8</a:t>
            </a:fld>
            <a:endParaRPr lang="de-DE">
              <a:latin typeface="Times New Roman" pitchFamily="-112" charset="0"/>
            </a:endParaRPr>
          </a:p>
        </p:txBody>
      </p:sp>
      <p:sp>
        <p:nvSpPr>
          <p:cNvPr id="165891" name="Rectangle 1026"/>
          <p:cNvSpPr>
            <a:spLocks noGrp="1" noRot="1" noChangeAspect="1" noChangeArrowheads="1" noTextEdit="1"/>
          </p:cNvSpPr>
          <p:nvPr>
            <p:ph type="sldImg"/>
          </p:nvPr>
        </p:nvSpPr>
        <p:spPr>
          <a:xfrm>
            <a:off x="993775" y="766763"/>
            <a:ext cx="5119688" cy="3840162"/>
          </a:xfrm>
          <a:solidFill>
            <a:srgbClr val="FFFFFF"/>
          </a:solidFill>
          <a:ln/>
        </p:spPr>
      </p:sp>
      <p:sp>
        <p:nvSpPr>
          <p:cNvPr id="165892" name="Rectangle 1027"/>
          <p:cNvSpPr>
            <a:spLocks noGrp="1" noChangeArrowheads="1"/>
          </p:cNvSpPr>
          <p:nvPr>
            <p:ph type="body" idx="1"/>
          </p:nvPr>
        </p:nvSpPr>
        <p:spPr>
          <a:xfrm>
            <a:off x="946574" y="4862237"/>
            <a:ext cx="5206153" cy="4606328"/>
          </a:xfrm>
          <a:solidFill>
            <a:srgbClr val="FFFFFF"/>
          </a:solidFill>
          <a:ln>
            <a:solidFill>
              <a:srgbClr val="000000"/>
            </a:solidFill>
          </a:ln>
        </p:spPr>
        <p:txBody>
          <a:bodyPr/>
          <a:lstStyle/>
          <a:p>
            <a:pPr eaLnBrk="1" hangingPunct="1"/>
            <a:endParaRPr lang="de-DE">
              <a:latin typeface="Times New Roman"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299307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20CF0678-BF22-F24E-B696-14CF4C11FA0E}" type="slidenum">
              <a:rPr lang="de-DE">
                <a:latin typeface="Times New Roman" pitchFamily="-112" charset="0"/>
              </a:rPr>
              <a:pPr/>
              <a:t>15</a:t>
            </a:fld>
            <a:endParaRPr lang="de-DE">
              <a:latin typeface="Times New Roman" pitchFamily="-112" charset="0"/>
            </a:endParaRPr>
          </a:p>
        </p:txBody>
      </p:sp>
      <p:sp>
        <p:nvSpPr>
          <p:cNvPr id="165891" name="Rectangle 1026"/>
          <p:cNvSpPr>
            <a:spLocks noGrp="1" noRot="1" noChangeAspect="1" noChangeArrowheads="1" noTextEdit="1"/>
          </p:cNvSpPr>
          <p:nvPr>
            <p:ph type="sldImg"/>
          </p:nvPr>
        </p:nvSpPr>
        <p:spPr>
          <a:xfrm>
            <a:off x="993775" y="766763"/>
            <a:ext cx="5119688" cy="3840162"/>
          </a:xfrm>
          <a:solidFill>
            <a:srgbClr val="FFFFFF"/>
          </a:solidFill>
          <a:ln/>
        </p:spPr>
      </p:sp>
      <p:sp>
        <p:nvSpPr>
          <p:cNvPr id="165892" name="Rectangle 1027"/>
          <p:cNvSpPr>
            <a:spLocks noGrp="1" noChangeArrowheads="1"/>
          </p:cNvSpPr>
          <p:nvPr>
            <p:ph type="body" idx="1"/>
          </p:nvPr>
        </p:nvSpPr>
        <p:spPr>
          <a:xfrm>
            <a:off x="946574" y="4862237"/>
            <a:ext cx="5206153" cy="4606328"/>
          </a:xfrm>
          <a:solidFill>
            <a:srgbClr val="FFFFFF"/>
          </a:solidFill>
          <a:ln>
            <a:solidFill>
              <a:srgbClr val="000000"/>
            </a:solidFill>
          </a:ln>
        </p:spPr>
        <p:txBody>
          <a:bodyPr/>
          <a:lstStyle/>
          <a:p>
            <a:pPr eaLnBrk="1" hangingPunct="1"/>
            <a:endParaRPr lang="de-DE">
              <a:latin typeface="Times New Roman"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321591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20CF0678-BF22-F24E-B696-14CF4C11FA0E}" type="slidenum">
              <a:rPr lang="de-DE">
                <a:latin typeface="Times New Roman" pitchFamily="-112" charset="0"/>
              </a:rPr>
              <a:pPr/>
              <a:t>28</a:t>
            </a:fld>
            <a:endParaRPr lang="de-DE">
              <a:latin typeface="Times New Roman" pitchFamily="-112" charset="0"/>
            </a:endParaRPr>
          </a:p>
        </p:txBody>
      </p:sp>
      <p:sp>
        <p:nvSpPr>
          <p:cNvPr id="165891" name="Rectangle 1026"/>
          <p:cNvSpPr>
            <a:spLocks noGrp="1" noRot="1" noChangeAspect="1" noChangeArrowheads="1" noTextEdit="1"/>
          </p:cNvSpPr>
          <p:nvPr>
            <p:ph type="sldImg"/>
          </p:nvPr>
        </p:nvSpPr>
        <p:spPr>
          <a:xfrm>
            <a:off x="993775" y="766763"/>
            <a:ext cx="5119688" cy="3840162"/>
          </a:xfrm>
          <a:solidFill>
            <a:srgbClr val="FFFFFF"/>
          </a:solidFill>
          <a:ln/>
        </p:spPr>
      </p:sp>
      <p:sp>
        <p:nvSpPr>
          <p:cNvPr id="165892" name="Rectangle 1027"/>
          <p:cNvSpPr>
            <a:spLocks noGrp="1" noChangeArrowheads="1"/>
          </p:cNvSpPr>
          <p:nvPr>
            <p:ph type="body" idx="1"/>
          </p:nvPr>
        </p:nvSpPr>
        <p:spPr>
          <a:xfrm>
            <a:off x="946574" y="4862237"/>
            <a:ext cx="5206153" cy="4606328"/>
          </a:xfrm>
          <a:solidFill>
            <a:srgbClr val="FFFFFF"/>
          </a:solidFill>
          <a:ln>
            <a:solidFill>
              <a:srgbClr val="000000"/>
            </a:solidFill>
          </a:ln>
        </p:spPr>
        <p:txBody>
          <a:bodyPr/>
          <a:lstStyle/>
          <a:p>
            <a:pPr eaLnBrk="1" hangingPunct="1"/>
            <a:endParaRPr lang="de-DE">
              <a:latin typeface="Times New Roman" pitchFamily="-112" charset="0"/>
              <a:ea typeface="ＭＳ Ｐゴシック" pitchFamily="-112" charset="-128"/>
              <a:cs typeface="ＭＳ Ｐゴシック" pitchFamily="-112" charset="-128"/>
            </a:endParaRPr>
          </a:p>
        </p:txBody>
      </p:sp>
    </p:spTree>
    <p:extLst>
      <p:ext uri="{BB962C8B-B14F-4D97-AF65-F5344CB8AC3E}">
        <p14:creationId xmlns:p14="http://schemas.microsoft.com/office/powerpoint/2010/main" val="1937924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F35688C-305A-4220-A601-57A71326A7BA}" type="slidenum">
              <a:rPr lang="en-GB" smtClean="0"/>
              <a:pPr/>
              <a:t>29</a:t>
            </a:fld>
            <a:endParaRPr lang="en-GB"/>
          </a:p>
        </p:txBody>
      </p:sp>
    </p:spTree>
    <p:extLst>
      <p:ext uri="{BB962C8B-B14F-4D97-AF65-F5344CB8AC3E}">
        <p14:creationId xmlns:p14="http://schemas.microsoft.com/office/powerpoint/2010/main" val="3092767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F35688C-305A-4220-A601-57A71326A7BA}" type="slidenum">
              <a:rPr lang="en-GB" smtClean="0"/>
              <a:pPr/>
              <a:t>30</a:t>
            </a:fld>
            <a:endParaRPr lang="en-GB"/>
          </a:p>
        </p:txBody>
      </p:sp>
    </p:spTree>
    <p:extLst>
      <p:ext uri="{BB962C8B-B14F-4D97-AF65-F5344CB8AC3E}">
        <p14:creationId xmlns:p14="http://schemas.microsoft.com/office/powerpoint/2010/main" val="1781175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7" name="Picture Placeholder 26"/>
          <p:cNvSpPr>
            <a:spLocks noGrp="1"/>
          </p:cNvSpPr>
          <p:nvPr>
            <p:ph type="pic" sz="quarter" idx="10"/>
          </p:nvPr>
        </p:nvSpPr>
        <p:spPr>
          <a:xfrm>
            <a:off x="0" y="1039901"/>
            <a:ext cx="9144000" cy="5824800"/>
          </a:xfrm>
          <a:solidFill>
            <a:schemeClr val="bg1">
              <a:lumMod val="75000"/>
            </a:schemeClr>
          </a:solidFill>
        </p:spPr>
        <p:txBody>
          <a:bodyPr anchor="ctr" anchorCtr="0"/>
          <a:lstStyle>
            <a:lvl1pPr algn="ctr">
              <a:buNone/>
              <a:defRPr/>
            </a:lvl1pPr>
          </a:lstStyle>
          <a:p>
            <a:r>
              <a:rPr lang="en-US"/>
              <a:t>Click icon to add picture</a:t>
            </a:r>
            <a:endParaRPr lang="en-AU" dirty="0"/>
          </a:p>
        </p:txBody>
      </p:sp>
      <p:sp>
        <p:nvSpPr>
          <p:cNvPr id="2" name="Title 1"/>
          <p:cNvSpPr>
            <a:spLocks noGrp="1"/>
          </p:cNvSpPr>
          <p:nvPr>
            <p:ph type="ctrTitle"/>
          </p:nvPr>
        </p:nvSpPr>
        <p:spPr>
          <a:xfrm>
            <a:off x="-318" y="1342800"/>
            <a:ext cx="4716000" cy="1656000"/>
          </a:xfrm>
          <a:solidFill>
            <a:srgbClr val="ECE4CD">
              <a:alpha val="89804"/>
            </a:srgbClr>
          </a:solidFill>
          <a:ln>
            <a:noFill/>
          </a:ln>
        </p:spPr>
        <p:txBody>
          <a:bodyPr tIns="0" bIns="252000">
            <a:normAutofit/>
          </a:bodyPr>
          <a:lstStyle>
            <a:lvl1pPr marL="444500" indent="0" algn="l">
              <a:defRPr sz="3400" b="0">
                <a:latin typeface="+mj-lt"/>
              </a:defRPr>
            </a:lvl1pPr>
          </a:lstStyle>
          <a:p>
            <a:r>
              <a:rPr lang="en-US"/>
              <a:t>Click to edit Master title style</a:t>
            </a:r>
            <a:endParaRPr lang="en-AU" dirty="0"/>
          </a:p>
        </p:txBody>
      </p:sp>
      <p:sp>
        <p:nvSpPr>
          <p:cNvPr id="3" name="Subtitle 2"/>
          <p:cNvSpPr>
            <a:spLocks noGrp="1"/>
          </p:cNvSpPr>
          <p:nvPr>
            <p:ph type="subTitle" idx="1"/>
          </p:nvPr>
        </p:nvSpPr>
        <p:spPr>
          <a:xfrm>
            <a:off x="504636" y="2714400"/>
            <a:ext cx="4212000" cy="288000"/>
          </a:xfrm>
          <a:solidFill>
            <a:srgbClr val="000000">
              <a:alpha val="65098"/>
            </a:srgbClr>
          </a:solidFill>
          <a:ln>
            <a:noFill/>
          </a:ln>
        </p:spPr>
        <p:txBody>
          <a:bodyPr tIns="0" bIns="0" anchor="ctr" anchorCtr="0">
            <a:normAutofit/>
          </a:bodyPr>
          <a:lstStyle>
            <a:lvl1pPr marL="104775" indent="0" algn="l">
              <a:buNone/>
              <a:defRPr sz="850" b="1" cap="all" baseline="0">
                <a:solidFill>
                  <a:schemeClr val="bg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dirty="0"/>
          </a:p>
        </p:txBody>
      </p:sp>
      <p:sp>
        <p:nvSpPr>
          <p:cNvPr id="10" name="Text Placeholder 13"/>
          <p:cNvSpPr>
            <a:spLocks noGrp="1"/>
          </p:cNvSpPr>
          <p:nvPr>
            <p:ph type="body" sz="quarter" idx="14" hasCustomPrompt="1"/>
          </p:nvPr>
        </p:nvSpPr>
        <p:spPr>
          <a:xfrm>
            <a:off x="0" y="1036970"/>
            <a:ext cx="9144000" cy="306000"/>
          </a:xfrm>
          <a:solidFill>
            <a:srgbClr val="ECE4CD">
              <a:alpha val="89804"/>
            </a:srgbClr>
          </a:solidFill>
        </p:spPr>
        <p:txBody>
          <a:bodyPr vert="horz" lIns="91440" tIns="45720" rIns="91440" bIns="45720" rtlCol="0" anchor="ctr" anchorCtr="0">
            <a:noAutofit/>
          </a:bodyPr>
          <a:lstStyle>
            <a:lvl1pPr marL="476250" indent="0" algn="l" defTabSz="914400" rtl="0" eaLnBrk="1" latinLnBrk="0" hangingPunct="1">
              <a:spcBef>
                <a:spcPts val="0"/>
              </a:spcBef>
              <a:buClr>
                <a:srgbClr val="1A1A1A"/>
              </a:buClr>
              <a:buFont typeface="Arial" pitchFamily="34" charset="0"/>
              <a:buNone/>
              <a:defRPr lang="en-US" sz="850" b="1" kern="1200" cap="all" baseline="0" dirty="0" smtClean="0">
                <a:solidFill>
                  <a:srgbClr val="1A1A1A"/>
                </a:solidFill>
                <a:latin typeface="+mj-lt"/>
                <a:ea typeface="+mj-ea"/>
                <a:cs typeface="Arial" pitchFamily="34" charset="0"/>
              </a:defRPr>
            </a:lvl1pPr>
            <a:lvl2pPr marL="476250" indent="0" algn="l" defTabSz="914400" rtl="0" eaLnBrk="1" latinLnBrk="0" hangingPunct="1">
              <a:spcBef>
                <a:spcPts val="0"/>
              </a:spcBef>
              <a:buClr>
                <a:srgbClr val="1A1A1A"/>
              </a:buClr>
              <a:buFont typeface="Arial" pitchFamily="34" charset="0"/>
              <a:buNone/>
              <a:defRPr lang="en-US" sz="1000" b="0" kern="1200" cap="all" baseline="0" dirty="0" smtClean="0">
                <a:solidFill>
                  <a:schemeClr val="bg1"/>
                </a:solidFill>
                <a:latin typeface="+mj-lt"/>
                <a:ea typeface="+mj-ea"/>
                <a:cs typeface="Arial" pitchFamily="34" charset="0"/>
              </a:defRPr>
            </a:lvl2pPr>
            <a:lvl3pPr marL="476250" indent="0" algn="l" defTabSz="914400" rtl="0" eaLnBrk="1" latinLnBrk="0" hangingPunct="1">
              <a:spcBef>
                <a:spcPts val="0"/>
              </a:spcBef>
              <a:buClr>
                <a:srgbClr val="1A1A1A"/>
              </a:buClr>
              <a:buFont typeface="Arial" pitchFamily="34" charset="0"/>
              <a:buNone/>
              <a:defRPr lang="en-US" sz="1000" b="0" kern="1200" cap="all" baseline="0" dirty="0" smtClean="0">
                <a:solidFill>
                  <a:schemeClr val="bg1"/>
                </a:solidFill>
                <a:latin typeface="+mj-lt"/>
                <a:ea typeface="+mj-ea"/>
                <a:cs typeface="Arial" pitchFamily="34" charset="0"/>
              </a:defRPr>
            </a:lvl3pPr>
            <a:lvl4pPr marL="476250" indent="0" algn="l" defTabSz="914400" rtl="0" eaLnBrk="1" latinLnBrk="0" hangingPunct="1">
              <a:spcBef>
                <a:spcPts val="0"/>
              </a:spcBef>
              <a:buClr>
                <a:srgbClr val="1A1A1A"/>
              </a:buClr>
              <a:buFont typeface="Arial" pitchFamily="34" charset="0"/>
              <a:buNone/>
              <a:defRPr lang="en-US" sz="1000" b="0" kern="1200" cap="all" baseline="0" dirty="0" smtClean="0">
                <a:solidFill>
                  <a:schemeClr val="bg1"/>
                </a:solidFill>
                <a:latin typeface="+mj-lt"/>
                <a:ea typeface="+mj-ea"/>
                <a:cs typeface="Arial" pitchFamily="34" charset="0"/>
              </a:defRPr>
            </a:lvl4pPr>
            <a:lvl5pPr marL="476250" indent="0" algn="l" defTabSz="914400" rtl="0" eaLnBrk="1" latinLnBrk="0" hangingPunct="1">
              <a:spcBef>
                <a:spcPts val="0"/>
              </a:spcBef>
              <a:buClr>
                <a:srgbClr val="1A1A1A"/>
              </a:buClr>
              <a:buFont typeface="Arial" pitchFamily="34" charset="0"/>
              <a:buNone/>
              <a:defRPr lang="en-AU" sz="1000" b="0" kern="1200" cap="all" baseline="0" dirty="0">
                <a:solidFill>
                  <a:schemeClr val="bg1"/>
                </a:solidFill>
                <a:latin typeface="+mj-lt"/>
                <a:ea typeface="+mj-ea"/>
                <a:cs typeface="Arial" pitchFamily="34" charset="0"/>
              </a:defRPr>
            </a:lvl5pPr>
          </a:lstStyle>
          <a:p>
            <a:pPr lvl="0"/>
            <a:r>
              <a:rPr lang="en-US" dirty="0"/>
              <a:t>                   </a:t>
            </a:r>
            <a:endParaRPr lang="en-AU" dirty="0"/>
          </a:p>
        </p:txBody>
      </p:sp>
      <p:grpSp>
        <p:nvGrpSpPr>
          <p:cNvPr id="3186" name="Group 3185"/>
          <p:cNvGrpSpPr/>
          <p:nvPr userDrawn="1"/>
        </p:nvGrpSpPr>
        <p:grpSpPr>
          <a:xfrm>
            <a:off x="-318" y="0"/>
            <a:ext cx="9144318" cy="1036970"/>
            <a:chOff x="-318" y="0"/>
            <a:chExt cx="9144318" cy="1036970"/>
          </a:xfrm>
        </p:grpSpPr>
        <p:sp>
          <p:nvSpPr>
            <p:cNvPr id="3185" name="Rectangle 3184"/>
            <p:cNvSpPr/>
            <p:nvPr userDrawn="1"/>
          </p:nvSpPr>
          <p:spPr>
            <a:xfrm>
              <a:off x="-318" y="0"/>
              <a:ext cx="9144318" cy="10369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2" descr="File:NUST Vector.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34216"/>
              <a:ext cx="761295" cy="75980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1032143" y="283288"/>
              <a:ext cx="2412840" cy="461665"/>
            </a:xfrm>
            <a:prstGeom prst="rect">
              <a:avLst/>
            </a:prstGeom>
            <a:noFill/>
          </p:spPr>
          <p:txBody>
            <a:bodyPr wrap="none" rtlCol="0">
              <a:spAutoFit/>
            </a:bodyPr>
            <a:lstStyle/>
            <a:p>
              <a:pPr algn="l"/>
              <a:r>
                <a:rPr lang="en-US" sz="1200" dirty="0">
                  <a:solidFill>
                    <a:schemeClr val="bg1"/>
                  </a:solidFill>
                  <a:latin typeface="+mj-lt"/>
                  <a:cs typeface="Times New Roman" panose="02020603050405020304" pitchFamily="18" charset="0"/>
                </a:rPr>
                <a:t>NATIONAL UNIVERSITY OF</a:t>
              </a:r>
            </a:p>
            <a:p>
              <a:pPr algn="l"/>
              <a:r>
                <a:rPr lang="en-US" sz="1200" dirty="0">
                  <a:solidFill>
                    <a:schemeClr val="bg1"/>
                  </a:solidFill>
                  <a:latin typeface="+mj-lt"/>
                  <a:cs typeface="Times New Roman" panose="02020603050405020304" pitchFamily="18" charset="0"/>
                </a:rPr>
                <a:t>SCIENCES AND TECHNOLGOY</a:t>
              </a: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ck Banner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Content Placeholder 2"/>
          <p:cNvSpPr>
            <a:spLocks noGrp="1"/>
          </p:cNvSpPr>
          <p:nvPr>
            <p:ph idx="1"/>
          </p:nvPr>
        </p:nvSpPr>
        <p:spPr/>
        <p:txBody>
          <a:bodyPr/>
          <a:lstStyle>
            <a:lvl5pPr>
              <a:defRPr sz="1200"/>
            </a:lvl5pPr>
          </a:lstStyle>
          <a:p>
            <a:pPr lvl="0"/>
            <a:r>
              <a:rPr lang="en-US"/>
              <a:t>Click to edit Master text styles</a:t>
            </a:r>
          </a:p>
          <a:p>
            <a:pPr lvl="1"/>
            <a:r>
              <a:rPr lang="en-US"/>
              <a:t>Second level</a:t>
            </a:r>
          </a:p>
          <a:p>
            <a:pPr lvl="2"/>
            <a:r>
              <a:rPr lang="en-US"/>
              <a:t>Third level</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Shafait: AI &amp; Machine Learning</a:t>
            </a:r>
            <a:endParaRPr lang="en-AU" dirty="0"/>
          </a:p>
        </p:txBody>
      </p:sp>
      <p:sp>
        <p:nvSpPr>
          <p:cNvPr id="12" name="Rectangle 11"/>
          <p:cNvSpPr/>
          <p:nvPr userDrawn="1"/>
        </p:nvSpPr>
        <p:spPr>
          <a:xfrm>
            <a:off x="0" y="0"/>
            <a:ext cx="9144000" cy="108000"/>
          </a:xfrm>
          <a:prstGeom prst="rect">
            <a:avLst/>
          </a:prstGeom>
          <a:solidFill>
            <a:srgbClr val="FFFFFF"/>
          </a:solidFill>
          <a:ln>
            <a:noFill/>
          </a:ln>
        </p:spPr>
        <p:txBody>
          <a:bodyPr vert="horz" lIns="91440" tIns="45720" rIns="91440" bIns="45720" rtlCol="0" anchor="ctr">
            <a:normAutofit fontScale="25000" lnSpcReduction="20000"/>
          </a:bodyPr>
          <a:lstStyle/>
          <a:p>
            <a:pPr marL="444500" indent="0" algn="l" defTabSz="914400" rtl="0" eaLnBrk="1" latinLnBrk="0" hangingPunct="1">
              <a:spcBef>
                <a:spcPct val="0"/>
              </a:spcBef>
              <a:buNone/>
            </a:pPr>
            <a:endParaRPr lang="en-AU" sz="3400" b="1" kern="1200" dirty="0">
              <a:solidFill>
                <a:schemeClr val="tx1"/>
              </a:solidFill>
              <a:latin typeface="Arial" pitchFamily="34" charset="0"/>
              <a:ea typeface="+mj-ea"/>
              <a:cs typeface="Arial" pitchFamily="34" charset="0"/>
            </a:endParaRPr>
          </a:p>
        </p:txBody>
      </p:sp>
      <p:sp>
        <p:nvSpPr>
          <p:cNvPr id="19" name="Slide Number Placeholder 5"/>
          <p:cNvSpPr>
            <a:spLocks noGrp="1"/>
          </p:cNvSpPr>
          <p:nvPr>
            <p:ph type="sldNum" sz="quarter" idx="4"/>
          </p:nvPr>
        </p:nvSpPr>
        <p:spPr>
          <a:xfrm>
            <a:off x="8451290"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pPr algn="l"/>
            <a:r>
              <a:rPr lang="en-AU" b="1" dirty="0">
                <a:sym typeface="Symbol"/>
              </a:rPr>
              <a:t> </a:t>
            </a:r>
            <a:fld id="{CEA3B86A-D8D9-41B4-AC9E-71B6F5E22BD6}" type="slidenum">
              <a:rPr lang="en-AU" smtClean="0">
                <a:cs typeface="Times New Roman" pitchFamily="18" charset="0"/>
              </a:rPr>
              <a:pPr algn="l"/>
              <a:t>‹#›</a:t>
            </a:fld>
            <a:endParaRPr lang="en-AU" dirty="0">
              <a:cs typeface="Times New Roman" pitchFamily="18" charset="0"/>
            </a:endParaRPr>
          </a:p>
        </p:txBody>
      </p:sp>
      <p:sp>
        <p:nvSpPr>
          <p:cNvPr id="11" name="Date Placeholder 3"/>
          <p:cNvSpPr>
            <a:spLocks noGrp="1"/>
          </p:cNvSpPr>
          <p:nvPr>
            <p:ph type="dt" sz="half" idx="2"/>
          </p:nvPr>
        </p:nvSpPr>
        <p:spPr>
          <a:xfrm>
            <a:off x="467544" y="6473825"/>
            <a:ext cx="864096" cy="365125"/>
          </a:xfrm>
          <a:prstGeom prst="rect">
            <a:avLst/>
          </a:prstGeom>
        </p:spPr>
        <p:txBody>
          <a:bodyPr vert="horz" lIns="91440" tIns="45720" rIns="91440" bIns="45720" rtlCol="0" anchor="ctr"/>
          <a:lstStyle>
            <a:lvl1pPr algn="l">
              <a:defRPr sz="1000">
                <a:solidFill>
                  <a:schemeClr val="tx1"/>
                </a:solidFill>
                <a:latin typeface="+mj-lt"/>
              </a:defRPr>
            </a:lvl1pPr>
          </a:lstStyle>
          <a:p>
            <a:fld id="{CB5D8D6A-36B0-421B-A183-C31787BDF922}" type="datetime1">
              <a:rPr lang="en-US" smtClean="0"/>
              <a:t>8/5/2024</a:t>
            </a:fld>
            <a:endParaRPr lang="en-AU" dirty="0"/>
          </a:p>
        </p:txBody>
      </p:sp>
      <p:grpSp>
        <p:nvGrpSpPr>
          <p:cNvPr id="18" name="Group 17"/>
          <p:cNvGrpSpPr/>
          <p:nvPr userDrawn="1"/>
        </p:nvGrpSpPr>
        <p:grpSpPr>
          <a:xfrm>
            <a:off x="-318" y="0"/>
            <a:ext cx="9144318" cy="1036970"/>
            <a:chOff x="-318" y="0"/>
            <a:chExt cx="9144318" cy="1036970"/>
          </a:xfrm>
        </p:grpSpPr>
        <p:sp>
          <p:nvSpPr>
            <p:cNvPr id="20" name="Rectangle 19"/>
            <p:cNvSpPr/>
            <p:nvPr userDrawn="1"/>
          </p:nvSpPr>
          <p:spPr>
            <a:xfrm>
              <a:off x="-318" y="0"/>
              <a:ext cx="9144318" cy="10369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1" name="Picture 2" descr="File:NUST Vector.sv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34216"/>
              <a:ext cx="761295" cy="759808"/>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1032143" y="283288"/>
              <a:ext cx="2412840" cy="461665"/>
            </a:xfrm>
            <a:prstGeom prst="rect">
              <a:avLst/>
            </a:prstGeom>
            <a:noFill/>
          </p:spPr>
          <p:txBody>
            <a:bodyPr wrap="none" rtlCol="0">
              <a:spAutoFit/>
            </a:bodyPr>
            <a:lstStyle/>
            <a:p>
              <a:pPr algn="l"/>
              <a:r>
                <a:rPr lang="en-US" sz="1200" dirty="0">
                  <a:solidFill>
                    <a:schemeClr val="bg1"/>
                  </a:solidFill>
                  <a:latin typeface="+mj-lt"/>
                  <a:cs typeface="Times New Roman" panose="02020603050405020304" pitchFamily="18" charset="0"/>
                </a:rPr>
                <a:t>NATIONAL UNIVERSITY OF</a:t>
              </a:r>
            </a:p>
            <a:p>
              <a:pPr algn="l"/>
              <a:r>
                <a:rPr lang="en-US" sz="1200" dirty="0">
                  <a:solidFill>
                    <a:schemeClr val="bg1"/>
                  </a:solidFill>
                  <a:latin typeface="+mj-lt"/>
                  <a:cs typeface="Times New Roman" panose="02020603050405020304" pitchFamily="18" charset="0"/>
                </a:rPr>
                <a:t>SCIENCES AND TECHNOLGOY</a:t>
              </a: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lour Strip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16" name="Slide Number Placeholder 5"/>
          <p:cNvSpPr>
            <a:spLocks noGrp="1"/>
          </p:cNvSpPr>
          <p:nvPr>
            <p:ph type="sldNum" sz="quarter" idx="4"/>
          </p:nvPr>
        </p:nvSpPr>
        <p:spPr>
          <a:xfrm>
            <a:off x="8451290"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pPr algn="l"/>
            <a:r>
              <a:rPr lang="en-AU" b="1" dirty="0">
                <a:sym typeface="Symbol"/>
              </a:rPr>
              <a:t> </a:t>
            </a:r>
            <a:fld id="{CEA3B86A-D8D9-41B4-AC9E-71B6F5E22BD6}" type="slidenum">
              <a:rPr lang="en-AU" smtClean="0">
                <a:cs typeface="Times New Roman" pitchFamily="18" charset="0"/>
              </a:rPr>
              <a:pPr algn="l"/>
              <a:t>‹#›</a:t>
            </a:fld>
            <a:endParaRPr lang="en-AU" dirty="0">
              <a:cs typeface="Times New Roman" pitchFamily="18" charset="0"/>
            </a:endParaRPr>
          </a:p>
        </p:txBody>
      </p:sp>
      <p:sp>
        <p:nvSpPr>
          <p:cNvPr id="6" name="Date Placeholder 3"/>
          <p:cNvSpPr>
            <a:spLocks noGrp="1"/>
          </p:cNvSpPr>
          <p:nvPr>
            <p:ph type="dt" sz="half" idx="2"/>
          </p:nvPr>
        </p:nvSpPr>
        <p:spPr>
          <a:xfrm>
            <a:off x="467544" y="6473825"/>
            <a:ext cx="864096" cy="365125"/>
          </a:xfrm>
          <a:prstGeom prst="rect">
            <a:avLst/>
          </a:prstGeom>
        </p:spPr>
        <p:txBody>
          <a:bodyPr vert="horz" lIns="91440" tIns="45720" rIns="91440" bIns="45720" rtlCol="0" anchor="ctr"/>
          <a:lstStyle>
            <a:lvl1pPr algn="l">
              <a:defRPr sz="1000">
                <a:solidFill>
                  <a:schemeClr val="tx1"/>
                </a:solidFill>
                <a:latin typeface="+mj-lt"/>
              </a:defRPr>
            </a:lvl1pPr>
          </a:lstStyle>
          <a:p>
            <a:fld id="{7E07555F-F25E-40FD-954E-C9B6D6F95607}" type="datetime1">
              <a:rPr lang="en-US" smtClean="0"/>
              <a:t>8/5/2024</a:t>
            </a:fld>
            <a:endParaRPr lang="en-AU" dirty="0"/>
          </a:p>
        </p:txBody>
      </p:sp>
      <p:sp>
        <p:nvSpPr>
          <p:cNvPr id="7" name="Footer Placeholder 4"/>
          <p:cNvSpPr>
            <a:spLocks noGrp="1"/>
          </p:cNvSpPr>
          <p:nvPr>
            <p:ph type="ftr" sz="quarter" idx="3"/>
          </p:nvPr>
        </p:nvSpPr>
        <p:spPr>
          <a:xfrm>
            <a:off x="1475656" y="6473825"/>
            <a:ext cx="6336704" cy="365125"/>
          </a:xfrm>
          <a:prstGeom prst="rect">
            <a:avLst/>
          </a:prstGeom>
        </p:spPr>
        <p:txBody>
          <a:bodyPr vert="horz" lIns="91440" tIns="45720" rIns="91440" bIns="45720" rtlCol="0" anchor="ctr"/>
          <a:lstStyle>
            <a:lvl1pPr algn="ctr">
              <a:defRPr sz="1000">
                <a:solidFill>
                  <a:schemeClr val="tx1"/>
                </a:solidFill>
                <a:latin typeface="+mj-lt"/>
              </a:defRPr>
            </a:lvl1pPr>
          </a:lstStyle>
          <a:p>
            <a:r>
              <a:rPr lang="en-US"/>
              <a:t>Shafait: AI &amp; Machine Learning</a:t>
            </a:r>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02006"/>
            <a:ext cx="4040188" cy="3724157"/>
          </a:xfrm>
        </p:spPr>
        <p:txBody>
          <a:bodyPr/>
          <a:lstStyle>
            <a:lvl1pPr>
              <a:defRPr sz="1800"/>
            </a:lvl1pPr>
            <a:lvl2pPr>
              <a:defRPr sz="18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02006"/>
            <a:ext cx="4041775" cy="3724157"/>
          </a:xfrm>
        </p:spPr>
        <p:txBody>
          <a:bodyPr/>
          <a:lstStyle>
            <a:lvl1pPr>
              <a:defRPr sz="1800"/>
            </a:lvl1pPr>
            <a:lvl2pPr>
              <a:defRPr sz="18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8" name="Footer Placeholder 7"/>
          <p:cNvSpPr>
            <a:spLocks noGrp="1"/>
          </p:cNvSpPr>
          <p:nvPr>
            <p:ph type="ftr" sz="quarter" idx="11"/>
          </p:nvPr>
        </p:nvSpPr>
        <p:spPr/>
        <p:txBody>
          <a:bodyPr/>
          <a:lstStyle/>
          <a:p>
            <a:r>
              <a:rPr lang="en-US"/>
              <a:t>Shafait: AI &amp; Machine Learning</a:t>
            </a:r>
            <a:endParaRPr lang="en-AU"/>
          </a:p>
        </p:txBody>
      </p:sp>
      <p:sp>
        <p:nvSpPr>
          <p:cNvPr id="10" name="Slide Number Placeholder 5"/>
          <p:cNvSpPr>
            <a:spLocks noGrp="1"/>
          </p:cNvSpPr>
          <p:nvPr>
            <p:ph type="sldNum" sz="quarter" idx="12"/>
          </p:nvPr>
        </p:nvSpPr>
        <p:spPr>
          <a:xfrm>
            <a:off x="8451290"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pPr algn="l"/>
            <a:r>
              <a:rPr lang="en-AU" b="1" dirty="0">
                <a:sym typeface="Symbol"/>
              </a:rPr>
              <a:t> </a:t>
            </a:r>
            <a:fld id="{CEA3B86A-D8D9-41B4-AC9E-71B6F5E22BD6}" type="slidenum">
              <a:rPr lang="en-AU" smtClean="0">
                <a:cs typeface="Times New Roman" pitchFamily="18" charset="0"/>
              </a:rPr>
              <a:pPr algn="l"/>
              <a:t>‹#›</a:t>
            </a:fld>
            <a:endParaRPr lang="en-AU" dirty="0">
              <a:cs typeface="Times New Roman" pitchFamily="18" charset="0"/>
            </a:endParaRPr>
          </a:p>
        </p:txBody>
      </p:sp>
      <p:sp>
        <p:nvSpPr>
          <p:cNvPr id="9" name="Date Placeholder 3"/>
          <p:cNvSpPr>
            <a:spLocks noGrp="1"/>
          </p:cNvSpPr>
          <p:nvPr>
            <p:ph type="dt" sz="half" idx="13"/>
          </p:nvPr>
        </p:nvSpPr>
        <p:spPr>
          <a:xfrm>
            <a:off x="467544" y="6473825"/>
            <a:ext cx="864096" cy="365125"/>
          </a:xfrm>
          <a:prstGeom prst="rect">
            <a:avLst/>
          </a:prstGeom>
        </p:spPr>
        <p:txBody>
          <a:bodyPr vert="horz" lIns="91440" tIns="45720" rIns="91440" bIns="45720" rtlCol="0" anchor="ctr"/>
          <a:lstStyle>
            <a:lvl1pPr algn="l">
              <a:defRPr sz="1000">
                <a:solidFill>
                  <a:schemeClr val="tx1"/>
                </a:solidFill>
                <a:latin typeface="+mj-lt"/>
              </a:defRPr>
            </a:lvl1pPr>
          </a:lstStyle>
          <a:p>
            <a:fld id="{44EFCFC8-9662-4C07-9127-E0B778E5FC03}" type="datetime1">
              <a:rPr lang="en-US" smtClean="0"/>
              <a:t>8/5/2024</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Shafait: AI &amp; Machine Learning</a:t>
            </a:r>
            <a:endParaRPr lang="en-AU"/>
          </a:p>
        </p:txBody>
      </p:sp>
      <p:sp>
        <p:nvSpPr>
          <p:cNvPr id="5" name="Slide Number Placeholder 5"/>
          <p:cNvSpPr>
            <a:spLocks noGrp="1"/>
          </p:cNvSpPr>
          <p:nvPr>
            <p:ph type="sldNum" sz="quarter" idx="4"/>
          </p:nvPr>
        </p:nvSpPr>
        <p:spPr>
          <a:xfrm>
            <a:off x="8451290"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pPr algn="l"/>
            <a:r>
              <a:rPr lang="en-AU" b="1" dirty="0">
                <a:sym typeface="Symbol"/>
              </a:rPr>
              <a:t> </a:t>
            </a:r>
            <a:fld id="{CEA3B86A-D8D9-41B4-AC9E-71B6F5E22BD6}" type="slidenum">
              <a:rPr lang="en-AU" smtClean="0">
                <a:cs typeface="Times New Roman" pitchFamily="18" charset="0"/>
              </a:rPr>
              <a:pPr algn="l"/>
              <a:t>‹#›</a:t>
            </a:fld>
            <a:endParaRPr lang="en-AU" dirty="0">
              <a:cs typeface="Times New Roman" pitchFamily="18" charset="0"/>
            </a:endParaRPr>
          </a:p>
        </p:txBody>
      </p:sp>
      <p:sp>
        <p:nvSpPr>
          <p:cNvPr id="4" name="Date Placeholder 3"/>
          <p:cNvSpPr>
            <a:spLocks noGrp="1"/>
          </p:cNvSpPr>
          <p:nvPr>
            <p:ph type="dt" sz="half" idx="2"/>
          </p:nvPr>
        </p:nvSpPr>
        <p:spPr>
          <a:xfrm>
            <a:off x="467544" y="6473825"/>
            <a:ext cx="864096" cy="365125"/>
          </a:xfrm>
          <a:prstGeom prst="rect">
            <a:avLst/>
          </a:prstGeom>
        </p:spPr>
        <p:txBody>
          <a:bodyPr vert="horz" lIns="91440" tIns="45720" rIns="91440" bIns="45720" rtlCol="0" anchor="ctr"/>
          <a:lstStyle>
            <a:lvl1pPr algn="l">
              <a:defRPr sz="1000">
                <a:solidFill>
                  <a:schemeClr val="tx1"/>
                </a:solidFill>
                <a:latin typeface="+mj-lt"/>
              </a:defRPr>
            </a:lvl1pPr>
          </a:lstStyle>
          <a:p>
            <a:fld id="{FA8E3CF6-49A4-468B-9B14-8C23056BC9DD}" type="datetime1">
              <a:rPr lang="en-US" smtClean="0"/>
              <a:t>8/5/2024</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Click to edit Master title style</a:t>
            </a:r>
            <a:endParaRPr lang="en-US"/>
          </a:p>
        </p:txBody>
      </p:sp>
      <p:sp>
        <p:nvSpPr>
          <p:cNvPr id="3" name="Content Placeholder 2"/>
          <p:cNvSpPr>
            <a:spLocks noGrp="1"/>
          </p:cNvSpPr>
          <p:nvPr>
            <p:ph sz="half" idx="1"/>
          </p:nvPr>
        </p:nvSpPr>
        <p:spPr>
          <a:xfrm>
            <a:off x="457200" y="1673353"/>
            <a:ext cx="4038601" cy="4718304"/>
          </a:xfrm>
        </p:spPr>
        <p:txBody>
          <a:bodyPr/>
          <a:lstStyle>
            <a:lvl1pPr>
              <a:defRPr sz="2800"/>
            </a:lvl1pPr>
            <a:lvl2pPr>
              <a:defRPr sz="2500"/>
            </a:lvl2pPr>
            <a:lvl3pPr>
              <a:defRPr sz="1900"/>
            </a:lvl3pPr>
            <a:lvl4pPr>
              <a:defRPr sz="1800"/>
            </a:lvl4pPr>
            <a:lvl5pPr>
              <a:defRPr sz="1800"/>
            </a:lvl5pPr>
            <a:lvl6pPr>
              <a:defRPr sz="1800"/>
            </a:lvl6pPr>
            <a:lvl7pPr>
              <a:defRPr sz="1800"/>
            </a:lvl7pPr>
            <a:lvl8pPr>
              <a:defRPr sz="1800"/>
            </a:lvl8pPr>
            <a:lvl9pPr>
              <a:defRPr sz="18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endParaRPr lang="en-US" dirty="0"/>
          </a:p>
        </p:txBody>
      </p:sp>
      <p:sp>
        <p:nvSpPr>
          <p:cNvPr id="4" name="Content Placeholder 3"/>
          <p:cNvSpPr>
            <a:spLocks noGrp="1"/>
          </p:cNvSpPr>
          <p:nvPr>
            <p:ph sz="half" idx="2"/>
          </p:nvPr>
        </p:nvSpPr>
        <p:spPr>
          <a:xfrm>
            <a:off x="4648201" y="1673353"/>
            <a:ext cx="4038601" cy="4718304"/>
          </a:xfrm>
        </p:spPr>
        <p:txBody>
          <a:bodyPr/>
          <a:lstStyle>
            <a:lvl1pPr>
              <a:defRPr sz="2800"/>
            </a:lvl1pPr>
            <a:lvl2pPr>
              <a:defRPr sz="2500"/>
            </a:lvl2pPr>
            <a:lvl3pPr>
              <a:defRPr sz="1900"/>
            </a:lvl3pPr>
            <a:lvl4pPr>
              <a:defRPr sz="1800"/>
            </a:lvl4pPr>
            <a:lvl5pPr>
              <a:defRPr sz="1800"/>
            </a:lvl5pPr>
            <a:lvl6pPr>
              <a:defRPr sz="1800"/>
            </a:lvl6pPr>
            <a:lvl7pPr>
              <a:defRPr sz="1800"/>
            </a:lvl7pPr>
            <a:lvl8pPr>
              <a:defRPr sz="1800"/>
            </a:lvl8pPr>
            <a:lvl9pPr>
              <a:defRPr sz="1800"/>
            </a:lvl9pPr>
          </a:lstStyle>
          <a:p>
            <a:pPr lvl="0"/>
            <a:r>
              <a:rPr lang="de-DE"/>
              <a:t>Click to edit Master text styles</a:t>
            </a:r>
          </a:p>
          <a:p>
            <a:pPr lvl="1"/>
            <a:r>
              <a:rPr lang="de-DE"/>
              <a:t>Second level</a:t>
            </a:r>
          </a:p>
          <a:p>
            <a:pPr lvl="2"/>
            <a:r>
              <a:rPr lang="de-DE"/>
              <a:t>Third level</a:t>
            </a:r>
          </a:p>
          <a:p>
            <a:pPr lvl="3"/>
            <a:r>
              <a:rPr lang="de-DE"/>
              <a:t>Fourth level</a:t>
            </a:r>
          </a:p>
          <a:p>
            <a:pPr lvl="4"/>
            <a:r>
              <a:rPr lang="de-DE"/>
              <a:t>Fifth level</a:t>
            </a:r>
            <a:endParaRPr lang="en-US" dirty="0"/>
          </a:p>
        </p:txBody>
      </p:sp>
      <p:sp>
        <p:nvSpPr>
          <p:cNvPr id="5" name="Date Placeholder 4"/>
          <p:cNvSpPr>
            <a:spLocks noGrp="1"/>
          </p:cNvSpPr>
          <p:nvPr>
            <p:ph type="dt" sz="half" idx="10"/>
          </p:nvPr>
        </p:nvSpPr>
        <p:spPr/>
        <p:txBody>
          <a:bodyPr/>
          <a:lstStyle/>
          <a:p>
            <a:fld id="{17D3A378-6A6E-4659-82CD-B07E69C102A2}" type="datetime1">
              <a:rPr lang="en-US" smtClean="0"/>
              <a:t>8/5/2024</a:t>
            </a:fld>
            <a:endParaRPr lang="en-US"/>
          </a:p>
        </p:txBody>
      </p:sp>
      <p:sp>
        <p:nvSpPr>
          <p:cNvPr id="6" name="Footer Placeholder 5"/>
          <p:cNvSpPr>
            <a:spLocks noGrp="1"/>
          </p:cNvSpPr>
          <p:nvPr>
            <p:ph type="ftr" sz="quarter" idx="11"/>
          </p:nvPr>
        </p:nvSpPr>
        <p:spPr/>
        <p:txBody>
          <a:bodyPr/>
          <a:lstStyle/>
          <a:p>
            <a:r>
              <a:rPr lang="de-DE"/>
              <a:t>Shafait: AI &amp; Machine Learning</a:t>
            </a:r>
          </a:p>
        </p:txBody>
      </p:sp>
      <p:sp>
        <p:nvSpPr>
          <p:cNvPr id="7" name="Slide Number Placeholder 6"/>
          <p:cNvSpPr>
            <a:spLocks noGrp="1"/>
          </p:cNvSpPr>
          <p:nvPr>
            <p:ph type="sldNum" sz="quarter" idx="12"/>
          </p:nvPr>
        </p:nvSpPr>
        <p:spPr/>
        <p:txBody>
          <a:bodyPr/>
          <a:lstStyle/>
          <a:p>
            <a:fld id="{E9F01FFC-0287-7E41-9708-A427EB01488A}" type="slidenum">
              <a:rPr lang="de-DE" smtClean="0"/>
              <a:pPr/>
              <a:t>‹#›</a:t>
            </a:fld>
            <a:endParaRPr lang="de-DE"/>
          </a:p>
        </p:txBody>
      </p:sp>
    </p:spTree>
    <p:extLst>
      <p:ext uri="{BB962C8B-B14F-4D97-AF65-F5344CB8AC3E}">
        <p14:creationId xmlns:p14="http://schemas.microsoft.com/office/powerpoint/2010/main" val="1093643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Click to edit Master title style</a:t>
            </a:r>
            <a:endParaRPr lang="en-US"/>
          </a:p>
        </p:txBody>
      </p:sp>
      <p:sp>
        <p:nvSpPr>
          <p:cNvPr id="3" name="Date Placeholder 2"/>
          <p:cNvSpPr>
            <a:spLocks noGrp="1"/>
          </p:cNvSpPr>
          <p:nvPr>
            <p:ph type="dt" sz="half" idx="10"/>
          </p:nvPr>
        </p:nvSpPr>
        <p:spPr/>
        <p:txBody>
          <a:bodyPr/>
          <a:lstStyle/>
          <a:p>
            <a:fld id="{DA90F3D4-2186-4942-93ED-179B0FF14D86}" type="datetime1">
              <a:rPr lang="en-US" smtClean="0"/>
              <a:t>8/5/2024</a:t>
            </a:fld>
            <a:endParaRPr lang="en-US"/>
          </a:p>
        </p:txBody>
      </p:sp>
      <p:sp>
        <p:nvSpPr>
          <p:cNvPr id="5" name="Slide Number Placeholder 4"/>
          <p:cNvSpPr>
            <a:spLocks noGrp="1"/>
          </p:cNvSpPr>
          <p:nvPr>
            <p:ph type="sldNum" sz="quarter" idx="12"/>
          </p:nvPr>
        </p:nvSpPr>
        <p:spPr/>
        <p:txBody>
          <a:bodyPr/>
          <a:lstStyle/>
          <a:p>
            <a:fld id="{E9F01FFC-0287-7E41-9708-A427EB01488A}" type="slidenum">
              <a:rPr lang="de-DE" smtClean="0"/>
              <a:pPr/>
              <a:t>‹#›</a:t>
            </a:fld>
            <a:endParaRPr lang="de-DE"/>
          </a:p>
        </p:txBody>
      </p:sp>
    </p:spTree>
    <p:extLst>
      <p:ext uri="{BB962C8B-B14F-4D97-AF65-F5344CB8AC3E}">
        <p14:creationId xmlns:p14="http://schemas.microsoft.com/office/powerpoint/2010/main" val="8811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969" y="6544394"/>
            <a:ext cx="9162000" cy="324000"/>
          </a:xfrm>
          <a:prstGeom prst="rect">
            <a:avLst/>
          </a:prstGeom>
          <a:solidFill>
            <a:srgbClr val="ECE4CD"/>
          </a:solidFill>
          <a:ln>
            <a:noFill/>
          </a:ln>
        </p:spPr>
        <p:style>
          <a:lnRef idx="2">
            <a:schemeClr val="accent1">
              <a:shade val="50000"/>
            </a:schemeClr>
          </a:lnRef>
          <a:fillRef idx="1">
            <a:schemeClr val="accent1"/>
          </a:fillRef>
          <a:effectRef idx="0">
            <a:schemeClr val="accent1"/>
          </a:effectRef>
          <a:fontRef idx="minor">
            <a:schemeClr val="lt1"/>
          </a:fontRef>
        </p:style>
        <p:txBody>
          <a:bodyPr tIns="54000" rtlCol="0" anchor="t" anchorCtr="0"/>
          <a:lstStyle/>
          <a:p>
            <a:pPr marL="6746875" indent="0" algn="l"/>
            <a:endParaRPr lang="en-AU" sz="850" dirty="0">
              <a:solidFill>
                <a:schemeClr val="tx1"/>
              </a:solidFill>
              <a:latin typeface="+mj-lt"/>
            </a:endParaRPr>
          </a:p>
        </p:txBody>
      </p:sp>
      <p:sp>
        <p:nvSpPr>
          <p:cNvPr id="2" name="Title Placeholder 1"/>
          <p:cNvSpPr>
            <a:spLocks noGrp="1"/>
          </p:cNvSpPr>
          <p:nvPr>
            <p:ph type="title"/>
          </p:nvPr>
        </p:nvSpPr>
        <p:spPr>
          <a:xfrm>
            <a:off x="447675" y="1412776"/>
            <a:ext cx="8229600" cy="432048"/>
          </a:xfrm>
          <a:prstGeom prst="rect">
            <a:avLst/>
          </a:prstGeom>
        </p:spPr>
        <p:txBody>
          <a:bodyPr vert="horz" lIns="91440" tIns="45720" rIns="91440" bIns="45720" rtlCol="0" anchor="ctr">
            <a:noAutofit/>
          </a:bodyPr>
          <a:lstStyle/>
          <a:p>
            <a:r>
              <a:rPr lang="en-US" dirty="0"/>
              <a:t>Click to edit Master title style</a:t>
            </a:r>
            <a:endParaRPr lang="en-AU" dirty="0"/>
          </a:p>
        </p:txBody>
      </p:sp>
      <p:sp>
        <p:nvSpPr>
          <p:cNvPr id="3" name="Text Placeholder 2"/>
          <p:cNvSpPr>
            <a:spLocks noGrp="1"/>
          </p:cNvSpPr>
          <p:nvPr>
            <p:ph type="body" idx="1"/>
          </p:nvPr>
        </p:nvSpPr>
        <p:spPr>
          <a:xfrm>
            <a:off x="447675" y="2060848"/>
            <a:ext cx="8229600" cy="41764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p:cNvSpPr>
            <a:spLocks noGrp="1"/>
          </p:cNvSpPr>
          <p:nvPr>
            <p:ph type="ftr" sz="quarter" idx="3"/>
          </p:nvPr>
        </p:nvSpPr>
        <p:spPr>
          <a:xfrm>
            <a:off x="1475656" y="6473825"/>
            <a:ext cx="6336704" cy="365125"/>
          </a:xfrm>
          <a:prstGeom prst="rect">
            <a:avLst/>
          </a:prstGeom>
        </p:spPr>
        <p:txBody>
          <a:bodyPr vert="horz" lIns="91440" tIns="45720" rIns="91440" bIns="45720" rtlCol="0" anchor="ctr"/>
          <a:lstStyle>
            <a:lvl1pPr algn="ctr">
              <a:defRPr sz="1000">
                <a:solidFill>
                  <a:schemeClr val="tx1"/>
                </a:solidFill>
                <a:latin typeface="+mj-lt"/>
              </a:defRPr>
            </a:lvl1pPr>
          </a:lstStyle>
          <a:p>
            <a:r>
              <a:rPr lang="en-US"/>
              <a:t>Shafait: AI &amp; Machine Learning</a:t>
            </a:r>
            <a:endParaRPr lang="en-AU" dirty="0"/>
          </a:p>
        </p:txBody>
      </p:sp>
      <p:sp>
        <p:nvSpPr>
          <p:cNvPr id="10" name="Rectangle 9"/>
          <p:cNvSpPr/>
          <p:nvPr/>
        </p:nvSpPr>
        <p:spPr>
          <a:xfrm>
            <a:off x="0" y="0"/>
            <a:ext cx="9162000" cy="108000"/>
          </a:xfrm>
          <a:prstGeom prst="rect">
            <a:avLst/>
          </a:prstGeom>
          <a:solidFill>
            <a:srgbClr val="ECE4CD"/>
          </a:solidFill>
          <a:ln>
            <a:noFill/>
          </a:ln>
        </p:spPr>
        <p:style>
          <a:lnRef idx="2">
            <a:schemeClr val="accent1">
              <a:shade val="50000"/>
            </a:schemeClr>
          </a:lnRef>
          <a:fillRef idx="1">
            <a:schemeClr val="accent1"/>
          </a:fillRef>
          <a:effectRef idx="0">
            <a:schemeClr val="accent1"/>
          </a:effectRef>
          <a:fontRef idx="minor">
            <a:schemeClr val="lt1"/>
          </a:fontRef>
        </p:style>
        <p:txBody>
          <a:bodyPr tIns="54000" rtlCol="0" anchor="t" anchorCtr="0"/>
          <a:lstStyle/>
          <a:p>
            <a:pPr marL="6762750" indent="0" algn="l"/>
            <a:endParaRPr lang="en-AU" sz="850" dirty="0">
              <a:latin typeface="+mj-lt"/>
            </a:endParaRPr>
          </a:p>
        </p:txBody>
      </p:sp>
      <p:sp>
        <p:nvSpPr>
          <p:cNvPr id="9" name="Slide Number Placeholder 5"/>
          <p:cNvSpPr>
            <a:spLocks noGrp="1"/>
          </p:cNvSpPr>
          <p:nvPr>
            <p:ph type="sldNum" sz="quarter" idx="4"/>
          </p:nvPr>
        </p:nvSpPr>
        <p:spPr>
          <a:xfrm>
            <a:off x="8451290" y="6525344"/>
            <a:ext cx="432047" cy="313606"/>
          </a:xfrm>
          <a:prstGeom prst="rect">
            <a:avLst/>
          </a:prstGeom>
        </p:spPr>
        <p:txBody>
          <a:bodyPr anchor="ctr" anchorCtr="0"/>
          <a:lstStyle>
            <a:lvl1pPr algn="r">
              <a:defRPr lang="en-AU" sz="850" kern="1200" smtClean="0">
                <a:solidFill>
                  <a:schemeClr val="tx1"/>
                </a:solidFill>
                <a:latin typeface="+mj-lt"/>
                <a:ea typeface="+mn-ea"/>
                <a:cs typeface="+mn-cs"/>
              </a:defRPr>
            </a:lvl1pPr>
          </a:lstStyle>
          <a:p>
            <a:pPr algn="l"/>
            <a:r>
              <a:rPr lang="en-AU" b="1" dirty="0">
                <a:sym typeface="Symbol"/>
              </a:rPr>
              <a:t> </a:t>
            </a:r>
            <a:fld id="{CEA3B86A-D8D9-41B4-AC9E-71B6F5E22BD6}" type="slidenum">
              <a:rPr lang="en-AU" smtClean="0">
                <a:cs typeface="Times New Roman" pitchFamily="18" charset="0"/>
              </a:rPr>
              <a:pPr algn="l"/>
              <a:t>‹#›</a:t>
            </a:fld>
            <a:endParaRPr lang="en-AU" dirty="0">
              <a:cs typeface="Times New Roman" pitchFamily="18" charset="0"/>
            </a:endParaRPr>
          </a:p>
        </p:txBody>
      </p:sp>
      <p:sp>
        <p:nvSpPr>
          <p:cNvPr id="8" name="Date Placeholder 3"/>
          <p:cNvSpPr>
            <a:spLocks noGrp="1"/>
          </p:cNvSpPr>
          <p:nvPr>
            <p:ph type="dt" sz="half" idx="2"/>
          </p:nvPr>
        </p:nvSpPr>
        <p:spPr>
          <a:xfrm>
            <a:off x="467544" y="6473825"/>
            <a:ext cx="864096" cy="365125"/>
          </a:xfrm>
          <a:prstGeom prst="rect">
            <a:avLst/>
          </a:prstGeom>
        </p:spPr>
        <p:txBody>
          <a:bodyPr vert="horz" lIns="91440" tIns="45720" rIns="91440" bIns="45720" rtlCol="0" anchor="ctr"/>
          <a:lstStyle>
            <a:lvl1pPr algn="l">
              <a:defRPr sz="1000">
                <a:solidFill>
                  <a:schemeClr val="tx1"/>
                </a:solidFill>
                <a:latin typeface="+mj-lt"/>
              </a:defRPr>
            </a:lvl1pPr>
          </a:lstStyle>
          <a:p>
            <a:fld id="{A710FC87-F570-47BE-A0A2-B65544B4A03C}" type="datetime1">
              <a:rPr lang="en-US" smtClean="0"/>
              <a:t>8/5/2024</a:t>
            </a:fld>
            <a:endParaRPr lang="en-AU" dirty="0"/>
          </a:p>
        </p:txBody>
      </p:sp>
      <p:grpSp>
        <p:nvGrpSpPr>
          <p:cNvPr id="11" name="Group 10"/>
          <p:cNvGrpSpPr/>
          <p:nvPr userDrawn="1"/>
        </p:nvGrpSpPr>
        <p:grpSpPr>
          <a:xfrm>
            <a:off x="-318" y="0"/>
            <a:ext cx="9144318" cy="1036970"/>
            <a:chOff x="-318" y="0"/>
            <a:chExt cx="9144318" cy="1036970"/>
          </a:xfrm>
        </p:grpSpPr>
        <p:sp>
          <p:nvSpPr>
            <p:cNvPr id="12" name="Rectangle 11"/>
            <p:cNvSpPr/>
            <p:nvPr userDrawn="1"/>
          </p:nvSpPr>
          <p:spPr>
            <a:xfrm>
              <a:off x="-318" y="0"/>
              <a:ext cx="9144318" cy="103697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3" name="Picture 2" descr="File:NUST Vector.sv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51520" y="134216"/>
              <a:ext cx="761295" cy="75980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1032143" y="283288"/>
              <a:ext cx="2412840" cy="461665"/>
            </a:xfrm>
            <a:prstGeom prst="rect">
              <a:avLst/>
            </a:prstGeom>
            <a:noFill/>
          </p:spPr>
          <p:txBody>
            <a:bodyPr wrap="none" rtlCol="0">
              <a:spAutoFit/>
            </a:bodyPr>
            <a:lstStyle/>
            <a:p>
              <a:pPr algn="l"/>
              <a:r>
                <a:rPr lang="en-US" sz="1200" dirty="0">
                  <a:solidFill>
                    <a:schemeClr val="bg1"/>
                  </a:solidFill>
                  <a:latin typeface="+mj-lt"/>
                  <a:cs typeface="Times New Roman" panose="02020603050405020304" pitchFamily="18" charset="0"/>
                </a:rPr>
                <a:t>NATIONAL UNIVERSITY OF</a:t>
              </a:r>
            </a:p>
            <a:p>
              <a:pPr algn="l"/>
              <a:r>
                <a:rPr lang="en-US" sz="1200" dirty="0">
                  <a:solidFill>
                    <a:schemeClr val="bg1"/>
                  </a:solidFill>
                  <a:latin typeface="+mj-lt"/>
                  <a:cs typeface="Times New Roman" panose="02020603050405020304" pitchFamily="18" charset="0"/>
                </a:rPr>
                <a:t>SCIENCES AND TECHNOLGOY</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3" r:id="rId4"/>
    <p:sldLayoutId id="2147483655" r:id="rId5"/>
    <p:sldLayoutId id="2147483661" r:id="rId6"/>
    <p:sldLayoutId id="2147483662" r:id="rId7"/>
  </p:sldLayoutIdLst>
  <p:hf hdr="0"/>
  <p:txStyles>
    <p:titleStyle>
      <a:lvl1pPr algn="l" defTabSz="914400" rtl="0" eaLnBrk="1" latinLnBrk="0" hangingPunct="1">
        <a:spcBef>
          <a:spcPct val="0"/>
        </a:spcBef>
        <a:buNone/>
        <a:defRPr sz="2800" b="1" kern="1200">
          <a:solidFill>
            <a:srgbClr val="1A1A1A"/>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1A1A1A"/>
        </a:buClr>
        <a:buFont typeface="Wingdings" pitchFamily="2" charset="2"/>
        <a:buChar char=""/>
        <a:defRPr sz="2400" kern="1200">
          <a:solidFill>
            <a:srgbClr val="1A1A1A"/>
          </a:solidFill>
          <a:latin typeface="Arial" pitchFamily="34" charset="0"/>
          <a:ea typeface="+mn-ea"/>
          <a:cs typeface="Arial" pitchFamily="34" charset="0"/>
        </a:defRPr>
      </a:lvl1pPr>
      <a:lvl2pPr marL="742950" indent="-285750" algn="l" defTabSz="914400" rtl="0" eaLnBrk="1" latinLnBrk="0" hangingPunct="1">
        <a:spcBef>
          <a:spcPct val="20000"/>
        </a:spcBef>
        <a:buClr>
          <a:srgbClr val="1A1A1A"/>
        </a:buClr>
        <a:buFont typeface="Arial" pitchFamily="34" charset="0"/>
        <a:buChar char="•"/>
        <a:defRPr sz="2400" kern="1200">
          <a:solidFill>
            <a:srgbClr val="1A1A1A"/>
          </a:solidFill>
          <a:latin typeface="Arial" pitchFamily="34" charset="0"/>
          <a:ea typeface="+mn-ea"/>
          <a:cs typeface="Arial" pitchFamily="34" charset="0"/>
        </a:defRPr>
      </a:lvl2pPr>
      <a:lvl3pPr marL="1143000" indent="-228600" algn="l" defTabSz="914400" rtl="0" eaLnBrk="1" latinLnBrk="0" hangingPunct="1">
        <a:spcBef>
          <a:spcPct val="20000"/>
        </a:spcBef>
        <a:buClr>
          <a:srgbClr val="1A1A1A"/>
        </a:buClr>
        <a:buFont typeface="Arial" pitchFamily="34" charset="0"/>
        <a:buChar char="–"/>
        <a:defRPr sz="1600" kern="1200">
          <a:solidFill>
            <a:srgbClr val="1A1A1A"/>
          </a:solidFill>
          <a:latin typeface="Arial" pitchFamily="34" charset="0"/>
          <a:ea typeface="+mn-ea"/>
          <a:cs typeface="Arial" pitchFamily="34" charset="0"/>
        </a:defRPr>
      </a:lvl3pPr>
      <a:lvl4pPr marL="1600200" indent="-228600" algn="l" defTabSz="914400" rtl="0" eaLnBrk="1" latinLnBrk="0" hangingPunct="1">
        <a:spcBef>
          <a:spcPct val="20000"/>
        </a:spcBef>
        <a:buClr>
          <a:srgbClr val="1A1A1A"/>
        </a:buClr>
        <a:buFont typeface="Arial" pitchFamily="34" charset="0"/>
        <a:buChar char="–"/>
        <a:defRPr sz="1600" kern="1200">
          <a:solidFill>
            <a:srgbClr val="1A1A1A"/>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oursera.org/learn/machine-learnin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xml"/><Relationship Id="rId7" Type="http://schemas.openxmlformats.org/officeDocument/2006/relationships/image" Target="../media/image11.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3.png"/><Relationship Id="rId5" Type="http://schemas.openxmlformats.org/officeDocument/2006/relationships/package" Target="../embeddings/Microsoft_Word_Document1.docx"/><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archive.ics.uci.edu/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1.jp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tags" Target="../tags/tag8.xml"/><Relationship Id="rId7" Type="http://schemas.openxmlformats.org/officeDocument/2006/relationships/notesSlide" Target="../notesSlides/notesSlide13.xml"/><Relationship Id="rId12" Type="http://schemas.openxmlformats.org/officeDocument/2006/relationships/image" Target="../media/image48.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5.xml"/><Relationship Id="rId11" Type="http://schemas.openxmlformats.org/officeDocument/2006/relationships/image" Target="../media/image47.png"/><Relationship Id="rId5" Type="http://schemas.openxmlformats.org/officeDocument/2006/relationships/tags" Target="../tags/tag10.xml"/><Relationship Id="rId10" Type="http://schemas.openxmlformats.org/officeDocument/2006/relationships/image" Target="../media/image46.png"/><Relationship Id="rId4" Type="http://schemas.openxmlformats.org/officeDocument/2006/relationships/tags" Target="../tags/tag9.xml"/><Relationship Id="rId9" Type="http://schemas.openxmlformats.org/officeDocument/2006/relationships/image" Target="../media/image45.png"/></Relationships>
</file>

<file path=ppt/slides/_rels/slide3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tags" Target="../tags/tag13.xml"/><Relationship Id="rId7" Type="http://schemas.openxmlformats.org/officeDocument/2006/relationships/image" Target="../media/image51.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50.png"/><Relationship Id="rId5" Type="http://schemas.openxmlformats.org/officeDocument/2006/relationships/slideLayout" Target="../slideLayouts/slideLayout7.xml"/><Relationship Id="rId4" Type="http://schemas.openxmlformats.org/officeDocument/2006/relationships/tags" Target="../tags/tag14.xml"/><Relationship Id="rId9" Type="http://schemas.openxmlformats.org/officeDocument/2006/relationships/image" Target="../media/image5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052736"/>
            <a:ext cx="9144000" cy="5184576"/>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extBox 1"/>
          <p:cNvSpPr txBox="1"/>
          <p:nvPr/>
        </p:nvSpPr>
        <p:spPr>
          <a:xfrm>
            <a:off x="1440285" y="1750746"/>
            <a:ext cx="6263446" cy="646331"/>
          </a:xfrm>
          <a:prstGeom prst="rect">
            <a:avLst/>
          </a:prstGeom>
          <a:noFill/>
        </p:spPr>
        <p:txBody>
          <a:bodyPr wrap="none" rtlCol="0">
            <a:spAutoFit/>
          </a:bodyPr>
          <a:lstStyle/>
          <a:p>
            <a:pPr algn="ctr"/>
            <a:r>
              <a:rPr lang="en-AU" sz="3600" b="1" dirty="0"/>
              <a:t>Lecture </a:t>
            </a:r>
            <a:r>
              <a:rPr lang="en-AU" sz="3600" b="1" dirty="0" smtClean="0"/>
              <a:t>05 </a:t>
            </a:r>
            <a:r>
              <a:rPr lang="en-AU" sz="3600" b="1" dirty="0"/>
              <a:t>– Decision Trees</a:t>
            </a:r>
          </a:p>
        </p:txBody>
      </p:sp>
      <p:sp>
        <p:nvSpPr>
          <p:cNvPr id="10" name="TextBox 9"/>
          <p:cNvSpPr txBox="1"/>
          <p:nvPr/>
        </p:nvSpPr>
        <p:spPr>
          <a:xfrm>
            <a:off x="639212" y="3997513"/>
            <a:ext cx="7849264" cy="1323439"/>
          </a:xfrm>
          <a:prstGeom prst="rect">
            <a:avLst/>
          </a:prstGeom>
          <a:noFill/>
        </p:spPr>
        <p:txBody>
          <a:bodyPr wrap="none" rtlCol="0">
            <a:spAutoFit/>
          </a:bodyPr>
          <a:lstStyle/>
          <a:p>
            <a:pPr algn="ctr"/>
            <a:r>
              <a:rPr lang="en-AU" sz="2000" dirty="0" smtClean="0"/>
              <a:t>Thanks to: </a:t>
            </a:r>
            <a:r>
              <a:rPr lang="en-AU" sz="2000" dirty="0" err="1" smtClean="0"/>
              <a:t>Dr.</a:t>
            </a:r>
            <a:r>
              <a:rPr lang="en-AU" sz="2000" dirty="0" smtClean="0"/>
              <a:t> Faisal </a:t>
            </a:r>
            <a:r>
              <a:rPr lang="en-AU" sz="2000" dirty="0" err="1" smtClean="0"/>
              <a:t>Shafait</a:t>
            </a:r>
            <a:r>
              <a:rPr lang="en-AU" sz="2000" dirty="0" smtClean="0"/>
              <a:t> </a:t>
            </a:r>
          </a:p>
          <a:p>
            <a:pPr algn="ctr"/>
            <a:r>
              <a:rPr lang="en-AU" sz="2000" dirty="0" smtClean="0"/>
              <a:t>Associate </a:t>
            </a:r>
            <a:r>
              <a:rPr lang="en-AU" sz="2000" dirty="0"/>
              <a:t>Professor</a:t>
            </a:r>
          </a:p>
          <a:p>
            <a:pPr algn="ctr"/>
            <a:r>
              <a:rPr lang="en-AU" sz="2000" dirty="0"/>
              <a:t>School of Electrical Engineering and Computer Science (SEECS)</a:t>
            </a:r>
          </a:p>
          <a:p>
            <a:pPr algn="ctr"/>
            <a:r>
              <a:rPr lang="en-AU" sz="2000" dirty="0"/>
              <a:t>National University of Sciences and Technology (NUST), Islamabad</a:t>
            </a:r>
          </a:p>
        </p:txBody>
      </p:sp>
      <p:sp>
        <p:nvSpPr>
          <p:cNvPr id="4" name="Rectangle 3"/>
          <p:cNvSpPr/>
          <p:nvPr/>
        </p:nvSpPr>
        <p:spPr>
          <a:xfrm>
            <a:off x="0" y="6237312"/>
            <a:ext cx="9144000" cy="62068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p:cNvSpPr/>
          <p:nvPr/>
        </p:nvSpPr>
        <p:spPr>
          <a:xfrm>
            <a:off x="1440285" y="2397077"/>
            <a:ext cx="6263446" cy="4571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9" name="TextBox 8"/>
          <p:cNvSpPr txBox="1"/>
          <p:nvPr/>
        </p:nvSpPr>
        <p:spPr>
          <a:xfrm>
            <a:off x="2714912" y="3009145"/>
            <a:ext cx="3697872" cy="523220"/>
          </a:xfrm>
          <a:prstGeom prst="rect">
            <a:avLst/>
          </a:prstGeom>
          <a:noFill/>
        </p:spPr>
        <p:txBody>
          <a:bodyPr wrap="none" rtlCol="0">
            <a:spAutoFit/>
          </a:bodyPr>
          <a:lstStyle/>
          <a:p>
            <a:pPr algn="ctr"/>
            <a:r>
              <a:rPr lang="en-AU" sz="2800" b="1" i="1" dirty="0" err="1"/>
              <a:t>Dr.</a:t>
            </a:r>
            <a:r>
              <a:rPr lang="en-AU" sz="2800" b="1" i="1" dirty="0"/>
              <a:t> </a:t>
            </a:r>
            <a:r>
              <a:rPr lang="en-AU" sz="2800" b="1" i="1" dirty="0" smtClean="0"/>
              <a:t>Khuram Shahzad</a:t>
            </a:r>
            <a:endParaRPr lang="en-AU" sz="2800" baseline="30000" dirty="0"/>
          </a:p>
        </p:txBody>
      </p:sp>
      <p:sp>
        <p:nvSpPr>
          <p:cNvPr id="6" name="Rectangle 5"/>
          <p:cNvSpPr/>
          <p:nvPr/>
        </p:nvSpPr>
        <p:spPr>
          <a:xfrm>
            <a:off x="1440284" y="6250423"/>
            <a:ext cx="5724003" cy="369332"/>
          </a:xfrm>
          <a:prstGeom prst="rect">
            <a:avLst/>
          </a:prstGeom>
        </p:spPr>
        <p:txBody>
          <a:bodyPr wrap="square">
            <a:spAutoFit/>
          </a:bodyPr>
          <a:lstStyle/>
          <a:p>
            <a:r>
              <a:rPr lang="en-US" dirty="0">
                <a:hlinkClick r:id="rId3"/>
              </a:rPr>
              <a:t>https://www.coursera.org/learn/machine-learning</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GB" dirty="0">
                <a:latin typeface="Calibri" charset="0"/>
              </a:rPr>
              <a:t>Entropy Revisited</a:t>
            </a:r>
          </a:p>
        </p:txBody>
      </p:sp>
      <p:pic>
        <p:nvPicPr>
          <p:cNvPr id="61443" name="Picture 17" descr="TP_tmp.png"/>
          <p:cNvPicPr>
            <a:picLocks noChangeAspect="1"/>
          </p:cNvPicPr>
          <p:nvPr>
            <p:custDataLst>
              <p:tags r:id="rId1"/>
            </p:custDataLst>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3900" y="2237804"/>
            <a:ext cx="7696201" cy="1119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44" name="Picture 22" descr="TP_tmp.png"/>
          <p:cNvPicPr>
            <a:picLocks noChangeAspect="1"/>
          </p:cNvPicPr>
          <p:nvPr>
            <p:custDataLst>
              <p:tags r:id="rId2"/>
            </p:custDataLst>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2" y="3766740"/>
            <a:ext cx="7596187" cy="814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1445" name="Picture 23" descr="TP_tmp.png"/>
          <p:cNvPicPr>
            <a:picLocks noChangeAspect="1"/>
          </p:cNvPicPr>
          <p:nvPr>
            <p:custDataLst>
              <p:tags r:id="rId3"/>
            </p:custDataLst>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9601" y="4918868"/>
            <a:ext cx="7926387" cy="814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Date Placeholder 1"/>
          <p:cNvSpPr>
            <a:spLocks noGrp="1"/>
          </p:cNvSpPr>
          <p:nvPr>
            <p:ph type="dt" sz="half" idx="2"/>
          </p:nvPr>
        </p:nvSpPr>
        <p:spPr/>
        <p:txBody>
          <a:bodyPr/>
          <a:lstStyle/>
          <a:p>
            <a:fld id="{C0BBC4E9-A2BD-4D01-91F1-B21842B4B252}" type="datetime1">
              <a:rPr lang="en-US" smtClean="0"/>
              <a:t>8/5/2024</a:t>
            </a:fld>
            <a:endParaRPr lang="en-AU" dirty="0"/>
          </a:p>
        </p:txBody>
      </p:sp>
      <p:sp>
        <p:nvSpPr>
          <p:cNvPr id="3" name="Footer Placeholder 2"/>
          <p:cNvSpPr>
            <a:spLocks noGrp="1"/>
          </p:cNvSpPr>
          <p:nvPr>
            <p:ph type="ftr" sz="quarter" idx="11"/>
          </p:nvPr>
        </p:nvSpPr>
        <p:spPr/>
        <p:txBody>
          <a:bodyPr/>
          <a:lstStyle/>
          <a:p>
            <a:r>
              <a:rPr lang="en-US"/>
              <a:t>Shafait: AI &amp; Machine Learning</a:t>
            </a:r>
            <a:endParaRPr lang="en-AU" dirty="0"/>
          </a:p>
        </p:txBody>
      </p:sp>
      <p:sp>
        <p:nvSpPr>
          <p:cNvPr id="4" name="Slide Number Placeholder 3"/>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10</a:t>
            </a:fld>
            <a:endParaRPr lang="en-AU" dirty="0">
              <a:cs typeface="Times New Roman" pitchFamily="18" charset="0"/>
            </a:endParaRPr>
          </a:p>
        </p:txBody>
      </p:sp>
    </p:spTree>
    <p:extLst>
      <p:ext uri="{BB962C8B-B14F-4D97-AF65-F5344CB8AC3E}">
        <p14:creationId xmlns:p14="http://schemas.microsoft.com/office/powerpoint/2010/main" val="744414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 Revisited</a:t>
            </a:r>
          </a:p>
        </p:txBody>
      </p:sp>
      <p:sp>
        <p:nvSpPr>
          <p:cNvPr id="3" name="Content Placeholder 2"/>
          <p:cNvSpPr>
            <a:spLocks noGrp="1"/>
          </p:cNvSpPr>
          <p:nvPr>
            <p:ph idx="1"/>
          </p:nvPr>
        </p:nvSpPr>
        <p:spPr>
          <a:xfrm>
            <a:off x="457199" y="2060847"/>
            <a:ext cx="8363273" cy="4416153"/>
          </a:xfrm>
        </p:spPr>
        <p:txBody>
          <a:bodyPr>
            <a:normAutofit fontScale="92500" lnSpcReduction="10000"/>
          </a:bodyPr>
          <a:lstStyle/>
          <a:p>
            <a:r>
              <a:rPr lang="en-US" dirty="0"/>
              <a:t>What does high entropy imply?</a:t>
            </a:r>
          </a:p>
          <a:p>
            <a:pPr lvl="1"/>
            <a:r>
              <a:rPr lang="en-US" dirty="0"/>
              <a:t>X is from a uniform (boring) distribution</a:t>
            </a:r>
          </a:p>
          <a:p>
            <a:pPr lvl="1"/>
            <a:r>
              <a:rPr lang="en-US" dirty="0"/>
              <a:t>A histogram of the frequency distribution of values of X would be flat</a:t>
            </a:r>
          </a:p>
          <a:p>
            <a:pPr marL="274280" lvl="1" indent="0">
              <a:buNone/>
            </a:pPr>
            <a:r>
              <a:rPr lang="en-US" b="1" dirty="0">
                <a:solidFill>
                  <a:srgbClr val="A53926"/>
                </a:solidFill>
              </a:rPr>
              <a:t>…. and so the values sampled from it would be all over the place</a:t>
            </a:r>
          </a:p>
          <a:p>
            <a:r>
              <a:rPr lang="en-US" dirty="0"/>
              <a:t>What does low entropy imply?</a:t>
            </a:r>
          </a:p>
          <a:p>
            <a:pPr lvl="1"/>
            <a:r>
              <a:rPr lang="en-US" dirty="0"/>
              <a:t>X is from a varied (peaks and valleys) distribution</a:t>
            </a:r>
          </a:p>
          <a:p>
            <a:pPr lvl="1"/>
            <a:r>
              <a:rPr lang="en-US" dirty="0"/>
              <a:t>A histogram of the frequency distribution of values of X would have many lows and one or two highs</a:t>
            </a:r>
          </a:p>
          <a:p>
            <a:pPr marL="274280" lvl="1" indent="0">
              <a:buNone/>
            </a:pPr>
            <a:r>
              <a:rPr lang="en-US" b="1" dirty="0">
                <a:solidFill>
                  <a:srgbClr val="A53926"/>
                </a:solidFill>
              </a:rPr>
              <a:t>…. and so the values sampled from it would be more predictable</a:t>
            </a:r>
          </a:p>
          <a:p>
            <a:pPr lvl="1"/>
            <a:endParaRPr lang="en-US" dirty="0"/>
          </a:p>
        </p:txBody>
      </p:sp>
      <p:sp>
        <p:nvSpPr>
          <p:cNvPr id="4" name="Date Placeholder 3"/>
          <p:cNvSpPr>
            <a:spLocks noGrp="1"/>
          </p:cNvSpPr>
          <p:nvPr>
            <p:ph type="dt" sz="half" idx="2"/>
          </p:nvPr>
        </p:nvSpPr>
        <p:spPr/>
        <p:txBody>
          <a:bodyPr/>
          <a:lstStyle/>
          <a:p>
            <a:fld id="{C180DA23-FDDB-4F01-B2DD-7AF1C8020F3F}" type="datetime1">
              <a:rPr lang="en-US" smtClean="0"/>
              <a:t>8/5/2024</a:t>
            </a:fld>
            <a:endParaRPr lang="en-AU" dirty="0"/>
          </a:p>
        </p:txBody>
      </p:sp>
      <p:sp>
        <p:nvSpPr>
          <p:cNvPr id="5" name="Footer Placeholder 4"/>
          <p:cNvSpPr>
            <a:spLocks noGrp="1"/>
          </p:cNvSpPr>
          <p:nvPr>
            <p:ph type="ftr" sz="quarter" idx="11"/>
          </p:nvPr>
        </p:nvSpPr>
        <p:spPr/>
        <p:txBody>
          <a:bodyPr/>
          <a:lstStyle/>
          <a:p>
            <a:r>
              <a:rPr lang="en-US"/>
              <a:t>Shafait: AI &amp; Machine Learning</a:t>
            </a:r>
            <a:endParaRPr lang="en-AU" dirty="0"/>
          </a:p>
        </p:txBody>
      </p:sp>
      <p:sp>
        <p:nvSpPr>
          <p:cNvPr id="6" name="Slide Number Placeholder 5"/>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11</a:t>
            </a:fld>
            <a:endParaRPr lang="en-AU" dirty="0">
              <a:cs typeface="Times New Roman" pitchFamily="18" charset="0"/>
            </a:endParaRPr>
          </a:p>
        </p:txBody>
      </p:sp>
    </p:spTree>
    <p:extLst>
      <p:ext uri="{BB962C8B-B14F-4D97-AF65-F5344CB8AC3E}">
        <p14:creationId xmlns:p14="http://schemas.microsoft.com/office/powerpoint/2010/main" val="1608666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Specific Conditional Entropy</a:t>
            </a:r>
          </a:p>
        </p:txBody>
      </p:sp>
      <p:sp>
        <p:nvSpPr>
          <p:cNvPr id="7" name="Content Placeholder 6"/>
          <p:cNvSpPr>
            <a:spLocks noGrp="1"/>
          </p:cNvSpPr>
          <p:nvPr>
            <p:ph sz="half" idx="1"/>
          </p:nvPr>
        </p:nvSpPr>
        <p:spPr>
          <a:xfrm>
            <a:off x="457200" y="2204863"/>
            <a:ext cx="4038601" cy="4186793"/>
          </a:xfrm>
        </p:spPr>
        <p:txBody>
          <a:bodyPr>
            <a:normAutofit fontScale="92500" lnSpcReduction="10000"/>
          </a:bodyPr>
          <a:lstStyle/>
          <a:p>
            <a:r>
              <a:rPr lang="en-US" dirty="0"/>
              <a:t>Suppose we want to predict output Y given input X</a:t>
            </a:r>
          </a:p>
          <a:p>
            <a:r>
              <a:rPr lang="en-US" dirty="0"/>
              <a:t>H[Y] = 1</a:t>
            </a:r>
          </a:p>
          <a:p>
            <a:r>
              <a:rPr lang="en-US" b="1" dirty="0">
                <a:solidFill>
                  <a:srgbClr val="A53926"/>
                </a:solidFill>
              </a:rPr>
              <a:t>H[Y|X=v] </a:t>
            </a:r>
            <a:r>
              <a:rPr lang="en-US" dirty="0"/>
              <a:t>= The entropy of Y among only those records in which X has value v</a:t>
            </a:r>
          </a:p>
          <a:p>
            <a:r>
              <a:rPr lang="en-US" dirty="0"/>
              <a:t>H[Y|X=5] = 1</a:t>
            </a:r>
          </a:p>
          <a:p>
            <a:r>
              <a:rPr lang="en-US" dirty="0"/>
              <a:t>H[Y|X=8] = 0</a:t>
            </a:r>
          </a:p>
        </p:txBody>
      </p:sp>
      <p:sp>
        <p:nvSpPr>
          <p:cNvPr id="8" name="Content Placeholder 7"/>
          <p:cNvSpPr>
            <a:spLocks noGrp="1"/>
          </p:cNvSpPr>
          <p:nvPr>
            <p:ph sz="half" idx="2"/>
          </p:nvPr>
        </p:nvSpPr>
        <p:spPr>
          <a:xfrm>
            <a:off x="4648201" y="2204863"/>
            <a:ext cx="4038601" cy="4186794"/>
          </a:xfrm>
        </p:spPr>
        <p:txBody>
          <a:bodyPr>
            <a:normAutofit fontScale="92500" lnSpcReduction="10000"/>
          </a:bodyPr>
          <a:lstStyle/>
          <a:p>
            <a:pPr marL="0" indent="0">
              <a:buNone/>
            </a:pPr>
            <a:r>
              <a:rPr lang="en-US" sz="2000" dirty="0"/>
              <a:t>    X = No. of cylinders</a:t>
            </a:r>
          </a:p>
          <a:p>
            <a:pPr marL="0" indent="0">
              <a:buNone/>
            </a:pPr>
            <a:r>
              <a:rPr lang="en-US" sz="2000" dirty="0"/>
              <a:t>    Y = MPG</a:t>
            </a:r>
          </a:p>
          <a:p>
            <a:pPr marL="0" indent="0">
              <a:buNone/>
            </a:pPr>
            <a:endParaRPr lang="en-US" sz="2000" dirty="0"/>
          </a:p>
        </p:txBody>
      </p:sp>
      <p:graphicFrame>
        <p:nvGraphicFramePr>
          <p:cNvPr id="9" name="Table 8"/>
          <p:cNvGraphicFramePr>
            <a:graphicFrameLocks noGrp="1"/>
          </p:cNvGraphicFramePr>
          <p:nvPr>
            <p:extLst>
              <p:ext uri="{D42A27DB-BD31-4B8C-83A1-F6EECF244321}">
                <p14:modId xmlns:p14="http://schemas.microsoft.com/office/powerpoint/2010/main" val="796968138"/>
              </p:ext>
            </p:extLst>
          </p:nvPr>
        </p:nvGraphicFramePr>
        <p:xfrm>
          <a:off x="5107496" y="2924944"/>
          <a:ext cx="3120010" cy="3337551"/>
        </p:xfrm>
        <a:graphic>
          <a:graphicData uri="http://schemas.openxmlformats.org/drawingml/2006/table">
            <a:tbl>
              <a:tblPr firstRow="1" bandRow="1">
                <a:tableStyleId>{5C22544A-7EE6-4342-B048-85BDC9FD1C3A}</a:tableStyleId>
              </a:tblPr>
              <a:tblGrid>
                <a:gridCol w="1560005">
                  <a:extLst>
                    <a:ext uri="{9D8B030D-6E8A-4147-A177-3AD203B41FA5}">
                      <a16:colId xmlns:a16="http://schemas.microsoft.com/office/drawing/2014/main" val="20000"/>
                    </a:ext>
                  </a:extLst>
                </a:gridCol>
                <a:gridCol w="1560005">
                  <a:extLst>
                    <a:ext uri="{9D8B030D-6E8A-4147-A177-3AD203B41FA5}">
                      <a16:colId xmlns:a16="http://schemas.microsoft.com/office/drawing/2014/main" val="20001"/>
                    </a:ext>
                  </a:extLst>
                </a:gridCol>
              </a:tblGrid>
              <a:tr h="370839">
                <a:tc>
                  <a:txBody>
                    <a:bodyPr/>
                    <a:lstStyle/>
                    <a:p>
                      <a:r>
                        <a:rPr lang="en-US" sz="1700" dirty="0"/>
                        <a:t>X</a:t>
                      </a:r>
                    </a:p>
                  </a:txBody>
                  <a:tcPr/>
                </a:tc>
                <a:tc>
                  <a:txBody>
                    <a:bodyPr/>
                    <a:lstStyle/>
                    <a:p>
                      <a:r>
                        <a:rPr lang="en-US" sz="1700" dirty="0"/>
                        <a:t>Y</a:t>
                      </a:r>
                    </a:p>
                  </a:txBody>
                  <a:tcPr/>
                </a:tc>
                <a:extLst>
                  <a:ext uri="{0D108BD9-81ED-4DB2-BD59-A6C34878D82A}">
                    <a16:rowId xmlns:a16="http://schemas.microsoft.com/office/drawing/2014/main" val="10000"/>
                  </a:ext>
                </a:extLst>
              </a:tr>
              <a:tr h="370839">
                <a:tc>
                  <a:txBody>
                    <a:bodyPr/>
                    <a:lstStyle/>
                    <a:p>
                      <a:r>
                        <a:rPr lang="en-US" sz="1700" dirty="0"/>
                        <a:t>4</a:t>
                      </a:r>
                    </a:p>
                  </a:txBody>
                  <a:tcPr/>
                </a:tc>
                <a:tc>
                  <a:txBody>
                    <a:bodyPr/>
                    <a:lstStyle/>
                    <a:p>
                      <a:r>
                        <a:rPr lang="en-US" sz="1700" dirty="0"/>
                        <a:t>Good</a:t>
                      </a:r>
                    </a:p>
                  </a:txBody>
                  <a:tcPr/>
                </a:tc>
                <a:extLst>
                  <a:ext uri="{0D108BD9-81ED-4DB2-BD59-A6C34878D82A}">
                    <a16:rowId xmlns:a16="http://schemas.microsoft.com/office/drawing/2014/main" val="10001"/>
                  </a:ext>
                </a:extLst>
              </a:tr>
              <a:tr h="370839">
                <a:tc>
                  <a:txBody>
                    <a:bodyPr/>
                    <a:lstStyle/>
                    <a:p>
                      <a:r>
                        <a:rPr lang="en-US" sz="1700" dirty="0"/>
                        <a:t>5</a:t>
                      </a:r>
                    </a:p>
                  </a:txBody>
                  <a:tcPr/>
                </a:tc>
                <a:tc>
                  <a:txBody>
                    <a:bodyPr/>
                    <a:lstStyle/>
                    <a:p>
                      <a:r>
                        <a:rPr lang="en-US" sz="1700" dirty="0"/>
                        <a:t>Bad</a:t>
                      </a:r>
                    </a:p>
                  </a:txBody>
                  <a:tcPr/>
                </a:tc>
                <a:extLst>
                  <a:ext uri="{0D108BD9-81ED-4DB2-BD59-A6C34878D82A}">
                    <a16:rowId xmlns:a16="http://schemas.microsoft.com/office/drawing/2014/main" val="10002"/>
                  </a:ext>
                </a:extLst>
              </a:tr>
              <a:tr h="370839">
                <a:tc>
                  <a:txBody>
                    <a:bodyPr/>
                    <a:lstStyle/>
                    <a:p>
                      <a:r>
                        <a:rPr lang="en-US" sz="1700"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t>Good</a:t>
                      </a:r>
                    </a:p>
                  </a:txBody>
                  <a:tcPr/>
                </a:tc>
                <a:extLst>
                  <a:ext uri="{0D108BD9-81ED-4DB2-BD59-A6C34878D82A}">
                    <a16:rowId xmlns:a16="http://schemas.microsoft.com/office/drawing/2014/main" val="10003"/>
                  </a:ext>
                </a:extLst>
              </a:tr>
              <a:tr h="370839">
                <a:tc>
                  <a:txBody>
                    <a:bodyPr/>
                    <a:lstStyle/>
                    <a:p>
                      <a:r>
                        <a:rPr lang="en-US" sz="1700" dirty="0"/>
                        <a:t>8</a:t>
                      </a:r>
                    </a:p>
                  </a:txBody>
                  <a:tcPr/>
                </a:tc>
                <a:tc>
                  <a:txBody>
                    <a:bodyPr/>
                    <a:lstStyle/>
                    <a:p>
                      <a:r>
                        <a:rPr lang="en-US" sz="1700" dirty="0"/>
                        <a:t>Bad</a:t>
                      </a:r>
                    </a:p>
                  </a:txBody>
                  <a:tcPr/>
                </a:tc>
                <a:extLst>
                  <a:ext uri="{0D108BD9-81ED-4DB2-BD59-A6C34878D82A}">
                    <a16:rowId xmlns:a16="http://schemas.microsoft.com/office/drawing/2014/main" val="10004"/>
                  </a:ext>
                </a:extLst>
              </a:tr>
              <a:tr h="370839">
                <a:tc>
                  <a:txBody>
                    <a:bodyPr/>
                    <a:lstStyle/>
                    <a:p>
                      <a:r>
                        <a:rPr lang="en-US" sz="1700" dirty="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t>Bad</a:t>
                      </a:r>
                    </a:p>
                  </a:txBody>
                  <a:tcPr/>
                </a:tc>
                <a:extLst>
                  <a:ext uri="{0D108BD9-81ED-4DB2-BD59-A6C34878D82A}">
                    <a16:rowId xmlns:a16="http://schemas.microsoft.com/office/drawing/2014/main" val="10005"/>
                  </a:ext>
                </a:extLst>
              </a:tr>
              <a:tr h="370839">
                <a:tc>
                  <a:txBody>
                    <a:bodyPr/>
                    <a:lstStyle/>
                    <a:p>
                      <a:r>
                        <a:rPr lang="en-US" sz="1700" dirty="0"/>
                        <a:t>5</a:t>
                      </a:r>
                    </a:p>
                  </a:txBody>
                  <a:tcPr/>
                </a:tc>
                <a:tc>
                  <a:txBody>
                    <a:bodyPr/>
                    <a:lstStyle/>
                    <a:p>
                      <a:r>
                        <a:rPr lang="en-US" sz="1700" dirty="0"/>
                        <a:t>Good</a:t>
                      </a:r>
                    </a:p>
                  </a:txBody>
                  <a:tcPr/>
                </a:tc>
                <a:extLst>
                  <a:ext uri="{0D108BD9-81ED-4DB2-BD59-A6C34878D82A}">
                    <a16:rowId xmlns:a16="http://schemas.microsoft.com/office/drawing/2014/main" val="10006"/>
                  </a:ext>
                </a:extLst>
              </a:tr>
              <a:tr h="370839">
                <a:tc>
                  <a:txBody>
                    <a:bodyPr/>
                    <a:lstStyle/>
                    <a:p>
                      <a:r>
                        <a:rPr lang="en-US" sz="1700"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dirty="0"/>
                        <a:t>Good</a:t>
                      </a:r>
                    </a:p>
                  </a:txBody>
                  <a:tcPr/>
                </a:tc>
                <a:extLst>
                  <a:ext uri="{0D108BD9-81ED-4DB2-BD59-A6C34878D82A}">
                    <a16:rowId xmlns:a16="http://schemas.microsoft.com/office/drawing/2014/main" val="10007"/>
                  </a:ext>
                </a:extLst>
              </a:tr>
              <a:tr h="370839">
                <a:tc>
                  <a:txBody>
                    <a:bodyPr/>
                    <a:lstStyle/>
                    <a:p>
                      <a:r>
                        <a:rPr lang="en-US" sz="1700" dirty="0"/>
                        <a:t>4</a:t>
                      </a:r>
                    </a:p>
                  </a:txBody>
                  <a:tcPr/>
                </a:tc>
                <a:tc>
                  <a:txBody>
                    <a:bodyPr/>
                    <a:lstStyle/>
                    <a:p>
                      <a:r>
                        <a:rPr lang="en-US" sz="1700" dirty="0"/>
                        <a:t>Bad</a:t>
                      </a:r>
                    </a:p>
                  </a:txBody>
                  <a:tcPr/>
                </a:tc>
                <a:extLst>
                  <a:ext uri="{0D108BD9-81ED-4DB2-BD59-A6C34878D82A}">
                    <a16:rowId xmlns:a16="http://schemas.microsoft.com/office/drawing/2014/main" val="10008"/>
                  </a:ext>
                </a:extLst>
              </a:tr>
            </a:tbl>
          </a:graphicData>
        </a:graphic>
      </p:graphicFrame>
      <p:sp>
        <p:nvSpPr>
          <p:cNvPr id="2" name="Date Placeholder 1"/>
          <p:cNvSpPr>
            <a:spLocks noGrp="1"/>
          </p:cNvSpPr>
          <p:nvPr>
            <p:ph type="dt" sz="half" idx="10"/>
          </p:nvPr>
        </p:nvSpPr>
        <p:spPr/>
        <p:txBody>
          <a:bodyPr/>
          <a:lstStyle/>
          <a:p>
            <a:fld id="{F6FDE896-2274-4C4C-B633-0D05D380E233}" type="datetime1">
              <a:rPr lang="en-US" smtClean="0"/>
              <a:t>8/5/2024</a:t>
            </a:fld>
            <a:endParaRPr lang="en-US"/>
          </a:p>
        </p:txBody>
      </p:sp>
      <p:sp>
        <p:nvSpPr>
          <p:cNvPr id="3" name="Footer Placeholder 2"/>
          <p:cNvSpPr>
            <a:spLocks noGrp="1"/>
          </p:cNvSpPr>
          <p:nvPr>
            <p:ph type="ftr" sz="quarter" idx="11"/>
          </p:nvPr>
        </p:nvSpPr>
        <p:spPr/>
        <p:txBody>
          <a:bodyPr/>
          <a:lstStyle/>
          <a:p>
            <a:r>
              <a:rPr lang="de-DE"/>
              <a:t>Shafait: AI &amp; Machine Learning</a:t>
            </a:r>
          </a:p>
        </p:txBody>
      </p:sp>
      <p:sp>
        <p:nvSpPr>
          <p:cNvPr id="4" name="Slide Number Placeholder 3"/>
          <p:cNvSpPr>
            <a:spLocks noGrp="1"/>
          </p:cNvSpPr>
          <p:nvPr>
            <p:ph type="sldNum" sz="quarter" idx="12"/>
          </p:nvPr>
        </p:nvSpPr>
        <p:spPr/>
        <p:txBody>
          <a:bodyPr/>
          <a:lstStyle/>
          <a:p>
            <a:fld id="{E9F01FFC-0287-7E41-9708-A427EB01488A}" type="slidenum">
              <a:rPr lang="de-DE" smtClean="0"/>
              <a:pPr/>
              <a:t>12</a:t>
            </a:fld>
            <a:endParaRPr lang="de-DE"/>
          </a:p>
        </p:txBody>
      </p:sp>
    </p:spTree>
    <p:extLst>
      <p:ext uri="{BB962C8B-B14F-4D97-AF65-F5344CB8AC3E}">
        <p14:creationId xmlns:p14="http://schemas.microsoft.com/office/powerpoint/2010/main" val="338339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Information Gain</a:t>
            </a:r>
          </a:p>
        </p:txBody>
      </p:sp>
      <p:sp>
        <p:nvSpPr>
          <p:cNvPr id="7" name="Content Placeholder 6"/>
          <p:cNvSpPr>
            <a:spLocks noGrp="1"/>
          </p:cNvSpPr>
          <p:nvPr>
            <p:ph idx="1"/>
          </p:nvPr>
        </p:nvSpPr>
        <p:spPr/>
        <p:txBody>
          <a:bodyPr/>
          <a:lstStyle/>
          <a:p>
            <a:r>
              <a:rPr lang="en-US" dirty="0"/>
              <a:t>Conditional entropy H[Y|X] is the average specific conditional entropy of Y</a:t>
            </a:r>
          </a:p>
          <a:p>
            <a:pPr marL="0" indent="0">
              <a:buNone/>
            </a:pPr>
            <a:r>
              <a:rPr lang="en-US" dirty="0"/>
              <a:t/>
            </a:r>
            <a:br>
              <a:rPr lang="en-US" dirty="0"/>
            </a:br>
            <a:r>
              <a:rPr lang="en-US" dirty="0"/>
              <a:t/>
            </a:r>
            <a:br>
              <a:rPr lang="en-US" dirty="0"/>
            </a:br>
            <a:r>
              <a:rPr lang="en-US" dirty="0"/>
              <a:t/>
            </a:r>
            <a:br>
              <a:rPr lang="en-US" dirty="0"/>
            </a:br>
            <a:endParaRPr lang="en-US" dirty="0"/>
          </a:p>
          <a:p>
            <a:r>
              <a:rPr lang="en-US" dirty="0"/>
              <a:t>Information Gain IG(Y|X) measures reduction in entropy of Y as a result of knowing the value of X</a:t>
            </a:r>
          </a:p>
        </p:txBody>
      </p:sp>
      <p:graphicFrame>
        <p:nvGraphicFramePr>
          <p:cNvPr id="8" name="Object 7"/>
          <p:cNvGraphicFramePr>
            <a:graphicFrameLocks noChangeAspect="1"/>
          </p:cNvGraphicFramePr>
          <p:nvPr>
            <p:extLst>
              <p:ext uri="{D42A27DB-BD31-4B8C-83A1-F6EECF244321}">
                <p14:modId xmlns:p14="http://schemas.microsoft.com/office/powerpoint/2010/main" val="1572194838"/>
              </p:ext>
            </p:extLst>
          </p:nvPr>
        </p:nvGraphicFramePr>
        <p:xfrm>
          <a:off x="1187625" y="3140967"/>
          <a:ext cx="6937200" cy="936105"/>
        </p:xfrm>
        <a:graphic>
          <a:graphicData uri="http://schemas.openxmlformats.org/presentationml/2006/ole">
            <mc:AlternateContent xmlns:mc="http://schemas.openxmlformats.org/markup-compatibility/2006">
              <mc:Choice xmlns:v="urn:schemas-microsoft-com:vml" Requires="v">
                <p:oleObj spid="_x0000_s1102" name="Document" r:id="rId3" imgW="5270500" imgH="711200" progId="Word.Document.12">
                  <p:embed/>
                </p:oleObj>
              </mc:Choice>
              <mc:Fallback>
                <p:oleObj name="Document" r:id="rId3" imgW="5270500" imgH="711200" progId="Word.Document.12">
                  <p:embed/>
                  <p:pic>
                    <p:nvPicPr>
                      <p:cNvPr id="0" name=""/>
                      <p:cNvPicPr/>
                      <p:nvPr/>
                    </p:nvPicPr>
                    <p:blipFill>
                      <a:blip r:embed="rId4"/>
                      <a:stretch>
                        <a:fillRect/>
                      </a:stretch>
                    </p:blipFill>
                    <p:spPr>
                      <a:xfrm>
                        <a:off x="1187625" y="3140967"/>
                        <a:ext cx="6937200" cy="936105"/>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095381564"/>
              </p:ext>
            </p:extLst>
          </p:nvPr>
        </p:nvGraphicFramePr>
        <p:xfrm>
          <a:off x="556075" y="5371182"/>
          <a:ext cx="7832349" cy="434082"/>
        </p:xfrm>
        <a:graphic>
          <a:graphicData uri="http://schemas.openxmlformats.org/presentationml/2006/ole">
            <mc:AlternateContent xmlns:mc="http://schemas.openxmlformats.org/markup-compatibility/2006">
              <mc:Choice xmlns:v="urn:schemas-microsoft-com:vml" Requires="v">
                <p:oleObj spid="_x0000_s1103" name="Document" r:id="rId5" imgW="5270500" imgH="292100" progId="Word.Document.12">
                  <p:embed/>
                </p:oleObj>
              </mc:Choice>
              <mc:Fallback>
                <p:oleObj name="Document" r:id="rId5" imgW="5270500" imgH="292100" progId="Word.Document.12">
                  <p:embed/>
                  <p:pic>
                    <p:nvPicPr>
                      <p:cNvPr id="0" name=""/>
                      <p:cNvPicPr/>
                      <p:nvPr/>
                    </p:nvPicPr>
                    <p:blipFill>
                      <a:blip r:embed="rId6"/>
                      <a:stretch>
                        <a:fillRect/>
                      </a:stretch>
                    </p:blipFill>
                    <p:spPr>
                      <a:xfrm>
                        <a:off x="556075" y="5371182"/>
                        <a:ext cx="7832349" cy="434082"/>
                      </a:xfrm>
                      <a:prstGeom prst="rect">
                        <a:avLst/>
                      </a:prstGeom>
                    </p:spPr>
                  </p:pic>
                </p:oleObj>
              </mc:Fallback>
            </mc:AlternateContent>
          </a:graphicData>
        </a:graphic>
      </p:graphicFrame>
      <p:sp>
        <p:nvSpPr>
          <p:cNvPr id="3" name="Date Placeholder 2"/>
          <p:cNvSpPr>
            <a:spLocks noGrp="1"/>
          </p:cNvSpPr>
          <p:nvPr>
            <p:ph type="dt" sz="half" idx="2"/>
          </p:nvPr>
        </p:nvSpPr>
        <p:spPr/>
        <p:txBody>
          <a:bodyPr/>
          <a:lstStyle/>
          <a:p>
            <a:fld id="{7F4EC22B-8C7F-4F3F-B205-1E0587893272}" type="datetime1">
              <a:rPr lang="en-US" smtClean="0"/>
              <a:t>8/5/2024</a:t>
            </a:fld>
            <a:endParaRPr lang="en-AU" dirty="0"/>
          </a:p>
        </p:txBody>
      </p:sp>
      <p:sp>
        <p:nvSpPr>
          <p:cNvPr id="4" name="Footer Placeholder 3"/>
          <p:cNvSpPr>
            <a:spLocks noGrp="1"/>
          </p:cNvSpPr>
          <p:nvPr>
            <p:ph type="ftr" sz="quarter" idx="11"/>
          </p:nvPr>
        </p:nvSpPr>
        <p:spPr/>
        <p:txBody>
          <a:bodyPr/>
          <a:lstStyle/>
          <a:p>
            <a:r>
              <a:rPr lang="en-US"/>
              <a:t>Shafait: AI &amp; Machine Learning</a:t>
            </a:r>
            <a:endParaRPr lang="en-AU" dirty="0"/>
          </a:p>
        </p:txBody>
      </p:sp>
      <p:sp>
        <p:nvSpPr>
          <p:cNvPr id="5" name="Slide Number Placeholder 4"/>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13</a:t>
            </a:fld>
            <a:endParaRPr lang="en-AU" dirty="0">
              <a:cs typeface="Times New Roman" pitchFamily="18" charset="0"/>
            </a:endParaRPr>
          </a:p>
        </p:txBody>
      </p:sp>
    </p:spTree>
    <p:extLst>
      <p:ext uri="{BB962C8B-B14F-4D97-AF65-F5344CB8AC3E}">
        <p14:creationId xmlns:p14="http://schemas.microsoft.com/office/powerpoint/2010/main" val="67302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Information Gain used for?</a:t>
            </a:r>
          </a:p>
        </p:txBody>
      </p:sp>
      <p:sp>
        <p:nvSpPr>
          <p:cNvPr id="3" name="Content Placeholder 2"/>
          <p:cNvSpPr>
            <a:spLocks noGrp="1"/>
          </p:cNvSpPr>
          <p:nvPr>
            <p:ph idx="1"/>
          </p:nvPr>
        </p:nvSpPr>
        <p:spPr/>
        <p:txBody>
          <a:bodyPr>
            <a:normAutofit lnSpcReduction="10000"/>
          </a:bodyPr>
          <a:lstStyle/>
          <a:p>
            <a:r>
              <a:rPr lang="en-US" dirty="0"/>
              <a:t>Suppose we are trying to predict whether someone is going to live past 80 years.</a:t>
            </a:r>
          </a:p>
          <a:p>
            <a:r>
              <a:rPr lang="en-US" dirty="0"/>
              <a:t>From historical data we might find</a:t>
            </a:r>
          </a:p>
          <a:p>
            <a:pPr lvl="1"/>
            <a:r>
              <a:rPr lang="en-US" dirty="0"/>
              <a:t>IG(</a:t>
            </a:r>
            <a:r>
              <a:rPr lang="en-US" dirty="0" err="1"/>
              <a:t>LongLife</a:t>
            </a:r>
            <a:r>
              <a:rPr lang="en-US" dirty="0"/>
              <a:t> | </a:t>
            </a:r>
            <a:r>
              <a:rPr lang="en-US" dirty="0" err="1"/>
              <a:t>HairColor</a:t>
            </a:r>
            <a:r>
              <a:rPr lang="en-US" dirty="0"/>
              <a:t>) = 0.01</a:t>
            </a:r>
          </a:p>
          <a:p>
            <a:pPr lvl="1"/>
            <a:r>
              <a:rPr lang="en-US" dirty="0"/>
              <a:t>IG(</a:t>
            </a:r>
            <a:r>
              <a:rPr lang="en-US" dirty="0" err="1"/>
              <a:t>LongLife</a:t>
            </a:r>
            <a:r>
              <a:rPr lang="en-US" dirty="0"/>
              <a:t> | Smoker) = 0.2</a:t>
            </a:r>
          </a:p>
          <a:p>
            <a:pPr lvl="1"/>
            <a:r>
              <a:rPr lang="en-US" dirty="0"/>
              <a:t>IG(</a:t>
            </a:r>
            <a:r>
              <a:rPr lang="en-US" dirty="0" err="1"/>
              <a:t>LongLife</a:t>
            </a:r>
            <a:r>
              <a:rPr lang="en-US" dirty="0"/>
              <a:t> | Gender) = 0.25</a:t>
            </a:r>
          </a:p>
          <a:p>
            <a:pPr lvl="1"/>
            <a:r>
              <a:rPr lang="en-US" dirty="0"/>
              <a:t>IG(</a:t>
            </a:r>
            <a:r>
              <a:rPr lang="en-US" dirty="0" err="1"/>
              <a:t>LongLife</a:t>
            </a:r>
            <a:r>
              <a:rPr lang="en-US" dirty="0"/>
              <a:t> | </a:t>
            </a:r>
            <a:r>
              <a:rPr lang="en-US" dirty="0" err="1"/>
              <a:t>DayOfBirth</a:t>
            </a:r>
            <a:r>
              <a:rPr lang="en-US" dirty="0"/>
              <a:t>) = 0.00001</a:t>
            </a:r>
            <a:br>
              <a:rPr lang="en-US" dirty="0"/>
            </a:br>
            <a:r>
              <a:rPr lang="en-US" dirty="0"/>
              <a:t/>
            </a:r>
            <a:br>
              <a:rPr lang="en-US" dirty="0"/>
            </a:br>
            <a:endParaRPr lang="en-US" dirty="0"/>
          </a:p>
          <a:p>
            <a:r>
              <a:rPr lang="en-US" dirty="0"/>
              <a:t>IG tells how interesting a 2-D contingency table is going to be</a:t>
            </a:r>
          </a:p>
        </p:txBody>
      </p:sp>
      <p:sp>
        <p:nvSpPr>
          <p:cNvPr id="4" name="Date Placeholder 3"/>
          <p:cNvSpPr>
            <a:spLocks noGrp="1"/>
          </p:cNvSpPr>
          <p:nvPr>
            <p:ph type="dt" sz="half" idx="2"/>
          </p:nvPr>
        </p:nvSpPr>
        <p:spPr/>
        <p:txBody>
          <a:bodyPr/>
          <a:lstStyle/>
          <a:p>
            <a:fld id="{611A6E26-88D8-4DA0-832B-3F920A68F16F}" type="datetime1">
              <a:rPr lang="en-US" smtClean="0"/>
              <a:t>8/5/2024</a:t>
            </a:fld>
            <a:endParaRPr lang="en-AU" dirty="0"/>
          </a:p>
        </p:txBody>
      </p:sp>
      <p:sp>
        <p:nvSpPr>
          <p:cNvPr id="5" name="Footer Placeholder 4"/>
          <p:cNvSpPr>
            <a:spLocks noGrp="1"/>
          </p:cNvSpPr>
          <p:nvPr>
            <p:ph type="ftr" sz="quarter" idx="11"/>
          </p:nvPr>
        </p:nvSpPr>
        <p:spPr/>
        <p:txBody>
          <a:bodyPr/>
          <a:lstStyle/>
          <a:p>
            <a:r>
              <a:rPr lang="en-US"/>
              <a:t>Shafait: AI &amp; Machine Learning</a:t>
            </a:r>
            <a:endParaRPr lang="en-AU" dirty="0"/>
          </a:p>
        </p:txBody>
      </p:sp>
      <p:sp>
        <p:nvSpPr>
          <p:cNvPr id="6" name="Slide Number Placeholder 5"/>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14</a:t>
            </a:fld>
            <a:endParaRPr lang="en-AU" dirty="0">
              <a:cs typeface="Times New Roman" pitchFamily="18" charset="0"/>
            </a:endParaRPr>
          </a:p>
        </p:txBody>
      </p:sp>
    </p:spTree>
    <p:extLst>
      <p:ext uri="{BB962C8B-B14F-4D97-AF65-F5344CB8AC3E}">
        <p14:creationId xmlns:p14="http://schemas.microsoft.com/office/powerpoint/2010/main" val="33183096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1026"/>
          <p:cNvPicPr>
            <a:picLocks noChangeAspect="1" noChangeArrowheads="1"/>
          </p:cNvPicPr>
          <p:nvPr/>
        </p:nvPicPr>
        <p:blipFill>
          <a:blip r:embed="rId3">
            <a:lum bright="70000"/>
            <a:grayscl/>
          </a:blip>
          <a:srcRect/>
          <a:stretch>
            <a:fillRect/>
          </a:stretch>
        </p:blipFill>
        <p:spPr bwMode="auto">
          <a:xfrm>
            <a:off x="639763" y="2500314"/>
            <a:ext cx="5618161" cy="3308349"/>
          </a:xfrm>
          <a:prstGeom prst="rect">
            <a:avLst/>
          </a:prstGeom>
          <a:noFill/>
          <a:ln w="9525">
            <a:noFill/>
            <a:miter lim="800000"/>
            <a:headEnd/>
            <a:tailEnd/>
          </a:ln>
        </p:spPr>
      </p:pic>
      <p:sp>
        <p:nvSpPr>
          <p:cNvPr id="164867" name="Rectangle 1027"/>
          <p:cNvSpPr>
            <a:spLocks noGrp="1" noChangeArrowheads="1"/>
          </p:cNvSpPr>
          <p:nvPr>
            <p:ph type="title" idx="4294967295"/>
          </p:nvPr>
        </p:nvSpPr>
        <p:spPr/>
        <p:txBody>
          <a:bodyPr/>
          <a:lstStyle/>
          <a:p>
            <a:pPr eaLnBrk="1" hangingPunct="1"/>
            <a:r>
              <a:rPr lang="de-DE">
                <a:ea typeface="ＭＳ Ｐゴシック" pitchFamily="-112" charset="-128"/>
                <a:cs typeface="ＭＳ Ｐゴシック" pitchFamily="-112" charset="-128"/>
              </a:rPr>
              <a:t> </a:t>
            </a:r>
          </a:p>
        </p:txBody>
      </p:sp>
      <p:grpSp>
        <p:nvGrpSpPr>
          <p:cNvPr id="2" name="Group 1028"/>
          <p:cNvGrpSpPr>
            <a:grpSpLocks/>
          </p:cNvGrpSpPr>
          <p:nvPr/>
        </p:nvGrpSpPr>
        <p:grpSpPr bwMode="auto">
          <a:xfrm>
            <a:off x="3324225" y="5270507"/>
            <a:ext cx="2490788" cy="231776"/>
            <a:chOff x="219" y="779"/>
            <a:chExt cx="1569" cy="146"/>
          </a:xfrm>
        </p:grpSpPr>
        <p:sp>
          <p:nvSpPr>
            <p:cNvPr id="164870" name="Rectangle 1029"/>
            <p:cNvSpPr>
              <a:spLocks noChangeArrowheads="1"/>
            </p:cNvSpPr>
            <p:nvPr/>
          </p:nvSpPr>
          <p:spPr bwMode="auto">
            <a:xfrm>
              <a:off x="219" y="779"/>
              <a:ext cx="1569" cy="126"/>
            </a:xfrm>
            <a:prstGeom prst="rect">
              <a:avLst/>
            </a:prstGeom>
            <a:noFill/>
            <a:ln w="12700">
              <a:noFill/>
              <a:miter lim="800000"/>
              <a:headEnd/>
              <a:tailEnd/>
            </a:ln>
          </p:spPr>
          <p:txBody>
            <a:bodyPr>
              <a:prstTxWarp prst="textNoShape">
                <a:avLst/>
              </a:prstTxWarp>
              <a:spAutoFit/>
            </a:bodyPr>
            <a:lstStyle/>
            <a:p>
              <a:pPr defTabSz="761887"/>
              <a:endParaRPr lang="de-DE" sz="700" b="1">
                <a:solidFill>
                  <a:srgbClr val="0019A8"/>
                </a:solidFill>
              </a:endParaRPr>
            </a:p>
          </p:txBody>
        </p:sp>
        <p:sp>
          <p:nvSpPr>
            <p:cNvPr id="164871" name="Rectangle 1030"/>
            <p:cNvSpPr>
              <a:spLocks noChangeArrowheads="1"/>
            </p:cNvSpPr>
            <p:nvPr/>
          </p:nvSpPr>
          <p:spPr bwMode="auto">
            <a:xfrm>
              <a:off x="1564" y="780"/>
              <a:ext cx="144" cy="145"/>
            </a:xfrm>
            <a:prstGeom prst="rect">
              <a:avLst/>
            </a:prstGeom>
            <a:noFill/>
            <a:ln w="12700">
              <a:noFill/>
              <a:miter lim="800000"/>
              <a:headEnd/>
              <a:tailEnd/>
            </a:ln>
          </p:spPr>
          <p:txBody>
            <a:bodyPr>
              <a:prstTxWarp prst="textNoShape">
                <a:avLst/>
              </a:prstTxWarp>
              <a:spAutoFit/>
            </a:bodyPr>
            <a:lstStyle/>
            <a:p>
              <a:pPr defTabSz="761887"/>
              <a:endParaRPr lang="de-DE" sz="900" b="1">
                <a:solidFill>
                  <a:srgbClr val="0019A8"/>
                </a:solidFill>
              </a:endParaRPr>
            </a:p>
          </p:txBody>
        </p:sp>
      </p:grpSp>
      <p:sp>
        <p:nvSpPr>
          <p:cNvPr id="164869" name="Rectangle 1031"/>
          <p:cNvSpPr>
            <a:spLocks noChangeArrowheads="1"/>
          </p:cNvSpPr>
          <p:nvPr/>
        </p:nvSpPr>
        <p:spPr bwMode="auto">
          <a:xfrm>
            <a:off x="1019174" y="2661916"/>
            <a:ext cx="8124826" cy="1055118"/>
          </a:xfrm>
          <a:prstGeom prst="rect">
            <a:avLst/>
          </a:prstGeom>
          <a:noFill/>
          <a:ln w="12700">
            <a:noFill/>
            <a:miter lim="800000"/>
            <a:headEnd/>
            <a:tailEnd/>
          </a:ln>
        </p:spPr>
        <p:txBody>
          <a:bodyPr wrap="none" lIns="19121" tIns="27089" rIns="19121" bIns="27089">
            <a:prstTxWarp prst="textNoShape">
              <a:avLst/>
            </a:prstTxWarp>
          </a:bodyPr>
          <a:lstStyle/>
          <a:p>
            <a:pPr algn="r" defTabSz="765062">
              <a:tabLst>
                <a:tab pos="357136" algn="l"/>
                <a:tab pos="714269" algn="l"/>
                <a:tab pos="1084104" algn="l"/>
              </a:tabLst>
            </a:pPr>
            <a:r>
              <a:rPr lang="en-US" sz="5500" b="1" dirty="0">
                <a:solidFill>
                  <a:schemeClr val="bg1">
                    <a:lumMod val="50000"/>
                  </a:schemeClr>
                </a:solidFill>
              </a:rPr>
              <a:t>Learning a Decision Tree</a:t>
            </a:r>
          </a:p>
          <a:p>
            <a:pPr algn="r" defTabSz="765062">
              <a:tabLst>
                <a:tab pos="357136" algn="l"/>
                <a:tab pos="714269" algn="l"/>
                <a:tab pos="1084104" algn="l"/>
              </a:tabLst>
            </a:pPr>
            <a:endParaRPr lang="en-US" sz="5500" b="1" dirty="0">
              <a:solidFill>
                <a:schemeClr val="bg2"/>
              </a:solidFill>
            </a:endParaRPr>
          </a:p>
          <a:p>
            <a:pPr algn="r" defTabSz="765062">
              <a:tabLst>
                <a:tab pos="357136" algn="l"/>
                <a:tab pos="714269" algn="l"/>
                <a:tab pos="1084104" algn="l"/>
              </a:tabLst>
            </a:pPr>
            <a:endParaRPr lang="en-US" sz="5500" b="1" dirty="0">
              <a:solidFill>
                <a:schemeClr val="bg2"/>
              </a:solidFill>
            </a:endParaRPr>
          </a:p>
        </p:txBody>
      </p:sp>
      <p:sp>
        <p:nvSpPr>
          <p:cNvPr id="3" name="Date Placeholder 2"/>
          <p:cNvSpPr>
            <a:spLocks noGrp="1"/>
          </p:cNvSpPr>
          <p:nvPr>
            <p:ph type="dt" sz="half" idx="2"/>
          </p:nvPr>
        </p:nvSpPr>
        <p:spPr/>
        <p:txBody>
          <a:bodyPr/>
          <a:lstStyle/>
          <a:p>
            <a:fld id="{39FCAB2C-7EE1-45DC-93CB-889FF1DD691E}" type="datetime1">
              <a:rPr lang="en-US" smtClean="0"/>
              <a:t>8/5/2024</a:t>
            </a:fld>
            <a:endParaRPr lang="en-AU" dirty="0"/>
          </a:p>
        </p:txBody>
      </p:sp>
      <p:sp>
        <p:nvSpPr>
          <p:cNvPr id="4" name="Footer Placeholder 3"/>
          <p:cNvSpPr>
            <a:spLocks noGrp="1"/>
          </p:cNvSpPr>
          <p:nvPr>
            <p:ph type="ftr" sz="quarter" idx="11"/>
          </p:nvPr>
        </p:nvSpPr>
        <p:spPr/>
        <p:txBody>
          <a:bodyPr/>
          <a:lstStyle/>
          <a:p>
            <a:r>
              <a:rPr lang="en-US"/>
              <a:t>Shafait: AI &amp; Machine Learning</a:t>
            </a:r>
            <a:endParaRPr lang="en-AU"/>
          </a:p>
        </p:txBody>
      </p:sp>
      <p:sp>
        <p:nvSpPr>
          <p:cNvPr id="5" name="Slide Number Placeholder 4"/>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15</a:t>
            </a:fld>
            <a:endParaRPr lang="en-AU" dirty="0">
              <a:cs typeface="Times New Roman" pitchFamily="18" charset="0"/>
            </a:endParaRPr>
          </a:p>
        </p:txBody>
      </p:sp>
    </p:spTree>
    <p:extLst>
      <p:ext uri="{BB962C8B-B14F-4D97-AF65-F5344CB8AC3E}">
        <p14:creationId xmlns:p14="http://schemas.microsoft.com/office/powerpoint/2010/main" val="2594432613"/>
      </p:ext>
    </p:extLst>
  </p:cSld>
  <p:clrMapOvr>
    <a:masterClrMapping/>
  </p:clrMapOvr>
  <p:transition>
    <p:zo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Decision Trees</a:t>
            </a:r>
          </a:p>
        </p:txBody>
      </p:sp>
      <p:sp>
        <p:nvSpPr>
          <p:cNvPr id="5" name="Content Placeholder 4"/>
          <p:cNvSpPr>
            <a:spLocks noGrp="1"/>
          </p:cNvSpPr>
          <p:nvPr>
            <p:ph idx="1"/>
          </p:nvPr>
        </p:nvSpPr>
        <p:spPr/>
        <p:txBody>
          <a:bodyPr/>
          <a:lstStyle/>
          <a:p>
            <a:r>
              <a:rPr lang="en-US" dirty="0"/>
              <a:t>A Decision Tree is a tree-structured plan of a set of attributes to test in order to predict the output.</a:t>
            </a:r>
          </a:p>
          <a:p>
            <a:r>
              <a:rPr lang="en-US" dirty="0"/>
              <a:t>Which attribute should be tested first?</a:t>
            </a:r>
            <a:br>
              <a:rPr lang="en-US" dirty="0"/>
            </a:br>
            <a:r>
              <a:rPr lang="en-US" dirty="0"/>
              <a:t>  </a:t>
            </a:r>
            <a:r>
              <a:rPr lang="en-US" b="1" dirty="0">
                <a:solidFill>
                  <a:srgbClr val="A53926"/>
                </a:solidFill>
              </a:rPr>
              <a:t>The one with the highest information gain</a:t>
            </a:r>
          </a:p>
          <a:p>
            <a:r>
              <a:rPr lang="en-US" dirty="0"/>
              <a:t>Then </a:t>
            </a:r>
            <a:r>
              <a:rPr lang="en-US" dirty="0" err="1"/>
              <a:t>recurse</a:t>
            </a:r>
            <a:r>
              <a:rPr lang="en-US" dirty="0"/>
              <a:t> ….</a:t>
            </a:r>
          </a:p>
        </p:txBody>
      </p:sp>
      <p:sp>
        <p:nvSpPr>
          <p:cNvPr id="2" name="Date Placeholder 1"/>
          <p:cNvSpPr>
            <a:spLocks noGrp="1"/>
          </p:cNvSpPr>
          <p:nvPr>
            <p:ph type="dt" sz="half" idx="2"/>
          </p:nvPr>
        </p:nvSpPr>
        <p:spPr/>
        <p:txBody>
          <a:bodyPr/>
          <a:lstStyle/>
          <a:p>
            <a:fld id="{2C35EE17-309D-4AFC-AB79-0AAE53529BDB}" type="datetime1">
              <a:rPr lang="en-US" smtClean="0"/>
              <a:t>8/5/2024</a:t>
            </a:fld>
            <a:endParaRPr lang="en-AU" dirty="0"/>
          </a:p>
        </p:txBody>
      </p:sp>
      <p:sp>
        <p:nvSpPr>
          <p:cNvPr id="3" name="Footer Placeholder 2"/>
          <p:cNvSpPr>
            <a:spLocks noGrp="1"/>
          </p:cNvSpPr>
          <p:nvPr>
            <p:ph type="ftr" sz="quarter" idx="11"/>
          </p:nvPr>
        </p:nvSpPr>
        <p:spPr/>
        <p:txBody>
          <a:bodyPr/>
          <a:lstStyle/>
          <a:p>
            <a:r>
              <a:rPr lang="en-US"/>
              <a:t>Shafait: AI &amp; Machine Learning</a:t>
            </a:r>
            <a:endParaRPr lang="en-AU" dirty="0"/>
          </a:p>
        </p:txBody>
      </p:sp>
      <p:sp>
        <p:nvSpPr>
          <p:cNvPr id="6" name="Slide Number Placeholder 5"/>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16</a:t>
            </a:fld>
            <a:endParaRPr lang="en-AU" dirty="0">
              <a:cs typeface="Times New Roman" pitchFamily="18" charset="0"/>
            </a:endParaRPr>
          </a:p>
        </p:txBody>
      </p:sp>
    </p:spTree>
    <p:extLst>
      <p:ext uri="{BB962C8B-B14F-4D97-AF65-F5344CB8AC3E}">
        <p14:creationId xmlns:p14="http://schemas.microsoft.com/office/powerpoint/2010/main" val="22499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412776"/>
            <a:ext cx="8229600" cy="4176464"/>
          </a:xfrm>
        </p:spPr>
        <p:txBody>
          <a:bodyPr/>
          <a:lstStyle/>
          <a:p>
            <a:pPr marL="0" indent="0">
              <a:buNone/>
            </a:pPr>
            <a:r>
              <a:rPr lang="en-US" b="1" dirty="0" smtClean="0"/>
              <a:t>Example 1: MPG </a:t>
            </a:r>
            <a:r>
              <a:rPr lang="en-US" b="1" dirty="0"/>
              <a:t>dataset from UCI</a:t>
            </a:r>
            <a:r>
              <a:rPr lang="en-US" dirty="0"/>
              <a:t> (</a:t>
            </a:r>
            <a:r>
              <a:rPr lang="en-US" dirty="0">
                <a:hlinkClick r:id="rId2"/>
              </a:rPr>
              <a:t>http://archive.ics.uci.edu/ml/</a:t>
            </a:r>
            <a:r>
              <a:rPr lang="en-US" dirty="0"/>
              <a:t>)</a:t>
            </a:r>
          </a:p>
          <a:p>
            <a:pPr lvl="1"/>
            <a:r>
              <a:rPr lang="en-US" dirty="0"/>
              <a:t>Predict miles per gallon (MPG) given different attributes of a car</a:t>
            </a:r>
          </a:p>
        </p:txBody>
      </p:sp>
      <p:pic>
        <p:nvPicPr>
          <p:cNvPr id="6" name="Picture 5"/>
          <p:cNvPicPr>
            <a:picLocks noChangeAspect="1"/>
          </p:cNvPicPr>
          <p:nvPr/>
        </p:nvPicPr>
        <p:blipFill rotWithShape="1">
          <a:blip r:embed="rId3"/>
          <a:srcRect b="45607"/>
          <a:stretch/>
        </p:blipFill>
        <p:spPr>
          <a:xfrm>
            <a:off x="539552" y="2780928"/>
            <a:ext cx="8394700" cy="3495374"/>
          </a:xfrm>
          <a:prstGeom prst="rect">
            <a:avLst/>
          </a:prstGeom>
        </p:spPr>
      </p:pic>
      <p:sp>
        <p:nvSpPr>
          <p:cNvPr id="2" name="Date Placeholder 1"/>
          <p:cNvSpPr>
            <a:spLocks noGrp="1"/>
          </p:cNvSpPr>
          <p:nvPr>
            <p:ph type="dt" sz="half" idx="2"/>
          </p:nvPr>
        </p:nvSpPr>
        <p:spPr/>
        <p:txBody>
          <a:bodyPr/>
          <a:lstStyle/>
          <a:p>
            <a:fld id="{D83BD145-7922-4BF9-A2AF-22344A911CCA}" type="datetime1">
              <a:rPr lang="en-US" smtClean="0"/>
              <a:t>8/5/2024</a:t>
            </a:fld>
            <a:endParaRPr lang="en-AU" dirty="0"/>
          </a:p>
        </p:txBody>
      </p:sp>
      <p:sp>
        <p:nvSpPr>
          <p:cNvPr id="4" name="Footer Placeholder 3"/>
          <p:cNvSpPr>
            <a:spLocks noGrp="1"/>
          </p:cNvSpPr>
          <p:nvPr>
            <p:ph type="ftr" sz="quarter" idx="11"/>
          </p:nvPr>
        </p:nvSpPr>
        <p:spPr/>
        <p:txBody>
          <a:bodyPr/>
          <a:lstStyle/>
          <a:p>
            <a:r>
              <a:rPr lang="en-US"/>
              <a:t>Shafait: AI &amp; Machine Learning</a:t>
            </a:r>
            <a:endParaRPr lang="en-AU" dirty="0"/>
          </a:p>
        </p:txBody>
      </p:sp>
      <p:sp>
        <p:nvSpPr>
          <p:cNvPr id="5" name="Slide Number Placeholder 4"/>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17</a:t>
            </a:fld>
            <a:endParaRPr lang="en-AU" dirty="0">
              <a:cs typeface="Times New Roman" pitchFamily="18" charset="0"/>
            </a:endParaRPr>
          </a:p>
        </p:txBody>
      </p:sp>
    </p:spTree>
    <p:extLst>
      <p:ext uri="{BB962C8B-B14F-4D97-AF65-F5344CB8AC3E}">
        <p14:creationId xmlns:p14="http://schemas.microsoft.com/office/powerpoint/2010/main" val="255578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47675" y="1124744"/>
            <a:ext cx="8229600" cy="432048"/>
          </a:xfrm>
        </p:spPr>
        <p:txBody>
          <a:bodyPr/>
          <a:lstStyle/>
          <a:p>
            <a:r>
              <a:rPr lang="en-US" dirty="0"/>
              <a:t>Compute IG of all Attributes</a:t>
            </a:r>
          </a:p>
        </p:txBody>
      </p:sp>
      <p:pic>
        <p:nvPicPr>
          <p:cNvPr id="9" name="Content Placeholder 8"/>
          <p:cNvPicPr>
            <a:picLocks noGrp="1" noChangeAspect="1"/>
          </p:cNvPicPr>
          <p:nvPr>
            <p:ph sz="half" idx="1"/>
          </p:nvPr>
        </p:nvPicPr>
        <p:blipFill>
          <a:blip r:embed="rId2"/>
          <a:srcRect t="233" b="233"/>
          <a:stretch>
            <a:fillRect/>
          </a:stretch>
        </p:blipFill>
        <p:spPr/>
      </p:pic>
      <p:pic>
        <p:nvPicPr>
          <p:cNvPr id="13" name="Picture 12"/>
          <p:cNvPicPr>
            <a:picLocks noChangeAspect="1"/>
          </p:cNvPicPr>
          <p:nvPr/>
        </p:nvPicPr>
        <p:blipFill>
          <a:blip r:embed="rId3"/>
          <a:stretch>
            <a:fillRect/>
          </a:stretch>
        </p:blipFill>
        <p:spPr>
          <a:xfrm>
            <a:off x="4860034" y="2285894"/>
            <a:ext cx="4104455" cy="4095434"/>
          </a:xfrm>
          <a:prstGeom prst="rect">
            <a:avLst/>
          </a:prstGeom>
        </p:spPr>
      </p:pic>
      <p:sp>
        <p:nvSpPr>
          <p:cNvPr id="2" name="Date Placeholder 1"/>
          <p:cNvSpPr>
            <a:spLocks noGrp="1"/>
          </p:cNvSpPr>
          <p:nvPr>
            <p:ph type="dt" sz="half" idx="10"/>
          </p:nvPr>
        </p:nvSpPr>
        <p:spPr/>
        <p:txBody>
          <a:bodyPr/>
          <a:lstStyle/>
          <a:p>
            <a:fld id="{7B5BBDB0-499F-4FFB-921E-694EE7EAB0AE}" type="datetime1">
              <a:rPr lang="en-US" smtClean="0"/>
              <a:t>8/5/2024</a:t>
            </a:fld>
            <a:endParaRPr lang="en-US"/>
          </a:p>
        </p:txBody>
      </p:sp>
      <p:sp>
        <p:nvSpPr>
          <p:cNvPr id="3" name="Footer Placeholder 2"/>
          <p:cNvSpPr>
            <a:spLocks noGrp="1"/>
          </p:cNvSpPr>
          <p:nvPr>
            <p:ph type="ftr" sz="quarter" idx="11"/>
          </p:nvPr>
        </p:nvSpPr>
        <p:spPr/>
        <p:txBody>
          <a:bodyPr/>
          <a:lstStyle/>
          <a:p>
            <a:r>
              <a:rPr lang="de-DE"/>
              <a:t>Shafait: AI &amp; Machine Learning</a:t>
            </a:r>
          </a:p>
        </p:txBody>
      </p:sp>
      <p:sp>
        <p:nvSpPr>
          <p:cNvPr id="4" name="Slide Number Placeholder 3"/>
          <p:cNvSpPr>
            <a:spLocks noGrp="1"/>
          </p:cNvSpPr>
          <p:nvPr>
            <p:ph type="sldNum" sz="quarter" idx="12"/>
          </p:nvPr>
        </p:nvSpPr>
        <p:spPr/>
        <p:txBody>
          <a:bodyPr/>
          <a:lstStyle/>
          <a:p>
            <a:fld id="{E9F01FFC-0287-7E41-9708-A427EB01488A}" type="slidenum">
              <a:rPr lang="de-DE" smtClean="0"/>
              <a:pPr/>
              <a:t>18</a:t>
            </a:fld>
            <a:endParaRPr lang="de-DE"/>
          </a:p>
        </p:txBody>
      </p:sp>
    </p:spTree>
    <p:extLst>
      <p:ext uri="{BB962C8B-B14F-4D97-AF65-F5344CB8AC3E}">
        <p14:creationId xmlns:p14="http://schemas.microsoft.com/office/powerpoint/2010/main" val="35966992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Decision Stump</a:t>
            </a:r>
          </a:p>
        </p:txBody>
      </p:sp>
      <p:pic>
        <p:nvPicPr>
          <p:cNvPr id="7" name="Picture 6"/>
          <p:cNvPicPr>
            <a:picLocks noChangeAspect="1"/>
          </p:cNvPicPr>
          <p:nvPr/>
        </p:nvPicPr>
        <p:blipFill>
          <a:blip r:embed="rId2"/>
          <a:stretch>
            <a:fillRect/>
          </a:stretch>
        </p:blipFill>
        <p:spPr>
          <a:xfrm>
            <a:off x="1259632" y="2113711"/>
            <a:ext cx="6408711" cy="3331513"/>
          </a:xfrm>
          <a:prstGeom prst="rect">
            <a:avLst/>
          </a:prstGeom>
        </p:spPr>
      </p:pic>
      <p:sp>
        <p:nvSpPr>
          <p:cNvPr id="3" name="Date Placeholder 2"/>
          <p:cNvSpPr>
            <a:spLocks noGrp="1"/>
          </p:cNvSpPr>
          <p:nvPr>
            <p:ph type="dt" sz="half" idx="10"/>
          </p:nvPr>
        </p:nvSpPr>
        <p:spPr/>
        <p:txBody>
          <a:bodyPr/>
          <a:lstStyle/>
          <a:p>
            <a:fld id="{1ACEB56F-2478-4B14-9D7D-BF11E6F936A1}" type="datetime1">
              <a:rPr lang="en-US" smtClean="0"/>
              <a:t>8/5/2024</a:t>
            </a:fld>
            <a:endParaRPr lang="en-US"/>
          </a:p>
        </p:txBody>
      </p:sp>
      <p:sp>
        <p:nvSpPr>
          <p:cNvPr id="4" name="Slide Number Placeholder 3"/>
          <p:cNvSpPr>
            <a:spLocks noGrp="1"/>
          </p:cNvSpPr>
          <p:nvPr>
            <p:ph type="sldNum" sz="quarter" idx="12"/>
          </p:nvPr>
        </p:nvSpPr>
        <p:spPr/>
        <p:txBody>
          <a:bodyPr/>
          <a:lstStyle/>
          <a:p>
            <a:fld id="{E9F01FFC-0287-7E41-9708-A427EB01488A}" type="slidenum">
              <a:rPr lang="de-DE" smtClean="0"/>
              <a:pPr/>
              <a:t>19</a:t>
            </a:fld>
            <a:endParaRPr lang="de-DE"/>
          </a:p>
        </p:txBody>
      </p:sp>
    </p:spTree>
    <p:extLst>
      <p:ext uri="{BB962C8B-B14F-4D97-AF65-F5344CB8AC3E}">
        <p14:creationId xmlns:p14="http://schemas.microsoft.com/office/powerpoint/2010/main" val="3187653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State-of-the-Art Classifiers</a:t>
            </a:r>
          </a:p>
        </p:txBody>
      </p:sp>
      <p:sp>
        <p:nvSpPr>
          <p:cNvPr id="9" name="Content Placeholder 8"/>
          <p:cNvSpPr>
            <a:spLocks noGrp="1"/>
          </p:cNvSpPr>
          <p:nvPr>
            <p:ph idx="1"/>
          </p:nvPr>
        </p:nvSpPr>
        <p:spPr>
          <a:xfrm>
            <a:off x="447675" y="1988840"/>
            <a:ext cx="8229600" cy="4176464"/>
          </a:xfrm>
        </p:spPr>
        <p:txBody>
          <a:bodyPr/>
          <a:lstStyle/>
          <a:p>
            <a:r>
              <a:rPr lang="en-US" b="1" dirty="0"/>
              <a:t>A classifier benchmarking experiment</a:t>
            </a:r>
            <a:endParaRPr lang="en-US" dirty="0"/>
          </a:p>
          <a:p>
            <a:pPr lvl="1"/>
            <a:r>
              <a:rPr lang="en-US" dirty="0"/>
              <a:t>103 datasets, 7 state-of-the-art classifiers</a:t>
            </a:r>
          </a:p>
        </p:txBody>
      </p:sp>
      <p:pic>
        <p:nvPicPr>
          <p:cNvPr id="8" name="Picture 7"/>
          <p:cNvPicPr>
            <a:picLocks noChangeAspect="1"/>
          </p:cNvPicPr>
          <p:nvPr/>
        </p:nvPicPr>
        <p:blipFill>
          <a:blip r:embed="rId3"/>
          <a:stretch>
            <a:fillRect/>
          </a:stretch>
        </p:blipFill>
        <p:spPr>
          <a:xfrm>
            <a:off x="1" y="2420888"/>
            <a:ext cx="9144000" cy="4074483"/>
          </a:xfrm>
          <a:prstGeom prst="rect">
            <a:avLst/>
          </a:prstGeom>
        </p:spPr>
      </p:pic>
      <p:sp>
        <p:nvSpPr>
          <p:cNvPr id="3" name="Date Placeholder 2"/>
          <p:cNvSpPr>
            <a:spLocks noGrp="1"/>
          </p:cNvSpPr>
          <p:nvPr>
            <p:ph type="dt" sz="half" idx="2"/>
          </p:nvPr>
        </p:nvSpPr>
        <p:spPr/>
        <p:txBody>
          <a:bodyPr/>
          <a:lstStyle/>
          <a:p>
            <a:fld id="{7E81C266-0827-43C6-8A8E-F07683757D8A}" type="datetime1">
              <a:rPr lang="en-US" smtClean="0"/>
              <a:t>8/5/2024</a:t>
            </a:fld>
            <a:endParaRPr lang="en-AU" dirty="0"/>
          </a:p>
        </p:txBody>
      </p:sp>
      <p:sp>
        <p:nvSpPr>
          <p:cNvPr id="4" name="Footer Placeholder 3"/>
          <p:cNvSpPr>
            <a:spLocks noGrp="1"/>
          </p:cNvSpPr>
          <p:nvPr>
            <p:ph type="ftr" sz="quarter" idx="11"/>
          </p:nvPr>
        </p:nvSpPr>
        <p:spPr/>
        <p:txBody>
          <a:bodyPr/>
          <a:lstStyle/>
          <a:p>
            <a:r>
              <a:rPr lang="en-US"/>
              <a:t>Shafait: AI &amp; Machine Learning</a:t>
            </a:r>
            <a:endParaRPr lang="en-AU" dirty="0"/>
          </a:p>
        </p:txBody>
      </p:sp>
      <p:sp>
        <p:nvSpPr>
          <p:cNvPr id="5" name="Slide Number Placeholder 4"/>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2</a:t>
            </a:fld>
            <a:endParaRPr lang="en-AU" dirty="0">
              <a:cs typeface="Times New Roman" pitchFamily="18" charset="0"/>
            </a:endParaRPr>
          </a:p>
        </p:txBody>
      </p:sp>
      <p:sp>
        <p:nvSpPr>
          <p:cNvPr id="6" name="Rectangle 5"/>
          <p:cNvSpPr/>
          <p:nvPr/>
        </p:nvSpPr>
        <p:spPr>
          <a:xfrm>
            <a:off x="683568" y="2492896"/>
            <a:ext cx="8352928" cy="36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7788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47675" y="1052736"/>
            <a:ext cx="8229600" cy="432048"/>
          </a:xfrm>
        </p:spPr>
        <p:txBody>
          <a:bodyPr/>
          <a:lstStyle/>
          <a:p>
            <a:r>
              <a:rPr lang="en-US" dirty="0"/>
              <a:t>Recursion Step</a:t>
            </a:r>
          </a:p>
        </p:txBody>
      </p:sp>
      <p:pic>
        <p:nvPicPr>
          <p:cNvPr id="7" name="Picture 6"/>
          <p:cNvPicPr>
            <a:picLocks noChangeAspect="1"/>
          </p:cNvPicPr>
          <p:nvPr/>
        </p:nvPicPr>
        <p:blipFill>
          <a:blip r:embed="rId2"/>
          <a:stretch>
            <a:fillRect/>
          </a:stretch>
        </p:blipFill>
        <p:spPr>
          <a:xfrm>
            <a:off x="899593" y="1556794"/>
            <a:ext cx="7668343" cy="4177800"/>
          </a:xfrm>
          <a:prstGeom prst="rect">
            <a:avLst/>
          </a:prstGeom>
        </p:spPr>
      </p:pic>
      <p:sp>
        <p:nvSpPr>
          <p:cNvPr id="8" name="TextBox 7"/>
          <p:cNvSpPr txBox="1"/>
          <p:nvPr/>
        </p:nvSpPr>
        <p:spPr>
          <a:xfrm>
            <a:off x="179512" y="5661247"/>
            <a:ext cx="5021386" cy="923318"/>
          </a:xfrm>
          <a:prstGeom prst="rect">
            <a:avLst/>
          </a:prstGeom>
          <a:noFill/>
        </p:spPr>
        <p:txBody>
          <a:bodyPr wrap="none" lIns="91426" tIns="45714" rIns="91426" bIns="45714" rtlCol="0">
            <a:spAutoFit/>
          </a:bodyPr>
          <a:lstStyle/>
          <a:p>
            <a:r>
              <a:rPr lang="en-US" dirty="0"/>
              <a:t>Recursively build a tree from the seven records </a:t>
            </a:r>
            <a:br>
              <a:rPr lang="en-US" dirty="0"/>
            </a:br>
            <a:r>
              <a:rPr lang="en-US" dirty="0"/>
              <a:t>in which there are four cylinders and the maker </a:t>
            </a:r>
            <a:br>
              <a:rPr lang="en-US" dirty="0"/>
            </a:br>
            <a:r>
              <a:rPr lang="en-US" dirty="0"/>
              <a:t>was based in Asia</a:t>
            </a:r>
          </a:p>
        </p:txBody>
      </p:sp>
      <p:sp>
        <p:nvSpPr>
          <p:cNvPr id="9" name="TextBox 8"/>
          <p:cNvSpPr txBox="1"/>
          <p:nvPr/>
        </p:nvSpPr>
        <p:spPr>
          <a:xfrm>
            <a:off x="6372201" y="5589243"/>
            <a:ext cx="2609167" cy="646319"/>
          </a:xfrm>
          <a:prstGeom prst="rect">
            <a:avLst/>
          </a:prstGeom>
          <a:noFill/>
        </p:spPr>
        <p:txBody>
          <a:bodyPr wrap="none" lIns="91426" tIns="45714" rIns="91426" bIns="45714" rtlCol="0">
            <a:spAutoFit/>
          </a:bodyPr>
          <a:lstStyle/>
          <a:p>
            <a:r>
              <a:rPr lang="en-US" dirty="0"/>
              <a:t>(Similar recursion in the </a:t>
            </a:r>
            <a:br>
              <a:rPr lang="en-US" dirty="0"/>
            </a:br>
            <a:r>
              <a:rPr lang="en-US" dirty="0"/>
              <a:t>other cases)</a:t>
            </a:r>
          </a:p>
        </p:txBody>
      </p:sp>
      <p:sp>
        <p:nvSpPr>
          <p:cNvPr id="2" name="Date Placeholder 1"/>
          <p:cNvSpPr>
            <a:spLocks noGrp="1"/>
          </p:cNvSpPr>
          <p:nvPr>
            <p:ph type="dt" sz="half" idx="10"/>
          </p:nvPr>
        </p:nvSpPr>
        <p:spPr/>
        <p:txBody>
          <a:bodyPr/>
          <a:lstStyle/>
          <a:p>
            <a:fld id="{E6245B87-87E5-433F-A2F8-62D1AB64DD0D}" type="datetime1">
              <a:rPr lang="en-US" smtClean="0"/>
              <a:t>8/5/2024</a:t>
            </a:fld>
            <a:endParaRPr lang="en-US"/>
          </a:p>
        </p:txBody>
      </p:sp>
      <p:sp>
        <p:nvSpPr>
          <p:cNvPr id="3" name="Slide Number Placeholder 2"/>
          <p:cNvSpPr>
            <a:spLocks noGrp="1"/>
          </p:cNvSpPr>
          <p:nvPr>
            <p:ph type="sldNum" sz="quarter" idx="12"/>
          </p:nvPr>
        </p:nvSpPr>
        <p:spPr/>
        <p:txBody>
          <a:bodyPr/>
          <a:lstStyle/>
          <a:p>
            <a:fld id="{E9F01FFC-0287-7E41-9708-A427EB01488A}" type="slidenum">
              <a:rPr lang="de-DE" smtClean="0"/>
              <a:pPr/>
              <a:t>20</a:t>
            </a:fld>
            <a:endParaRPr lang="de-DE"/>
          </a:p>
        </p:txBody>
      </p:sp>
    </p:spTree>
    <p:extLst>
      <p:ext uri="{BB962C8B-B14F-4D97-AF65-F5344CB8AC3E}">
        <p14:creationId xmlns:p14="http://schemas.microsoft.com/office/powerpoint/2010/main" val="301655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1052736"/>
            <a:ext cx="8229600" cy="432048"/>
          </a:xfrm>
        </p:spPr>
        <p:txBody>
          <a:bodyPr/>
          <a:lstStyle/>
          <a:p>
            <a:r>
              <a:rPr lang="en-US" dirty="0"/>
              <a:t>The Final Tree</a:t>
            </a:r>
          </a:p>
        </p:txBody>
      </p:sp>
      <p:pic>
        <p:nvPicPr>
          <p:cNvPr id="6" name="Picture 5" descr="complete-tre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5658" y="1628801"/>
            <a:ext cx="6372673" cy="4870895"/>
          </a:xfrm>
          <a:prstGeom prst="rect">
            <a:avLst/>
          </a:prstGeom>
        </p:spPr>
      </p:pic>
      <p:sp>
        <p:nvSpPr>
          <p:cNvPr id="3" name="Date Placeholder 2"/>
          <p:cNvSpPr>
            <a:spLocks noGrp="1"/>
          </p:cNvSpPr>
          <p:nvPr>
            <p:ph type="dt" sz="half" idx="10"/>
          </p:nvPr>
        </p:nvSpPr>
        <p:spPr/>
        <p:txBody>
          <a:bodyPr/>
          <a:lstStyle/>
          <a:p>
            <a:fld id="{4FB64D60-D759-41C2-B4A3-07E4F286D11D}" type="datetime1">
              <a:rPr lang="en-US" smtClean="0"/>
              <a:t>8/5/2024</a:t>
            </a:fld>
            <a:endParaRPr lang="en-US"/>
          </a:p>
        </p:txBody>
      </p:sp>
      <p:sp>
        <p:nvSpPr>
          <p:cNvPr id="4" name="Slide Number Placeholder 3"/>
          <p:cNvSpPr>
            <a:spLocks noGrp="1"/>
          </p:cNvSpPr>
          <p:nvPr>
            <p:ph type="sldNum" sz="quarter" idx="12"/>
          </p:nvPr>
        </p:nvSpPr>
        <p:spPr/>
        <p:txBody>
          <a:bodyPr/>
          <a:lstStyle/>
          <a:p>
            <a:fld id="{E9F01FFC-0287-7E41-9708-A427EB01488A}" type="slidenum">
              <a:rPr lang="de-DE" smtClean="0"/>
              <a:pPr/>
              <a:t>21</a:t>
            </a:fld>
            <a:endParaRPr lang="de-DE"/>
          </a:p>
        </p:txBody>
      </p:sp>
    </p:spTree>
    <p:extLst>
      <p:ext uri="{BB962C8B-B14F-4D97-AF65-F5344CB8AC3E}">
        <p14:creationId xmlns:p14="http://schemas.microsoft.com/office/powerpoint/2010/main" val="31100737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3254" y="1081286"/>
            <a:ext cx="10934835" cy="617956"/>
          </a:xfrm>
          <a:prstGeom prst="rect">
            <a:avLst/>
          </a:prstGeom>
        </p:spPr>
        <p:txBody>
          <a:bodyPr vert="horz" wrap="square" lIns="0" tIns="185260" rIns="0" bIns="0" rtlCol="0" anchor="ctr">
            <a:spAutoFit/>
          </a:bodyPr>
          <a:lstStyle/>
          <a:p>
            <a:pPr marL="241306">
              <a:spcBef>
                <a:spcPts val="95"/>
              </a:spcBef>
            </a:pPr>
            <a:r>
              <a:rPr lang="en-US" spc="46" dirty="0" smtClean="0"/>
              <a:t>Example 2: </a:t>
            </a:r>
            <a:r>
              <a:rPr spc="46" dirty="0" smtClean="0"/>
              <a:t>What</a:t>
            </a:r>
            <a:r>
              <a:rPr spc="-132" dirty="0" smtClean="0"/>
              <a:t> </a:t>
            </a:r>
            <a:r>
              <a:rPr dirty="0"/>
              <a:t>makes</a:t>
            </a:r>
            <a:r>
              <a:rPr spc="-127" dirty="0"/>
              <a:t> </a:t>
            </a:r>
            <a:r>
              <a:rPr dirty="0"/>
              <a:t>a</a:t>
            </a:r>
            <a:r>
              <a:rPr spc="-136" dirty="0"/>
              <a:t> </a:t>
            </a:r>
            <a:r>
              <a:rPr spc="73" dirty="0"/>
              <a:t>loan</a:t>
            </a:r>
            <a:r>
              <a:rPr spc="-136" dirty="0"/>
              <a:t> </a:t>
            </a:r>
            <a:r>
              <a:rPr spc="-9" dirty="0"/>
              <a:t>risky?</a:t>
            </a:r>
          </a:p>
        </p:txBody>
      </p:sp>
      <p:pic>
        <p:nvPicPr>
          <p:cNvPr id="4" name="object 4"/>
          <p:cNvPicPr/>
          <p:nvPr/>
        </p:nvPicPr>
        <p:blipFill>
          <a:blip r:embed="rId2" cstate="print"/>
          <a:stretch>
            <a:fillRect/>
          </a:stretch>
        </p:blipFill>
        <p:spPr>
          <a:xfrm>
            <a:off x="592050" y="3668684"/>
            <a:ext cx="1521229" cy="1515687"/>
          </a:xfrm>
          <a:prstGeom prst="rect">
            <a:avLst/>
          </a:prstGeom>
        </p:spPr>
      </p:pic>
      <p:sp>
        <p:nvSpPr>
          <p:cNvPr id="6" name="object 6"/>
          <p:cNvSpPr/>
          <p:nvPr/>
        </p:nvSpPr>
        <p:spPr>
          <a:xfrm>
            <a:off x="3641552" y="2220736"/>
            <a:ext cx="389659" cy="2915805"/>
          </a:xfrm>
          <a:custGeom>
            <a:avLst/>
            <a:gdLst/>
            <a:ahLst/>
            <a:cxnLst/>
            <a:rect l="l" t="t" r="r" b="b"/>
            <a:pathLst>
              <a:path w="428625" h="3207385">
                <a:moveTo>
                  <a:pt x="0" y="0"/>
                </a:moveTo>
                <a:lnTo>
                  <a:pt x="67722" y="1822"/>
                </a:lnTo>
                <a:lnTo>
                  <a:pt x="126539" y="6898"/>
                </a:lnTo>
                <a:lnTo>
                  <a:pt x="172920" y="14638"/>
                </a:lnTo>
                <a:lnTo>
                  <a:pt x="214260" y="35754"/>
                </a:lnTo>
                <a:lnTo>
                  <a:pt x="214260" y="1567841"/>
                </a:lnTo>
                <a:lnTo>
                  <a:pt x="225183" y="1579141"/>
                </a:lnTo>
                <a:lnTo>
                  <a:pt x="255600" y="1588955"/>
                </a:lnTo>
                <a:lnTo>
                  <a:pt x="301981" y="1596693"/>
                </a:lnTo>
                <a:lnTo>
                  <a:pt x="360798" y="1601767"/>
                </a:lnTo>
                <a:lnTo>
                  <a:pt x="428521" y="1603589"/>
                </a:lnTo>
                <a:lnTo>
                  <a:pt x="360798" y="1605413"/>
                </a:lnTo>
                <a:lnTo>
                  <a:pt x="301981" y="1610489"/>
                </a:lnTo>
                <a:lnTo>
                  <a:pt x="255600" y="1618229"/>
                </a:lnTo>
                <a:lnTo>
                  <a:pt x="225183" y="1628044"/>
                </a:lnTo>
                <a:lnTo>
                  <a:pt x="214260" y="1639345"/>
                </a:lnTo>
                <a:lnTo>
                  <a:pt x="214260" y="3171431"/>
                </a:lnTo>
                <a:lnTo>
                  <a:pt x="203337" y="3182732"/>
                </a:lnTo>
                <a:lnTo>
                  <a:pt x="172920" y="3192547"/>
                </a:lnTo>
                <a:lnTo>
                  <a:pt x="126539" y="3200288"/>
                </a:lnTo>
                <a:lnTo>
                  <a:pt x="67722" y="3205364"/>
                </a:lnTo>
                <a:lnTo>
                  <a:pt x="0" y="3207187"/>
                </a:lnTo>
              </a:path>
            </a:pathLst>
          </a:custGeom>
          <a:ln w="18838">
            <a:solidFill>
              <a:srgbClr val="5D5555"/>
            </a:solidFill>
          </a:ln>
        </p:spPr>
        <p:txBody>
          <a:bodyPr wrap="square" lIns="0" tIns="0" rIns="0" bIns="0" rtlCol="0"/>
          <a:lstStyle/>
          <a:p>
            <a:endParaRPr sz="1191"/>
          </a:p>
        </p:txBody>
      </p:sp>
      <p:sp>
        <p:nvSpPr>
          <p:cNvPr id="7" name="object 7"/>
          <p:cNvSpPr/>
          <p:nvPr/>
        </p:nvSpPr>
        <p:spPr>
          <a:xfrm>
            <a:off x="619811" y="2140459"/>
            <a:ext cx="2837873" cy="1553441"/>
          </a:xfrm>
          <a:custGeom>
            <a:avLst/>
            <a:gdLst/>
            <a:ahLst/>
            <a:cxnLst/>
            <a:rect l="l" t="t" r="r" b="b"/>
            <a:pathLst>
              <a:path w="3121660" h="1708785">
                <a:moveTo>
                  <a:pt x="1562476" y="0"/>
                </a:moveTo>
                <a:lnTo>
                  <a:pt x="1508950" y="426"/>
                </a:lnTo>
                <a:lnTo>
                  <a:pt x="1455567" y="1717"/>
                </a:lnTo>
                <a:lnTo>
                  <a:pt x="1402374" y="3865"/>
                </a:lnTo>
                <a:lnTo>
                  <a:pt x="1349420" y="6864"/>
                </a:lnTo>
                <a:lnTo>
                  <a:pt x="1296753" y="10710"/>
                </a:lnTo>
                <a:lnTo>
                  <a:pt x="1244422" y="15395"/>
                </a:lnTo>
                <a:lnTo>
                  <a:pt x="1192473" y="20913"/>
                </a:lnTo>
                <a:lnTo>
                  <a:pt x="1140957" y="27260"/>
                </a:lnTo>
                <a:lnTo>
                  <a:pt x="1089920" y="34428"/>
                </a:lnTo>
                <a:lnTo>
                  <a:pt x="1039411" y="42413"/>
                </a:lnTo>
                <a:lnTo>
                  <a:pt x="989479" y="51207"/>
                </a:lnTo>
                <a:lnTo>
                  <a:pt x="940172" y="60806"/>
                </a:lnTo>
                <a:lnTo>
                  <a:pt x="891537" y="71202"/>
                </a:lnTo>
                <a:lnTo>
                  <a:pt x="843624" y="82391"/>
                </a:lnTo>
                <a:lnTo>
                  <a:pt x="796480" y="94366"/>
                </a:lnTo>
                <a:lnTo>
                  <a:pt x="750154" y="107121"/>
                </a:lnTo>
                <a:lnTo>
                  <a:pt x="704693" y="120651"/>
                </a:lnTo>
                <a:lnTo>
                  <a:pt x="660147" y="134949"/>
                </a:lnTo>
                <a:lnTo>
                  <a:pt x="616563" y="150010"/>
                </a:lnTo>
                <a:lnTo>
                  <a:pt x="573990" y="165827"/>
                </a:lnTo>
                <a:lnTo>
                  <a:pt x="532475" y="182394"/>
                </a:lnTo>
                <a:lnTo>
                  <a:pt x="492068" y="199706"/>
                </a:lnTo>
                <a:lnTo>
                  <a:pt x="452816" y="217757"/>
                </a:lnTo>
                <a:lnTo>
                  <a:pt x="414768" y="236541"/>
                </a:lnTo>
                <a:lnTo>
                  <a:pt x="377971" y="256051"/>
                </a:lnTo>
                <a:lnTo>
                  <a:pt x="342475" y="276283"/>
                </a:lnTo>
                <a:lnTo>
                  <a:pt x="308327" y="297229"/>
                </a:lnTo>
                <a:lnTo>
                  <a:pt x="275575" y="318884"/>
                </a:lnTo>
                <a:lnTo>
                  <a:pt x="244268" y="341242"/>
                </a:lnTo>
                <a:lnTo>
                  <a:pt x="179722" y="393775"/>
                </a:lnTo>
                <a:lnTo>
                  <a:pt x="148138" y="423672"/>
                </a:lnTo>
                <a:lnTo>
                  <a:pt x="119676" y="453945"/>
                </a:lnTo>
                <a:lnTo>
                  <a:pt x="94313" y="484549"/>
                </a:lnTo>
                <a:lnTo>
                  <a:pt x="52783" y="546572"/>
                </a:lnTo>
                <a:lnTo>
                  <a:pt x="23352" y="609385"/>
                </a:lnTo>
                <a:lnTo>
                  <a:pt x="5823" y="672633"/>
                </a:lnTo>
                <a:lnTo>
                  <a:pt x="0" y="735960"/>
                </a:lnTo>
                <a:lnTo>
                  <a:pt x="1416" y="767541"/>
                </a:lnTo>
                <a:lnTo>
                  <a:pt x="12781" y="830318"/>
                </a:lnTo>
                <a:lnTo>
                  <a:pt x="35361" y="892284"/>
                </a:lnTo>
                <a:lnTo>
                  <a:pt x="68957" y="953083"/>
                </a:lnTo>
                <a:lnTo>
                  <a:pt x="113374" y="1012358"/>
                </a:lnTo>
                <a:lnTo>
                  <a:pt x="139578" y="1041314"/>
                </a:lnTo>
                <a:lnTo>
                  <a:pt x="168414" y="1069755"/>
                </a:lnTo>
                <a:lnTo>
                  <a:pt x="199856" y="1097637"/>
                </a:lnTo>
                <a:lnTo>
                  <a:pt x="233881" y="1124916"/>
                </a:lnTo>
                <a:lnTo>
                  <a:pt x="270463" y="1151548"/>
                </a:lnTo>
                <a:lnTo>
                  <a:pt x="309578" y="1177487"/>
                </a:lnTo>
                <a:lnTo>
                  <a:pt x="351202" y="1202689"/>
                </a:lnTo>
                <a:lnTo>
                  <a:pt x="395310" y="1227111"/>
                </a:lnTo>
                <a:lnTo>
                  <a:pt x="441876" y="1250706"/>
                </a:lnTo>
                <a:lnTo>
                  <a:pt x="490878" y="1273432"/>
                </a:lnTo>
                <a:lnTo>
                  <a:pt x="542289" y="1295242"/>
                </a:lnTo>
                <a:lnTo>
                  <a:pt x="596086" y="1316094"/>
                </a:lnTo>
                <a:lnTo>
                  <a:pt x="652244" y="1335942"/>
                </a:lnTo>
                <a:lnTo>
                  <a:pt x="710738" y="1354742"/>
                </a:lnTo>
                <a:lnTo>
                  <a:pt x="771544" y="1372449"/>
                </a:lnTo>
                <a:lnTo>
                  <a:pt x="836936" y="1708377"/>
                </a:lnTo>
                <a:lnTo>
                  <a:pt x="1333265" y="1465730"/>
                </a:lnTo>
                <a:lnTo>
                  <a:pt x="1390445" y="1469201"/>
                </a:lnTo>
                <a:lnTo>
                  <a:pt x="1447538" y="1471665"/>
                </a:lnTo>
                <a:lnTo>
                  <a:pt x="1504496" y="1473133"/>
                </a:lnTo>
                <a:lnTo>
                  <a:pt x="1561270" y="1473617"/>
                </a:lnTo>
                <a:lnTo>
                  <a:pt x="1617810" y="1473127"/>
                </a:lnTo>
                <a:lnTo>
                  <a:pt x="1674068" y="1471676"/>
                </a:lnTo>
                <a:lnTo>
                  <a:pt x="1729993" y="1469273"/>
                </a:lnTo>
                <a:lnTo>
                  <a:pt x="1785538" y="1465930"/>
                </a:lnTo>
                <a:lnTo>
                  <a:pt x="1840653" y="1461659"/>
                </a:lnTo>
                <a:lnTo>
                  <a:pt x="1895288" y="1456470"/>
                </a:lnTo>
                <a:lnTo>
                  <a:pt x="1949396" y="1450374"/>
                </a:lnTo>
                <a:lnTo>
                  <a:pt x="2002925" y="1443383"/>
                </a:lnTo>
                <a:lnTo>
                  <a:pt x="2055829" y="1435508"/>
                </a:lnTo>
                <a:lnTo>
                  <a:pt x="2108057" y="1426759"/>
                </a:lnTo>
                <a:lnTo>
                  <a:pt x="2159560" y="1417148"/>
                </a:lnTo>
                <a:lnTo>
                  <a:pt x="2210290" y="1406686"/>
                </a:lnTo>
                <a:lnTo>
                  <a:pt x="2260196" y="1395385"/>
                </a:lnTo>
                <a:lnTo>
                  <a:pt x="2309231" y="1383254"/>
                </a:lnTo>
                <a:lnTo>
                  <a:pt x="2357345" y="1370306"/>
                </a:lnTo>
                <a:lnTo>
                  <a:pt x="2404488" y="1356552"/>
                </a:lnTo>
                <a:lnTo>
                  <a:pt x="2450612" y="1342002"/>
                </a:lnTo>
                <a:lnTo>
                  <a:pt x="2495668" y="1326667"/>
                </a:lnTo>
                <a:lnTo>
                  <a:pt x="2539606" y="1310560"/>
                </a:lnTo>
                <a:lnTo>
                  <a:pt x="2582377" y="1293690"/>
                </a:lnTo>
                <a:lnTo>
                  <a:pt x="2623933" y="1276070"/>
                </a:lnTo>
                <a:lnTo>
                  <a:pt x="2664224" y="1257710"/>
                </a:lnTo>
                <a:lnTo>
                  <a:pt x="2703201" y="1238621"/>
                </a:lnTo>
                <a:lnTo>
                  <a:pt x="2740814" y="1218814"/>
                </a:lnTo>
                <a:lnTo>
                  <a:pt x="2777016" y="1198301"/>
                </a:lnTo>
                <a:lnTo>
                  <a:pt x="2811756" y="1177093"/>
                </a:lnTo>
                <a:lnTo>
                  <a:pt x="2844986" y="1155200"/>
                </a:lnTo>
                <a:lnTo>
                  <a:pt x="2876657" y="1132634"/>
                </a:lnTo>
                <a:lnTo>
                  <a:pt x="2941450" y="1079929"/>
                </a:lnTo>
                <a:lnTo>
                  <a:pt x="2973034" y="1050032"/>
                </a:lnTo>
                <a:lnTo>
                  <a:pt x="3001495" y="1019759"/>
                </a:lnTo>
                <a:lnTo>
                  <a:pt x="3026858" y="989155"/>
                </a:lnTo>
                <a:lnTo>
                  <a:pt x="3068387" y="927132"/>
                </a:lnTo>
                <a:lnTo>
                  <a:pt x="3097817" y="864319"/>
                </a:lnTo>
                <a:lnTo>
                  <a:pt x="3115345" y="801071"/>
                </a:lnTo>
                <a:lnTo>
                  <a:pt x="3121168" y="737744"/>
                </a:lnTo>
                <a:lnTo>
                  <a:pt x="3119752" y="706163"/>
                </a:lnTo>
                <a:lnTo>
                  <a:pt x="3108386" y="643386"/>
                </a:lnTo>
                <a:lnTo>
                  <a:pt x="3085806" y="581420"/>
                </a:lnTo>
                <a:lnTo>
                  <a:pt x="3052209" y="520621"/>
                </a:lnTo>
                <a:lnTo>
                  <a:pt x="3007793" y="461346"/>
                </a:lnTo>
                <a:lnTo>
                  <a:pt x="2981588" y="432391"/>
                </a:lnTo>
                <a:lnTo>
                  <a:pt x="2952752" y="403950"/>
                </a:lnTo>
                <a:lnTo>
                  <a:pt x="2921310" y="376067"/>
                </a:lnTo>
                <a:lnTo>
                  <a:pt x="2887285" y="348788"/>
                </a:lnTo>
                <a:lnTo>
                  <a:pt x="2850702" y="322157"/>
                </a:lnTo>
                <a:lnTo>
                  <a:pt x="2811587" y="296217"/>
                </a:lnTo>
                <a:lnTo>
                  <a:pt x="2769963" y="271015"/>
                </a:lnTo>
                <a:lnTo>
                  <a:pt x="2725856" y="246594"/>
                </a:lnTo>
                <a:lnTo>
                  <a:pt x="2679289" y="222998"/>
                </a:lnTo>
                <a:lnTo>
                  <a:pt x="2630288" y="200273"/>
                </a:lnTo>
                <a:lnTo>
                  <a:pt x="2578876" y="178462"/>
                </a:lnTo>
                <a:lnTo>
                  <a:pt x="2525079" y="157610"/>
                </a:lnTo>
                <a:lnTo>
                  <a:pt x="2468921" y="137762"/>
                </a:lnTo>
                <a:lnTo>
                  <a:pt x="2410427" y="118962"/>
                </a:lnTo>
                <a:lnTo>
                  <a:pt x="2349620" y="101255"/>
                </a:lnTo>
                <a:lnTo>
                  <a:pt x="2299751" y="88017"/>
                </a:lnTo>
                <a:lnTo>
                  <a:pt x="2249299" y="75731"/>
                </a:lnTo>
                <a:lnTo>
                  <a:pt x="2198315" y="64392"/>
                </a:lnTo>
                <a:lnTo>
                  <a:pt x="2146846" y="53993"/>
                </a:lnTo>
                <a:lnTo>
                  <a:pt x="2094940" y="44529"/>
                </a:lnTo>
                <a:lnTo>
                  <a:pt x="2042645" y="35995"/>
                </a:lnTo>
                <a:lnTo>
                  <a:pt x="1990011" y="28383"/>
                </a:lnTo>
                <a:lnTo>
                  <a:pt x="1937084" y="21688"/>
                </a:lnTo>
                <a:lnTo>
                  <a:pt x="1883914" y="15904"/>
                </a:lnTo>
                <a:lnTo>
                  <a:pt x="1830548" y="11025"/>
                </a:lnTo>
                <a:lnTo>
                  <a:pt x="1777035" y="7045"/>
                </a:lnTo>
                <a:lnTo>
                  <a:pt x="1723423" y="3959"/>
                </a:lnTo>
                <a:lnTo>
                  <a:pt x="1669760" y="1760"/>
                </a:lnTo>
                <a:lnTo>
                  <a:pt x="1616095" y="442"/>
                </a:lnTo>
                <a:lnTo>
                  <a:pt x="1562476" y="0"/>
                </a:lnTo>
                <a:close/>
              </a:path>
            </a:pathLst>
          </a:custGeom>
          <a:solidFill>
            <a:srgbClr val="B0007E"/>
          </a:solidFill>
        </p:spPr>
        <p:txBody>
          <a:bodyPr wrap="square" lIns="0" tIns="0" rIns="0" bIns="0" rtlCol="0"/>
          <a:lstStyle/>
          <a:p>
            <a:endParaRPr sz="1191"/>
          </a:p>
        </p:txBody>
      </p:sp>
      <p:sp>
        <p:nvSpPr>
          <p:cNvPr id="8" name="object 8"/>
          <p:cNvSpPr/>
          <p:nvPr/>
        </p:nvSpPr>
        <p:spPr>
          <a:xfrm>
            <a:off x="619811" y="2140453"/>
            <a:ext cx="2837873" cy="1553441"/>
          </a:xfrm>
          <a:custGeom>
            <a:avLst/>
            <a:gdLst/>
            <a:ahLst/>
            <a:cxnLst/>
            <a:rect l="l" t="t" r="r" b="b"/>
            <a:pathLst>
              <a:path w="3121660" h="1708785">
                <a:moveTo>
                  <a:pt x="836932" y="1708377"/>
                </a:moveTo>
                <a:lnTo>
                  <a:pt x="771547" y="1372459"/>
                </a:lnTo>
                <a:lnTo>
                  <a:pt x="710741" y="1354751"/>
                </a:lnTo>
                <a:lnTo>
                  <a:pt x="652246" y="1335951"/>
                </a:lnTo>
                <a:lnTo>
                  <a:pt x="596088" y="1316103"/>
                </a:lnTo>
                <a:lnTo>
                  <a:pt x="542291" y="1295251"/>
                </a:lnTo>
                <a:lnTo>
                  <a:pt x="490880" y="1273440"/>
                </a:lnTo>
                <a:lnTo>
                  <a:pt x="441878" y="1250714"/>
                </a:lnTo>
                <a:lnTo>
                  <a:pt x="395311" y="1227118"/>
                </a:lnTo>
                <a:lnTo>
                  <a:pt x="351203" y="1202696"/>
                </a:lnTo>
                <a:lnTo>
                  <a:pt x="309580" y="1177494"/>
                </a:lnTo>
                <a:lnTo>
                  <a:pt x="270464" y="1151554"/>
                </a:lnTo>
                <a:lnTo>
                  <a:pt x="233882" y="1124923"/>
                </a:lnTo>
                <a:lnTo>
                  <a:pt x="199857" y="1097643"/>
                </a:lnTo>
                <a:lnTo>
                  <a:pt x="168415" y="1069761"/>
                </a:lnTo>
                <a:lnTo>
                  <a:pt x="139579" y="1041319"/>
                </a:lnTo>
                <a:lnTo>
                  <a:pt x="113374" y="1012364"/>
                </a:lnTo>
                <a:lnTo>
                  <a:pt x="68957" y="953088"/>
                </a:lnTo>
                <a:lnTo>
                  <a:pt x="35361" y="892289"/>
                </a:lnTo>
                <a:lnTo>
                  <a:pt x="12781" y="830323"/>
                </a:lnTo>
                <a:lnTo>
                  <a:pt x="1416" y="767546"/>
                </a:lnTo>
                <a:lnTo>
                  <a:pt x="0" y="735964"/>
                </a:lnTo>
                <a:lnTo>
                  <a:pt x="1460" y="704313"/>
                </a:lnTo>
                <a:lnTo>
                  <a:pt x="13112" y="640981"/>
                </a:lnTo>
                <a:lnTo>
                  <a:pt x="36567" y="577906"/>
                </a:lnTo>
                <a:lnTo>
                  <a:pt x="72023" y="515442"/>
                </a:lnTo>
                <a:lnTo>
                  <a:pt x="119676" y="453948"/>
                </a:lnTo>
                <a:lnTo>
                  <a:pt x="148138" y="423675"/>
                </a:lnTo>
                <a:lnTo>
                  <a:pt x="179722" y="393777"/>
                </a:lnTo>
                <a:lnTo>
                  <a:pt x="214455" y="364300"/>
                </a:lnTo>
                <a:lnTo>
                  <a:pt x="275576" y="318886"/>
                </a:lnTo>
                <a:lnTo>
                  <a:pt x="308328" y="297230"/>
                </a:lnTo>
                <a:lnTo>
                  <a:pt x="342476" y="276284"/>
                </a:lnTo>
                <a:lnTo>
                  <a:pt x="377973" y="256052"/>
                </a:lnTo>
                <a:lnTo>
                  <a:pt x="414770" y="236542"/>
                </a:lnTo>
                <a:lnTo>
                  <a:pt x="452818" y="217758"/>
                </a:lnTo>
                <a:lnTo>
                  <a:pt x="492070" y="199707"/>
                </a:lnTo>
                <a:lnTo>
                  <a:pt x="532478" y="182395"/>
                </a:lnTo>
                <a:lnTo>
                  <a:pt x="573992" y="165827"/>
                </a:lnTo>
                <a:lnTo>
                  <a:pt x="616565" y="150010"/>
                </a:lnTo>
                <a:lnTo>
                  <a:pt x="660149" y="134949"/>
                </a:lnTo>
                <a:lnTo>
                  <a:pt x="704696" y="120651"/>
                </a:lnTo>
                <a:lnTo>
                  <a:pt x="750156" y="107121"/>
                </a:lnTo>
                <a:lnTo>
                  <a:pt x="796482" y="94366"/>
                </a:lnTo>
                <a:lnTo>
                  <a:pt x="843626" y="82391"/>
                </a:lnTo>
                <a:lnTo>
                  <a:pt x="891539" y="71202"/>
                </a:lnTo>
                <a:lnTo>
                  <a:pt x="940174" y="60805"/>
                </a:lnTo>
                <a:lnTo>
                  <a:pt x="989481" y="51207"/>
                </a:lnTo>
                <a:lnTo>
                  <a:pt x="1039413" y="42412"/>
                </a:lnTo>
                <a:lnTo>
                  <a:pt x="1089921" y="34428"/>
                </a:lnTo>
                <a:lnTo>
                  <a:pt x="1140958" y="27260"/>
                </a:lnTo>
                <a:lnTo>
                  <a:pt x="1192475" y="20913"/>
                </a:lnTo>
                <a:lnTo>
                  <a:pt x="1244423" y="15394"/>
                </a:lnTo>
                <a:lnTo>
                  <a:pt x="1296754" y="10709"/>
                </a:lnTo>
                <a:lnTo>
                  <a:pt x="1349421" y="6864"/>
                </a:lnTo>
                <a:lnTo>
                  <a:pt x="1402375" y="3865"/>
                </a:lnTo>
                <a:lnTo>
                  <a:pt x="1455568" y="1717"/>
                </a:lnTo>
                <a:lnTo>
                  <a:pt x="1508951" y="426"/>
                </a:lnTo>
                <a:lnTo>
                  <a:pt x="1562476" y="0"/>
                </a:lnTo>
                <a:lnTo>
                  <a:pt x="1616095" y="442"/>
                </a:lnTo>
                <a:lnTo>
                  <a:pt x="1669760" y="1760"/>
                </a:lnTo>
                <a:lnTo>
                  <a:pt x="1723423" y="3959"/>
                </a:lnTo>
                <a:lnTo>
                  <a:pt x="1777034" y="7046"/>
                </a:lnTo>
                <a:lnTo>
                  <a:pt x="1830547" y="11026"/>
                </a:lnTo>
                <a:lnTo>
                  <a:pt x="1883913" y="15905"/>
                </a:lnTo>
                <a:lnTo>
                  <a:pt x="1937083" y="21689"/>
                </a:lnTo>
                <a:lnTo>
                  <a:pt x="1990010" y="28384"/>
                </a:lnTo>
                <a:lnTo>
                  <a:pt x="2042644" y="35996"/>
                </a:lnTo>
                <a:lnTo>
                  <a:pt x="2094938" y="44531"/>
                </a:lnTo>
                <a:lnTo>
                  <a:pt x="2146844" y="53995"/>
                </a:lnTo>
                <a:lnTo>
                  <a:pt x="2198314" y="64394"/>
                </a:lnTo>
                <a:lnTo>
                  <a:pt x="2249298" y="75734"/>
                </a:lnTo>
                <a:lnTo>
                  <a:pt x="2299749" y="88020"/>
                </a:lnTo>
                <a:lnTo>
                  <a:pt x="2349619" y="101259"/>
                </a:lnTo>
                <a:lnTo>
                  <a:pt x="2410425" y="118966"/>
                </a:lnTo>
                <a:lnTo>
                  <a:pt x="2468920" y="137766"/>
                </a:lnTo>
                <a:lnTo>
                  <a:pt x="2525078" y="157615"/>
                </a:lnTo>
                <a:lnTo>
                  <a:pt x="2578875" y="178466"/>
                </a:lnTo>
                <a:lnTo>
                  <a:pt x="2630286" y="200277"/>
                </a:lnTo>
                <a:lnTo>
                  <a:pt x="2679288" y="223003"/>
                </a:lnTo>
                <a:lnTo>
                  <a:pt x="2725855" y="246599"/>
                </a:lnTo>
                <a:lnTo>
                  <a:pt x="2769962" y="271020"/>
                </a:lnTo>
                <a:lnTo>
                  <a:pt x="2811586" y="296223"/>
                </a:lnTo>
                <a:lnTo>
                  <a:pt x="2850701" y="322162"/>
                </a:lnTo>
                <a:lnTo>
                  <a:pt x="2887284" y="348793"/>
                </a:lnTo>
                <a:lnTo>
                  <a:pt x="2921308" y="376072"/>
                </a:lnTo>
                <a:lnTo>
                  <a:pt x="2952751" y="403955"/>
                </a:lnTo>
                <a:lnTo>
                  <a:pt x="2981586" y="432396"/>
                </a:lnTo>
                <a:lnTo>
                  <a:pt x="3007791" y="461351"/>
                </a:lnTo>
                <a:lnTo>
                  <a:pt x="3052207" y="520626"/>
                </a:lnTo>
                <a:lnTo>
                  <a:pt x="3085803" y="581424"/>
                </a:lnTo>
                <a:lnTo>
                  <a:pt x="3108382" y="643390"/>
                </a:lnTo>
                <a:lnTo>
                  <a:pt x="3119748" y="706167"/>
                </a:lnTo>
                <a:lnTo>
                  <a:pt x="3121164" y="737748"/>
                </a:lnTo>
                <a:lnTo>
                  <a:pt x="3119703" y="769399"/>
                </a:lnTo>
                <a:lnTo>
                  <a:pt x="3108051" y="832730"/>
                </a:lnTo>
                <a:lnTo>
                  <a:pt x="3084595" y="895805"/>
                </a:lnTo>
                <a:lnTo>
                  <a:pt x="3049139" y="958268"/>
                </a:lnTo>
                <a:lnTo>
                  <a:pt x="3001486" y="1019763"/>
                </a:lnTo>
                <a:lnTo>
                  <a:pt x="2973024" y="1050035"/>
                </a:lnTo>
                <a:lnTo>
                  <a:pt x="2941439" y="1079933"/>
                </a:lnTo>
                <a:lnTo>
                  <a:pt x="2906707" y="1109410"/>
                </a:lnTo>
                <a:lnTo>
                  <a:pt x="2844977" y="1155203"/>
                </a:lnTo>
                <a:lnTo>
                  <a:pt x="2811748" y="1177095"/>
                </a:lnTo>
                <a:lnTo>
                  <a:pt x="2777009" y="1198303"/>
                </a:lnTo>
                <a:lnTo>
                  <a:pt x="2740808" y="1218816"/>
                </a:lnTo>
                <a:lnTo>
                  <a:pt x="2703195" y="1238622"/>
                </a:lnTo>
                <a:lnTo>
                  <a:pt x="2664219" y="1257711"/>
                </a:lnTo>
                <a:lnTo>
                  <a:pt x="2623929" y="1276071"/>
                </a:lnTo>
                <a:lnTo>
                  <a:pt x="2582374" y="1293691"/>
                </a:lnTo>
                <a:lnTo>
                  <a:pt x="2539603" y="1310561"/>
                </a:lnTo>
                <a:lnTo>
                  <a:pt x="2495665" y="1326668"/>
                </a:lnTo>
                <a:lnTo>
                  <a:pt x="2450610" y="1342003"/>
                </a:lnTo>
                <a:lnTo>
                  <a:pt x="2404486" y="1356553"/>
                </a:lnTo>
                <a:lnTo>
                  <a:pt x="2357344" y="1370308"/>
                </a:lnTo>
                <a:lnTo>
                  <a:pt x="2309230" y="1383256"/>
                </a:lnTo>
                <a:lnTo>
                  <a:pt x="2260196" y="1395387"/>
                </a:lnTo>
                <a:lnTo>
                  <a:pt x="2210290" y="1406689"/>
                </a:lnTo>
                <a:lnTo>
                  <a:pt x="2159560" y="1417151"/>
                </a:lnTo>
                <a:lnTo>
                  <a:pt x="2108057" y="1426762"/>
                </a:lnTo>
                <a:lnTo>
                  <a:pt x="2055830" y="1435511"/>
                </a:lnTo>
                <a:lnTo>
                  <a:pt x="2002926" y="1443387"/>
                </a:lnTo>
                <a:lnTo>
                  <a:pt x="1949397" y="1450378"/>
                </a:lnTo>
                <a:lnTo>
                  <a:pt x="1895290" y="1456474"/>
                </a:lnTo>
                <a:lnTo>
                  <a:pt x="1840654" y="1461664"/>
                </a:lnTo>
                <a:lnTo>
                  <a:pt x="1785540" y="1465935"/>
                </a:lnTo>
                <a:lnTo>
                  <a:pt x="1729995" y="1469278"/>
                </a:lnTo>
                <a:lnTo>
                  <a:pt x="1674070" y="1471681"/>
                </a:lnTo>
                <a:lnTo>
                  <a:pt x="1617813" y="1473132"/>
                </a:lnTo>
                <a:lnTo>
                  <a:pt x="1561273" y="1473622"/>
                </a:lnTo>
                <a:lnTo>
                  <a:pt x="1504500" y="1473138"/>
                </a:lnTo>
                <a:lnTo>
                  <a:pt x="1447542" y="1471670"/>
                </a:lnTo>
                <a:lnTo>
                  <a:pt x="1390449" y="1469206"/>
                </a:lnTo>
                <a:lnTo>
                  <a:pt x="1333270" y="1465736"/>
                </a:lnTo>
                <a:lnTo>
                  <a:pt x="836932" y="1708377"/>
                </a:lnTo>
                <a:close/>
              </a:path>
            </a:pathLst>
          </a:custGeom>
          <a:ln w="18856">
            <a:solidFill>
              <a:srgbClr val="80005B"/>
            </a:solidFill>
          </a:ln>
        </p:spPr>
        <p:txBody>
          <a:bodyPr wrap="square" lIns="0" tIns="0" rIns="0" bIns="0" rtlCol="0"/>
          <a:lstStyle/>
          <a:p>
            <a:endParaRPr sz="1191"/>
          </a:p>
        </p:txBody>
      </p:sp>
      <p:pic>
        <p:nvPicPr>
          <p:cNvPr id="10" name="object 10"/>
          <p:cNvPicPr/>
          <p:nvPr/>
        </p:nvPicPr>
        <p:blipFill>
          <a:blip r:embed="rId3" cstate="print"/>
          <a:stretch>
            <a:fillRect/>
          </a:stretch>
        </p:blipFill>
        <p:spPr>
          <a:xfrm>
            <a:off x="4651492" y="1985718"/>
            <a:ext cx="959104" cy="719304"/>
          </a:xfrm>
          <a:prstGeom prst="rect">
            <a:avLst/>
          </a:prstGeom>
        </p:spPr>
      </p:pic>
      <p:pic>
        <p:nvPicPr>
          <p:cNvPr id="11" name="object 11"/>
          <p:cNvPicPr/>
          <p:nvPr/>
        </p:nvPicPr>
        <p:blipFill>
          <a:blip r:embed="rId4" cstate="print"/>
          <a:stretch>
            <a:fillRect/>
          </a:stretch>
        </p:blipFill>
        <p:spPr>
          <a:xfrm>
            <a:off x="4341093" y="2701639"/>
            <a:ext cx="1643148" cy="714894"/>
          </a:xfrm>
          <a:prstGeom prst="rect">
            <a:avLst/>
          </a:prstGeom>
        </p:spPr>
      </p:pic>
      <p:sp>
        <p:nvSpPr>
          <p:cNvPr id="12" name="object 12"/>
          <p:cNvSpPr txBox="1"/>
          <p:nvPr/>
        </p:nvSpPr>
        <p:spPr>
          <a:xfrm>
            <a:off x="1101118" y="2451436"/>
            <a:ext cx="1876137" cy="673261"/>
          </a:xfrm>
          <a:prstGeom prst="rect">
            <a:avLst/>
          </a:prstGeom>
        </p:spPr>
        <p:txBody>
          <a:bodyPr vert="horz" wrap="square" lIns="0" tIns="31750" rIns="0" bIns="0" rtlCol="0">
            <a:spAutoFit/>
          </a:bodyPr>
          <a:lstStyle/>
          <a:p>
            <a:pPr marL="99294" marR="4618" indent="-88325">
              <a:lnSpc>
                <a:spcPts val="2527"/>
              </a:lnSpc>
              <a:spcBef>
                <a:spcPts val="250"/>
              </a:spcBef>
            </a:pPr>
            <a:r>
              <a:rPr sz="2182" dirty="0">
                <a:solidFill>
                  <a:srgbClr val="FFFFFF"/>
                </a:solidFill>
                <a:latin typeface="Arial"/>
                <a:cs typeface="Arial"/>
              </a:rPr>
              <a:t>I</a:t>
            </a:r>
            <a:r>
              <a:rPr sz="2182" spc="-54" dirty="0">
                <a:solidFill>
                  <a:srgbClr val="FFFFFF"/>
                </a:solidFill>
                <a:latin typeface="Arial"/>
                <a:cs typeface="Arial"/>
              </a:rPr>
              <a:t> </a:t>
            </a:r>
            <a:r>
              <a:rPr sz="2182" spc="50" dirty="0">
                <a:solidFill>
                  <a:srgbClr val="FFFFFF"/>
                </a:solidFill>
                <a:latin typeface="Arial"/>
                <a:cs typeface="Arial"/>
              </a:rPr>
              <a:t>want</a:t>
            </a:r>
            <a:r>
              <a:rPr sz="2182" spc="-50" dirty="0">
                <a:solidFill>
                  <a:srgbClr val="FFFFFF"/>
                </a:solidFill>
                <a:latin typeface="Arial"/>
                <a:cs typeface="Arial"/>
              </a:rPr>
              <a:t> </a:t>
            </a:r>
            <a:r>
              <a:rPr sz="2182" dirty="0">
                <a:solidFill>
                  <a:srgbClr val="FFFFFF"/>
                </a:solidFill>
                <a:latin typeface="Arial"/>
                <a:cs typeface="Arial"/>
              </a:rPr>
              <a:t>a</a:t>
            </a:r>
            <a:r>
              <a:rPr sz="2182" spc="-64" dirty="0">
                <a:solidFill>
                  <a:srgbClr val="FFFFFF"/>
                </a:solidFill>
                <a:latin typeface="Arial"/>
                <a:cs typeface="Arial"/>
              </a:rPr>
              <a:t> </a:t>
            </a:r>
            <a:r>
              <a:rPr sz="2182" spc="122" dirty="0">
                <a:solidFill>
                  <a:srgbClr val="FFFFFF"/>
                </a:solidFill>
                <a:latin typeface="Arial"/>
                <a:cs typeface="Arial"/>
              </a:rPr>
              <a:t>to</a:t>
            </a:r>
            <a:r>
              <a:rPr sz="2182" spc="-64" dirty="0">
                <a:solidFill>
                  <a:srgbClr val="FFFFFF"/>
                </a:solidFill>
                <a:latin typeface="Arial"/>
                <a:cs typeface="Arial"/>
              </a:rPr>
              <a:t> </a:t>
            </a:r>
            <a:r>
              <a:rPr sz="2182" spc="-23" dirty="0">
                <a:solidFill>
                  <a:srgbClr val="FFFFFF"/>
                </a:solidFill>
                <a:latin typeface="Arial"/>
                <a:cs typeface="Arial"/>
              </a:rPr>
              <a:t>buy </a:t>
            </a:r>
            <a:r>
              <a:rPr sz="2182" dirty="0">
                <a:solidFill>
                  <a:srgbClr val="FFFFFF"/>
                </a:solidFill>
                <a:latin typeface="Arial"/>
                <a:cs typeface="Arial"/>
              </a:rPr>
              <a:t>a</a:t>
            </a:r>
            <a:r>
              <a:rPr sz="2182" spc="-87" dirty="0">
                <a:solidFill>
                  <a:srgbClr val="FFFFFF"/>
                </a:solidFill>
                <a:latin typeface="Arial"/>
                <a:cs typeface="Arial"/>
              </a:rPr>
              <a:t> </a:t>
            </a:r>
            <a:r>
              <a:rPr sz="2182" spc="59" dirty="0">
                <a:solidFill>
                  <a:srgbClr val="FFFFFF"/>
                </a:solidFill>
                <a:latin typeface="Arial"/>
                <a:cs typeface="Arial"/>
              </a:rPr>
              <a:t>new</a:t>
            </a:r>
            <a:r>
              <a:rPr sz="2182" spc="-87" dirty="0">
                <a:solidFill>
                  <a:srgbClr val="FFFFFF"/>
                </a:solidFill>
                <a:latin typeface="Arial"/>
                <a:cs typeface="Arial"/>
              </a:rPr>
              <a:t> </a:t>
            </a:r>
            <a:r>
              <a:rPr sz="2182" spc="-9" dirty="0">
                <a:solidFill>
                  <a:srgbClr val="FFFFFF"/>
                </a:solidFill>
                <a:latin typeface="Arial"/>
                <a:cs typeface="Arial"/>
              </a:rPr>
              <a:t>house!</a:t>
            </a:r>
            <a:endParaRPr sz="2182" dirty="0">
              <a:latin typeface="Arial"/>
              <a:cs typeface="Arial"/>
            </a:endParaRPr>
          </a:p>
        </p:txBody>
      </p:sp>
      <p:sp>
        <p:nvSpPr>
          <p:cNvPr id="13" name="object 13"/>
          <p:cNvSpPr txBox="1"/>
          <p:nvPr/>
        </p:nvSpPr>
        <p:spPr>
          <a:xfrm>
            <a:off x="4389939" y="2752241"/>
            <a:ext cx="1482436" cy="511794"/>
          </a:xfrm>
          <a:prstGeom prst="rect">
            <a:avLst/>
          </a:prstGeom>
          <a:solidFill>
            <a:srgbClr val="B0007E"/>
          </a:solidFill>
          <a:ln w="18858">
            <a:solidFill>
              <a:srgbClr val="80005B"/>
            </a:solidFill>
          </a:ln>
        </p:spPr>
        <p:txBody>
          <a:bodyPr vert="horz" wrap="square" lIns="0" tIns="24244" rIns="0" bIns="0" rtlCol="0">
            <a:spAutoFit/>
          </a:bodyPr>
          <a:lstStyle/>
          <a:p>
            <a:pPr marL="1155" algn="ctr">
              <a:lnSpc>
                <a:spcPts val="1932"/>
              </a:lnSpc>
              <a:spcBef>
                <a:spcPts val="190"/>
              </a:spcBef>
            </a:pPr>
            <a:r>
              <a:rPr sz="1191" dirty="0">
                <a:solidFill>
                  <a:srgbClr val="FFFFFF"/>
                </a:solidFill>
                <a:latin typeface="Arial"/>
                <a:cs typeface="Arial"/>
              </a:rPr>
              <a:t>Credit</a:t>
            </a:r>
            <a:r>
              <a:rPr sz="1191" spc="109" dirty="0">
                <a:solidFill>
                  <a:srgbClr val="FFFFFF"/>
                </a:solidFill>
                <a:latin typeface="Arial"/>
                <a:cs typeface="Arial"/>
              </a:rPr>
              <a:t> </a:t>
            </a:r>
            <a:r>
              <a:rPr sz="1191" spc="-9" dirty="0">
                <a:solidFill>
                  <a:srgbClr val="FFFFFF"/>
                </a:solidFill>
                <a:latin typeface="Arial"/>
                <a:cs typeface="Arial"/>
              </a:rPr>
              <a:t>History</a:t>
            </a:r>
            <a:endParaRPr sz="1191" dirty="0">
              <a:latin typeface="Arial"/>
              <a:cs typeface="Arial"/>
            </a:endParaRPr>
          </a:p>
          <a:p>
            <a:pPr algn="ctr">
              <a:lnSpc>
                <a:spcPts val="1932"/>
              </a:lnSpc>
            </a:pPr>
            <a:r>
              <a:rPr sz="1191" spc="-318" dirty="0">
                <a:solidFill>
                  <a:srgbClr val="FFFFFF"/>
                </a:solidFill>
                <a:latin typeface="UKIJ CJK"/>
                <a:cs typeface="UKIJ CJK"/>
              </a:rPr>
              <a:t>★★★★</a:t>
            </a:r>
            <a:endParaRPr sz="1191" dirty="0">
              <a:latin typeface="UKIJ CJK"/>
              <a:cs typeface="UKIJ CJK"/>
            </a:endParaRPr>
          </a:p>
        </p:txBody>
      </p:sp>
      <p:pic>
        <p:nvPicPr>
          <p:cNvPr id="14" name="object 14"/>
          <p:cNvPicPr/>
          <p:nvPr/>
        </p:nvPicPr>
        <p:blipFill>
          <a:blip r:embed="rId5" cstate="print"/>
          <a:stretch>
            <a:fillRect/>
          </a:stretch>
        </p:blipFill>
        <p:spPr>
          <a:xfrm>
            <a:off x="4341093" y="3383282"/>
            <a:ext cx="1643148" cy="714894"/>
          </a:xfrm>
          <a:prstGeom prst="rect">
            <a:avLst/>
          </a:prstGeom>
        </p:spPr>
      </p:pic>
      <p:sp>
        <p:nvSpPr>
          <p:cNvPr id="15" name="object 15"/>
          <p:cNvSpPr txBox="1"/>
          <p:nvPr/>
        </p:nvSpPr>
        <p:spPr>
          <a:xfrm>
            <a:off x="4389939" y="3432096"/>
            <a:ext cx="1482436" cy="510629"/>
          </a:xfrm>
          <a:prstGeom prst="rect">
            <a:avLst/>
          </a:prstGeom>
          <a:solidFill>
            <a:srgbClr val="118CC4"/>
          </a:solidFill>
          <a:ln w="18858">
            <a:solidFill>
              <a:srgbClr val="09658F"/>
            </a:solidFill>
          </a:ln>
        </p:spPr>
        <p:txBody>
          <a:bodyPr vert="horz" wrap="square" lIns="0" tIns="23091" rIns="0" bIns="0" rtlCol="0">
            <a:spAutoFit/>
          </a:bodyPr>
          <a:lstStyle/>
          <a:p>
            <a:pPr marL="381010">
              <a:lnSpc>
                <a:spcPts val="1941"/>
              </a:lnSpc>
              <a:spcBef>
                <a:spcPts val="182"/>
              </a:spcBef>
            </a:pPr>
            <a:r>
              <a:rPr sz="1191" spc="-9" dirty="0">
                <a:solidFill>
                  <a:srgbClr val="FFFFFF"/>
                </a:solidFill>
                <a:latin typeface="Arial"/>
                <a:cs typeface="Arial"/>
              </a:rPr>
              <a:t>Income</a:t>
            </a:r>
            <a:endParaRPr sz="1191">
              <a:latin typeface="Arial"/>
              <a:cs typeface="Arial"/>
            </a:endParaRPr>
          </a:p>
          <a:p>
            <a:pPr marL="483767">
              <a:lnSpc>
                <a:spcPts val="1941"/>
              </a:lnSpc>
            </a:pPr>
            <a:r>
              <a:rPr sz="1191" spc="-323" dirty="0">
                <a:solidFill>
                  <a:srgbClr val="FFFFFF"/>
                </a:solidFill>
                <a:latin typeface="UKIJ CJK"/>
                <a:cs typeface="UKIJ CJK"/>
              </a:rPr>
              <a:t>★★★</a:t>
            </a:r>
            <a:endParaRPr sz="1191">
              <a:latin typeface="UKIJ CJK"/>
              <a:cs typeface="UKIJ CJK"/>
            </a:endParaRPr>
          </a:p>
        </p:txBody>
      </p:sp>
      <p:pic>
        <p:nvPicPr>
          <p:cNvPr id="16" name="object 16"/>
          <p:cNvPicPr/>
          <p:nvPr/>
        </p:nvPicPr>
        <p:blipFill>
          <a:blip r:embed="rId6" cstate="print"/>
          <a:stretch>
            <a:fillRect/>
          </a:stretch>
        </p:blipFill>
        <p:spPr>
          <a:xfrm>
            <a:off x="4341093" y="4062152"/>
            <a:ext cx="1643148" cy="717665"/>
          </a:xfrm>
          <a:prstGeom prst="rect">
            <a:avLst/>
          </a:prstGeom>
        </p:spPr>
      </p:pic>
      <p:sp>
        <p:nvSpPr>
          <p:cNvPr id="17" name="object 17"/>
          <p:cNvSpPr txBox="1"/>
          <p:nvPr/>
        </p:nvSpPr>
        <p:spPr>
          <a:xfrm>
            <a:off x="4389939" y="4113220"/>
            <a:ext cx="1482436" cy="511211"/>
          </a:xfrm>
          <a:prstGeom prst="rect">
            <a:avLst/>
          </a:prstGeom>
          <a:solidFill>
            <a:srgbClr val="85BD05"/>
          </a:solidFill>
          <a:ln w="18858">
            <a:solidFill>
              <a:srgbClr val="608A03"/>
            </a:solidFill>
          </a:ln>
        </p:spPr>
        <p:txBody>
          <a:bodyPr vert="horz" wrap="square" lIns="0" tIns="23667" rIns="0" bIns="0" rtlCol="0">
            <a:spAutoFit/>
          </a:bodyPr>
          <a:lstStyle/>
          <a:p>
            <a:pPr marL="577" algn="ctr">
              <a:lnSpc>
                <a:spcPts val="1941"/>
              </a:lnSpc>
              <a:spcBef>
                <a:spcPts val="185"/>
              </a:spcBef>
            </a:pPr>
            <a:r>
              <a:rPr sz="1191" spc="-18" dirty="0">
                <a:solidFill>
                  <a:srgbClr val="FFFFFF"/>
                </a:solidFill>
                <a:latin typeface="Arial"/>
                <a:cs typeface="Arial"/>
              </a:rPr>
              <a:t>Term</a:t>
            </a:r>
            <a:endParaRPr sz="1191">
              <a:latin typeface="Arial"/>
              <a:cs typeface="Arial"/>
            </a:endParaRPr>
          </a:p>
          <a:p>
            <a:pPr algn="ctr">
              <a:lnSpc>
                <a:spcPts val="1941"/>
              </a:lnSpc>
            </a:pPr>
            <a:r>
              <a:rPr sz="1191" spc="-309" dirty="0">
                <a:solidFill>
                  <a:srgbClr val="FFFFFF"/>
                </a:solidFill>
                <a:latin typeface="UKIJ CJK"/>
                <a:cs typeface="UKIJ CJK"/>
              </a:rPr>
              <a:t>★★★★★</a:t>
            </a:r>
            <a:endParaRPr sz="1191">
              <a:latin typeface="UKIJ CJK"/>
              <a:cs typeface="UKIJ CJK"/>
            </a:endParaRPr>
          </a:p>
        </p:txBody>
      </p:sp>
      <p:pic>
        <p:nvPicPr>
          <p:cNvPr id="18" name="object 18"/>
          <p:cNvPicPr/>
          <p:nvPr/>
        </p:nvPicPr>
        <p:blipFill>
          <a:blip r:embed="rId7" cstate="print"/>
          <a:stretch>
            <a:fillRect/>
          </a:stretch>
        </p:blipFill>
        <p:spPr>
          <a:xfrm>
            <a:off x="4341093" y="4743797"/>
            <a:ext cx="1643148" cy="714894"/>
          </a:xfrm>
          <a:prstGeom prst="rect">
            <a:avLst/>
          </a:prstGeom>
        </p:spPr>
      </p:pic>
      <p:sp>
        <p:nvSpPr>
          <p:cNvPr id="19" name="object 19"/>
          <p:cNvSpPr txBox="1"/>
          <p:nvPr/>
        </p:nvSpPr>
        <p:spPr>
          <a:xfrm>
            <a:off x="4389939" y="4794342"/>
            <a:ext cx="1482436" cy="514709"/>
          </a:xfrm>
          <a:prstGeom prst="rect">
            <a:avLst/>
          </a:prstGeom>
          <a:solidFill>
            <a:srgbClr val="FF5500"/>
          </a:solidFill>
          <a:ln w="18858">
            <a:solidFill>
              <a:srgbClr val="C03F02"/>
            </a:solidFill>
          </a:ln>
        </p:spPr>
        <p:txBody>
          <a:bodyPr vert="horz" wrap="square" lIns="0" tIns="27131" rIns="0" bIns="0" rtlCol="0">
            <a:spAutoFit/>
          </a:bodyPr>
          <a:lstStyle/>
          <a:p>
            <a:pPr marL="1155" algn="ctr">
              <a:lnSpc>
                <a:spcPts val="1932"/>
              </a:lnSpc>
              <a:spcBef>
                <a:spcPts val="212"/>
              </a:spcBef>
            </a:pPr>
            <a:r>
              <a:rPr sz="1191" spc="-9" dirty="0">
                <a:solidFill>
                  <a:srgbClr val="FFFFFF"/>
                </a:solidFill>
                <a:latin typeface="Arial"/>
                <a:cs typeface="Arial"/>
              </a:rPr>
              <a:t>Personal</a:t>
            </a:r>
            <a:r>
              <a:rPr sz="1191" spc="-95" dirty="0">
                <a:solidFill>
                  <a:srgbClr val="FFFFFF"/>
                </a:solidFill>
                <a:latin typeface="Arial"/>
                <a:cs typeface="Arial"/>
              </a:rPr>
              <a:t> </a:t>
            </a:r>
            <a:r>
              <a:rPr sz="1191" spc="-18" dirty="0">
                <a:solidFill>
                  <a:srgbClr val="FFFFFF"/>
                </a:solidFill>
                <a:latin typeface="Arial"/>
                <a:cs typeface="Arial"/>
              </a:rPr>
              <a:t>Info</a:t>
            </a:r>
            <a:endParaRPr sz="1191">
              <a:latin typeface="Arial"/>
              <a:cs typeface="Arial"/>
            </a:endParaRPr>
          </a:p>
          <a:p>
            <a:pPr algn="ctr">
              <a:lnSpc>
                <a:spcPts val="1932"/>
              </a:lnSpc>
            </a:pPr>
            <a:r>
              <a:rPr sz="1191" spc="-323" dirty="0">
                <a:solidFill>
                  <a:srgbClr val="FFFFFF"/>
                </a:solidFill>
                <a:latin typeface="UKIJ CJK"/>
                <a:cs typeface="UKIJ CJK"/>
              </a:rPr>
              <a:t>★★★</a:t>
            </a:r>
            <a:endParaRPr sz="1191">
              <a:latin typeface="UKIJ CJK"/>
              <a:cs typeface="UKIJ CJK"/>
            </a:endParaRPr>
          </a:p>
        </p:txBody>
      </p:sp>
      <p:pic>
        <p:nvPicPr>
          <p:cNvPr id="20" name="object 20"/>
          <p:cNvPicPr/>
          <p:nvPr/>
        </p:nvPicPr>
        <p:blipFill>
          <a:blip r:embed="rId8" cstate="print"/>
          <a:stretch>
            <a:fillRect/>
          </a:stretch>
        </p:blipFill>
        <p:spPr>
          <a:xfrm>
            <a:off x="1757600" y="3327747"/>
            <a:ext cx="868327" cy="1190912"/>
          </a:xfrm>
          <a:prstGeom prst="rect">
            <a:avLst/>
          </a:prstGeom>
        </p:spPr>
      </p:pic>
      <p:sp>
        <p:nvSpPr>
          <p:cNvPr id="21" name="object 21"/>
          <p:cNvSpPr txBox="1"/>
          <p:nvPr/>
        </p:nvSpPr>
        <p:spPr>
          <a:xfrm>
            <a:off x="1729404" y="4591055"/>
            <a:ext cx="841086" cy="376980"/>
          </a:xfrm>
          <a:prstGeom prst="rect">
            <a:avLst/>
          </a:prstGeom>
        </p:spPr>
        <p:txBody>
          <a:bodyPr vert="horz" wrap="square" lIns="0" tIns="14432" rIns="0" bIns="0" rtlCol="0">
            <a:spAutoFit/>
          </a:bodyPr>
          <a:lstStyle/>
          <a:p>
            <a:pPr marR="38101" algn="ctr">
              <a:spcBef>
                <a:spcPts val="114"/>
              </a:spcBef>
            </a:pPr>
            <a:r>
              <a:rPr sz="1136" b="1" spc="-18" dirty="0">
                <a:latin typeface="Arial"/>
                <a:cs typeface="Arial"/>
              </a:rPr>
              <a:t>Loan</a:t>
            </a:r>
            <a:endParaRPr sz="1136" dirty="0">
              <a:latin typeface="Arial"/>
              <a:cs typeface="Arial"/>
            </a:endParaRPr>
          </a:p>
          <a:p>
            <a:pPr algn="ctr">
              <a:spcBef>
                <a:spcPts val="77"/>
              </a:spcBef>
            </a:pPr>
            <a:r>
              <a:rPr sz="1136" b="1" spc="-9" dirty="0">
                <a:latin typeface="Arial"/>
                <a:cs typeface="Arial"/>
              </a:rPr>
              <a:t>Application</a:t>
            </a:r>
            <a:endParaRPr sz="1136" dirty="0">
              <a:latin typeface="Arial"/>
              <a:cs typeface="Arial"/>
            </a:endParaRPr>
          </a:p>
        </p:txBody>
      </p:sp>
      <p:sp>
        <p:nvSpPr>
          <p:cNvPr id="22" name="object 22"/>
          <p:cNvSpPr txBox="1">
            <a:spLocks noGrp="1"/>
          </p:cNvSpPr>
          <p:nvPr>
            <p:ph type="sldNum" sz="quarter" idx="4294967295"/>
          </p:nvPr>
        </p:nvSpPr>
        <p:spPr>
          <a:xfrm>
            <a:off x="336850" y="6168197"/>
            <a:ext cx="510400" cy="282246"/>
          </a:xfrm>
          <a:prstGeom prst="rect">
            <a:avLst/>
          </a:prstGeom>
        </p:spPr>
        <p:txBody>
          <a:bodyPr vert="horz" wrap="square" lIns="0" tIns="5196" rIns="0" bIns="0" rtlCol="0">
            <a:spAutoFit/>
          </a:bodyPr>
          <a:lstStyle/>
          <a:p>
            <a:pPr marL="103912">
              <a:spcBef>
                <a:spcPts val="41"/>
              </a:spcBef>
            </a:pPr>
            <a:fld id="{81D60167-4931-47E6-BA6A-407CBD079E47}" type="slidenum">
              <a:rPr spc="-46" dirty="0"/>
              <a:pPr marL="103912">
                <a:spcBef>
                  <a:spcPts val="41"/>
                </a:spcBef>
              </a:pPr>
              <a:t>22</a:t>
            </a:fld>
            <a:endParaRPr spc="-46" dirty="0"/>
          </a:p>
        </p:txBody>
      </p:sp>
      <p:sp>
        <p:nvSpPr>
          <p:cNvPr id="23" name="object 23"/>
          <p:cNvSpPr txBox="1">
            <a:spLocks noGrp="1"/>
          </p:cNvSpPr>
          <p:nvPr>
            <p:ph type="ftr" sz="quarter" idx="4294967295"/>
          </p:nvPr>
        </p:nvSpPr>
        <p:spPr>
          <a:xfrm>
            <a:off x="9764725" y="5600044"/>
            <a:ext cx="1661379" cy="384721"/>
          </a:xfrm>
          <a:prstGeom prst="rect">
            <a:avLst/>
          </a:prstGeom>
        </p:spPr>
        <p:txBody>
          <a:bodyPr vert="horz" wrap="square" lIns="0" tIns="0" rIns="0" bIns="0" rtlCol="0">
            <a:spAutoFit/>
          </a:bodyPr>
          <a:lstStyle/>
          <a:p>
            <a:pPr marL="11546">
              <a:lnSpc>
                <a:spcPts val="973"/>
              </a:lnSpc>
            </a:pPr>
            <a:r>
              <a:rPr spc="-18" dirty="0"/>
              <a:t>CS229:</a:t>
            </a:r>
            <a:r>
              <a:rPr spc="5" dirty="0"/>
              <a:t> </a:t>
            </a:r>
            <a:r>
              <a:rPr dirty="0"/>
              <a:t>Machine </a:t>
            </a:r>
            <a:r>
              <a:rPr spc="-9" dirty="0"/>
              <a:t>Learning</a:t>
            </a:r>
          </a:p>
        </p:txBody>
      </p:sp>
      <p:sp>
        <p:nvSpPr>
          <p:cNvPr id="24" name="object 24"/>
          <p:cNvSpPr txBox="1">
            <a:spLocks noGrp="1"/>
          </p:cNvSpPr>
          <p:nvPr>
            <p:ph type="dt" sz="half" idx="4294967295"/>
          </p:nvPr>
        </p:nvSpPr>
        <p:spPr>
          <a:xfrm>
            <a:off x="6175967" y="6309320"/>
            <a:ext cx="2709596" cy="128240"/>
          </a:xfrm>
          <a:prstGeom prst="rect">
            <a:avLst/>
          </a:prstGeom>
        </p:spPr>
        <p:txBody>
          <a:bodyPr vert="horz" wrap="square" lIns="0" tIns="0" rIns="0" bIns="0" rtlCol="0">
            <a:spAutoFit/>
          </a:bodyPr>
          <a:lstStyle/>
          <a:p>
            <a:pPr marL="11546">
              <a:lnSpc>
                <a:spcPts val="973"/>
              </a:lnSpc>
            </a:pPr>
            <a:r>
              <a:rPr dirty="0"/>
              <a:t>©2022</a:t>
            </a:r>
            <a:r>
              <a:rPr spc="32" dirty="0"/>
              <a:t> </a:t>
            </a:r>
            <a:r>
              <a:rPr spc="-9" dirty="0"/>
              <a:t>Carlos</a:t>
            </a:r>
            <a:r>
              <a:rPr spc="41" dirty="0"/>
              <a:t> </a:t>
            </a:r>
            <a:r>
              <a:rPr spc="-9" dirty="0"/>
              <a:t>Guestrin</a:t>
            </a:r>
          </a:p>
        </p:txBody>
      </p:sp>
    </p:spTree>
    <p:extLst>
      <p:ext uri="{BB962C8B-B14F-4D97-AF65-F5344CB8AC3E}">
        <p14:creationId xmlns:p14="http://schemas.microsoft.com/office/powerpoint/2010/main" val="48608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2" grpId="0"/>
      <p:bldP spid="13" grpId="0" animBg="1"/>
      <p:bldP spid="15" grpId="0" animBg="1"/>
      <p:bldP spid="17" grpId="0" animBg="1"/>
      <p:bldP spid="19" grpId="0" animBg="1"/>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Shafait: AI &amp; Machine Learning</a:t>
            </a:r>
            <a:endParaRPr lang="en-AU" dirty="0"/>
          </a:p>
        </p:txBody>
      </p:sp>
      <p:sp>
        <p:nvSpPr>
          <p:cNvPr id="5" name="Slide Number Placeholder 4"/>
          <p:cNvSpPr>
            <a:spLocks noGrp="1"/>
          </p:cNvSpPr>
          <p:nvPr>
            <p:ph type="sldNum" sz="quarter" idx="4"/>
          </p:nvPr>
        </p:nvSpPr>
        <p:spPr/>
        <p:txBody>
          <a:bodyPr/>
          <a:lstStyle/>
          <a:p>
            <a:pPr algn="l"/>
            <a:r>
              <a:rPr lang="en-AU" b="1" smtClean="0">
                <a:sym typeface="Symbol"/>
              </a:rPr>
              <a:t> </a:t>
            </a:r>
            <a:fld id="{CEA3B86A-D8D9-41B4-AC9E-71B6F5E22BD6}" type="slidenum">
              <a:rPr lang="en-AU" smtClean="0">
                <a:cs typeface="Times New Roman" pitchFamily="18" charset="0"/>
              </a:rPr>
              <a:pPr algn="l"/>
              <a:t>23</a:t>
            </a:fld>
            <a:endParaRPr lang="en-AU" dirty="0">
              <a:cs typeface="Times New Roman" pitchFamily="18" charset="0"/>
            </a:endParaRPr>
          </a:p>
        </p:txBody>
      </p:sp>
      <p:sp>
        <p:nvSpPr>
          <p:cNvPr id="6" name="Date Placeholder 5"/>
          <p:cNvSpPr>
            <a:spLocks noGrp="1"/>
          </p:cNvSpPr>
          <p:nvPr>
            <p:ph type="dt" sz="half" idx="2"/>
          </p:nvPr>
        </p:nvSpPr>
        <p:spPr/>
        <p:txBody>
          <a:bodyPr/>
          <a:lstStyle/>
          <a:p>
            <a:fld id="{CB5D8D6A-36B0-421B-A183-C31787BDF922}" type="datetime1">
              <a:rPr lang="en-US" smtClean="0"/>
              <a:t>8/5/2024</a:t>
            </a:fld>
            <a:endParaRPr lang="en-AU" dirty="0"/>
          </a:p>
        </p:txBody>
      </p:sp>
      <p:sp>
        <p:nvSpPr>
          <p:cNvPr id="7" name="object 3"/>
          <p:cNvSpPr txBox="1"/>
          <p:nvPr/>
        </p:nvSpPr>
        <p:spPr>
          <a:xfrm>
            <a:off x="1113305" y="2960023"/>
            <a:ext cx="1947898" cy="1253008"/>
          </a:xfrm>
          <a:prstGeom prst="rect">
            <a:avLst/>
          </a:prstGeom>
          <a:solidFill>
            <a:srgbClr val="B0007E"/>
          </a:solidFill>
          <a:ln w="18851">
            <a:solidFill>
              <a:srgbClr val="80005B"/>
            </a:solidFill>
          </a:ln>
        </p:spPr>
        <p:txBody>
          <a:bodyPr vert="horz" wrap="square" lIns="0" tIns="64552" rIns="0" bIns="0" rtlCol="0">
            <a:spAutoFit/>
          </a:bodyPr>
          <a:lstStyle/>
          <a:p>
            <a:pPr>
              <a:spcBef>
                <a:spcPts val="508"/>
              </a:spcBef>
            </a:pPr>
            <a:endParaRPr sz="2610">
              <a:latin typeface="Times New Roman"/>
              <a:cs typeface="Times New Roman"/>
            </a:endParaRPr>
          </a:p>
          <a:p>
            <a:pPr marL="111654" marR="103804" indent="482382">
              <a:lnSpc>
                <a:spcPct val="101099"/>
              </a:lnSpc>
            </a:pPr>
            <a:r>
              <a:rPr sz="2610" spc="-27" dirty="0">
                <a:solidFill>
                  <a:srgbClr val="FFFFFF"/>
                </a:solidFill>
                <a:latin typeface="Arial"/>
                <a:cs typeface="Arial"/>
              </a:rPr>
              <a:t>Loan </a:t>
            </a:r>
            <a:r>
              <a:rPr sz="2610" spc="-14" dirty="0">
                <a:solidFill>
                  <a:srgbClr val="FFFFFF"/>
                </a:solidFill>
                <a:latin typeface="Arial"/>
                <a:cs typeface="Arial"/>
              </a:rPr>
              <a:t>Application</a:t>
            </a:r>
            <a:endParaRPr sz="2610">
              <a:latin typeface="Arial"/>
              <a:cs typeface="Arial"/>
            </a:endParaRPr>
          </a:p>
        </p:txBody>
      </p:sp>
      <p:grpSp>
        <p:nvGrpSpPr>
          <p:cNvPr id="8" name="object 4"/>
          <p:cNvGrpSpPr/>
          <p:nvPr/>
        </p:nvGrpSpPr>
        <p:grpSpPr>
          <a:xfrm>
            <a:off x="3851048" y="3177507"/>
            <a:ext cx="2867326" cy="1311974"/>
            <a:chOff x="2803334" y="3370313"/>
            <a:chExt cx="2087245" cy="955040"/>
          </a:xfrm>
        </p:grpSpPr>
        <p:sp>
          <p:nvSpPr>
            <p:cNvPr id="9" name="object 5"/>
            <p:cNvSpPr/>
            <p:nvPr/>
          </p:nvSpPr>
          <p:spPr>
            <a:xfrm>
              <a:off x="2812859" y="3379838"/>
              <a:ext cx="2068195" cy="935990"/>
            </a:xfrm>
            <a:custGeom>
              <a:avLst/>
              <a:gdLst/>
              <a:ahLst/>
              <a:cxnLst/>
              <a:rect l="l" t="t" r="r" b="b"/>
              <a:pathLst>
                <a:path w="2068195" h="935989">
                  <a:moveTo>
                    <a:pt x="2068017" y="0"/>
                  </a:moveTo>
                  <a:lnTo>
                    <a:pt x="0" y="0"/>
                  </a:lnTo>
                  <a:lnTo>
                    <a:pt x="0" y="935926"/>
                  </a:lnTo>
                  <a:lnTo>
                    <a:pt x="2068017" y="935926"/>
                  </a:lnTo>
                  <a:lnTo>
                    <a:pt x="2068017" y="0"/>
                  </a:lnTo>
                  <a:close/>
                </a:path>
              </a:pathLst>
            </a:custGeom>
            <a:solidFill>
              <a:srgbClr val="85BD05"/>
            </a:solidFill>
          </p:spPr>
          <p:txBody>
            <a:bodyPr wrap="square" lIns="0" tIns="0" rIns="0" bIns="0" rtlCol="0"/>
            <a:lstStyle/>
            <a:p>
              <a:endParaRPr/>
            </a:p>
          </p:txBody>
        </p:sp>
        <p:sp>
          <p:nvSpPr>
            <p:cNvPr id="10" name="object 6"/>
            <p:cNvSpPr/>
            <p:nvPr/>
          </p:nvSpPr>
          <p:spPr>
            <a:xfrm>
              <a:off x="2812859" y="3379838"/>
              <a:ext cx="2068195" cy="935990"/>
            </a:xfrm>
            <a:custGeom>
              <a:avLst/>
              <a:gdLst/>
              <a:ahLst/>
              <a:cxnLst/>
              <a:rect l="l" t="t" r="r" b="b"/>
              <a:pathLst>
                <a:path w="2068195" h="935989">
                  <a:moveTo>
                    <a:pt x="0" y="0"/>
                  </a:moveTo>
                  <a:lnTo>
                    <a:pt x="2068009" y="0"/>
                  </a:lnTo>
                  <a:lnTo>
                    <a:pt x="2068009" y="935925"/>
                  </a:lnTo>
                  <a:lnTo>
                    <a:pt x="0" y="935925"/>
                  </a:lnTo>
                  <a:lnTo>
                    <a:pt x="0" y="0"/>
                  </a:lnTo>
                  <a:close/>
                </a:path>
              </a:pathLst>
            </a:custGeom>
            <a:ln w="18857">
              <a:solidFill>
                <a:srgbClr val="608A03"/>
              </a:solidFill>
            </a:ln>
          </p:spPr>
          <p:txBody>
            <a:bodyPr wrap="square" lIns="0" tIns="0" rIns="0" bIns="0" rtlCol="0"/>
            <a:lstStyle/>
            <a:p>
              <a:endParaRPr/>
            </a:p>
          </p:txBody>
        </p:sp>
      </p:grpSp>
      <p:sp>
        <p:nvSpPr>
          <p:cNvPr id="11" name="object 7"/>
          <p:cNvSpPr txBox="1"/>
          <p:nvPr/>
        </p:nvSpPr>
        <p:spPr>
          <a:xfrm>
            <a:off x="4425278" y="3292481"/>
            <a:ext cx="1720221" cy="1023072"/>
          </a:xfrm>
          <a:prstGeom prst="rect">
            <a:avLst/>
          </a:prstGeom>
        </p:spPr>
        <p:txBody>
          <a:bodyPr vert="horz" wrap="square" lIns="0" tIns="47978" rIns="0" bIns="0" rtlCol="0">
            <a:spAutoFit/>
          </a:bodyPr>
          <a:lstStyle/>
          <a:p>
            <a:pPr marL="132590" marR="6978" indent="-116016">
              <a:lnSpc>
                <a:spcPts val="3819"/>
              </a:lnSpc>
              <a:spcBef>
                <a:spcPts val="378"/>
              </a:spcBef>
            </a:pPr>
            <a:r>
              <a:rPr sz="3297" spc="-48" dirty="0">
                <a:latin typeface="Arial"/>
                <a:cs typeface="Arial"/>
              </a:rPr>
              <a:t>Classifier </a:t>
            </a:r>
            <a:r>
              <a:rPr sz="3297" spc="-14" dirty="0">
                <a:latin typeface="Arial"/>
                <a:cs typeface="Arial"/>
              </a:rPr>
              <a:t>MODEL</a:t>
            </a:r>
            <a:endParaRPr sz="3297" dirty="0">
              <a:latin typeface="Arial"/>
              <a:cs typeface="Arial"/>
            </a:endParaRPr>
          </a:p>
        </p:txBody>
      </p:sp>
      <p:grpSp>
        <p:nvGrpSpPr>
          <p:cNvPr id="12" name="object 8"/>
          <p:cNvGrpSpPr/>
          <p:nvPr/>
        </p:nvGrpSpPr>
        <p:grpSpPr>
          <a:xfrm>
            <a:off x="3017541" y="3549136"/>
            <a:ext cx="1147977" cy="607136"/>
            <a:chOff x="2196592" y="3640835"/>
            <a:chExt cx="835660" cy="441959"/>
          </a:xfrm>
        </p:grpSpPr>
        <p:pic>
          <p:nvPicPr>
            <p:cNvPr id="13" name="object 9"/>
            <p:cNvPicPr/>
            <p:nvPr/>
          </p:nvPicPr>
          <p:blipFill>
            <a:blip r:embed="rId2" cstate="print"/>
            <a:stretch>
              <a:fillRect/>
            </a:stretch>
          </p:blipFill>
          <p:spPr>
            <a:xfrm>
              <a:off x="2196592" y="3640835"/>
              <a:ext cx="835152" cy="441960"/>
            </a:xfrm>
            <a:prstGeom prst="rect">
              <a:avLst/>
            </a:prstGeom>
          </p:spPr>
        </p:pic>
        <p:sp>
          <p:nvSpPr>
            <p:cNvPr id="14" name="object 10"/>
            <p:cNvSpPr/>
            <p:nvPr/>
          </p:nvSpPr>
          <p:spPr>
            <a:xfrm>
              <a:off x="2227948" y="3751133"/>
              <a:ext cx="585470" cy="191135"/>
            </a:xfrm>
            <a:custGeom>
              <a:avLst/>
              <a:gdLst/>
              <a:ahLst/>
              <a:cxnLst/>
              <a:rect l="l" t="t" r="r" b="b"/>
              <a:pathLst>
                <a:path w="585469" h="191135">
                  <a:moveTo>
                    <a:pt x="464400" y="116907"/>
                  </a:moveTo>
                  <a:lnTo>
                    <a:pt x="404672" y="151144"/>
                  </a:lnTo>
                  <a:lnTo>
                    <a:pt x="398340" y="156699"/>
                  </a:lnTo>
                  <a:lnTo>
                    <a:pt x="394750" y="163999"/>
                  </a:lnTo>
                  <a:lnTo>
                    <a:pt x="394157" y="172114"/>
                  </a:lnTo>
                  <a:lnTo>
                    <a:pt x="396811" y="180112"/>
                  </a:lnTo>
                  <a:lnTo>
                    <a:pt x="402355" y="186447"/>
                  </a:lnTo>
                  <a:lnTo>
                    <a:pt x="409641" y="190039"/>
                  </a:lnTo>
                  <a:lnTo>
                    <a:pt x="417742" y="190633"/>
                  </a:lnTo>
                  <a:lnTo>
                    <a:pt x="425729" y="187974"/>
                  </a:lnTo>
                  <a:lnTo>
                    <a:pt x="548592" y="117540"/>
                  </a:lnTo>
                  <a:lnTo>
                    <a:pt x="542785" y="117540"/>
                  </a:lnTo>
                  <a:lnTo>
                    <a:pt x="464400" y="116907"/>
                  </a:lnTo>
                  <a:close/>
                </a:path>
                <a:path w="585469" h="191135">
                  <a:moveTo>
                    <a:pt x="500898" y="95986"/>
                  </a:moveTo>
                  <a:lnTo>
                    <a:pt x="464400" y="116907"/>
                  </a:lnTo>
                  <a:lnTo>
                    <a:pt x="542785" y="117540"/>
                  </a:lnTo>
                  <a:lnTo>
                    <a:pt x="542809" y="114568"/>
                  </a:lnTo>
                  <a:lnTo>
                    <a:pt x="532130" y="114568"/>
                  </a:lnTo>
                  <a:lnTo>
                    <a:pt x="500898" y="95986"/>
                  </a:lnTo>
                  <a:close/>
                </a:path>
                <a:path w="585469" h="191135">
                  <a:moveTo>
                    <a:pt x="419287" y="0"/>
                  </a:moveTo>
                  <a:lnTo>
                    <a:pt x="411176" y="465"/>
                  </a:lnTo>
                  <a:lnTo>
                    <a:pt x="403830" y="3940"/>
                  </a:lnTo>
                  <a:lnTo>
                    <a:pt x="398183" y="10186"/>
                  </a:lnTo>
                  <a:lnTo>
                    <a:pt x="395400" y="18144"/>
                  </a:lnTo>
                  <a:lnTo>
                    <a:pt x="395863" y="26266"/>
                  </a:lnTo>
                  <a:lnTo>
                    <a:pt x="399335" y="33620"/>
                  </a:lnTo>
                  <a:lnTo>
                    <a:pt x="405574" y="39269"/>
                  </a:lnTo>
                  <a:lnTo>
                    <a:pt x="464744" y="74474"/>
                  </a:lnTo>
                  <a:lnTo>
                    <a:pt x="543128" y="75109"/>
                  </a:lnTo>
                  <a:lnTo>
                    <a:pt x="542785" y="117540"/>
                  </a:lnTo>
                  <a:lnTo>
                    <a:pt x="548592" y="117540"/>
                  </a:lnTo>
                  <a:lnTo>
                    <a:pt x="585012" y="96661"/>
                  </a:lnTo>
                  <a:lnTo>
                    <a:pt x="427227" y="2782"/>
                  </a:lnTo>
                  <a:lnTo>
                    <a:pt x="419287" y="0"/>
                  </a:lnTo>
                  <a:close/>
                </a:path>
                <a:path w="585469" h="191135">
                  <a:moveTo>
                    <a:pt x="342" y="70715"/>
                  </a:moveTo>
                  <a:lnTo>
                    <a:pt x="0" y="113158"/>
                  </a:lnTo>
                  <a:lnTo>
                    <a:pt x="464400" y="116907"/>
                  </a:lnTo>
                  <a:lnTo>
                    <a:pt x="500898" y="95986"/>
                  </a:lnTo>
                  <a:lnTo>
                    <a:pt x="464744" y="74474"/>
                  </a:lnTo>
                  <a:lnTo>
                    <a:pt x="342" y="70715"/>
                  </a:lnTo>
                  <a:close/>
                </a:path>
                <a:path w="585469" h="191135">
                  <a:moveTo>
                    <a:pt x="532422" y="77916"/>
                  </a:moveTo>
                  <a:lnTo>
                    <a:pt x="500898" y="95986"/>
                  </a:lnTo>
                  <a:lnTo>
                    <a:pt x="532130" y="114568"/>
                  </a:lnTo>
                  <a:lnTo>
                    <a:pt x="532422" y="77916"/>
                  </a:lnTo>
                  <a:close/>
                </a:path>
                <a:path w="585469" h="191135">
                  <a:moveTo>
                    <a:pt x="543105" y="77916"/>
                  </a:moveTo>
                  <a:lnTo>
                    <a:pt x="532422" y="77916"/>
                  </a:lnTo>
                  <a:lnTo>
                    <a:pt x="532130" y="114568"/>
                  </a:lnTo>
                  <a:lnTo>
                    <a:pt x="542809" y="114568"/>
                  </a:lnTo>
                  <a:lnTo>
                    <a:pt x="543105" y="77916"/>
                  </a:lnTo>
                  <a:close/>
                </a:path>
                <a:path w="585469" h="191135">
                  <a:moveTo>
                    <a:pt x="464744" y="74474"/>
                  </a:moveTo>
                  <a:lnTo>
                    <a:pt x="500898" y="95986"/>
                  </a:lnTo>
                  <a:lnTo>
                    <a:pt x="532422" y="77916"/>
                  </a:lnTo>
                  <a:lnTo>
                    <a:pt x="543105" y="77916"/>
                  </a:lnTo>
                  <a:lnTo>
                    <a:pt x="543128" y="75109"/>
                  </a:lnTo>
                  <a:lnTo>
                    <a:pt x="464744" y="74474"/>
                  </a:lnTo>
                  <a:close/>
                </a:path>
              </a:pathLst>
            </a:custGeom>
            <a:solidFill>
              <a:srgbClr val="B0007E"/>
            </a:solidFill>
          </p:spPr>
          <p:txBody>
            <a:bodyPr wrap="square" lIns="0" tIns="0" rIns="0" bIns="0" rtlCol="0"/>
            <a:lstStyle/>
            <a:p>
              <a:endParaRPr/>
            </a:p>
          </p:txBody>
        </p:sp>
      </p:grpSp>
      <p:sp>
        <p:nvSpPr>
          <p:cNvPr id="15" name="object 11"/>
          <p:cNvSpPr txBox="1"/>
          <p:nvPr/>
        </p:nvSpPr>
        <p:spPr>
          <a:xfrm>
            <a:off x="1237893" y="4879412"/>
            <a:ext cx="1719349" cy="524999"/>
          </a:xfrm>
          <a:prstGeom prst="rect">
            <a:avLst/>
          </a:prstGeom>
        </p:spPr>
        <p:txBody>
          <a:bodyPr vert="horz" wrap="square" lIns="0" tIns="17446" rIns="0" bIns="0" rtlCol="0">
            <a:spAutoFit/>
          </a:bodyPr>
          <a:lstStyle/>
          <a:p>
            <a:pPr marL="52338">
              <a:spcBef>
                <a:spcPts val="137"/>
              </a:spcBef>
              <a:tabLst>
                <a:tab pos="1382595" algn="l"/>
              </a:tabLst>
            </a:pPr>
            <a:r>
              <a:rPr sz="3297" spc="55" dirty="0">
                <a:latin typeface="Arial"/>
                <a:cs typeface="Arial"/>
              </a:rPr>
              <a:t>Input:</a:t>
            </a:r>
            <a:r>
              <a:rPr sz="3297" dirty="0">
                <a:latin typeface="Arial"/>
                <a:cs typeface="Arial"/>
              </a:rPr>
              <a:t>	</a:t>
            </a:r>
            <a:r>
              <a:rPr sz="4842" b="1" spc="-51" baseline="1182" dirty="0">
                <a:latin typeface="Times New Roman"/>
                <a:cs typeface="Times New Roman"/>
              </a:rPr>
              <a:t>x</a:t>
            </a:r>
            <a:r>
              <a:rPr sz="3297" spc="-51" baseline="-17361" dirty="0">
                <a:latin typeface="Arial"/>
                <a:cs typeface="Arial"/>
              </a:rPr>
              <a:t>i</a:t>
            </a:r>
            <a:endParaRPr sz="3297" baseline="-17361">
              <a:latin typeface="Arial"/>
              <a:cs typeface="Arial"/>
            </a:endParaRPr>
          </a:p>
        </p:txBody>
      </p:sp>
      <p:sp>
        <p:nvSpPr>
          <p:cNvPr id="16" name="object 12"/>
          <p:cNvSpPr txBox="1"/>
          <p:nvPr/>
        </p:nvSpPr>
        <p:spPr>
          <a:xfrm>
            <a:off x="5843940" y="4621966"/>
            <a:ext cx="1616415" cy="1343284"/>
          </a:xfrm>
          <a:prstGeom prst="rect">
            <a:avLst/>
          </a:prstGeom>
        </p:spPr>
        <p:txBody>
          <a:bodyPr vert="horz" wrap="square" lIns="0" tIns="34893" rIns="0" bIns="0" rtlCol="0">
            <a:spAutoFit/>
          </a:bodyPr>
          <a:lstStyle/>
          <a:p>
            <a:pPr marL="17446" marR="6978" algn="just">
              <a:lnSpc>
                <a:spcPts val="3434"/>
              </a:lnSpc>
              <a:spcBef>
                <a:spcPts val="275"/>
              </a:spcBef>
            </a:pPr>
            <a:r>
              <a:rPr sz="2885" spc="82" dirty="0">
                <a:latin typeface="Arial"/>
                <a:cs typeface="Arial"/>
              </a:rPr>
              <a:t>Output:</a:t>
            </a:r>
            <a:r>
              <a:rPr sz="2885" spc="-14" dirty="0">
                <a:latin typeface="Arial"/>
                <a:cs typeface="Arial"/>
              </a:rPr>
              <a:t> </a:t>
            </a:r>
            <a:r>
              <a:rPr sz="2885" spc="-69" dirty="0">
                <a:latin typeface="Times New Roman"/>
                <a:cs typeface="Times New Roman"/>
              </a:rPr>
              <a:t>ŷ </a:t>
            </a:r>
            <a:r>
              <a:rPr sz="2885" spc="-14" dirty="0">
                <a:latin typeface="Arial"/>
                <a:cs typeface="Arial"/>
              </a:rPr>
              <a:t>Predicted class</a:t>
            </a:r>
            <a:endParaRPr sz="2885" dirty="0">
              <a:latin typeface="Arial"/>
              <a:cs typeface="Arial"/>
            </a:endParaRPr>
          </a:p>
        </p:txBody>
      </p:sp>
      <p:grpSp>
        <p:nvGrpSpPr>
          <p:cNvPr id="17" name="object 13"/>
          <p:cNvGrpSpPr/>
          <p:nvPr/>
        </p:nvGrpSpPr>
        <p:grpSpPr>
          <a:xfrm>
            <a:off x="6643616" y="2417678"/>
            <a:ext cx="2446867" cy="1504758"/>
            <a:chOff x="4836159" y="2817200"/>
            <a:chExt cx="1781175" cy="1095375"/>
          </a:xfrm>
        </p:grpSpPr>
        <p:pic>
          <p:nvPicPr>
            <p:cNvPr id="18" name="object 14"/>
            <p:cNvPicPr/>
            <p:nvPr/>
          </p:nvPicPr>
          <p:blipFill>
            <a:blip r:embed="rId3" cstate="print"/>
            <a:stretch>
              <a:fillRect/>
            </a:stretch>
          </p:blipFill>
          <p:spPr>
            <a:xfrm>
              <a:off x="4836159" y="2936747"/>
              <a:ext cx="1267967" cy="975360"/>
            </a:xfrm>
            <a:prstGeom prst="rect">
              <a:avLst/>
            </a:prstGeom>
          </p:spPr>
        </p:pic>
        <p:sp>
          <p:nvSpPr>
            <p:cNvPr id="19" name="object 15"/>
            <p:cNvSpPr/>
            <p:nvPr/>
          </p:nvSpPr>
          <p:spPr>
            <a:xfrm>
              <a:off x="4868684" y="3142195"/>
              <a:ext cx="1015365" cy="723265"/>
            </a:xfrm>
            <a:custGeom>
              <a:avLst/>
              <a:gdLst/>
              <a:ahLst/>
              <a:cxnLst/>
              <a:rect l="l" t="t" r="r" b="b"/>
              <a:pathLst>
                <a:path w="1015364" h="723264">
                  <a:moveTo>
                    <a:pt x="946023" y="48436"/>
                  </a:moveTo>
                  <a:lnTo>
                    <a:pt x="904111" y="51992"/>
                  </a:lnTo>
                  <a:lnTo>
                    <a:pt x="0" y="688238"/>
                  </a:lnTo>
                  <a:lnTo>
                    <a:pt x="24384" y="722960"/>
                  </a:lnTo>
                  <a:lnTo>
                    <a:pt x="928482" y="86723"/>
                  </a:lnTo>
                  <a:lnTo>
                    <a:pt x="946023" y="48436"/>
                  </a:lnTo>
                  <a:close/>
                </a:path>
                <a:path w="1015364" h="723264">
                  <a:moveTo>
                    <a:pt x="1011715" y="6858"/>
                  </a:moveTo>
                  <a:lnTo>
                    <a:pt x="968248" y="6858"/>
                  </a:lnTo>
                  <a:lnTo>
                    <a:pt x="992632" y="41579"/>
                  </a:lnTo>
                  <a:lnTo>
                    <a:pt x="928482" y="86723"/>
                  </a:lnTo>
                  <a:lnTo>
                    <a:pt x="899795" y="149339"/>
                  </a:lnTo>
                  <a:lnTo>
                    <a:pt x="897871" y="157544"/>
                  </a:lnTo>
                  <a:lnTo>
                    <a:pt x="899193" y="165573"/>
                  </a:lnTo>
                  <a:lnTo>
                    <a:pt x="903422" y="172520"/>
                  </a:lnTo>
                  <a:lnTo>
                    <a:pt x="910221" y="177482"/>
                  </a:lnTo>
                  <a:lnTo>
                    <a:pt x="918417" y="179405"/>
                  </a:lnTo>
                  <a:lnTo>
                    <a:pt x="926436" y="178082"/>
                  </a:lnTo>
                  <a:lnTo>
                    <a:pt x="933374" y="173849"/>
                  </a:lnTo>
                  <a:lnTo>
                    <a:pt x="938326" y="167043"/>
                  </a:lnTo>
                  <a:lnTo>
                    <a:pt x="1011715" y="6858"/>
                  </a:lnTo>
                  <a:close/>
                </a:path>
                <a:path w="1015364" h="723264">
                  <a:moveTo>
                    <a:pt x="974223" y="15367"/>
                  </a:moveTo>
                  <a:lnTo>
                    <a:pt x="961174" y="15367"/>
                  </a:lnTo>
                  <a:lnTo>
                    <a:pt x="982230" y="45364"/>
                  </a:lnTo>
                  <a:lnTo>
                    <a:pt x="946023" y="48436"/>
                  </a:lnTo>
                  <a:lnTo>
                    <a:pt x="928482" y="86723"/>
                  </a:lnTo>
                  <a:lnTo>
                    <a:pt x="992632" y="41579"/>
                  </a:lnTo>
                  <a:lnTo>
                    <a:pt x="974223" y="15367"/>
                  </a:lnTo>
                  <a:close/>
                </a:path>
                <a:path w="1015364" h="723264">
                  <a:moveTo>
                    <a:pt x="1014857" y="0"/>
                  </a:moveTo>
                  <a:lnTo>
                    <a:pt x="831964" y="15519"/>
                  </a:lnTo>
                  <a:lnTo>
                    <a:pt x="812634" y="38455"/>
                  </a:lnTo>
                  <a:lnTo>
                    <a:pt x="814993" y="46548"/>
                  </a:lnTo>
                  <a:lnTo>
                    <a:pt x="820089" y="52885"/>
                  </a:lnTo>
                  <a:lnTo>
                    <a:pt x="827186" y="56847"/>
                  </a:lnTo>
                  <a:lnTo>
                    <a:pt x="835545" y="57810"/>
                  </a:lnTo>
                  <a:lnTo>
                    <a:pt x="904111" y="51992"/>
                  </a:lnTo>
                  <a:lnTo>
                    <a:pt x="968248" y="6858"/>
                  </a:lnTo>
                  <a:lnTo>
                    <a:pt x="1011715" y="6858"/>
                  </a:lnTo>
                  <a:lnTo>
                    <a:pt x="1014857" y="0"/>
                  </a:lnTo>
                  <a:close/>
                </a:path>
                <a:path w="1015364" h="723264">
                  <a:moveTo>
                    <a:pt x="968248" y="6858"/>
                  </a:moveTo>
                  <a:lnTo>
                    <a:pt x="904111" y="51992"/>
                  </a:lnTo>
                  <a:lnTo>
                    <a:pt x="946023" y="48436"/>
                  </a:lnTo>
                  <a:lnTo>
                    <a:pt x="961174" y="15367"/>
                  </a:lnTo>
                  <a:lnTo>
                    <a:pt x="974223" y="15367"/>
                  </a:lnTo>
                  <a:lnTo>
                    <a:pt x="968248" y="6858"/>
                  </a:lnTo>
                  <a:close/>
                </a:path>
                <a:path w="1015364" h="723264">
                  <a:moveTo>
                    <a:pt x="961174" y="15367"/>
                  </a:moveTo>
                  <a:lnTo>
                    <a:pt x="946023" y="48436"/>
                  </a:lnTo>
                  <a:lnTo>
                    <a:pt x="982230" y="45364"/>
                  </a:lnTo>
                  <a:lnTo>
                    <a:pt x="961174" y="15367"/>
                  </a:lnTo>
                  <a:close/>
                </a:path>
              </a:pathLst>
            </a:custGeom>
            <a:solidFill>
              <a:srgbClr val="B0007E"/>
            </a:solidFill>
          </p:spPr>
          <p:txBody>
            <a:bodyPr wrap="square" lIns="0" tIns="0" rIns="0" bIns="0" rtlCol="0"/>
            <a:lstStyle/>
            <a:p>
              <a:endParaRPr/>
            </a:p>
          </p:txBody>
        </p:sp>
        <p:pic>
          <p:nvPicPr>
            <p:cNvPr id="20" name="object 16"/>
            <p:cNvPicPr/>
            <p:nvPr/>
          </p:nvPicPr>
          <p:blipFill>
            <a:blip r:embed="rId4" cstate="print"/>
            <a:stretch>
              <a:fillRect/>
            </a:stretch>
          </p:blipFill>
          <p:spPr>
            <a:xfrm>
              <a:off x="5926721" y="2817200"/>
              <a:ext cx="690291" cy="650115"/>
            </a:xfrm>
            <a:prstGeom prst="rect">
              <a:avLst/>
            </a:prstGeom>
          </p:spPr>
        </p:pic>
      </p:grpSp>
      <p:sp>
        <p:nvSpPr>
          <p:cNvPr id="21" name="object 17"/>
          <p:cNvSpPr txBox="1"/>
          <p:nvPr/>
        </p:nvSpPr>
        <p:spPr>
          <a:xfrm>
            <a:off x="8304868" y="3280051"/>
            <a:ext cx="635924" cy="294615"/>
          </a:xfrm>
          <a:prstGeom prst="rect">
            <a:avLst/>
          </a:prstGeom>
        </p:spPr>
        <p:txBody>
          <a:bodyPr vert="horz" wrap="square" lIns="0" tIns="17446" rIns="0" bIns="0" rtlCol="0">
            <a:spAutoFit/>
          </a:bodyPr>
          <a:lstStyle/>
          <a:p>
            <a:pPr marL="17446">
              <a:spcBef>
                <a:spcPts val="137"/>
              </a:spcBef>
            </a:pPr>
            <a:r>
              <a:rPr spc="-82" dirty="0">
                <a:latin typeface="Arial"/>
                <a:cs typeface="Arial"/>
              </a:rPr>
              <a:t>Safe</a:t>
            </a:r>
            <a:endParaRPr>
              <a:latin typeface="Arial"/>
              <a:cs typeface="Arial"/>
            </a:endParaRPr>
          </a:p>
        </p:txBody>
      </p:sp>
      <p:sp>
        <p:nvSpPr>
          <p:cNvPr id="22" name="object 18"/>
          <p:cNvSpPr txBox="1"/>
          <p:nvPr/>
        </p:nvSpPr>
        <p:spPr>
          <a:xfrm>
            <a:off x="8060165" y="1820765"/>
            <a:ext cx="1204678" cy="461584"/>
          </a:xfrm>
          <a:prstGeom prst="rect">
            <a:avLst/>
          </a:prstGeom>
        </p:spPr>
        <p:txBody>
          <a:bodyPr vert="horz" wrap="square" lIns="0" tIns="17446" rIns="0" bIns="0" rtlCol="0">
            <a:spAutoFit/>
          </a:bodyPr>
          <a:lstStyle/>
          <a:p>
            <a:pPr marL="52338">
              <a:spcBef>
                <a:spcPts val="137"/>
              </a:spcBef>
            </a:pPr>
            <a:r>
              <a:rPr sz="2885" dirty="0">
                <a:latin typeface="Times New Roman"/>
                <a:cs typeface="Times New Roman"/>
              </a:rPr>
              <a:t>ŷ</a:t>
            </a:r>
            <a:r>
              <a:rPr sz="2885" baseline="-15873" dirty="0">
                <a:latin typeface="Arial"/>
                <a:cs typeface="Arial"/>
              </a:rPr>
              <a:t>i</a:t>
            </a:r>
            <a:r>
              <a:rPr sz="2885" spc="330" baseline="-15873" dirty="0">
                <a:latin typeface="Arial"/>
                <a:cs typeface="Arial"/>
              </a:rPr>
              <a:t> </a:t>
            </a:r>
            <a:r>
              <a:rPr sz="2885" spc="280" dirty="0">
                <a:latin typeface="Arial"/>
                <a:cs typeface="Arial"/>
              </a:rPr>
              <a:t>=</a:t>
            </a:r>
            <a:r>
              <a:rPr sz="2885" spc="-69" dirty="0">
                <a:latin typeface="Arial"/>
                <a:cs typeface="Arial"/>
              </a:rPr>
              <a:t> </a:t>
            </a:r>
            <a:r>
              <a:rPr sz="2885" spc="-48" dirty="0">
                <a:latin typeface="Arial"/>
                <a:cs typeface="Arial"/>
              </a:rPr>
              <a:t>+1</a:t>
            </a:r>
            <a:endParaRPr sz="2885">
              <a:latin typeface="Arial"/>
              <a:cs typeface="Arial"/>
            </a:endParaRPr>
          </a:p>
        </p:txBody>
      </p:sp>
      <p:grpSp>
        <p:nvGrpSpPr>
          <p:cNvPr id="23" name="object 19"/>
          <p:cNvGrpSpPr/>
          <p:nvPr/>
        </p:nvGrpSpPr>
        <p:grpSpPr>
          <a:xfrm>
            <a:off x="6647805" y="3787804"/>
            <a:ext cx="2473036" cy="1686201"/>
            <a:chOff x="4839208" y="3814571"/>
            <a:chExt cx="1800225" cy="1227455"/>
          </a:xfrm>
        </p:grpSpPr>
        <p:pic>
          <p:nvPicPr>
            <p:cNvPr id="24" name="object 20"/>
            <p:cNvPicPr/>
            <p:nvPr/>
          </p:nvPicPr>
          <p:blipFill>
            <a:blip r:embed="rId5" cstate="print"/>
            <a:stretch>
              <a:fillRect/>
            </a:stretch>
          </p:blipFill>
          <p:spPr>
            <a:xfrm>
              <a:off x="4839208" y="3814571"/>
              <a:ext cx="1264919" cy="896111"/>
            </a:xfrm>
            <a:prstGeom prst="rect">
              <a:avLst/>
            </a:prstGeom>
          </p:spPr>
        </p:pic>
        <p:sp>
          <p:nvSpPr>
            <p:cNvPr id="25" name="object 21"/>
            <p:cNvSpPr/>
            <p:nvPr/>
          </p:nvSpPr>
          <p:spPr>
            <a:xfrm>
              <a:off x="4869662" y="3829799"/>
              <a:ext cx="1014094" cy="644525"/>
            </a:xfrm>
            <a:custGeom>
              <a:avLst/>
              <a:gdLst/>
              <a:ahLst/>
              <a:cxnLst/>
              <a:rect l="l" t="t" r="r" b="b"/>
              <a:pathLst>
                <a:path w="1014095" h="644525">
                  <a:moveTo>
                    <a:pt x="831672" y="596506"/>
                  </a:moveTo>
                  <a:lnTo>
                    <a:pt x="823378" y="597929"/>
                  </a:lnTo>
                  <a:lnTo>
                    <a:pt x="816511" y="602275"/>
                  </a:lnTo>
                  <a:lnTo>
                    <a:pt x="811773" y="608882"/>
                  </a:lnTo>
                  <a:lnTo>
                    <a:pt x="809866" y="617092"/>
                  </a:lnTo>
                  <a:lnTo>
                    <a:pt x="811282" y="625395"/>
                  </a:lnTo>
                  <a:lnTo>
                    <a:pt x="815620" y="632271"/>
                  </a:lnTo>
                  <a:lnTo>
                    <a:pt x="822219" y="637015"/>
                  </a:lnTo>
                  <a:lnTo>
                    <a:pt x="830414" y="638924"/>
                  </a:lnTo>
                  <a:lnTo>
                    <a:pt x="1013879" y="644397"/>
                  </a:lnTo>
                  <a:lnTo>
                    <a:pt x="1011620" y="640105"/>
                  </a:lnTo>
                  <a:lnTo>
                    <a:pt x="966977" y="640105"/>
                  </a:lnTo>
                  <a:lnTo>
                    <a:pt x="900478" y="598560"/>
                  </a:lnTo>
                  <a:lnTo>
                    <a:pt x="831672" y="596506"/>
                  </a:lnTo>
                  <a:close/>
                </a:path>
                <a:path w="1014095" h="644525">
                  <a:moveTo>
                    <a:pt x="900478" y="598560"/>
                  </a:moveTo>
                  <a:lnTo>
                    <a:pt x="966977" y="640105"/>
                  </a:lnTo>
                  <a:lnTo>
                    <a:pt x="972028" y="632002"/>
                  </a:lnTo>
                  <a:lnTo>
                    <a:pt x="959446" y="632002"/>
                  </a:lnTo>
                  <a:lnTo>
                    <a:pt x="942511" y="599816"/>
                  </a:lnTo>
                  <a:lnTo>
                    <a:pt x="900478" y="598560"/>
                  </a:lnTo>
                  <a:close/>
                </a:path>
                <a:path w="1014095" h="644525">
                  <a:moveTo>
                    <a:pt x="907777" y="470548"/>
                  </a:moveTo>
                  <a:lnTo>
                    <a:pt x="899706" y="472922"/>
                  </a:lnTo>
                  <a:lnTo>
                    <a:pt x="893179" y="478253"/>
                  </a:lnTo>
                  <a:lnTo>
                    <a:pt x="889333" y="485420"/>
                  </a:lnTo>
                  <a:lnTo>
                    <a:pt x="888454" y="493505"/>
                  </a:lnTo>
                  <a:lnTo>
                    <a:pt x="890828" y="501586"/>
                  </a:lnTo>
                  <a:lnTo>
                    <a:pt x="922902" y="562546"/>
                  </a:lnTo>
                  <a:lnTo>
                    <a:pt x="989418" y="604100"/>
                  </a:lnTo>
                  <a:lnTo>
                    <a:pt x="966977" y="640105"/>
                  </a:lnTo>
                  <a:lnTo>
                    <a:pt x="1011620" y="640105"/>
                  </a:lnTo>
                  <a:lnTo>
                    <a:pt x="928331" y="481812"/>
                  </a:lnTo>
                  <a:lnTo>
                    <a:pt x="923010" y="475278"/>
                  </a:lnTo>
                  <a:lnTo>
                    <a:pt x="915852" y="471428"/>
                  </a:lnTo>
                  <a:lnTo>
                    <a:pt x="907777" y="470548"/>
                  </a:lnTo>
                  <a:close/>
                </a:path>
                <a:path w="1014095" h="644525">
                  <a:moveTo>
                    <a:pt x="942511" y="599816"/>
                  </a:moveTo>
                  <a:lnTo>
                    <a:pt x="959446" y="632002"/>
                  </a:lnTo>
                  <a:lnTo>
                    <a:pt x="978827" y="600900"/>
                  </a:lnTo>
                  <a:lnTo>
                    <a:pt x="942511" y="599816"/>
                  </a:lnTo>
                  <a:close/>
                </a:path>
                <a:path w="1014095" h="644525">
                  <a:moveTo>
                    <a:pt x="922902" y="562546"/>
                  </a:moveTo>
                  <a:lnTo>
                    <a:pt x="942511" y="599816"/>
                  </a:lnTo>
                  <a:lnTo>
                    <a:pt x="978827" y="600900"/>
                  </a:lnTo>
                  <a:lnTo>
                    <a:pt x="959446" y="632002"/>
                  </a:lnTo>
                  <a:lnTo>
                    <a:pt x="972028" y="632002"/>
                  </a:lnTo>
                  <a:lnTo>
                    <a:pt x="989418" y="604100"/>
                  </a:lnTo>
                  <a:lnTo>
                    <a:pt x="922902" y="562546"/>
                  </a:lnTo>
                  <a:close/>
                </a:path>
                <a:path w="1014095" h="644525">
                  <a:moveTo>
                    <a:pt x="22428" y="0"/>
                  </a:moveTo>
                  <a:lnTo>
                    <a:pt x="0" y="36004"/>
                  </a:lnTo>
                  <a:lnTo>
                    <a:pt x="900478" y="598560"/>
                  </a:lnTo>
                  <a:lnTo>
                    <a:pt x="942511" y="599816"/>
                  </a:lnTo>
                  <a:lnTo>
                    <a:pt x="922902" y="562546"/>
                  </a:lnTo>
                  <a:lnTo>
                    <a:pt x="22428" y="0"/>
                  </a:lnTo>
                  <a:close/>
                </a:path>
              </a:pathLst>
            </a:custGeom>
            <a:solidFill>
              <a:srgbClr val="B0007E"/>
            </a:solidFill>
          </p:spPr>
          <p:txBody>
            <a:bodyPr wrap="square" lIns="0" tIns="0" rIns="0" bIns="0" rtlCol="0"/>
            <a:lstStyle/>
            <a:p>
              <a:endParaRPr/>
            </a:p>
          </p:txBody>
        </p:sp>
        <p:pic>
          <p:nvPicPr>
            <p:cNvPr id="26" name="object 22"/>
            <p:cNvPicPr/>
            <p:nvPr/>
          </p:nvPicPr>
          <p:blipFill>
            <a:blip r:embed="rId6" cstate="print"/>
            <a:stretch>
              <a:fillRect/>
            </a:stretch>
          </p:blipFill>
          <p:spPr>
            <a:xfrm>
              <a:off x="5949023" y="4391606"/>
              <a:ext cx="690291" cy="650115"/>
            </a:xfrm>
            <a:prstGeom prst="rect">
              <a:avLst/>
            </a:prstGeom>
          </p:spPr>
        </p:pic>
      </p:grpSp>
      <p:sp>
        <p:nvSpPr>
          <p:cNvPr id="27" name="object 23"/>
          <p:cNvSpPr txBox="1"/>
          <p:nvPr/>
        </p:nvSpPr>
        <p:spPr>
          <a:xfrm>
            <a:off x="8217476" y="4042113"/>
            <a:ext cx="753687" cy="294615"/>
          </a:xfrm>
          <a:prstGeom prst="rect">
            <a:avLst/>
          </a:prstGeom>
        </p:spPr>
        <p:txBody>
          <a:bodyPr vert="horz" wrap="square" lIns="0" tIns="17446" rIns="0" bIns="0" rtlCol="0">
            <a:spAutoFit/>
          </a:bodyPr>
          <a:lstStyle/>
          <a:p>
            <a:pPr marL="17446">
              <a:spcBef>
                <a:spcPts val="137"/>
              </a:spcBef>
            </a:pPr>
            <a:r>
              <a:rPr spc="-76" dirty="0">
                <a:latin typeface="Arial"/>
                <a:cs typeface="Arial"/>
              </a:rPr>
              <a:t>Risky</a:t>
            </a:r>
            <a:endParaRPr>
              <a:latin typeface="Arial"/>
              <a:cs typeface="Arial"/>
            </a:endParaRPr>
          </a:p>
        </p:txBody>
      </p:sp>
      <p:sp>
        <p:nvSpPr>
          <p:cNvPr id="28" name="object 24"/>
          <p:cNvSpPr txBox="1"/>
          <p:nvPr/>
        </p:nvSpPr>
        <p:spPr>
          <a:xfrm>
            <a:off x="8182586" y="5476147"/>
            <a:ext cx="1133148" cy="461584"/>
          </a:xfrm>
          <a:prstGeom prst="rect">
            <a:avLst/>
          </a:prstGeom>
        </p:spPr>
        <p:txBody>
          <a:bodyPr vert="horz" wrap="square" lIns="0" tIns="17446" rIns="0" bIns="0" rtlCol="0">
            <a:spAutoFit/>
          </a:bodyPr>
          <a:lstStyle/>
          <a:p>
            <a:pPr marL="52338">
              <a:spcBef>
                <a:spcPts val="137"/>
              </a:spcBef>
            </a:pPr>
            <a:r>
              <a:rPr sz="2885" dirty="0">
                <a:latin typeface="Times New Roman"/>
                <a:cs typeface="Times New Roman"/>
              </a:rPr>
              <a:t>ŷ</a:t>
            </a:r>
            <a:r>
              <a:rPr sz="2885" baseline="-15873" dirty="0">
                <a:latin typeface="Arial"/>
                <a:cs typeface="Arial"/>
              </a:rPr>
              <a:t>i</a:t>
            </a:r>
            <a:r>
              <a:rPr sz="2885" spc="330" baseline="-15873" dirty="0">
                <a:latin typeface="Arial"/>
                <a:cs typeface="Arial"/>
              </a:rPr>
              <a:t> </a:t>
            </a:r>
            <a:r>
              <a:rPr sz="2885" spc="280" dirty="0">
                <a:latin typeface="Arial"/>
                <a:cs typeface="Arial"/>
              </a:rPr>
              <a:t>=</a:t>
            </a:r>
            <a:r>
              <a:rPr sz="2885" spc="-69" dirty="0">
                <a:latin typeface="Arial"/>
                <a:cs typeface="Arial"/>
              </a:rPr>
              <a:t> </a:t>
            </a:r>
            <a:r>
              <a:rPr sz="2885" spc="426" dirty="0">
                <a:latin typeface="Arial"/>
                <a:cs typeface="Arial"/>
              </a:rPr>
              <a:t>-</a:t>
            </a:r>
            <a:r>
              <a:rPr sz="2885" spc="-69" dirty="0">
                <a:latin typeface="Arial"/>
                <a:cs typeface="Arial"/>
              </a:rPr>
              <a:t>1</a:t>
            </a:r>
            <a:endParaRPr sz="2885">
              <a:latin typeface="Arial"/>
              <a:cs typeface="Arial"/>
            </a:endParaRPr>
          </a:p>
        </p:txBody>
      </p:sp>
    </p:spTree>
    <p:extLst>
      <p:ext uri="{BB962C8B-B14F-4D97-AF65-F5344CB8AC3E}">
        <p14:creationId xmlns:p14="http://schemas.microsoft.com/office/powerpoint/2010/main" val="305032986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Shafait: AI &amp; Machine Learning</a:t>
            </a:r>
            <a:endParaRPr lang="en-AU" dirty="0"/>
          </a:p>
        </p:txBody>
      </p:sp>
      <p:sp>
        <p:nvSpPr>
          <p:cNvPr id="5" name="Slide Number Placeholder 4"/>
          <p:cNvSpPr>
            <a:spLocks noGrp="1"/>
          </p:cNvSpPr>
          <p:nvPr>
            <p:ph type="sldNum" sz="quarter" idx="4"/>
          </p:nvPr>
        </p:nvSpPr>
        <p:spPr/>
        <p:txBody>
          <a:bodyPr/>
          <a:lstStyle/>
          <a:p>
            <a:pPr algn="l"/>
            <a:r>
              <a:rPr lang="en-AU" b="1" smtClean="0">
                <a:sym typeface="Symbol"/>
              </a:rPr>
              <a:t> </a:t>
            </a:r>
            <a:fld id="{CEA3B86A-D8D9-41B4-AC9E-71B6F5E22BD6}" type="slidenum">
              <a:rPr lang="en-AU" smtClean="0">
                <a:cs typeface="Times New Roman" pitchFamily="18" charset="0"/>
              </a:rPr>
              <a:pPr algn="l"/>
              <a:t>24</a:t>
            </a:fld>
            <a:endParaRPr lang="en-AU" dirty="0">
              <a:cs typeface="Times New Roman" pitchFamily="18" charset="0"/>
            </a:endParaRPr>
          </a:p>
        </p:txBody>
      </p:sp>
      <p:sp>
        <p:nvSpPr>
          <p:cNvPr id="6" name="Date Placeholder 5"/>
          <p:cNvSpPr>
            <a:spLocks noGrp="1"/>
          </p:cNvSpPr>
          <p:nvPr>
            <p:ph type="dt" sz="half" idx="2"/>
          </p:nvPr>
        </p:nvSpPr>
        <p:spPr/>
        <p:txBody>
          <a:bodyPr/>
          <a:lstStyle/>
          <a:p>
            <a:fld id="{CB5D8D6A-36B0-421B-A183-C31787BDF922}" type="datetime1">
              <a:rPr lang="en-US" smtClean="0"/>
              <a:t>8/5/2024</a:t>
            </a:fld>
            <a:endParaRPr lang="en-AU" dirty="0"/>
          </a:p>
        </p:txBody>
      </p:sp>
      <p:grpSp>
        <p:nvGrpSpPr>
          <p:cNvPr id="8" name="object 3"/>
          <p:cNvGrpSpPr/>
          <p:nvPr/>
        </p:nvGrpSpPr>
        <p:grpSpPr>
          <a:xfrm>
            <a:off x="4560255" y="1987181"/>
            <a:ext cx="2247105" cy="2459078"/>
            <a:chOff x="3860228" y="3319792"/>
            <a:chExt cx="1635760" cy="1790064"/>
          </a:xfrm>
        </p:grpSpPr>
        <p:sp>
          <p:nvSpPr>
            <p:cNvPr id="9" name="object 4"/>
            <p:cNvSpPr/>
            <p:nvPr/>
          </p:nvSpPr>
          <p:spPr>
            <a:xfrm>
              <a:off x="3869753" y="3329317"/>
              <a:ext cx="1616710" cy="1771014"/>
            </a:xfrm>
            <a:custGeom>
              <a:avLst/>
              <a:gdLst/>
              <a:ahLst/>
              <a:cxnLst/>
              <a:rect l="l" t="t" r="r" b="b"/>
              <a:pathLst>
                <a:path w="1616710" h="1771014">
                  <a:moveTo>
                    <a:pt x="808164" y="0"/>
                  </a:moveTo>
                  <a:lnTo>
                    <a:pt x="808164" y="442658"/>
                  </a:lnTo>
                  <a:lnTo>
                    <a:pt x="0" y="442658"/>
                  </a:lnTo>
                  <a:lnTo>
                    <a:pt x="0" y="1327988"/>
                  </a:lnTo>
                  <a:lnTo>
                    <a:pt x="808164" y="1327988"/>
                  </a:lnTo>
                  <a:lnTo>
                    <a:pt x="808164" y="1770646"/>
                  </a:lnTo>
                  <a:lnTo>
                    <a:pt x="1616316" y="885316"/>
                  </a:lnTo>
                  <a:lnTo>
                    <a:pt x="808164" y="0"/>
                  </a:lnTo>
                  <a:close/>
                </a:path>
              </a:pathLst>
            </a:custGeom>
            <a:solidFill>
              <a:srgbClr val="118CC4"/>
            </a:solidFill>
          </p:spPr>
          <p:txBody>
            <a:bodyPr wrap="square" lIns="0" tIns="0" rIns="0" bIns="0" rtlCol="0"/>
            <a:lstStyle/>
            <a:p>
              <a:endParaRPr/>
            </a:p>
          </p:txBody>
        </p:sp>
        <p:sp>
          <p:nvSpPr>
            <p:cNvPr id="10" name="object 5"/>
            <p:cNvSpPr/>
            <p:nvPr/>
          </p:nvSpPr>
          <p:spPr>
            <a:xfrm>
              <a:off x="3869753" y="3329317"/>
              <a:ext cx="1616710" cy="1771014"/>
            </a:xfrm>
            <a:custGeom>
              <a:avLst/>
              <a:gdLst/>
              <a:ahLst/>
              <a:cxnLst/>
              <a:rect l="l" t="t" r="r" b="b"/>
              <a:pathLst>
                <a:path w="1616710" h="1771014">
                  <a:moveTo>
                    <a:pt x="0" y="442659"/>
                  </a:moveTo>
                  <a:lnTo>
                    <a:pt x="808156" y="442659"/>
                  </a:lnTo>
                  <a:lnTo>
                    <a:pt x="808156" y="0"/>
                  </a:lnTo>
                  <a:lnTo>
                    <a:pt x="1616305" y="885318"/>
                  </a:lnTo>
                  <a:lnTo>
                    <a:pt x="808156" y="1770636"/>
                  </a:lnTo>
                  <a:lnTo>
                    <a:pt x="808156" y="1327977"/>
                  </a:lnTo>
                  <a:lnTo>
                    <a:pt x="0" y="1327977"/>
                  </a:lnTo>
                  <a:lnTo>
                    <a:pt x="0" y="442659"/>
                  </a:lnTo>
                  <a:close/>
                </a:path>
              </a:pathLst>
            </a:custGeom>
            <a:ln w="18849">
              <a:solidFill>
                <a:srgbClr val="09658F"/>
              </a:solidFill>
            </a:ln>
          </p:spPr>
          <p:txBody>
            <a:bodyPr wrap="square" lIns="0" tIns="0" rIns="0" bIns="0" rtlCol="0"/>
            <a:lstStyle/>
            <a:p>
              <a:endParaRPr/>
            </a:p>
          </p:txBody>
        </p:sp>
      </p:grpSp>
      <p:sp>
        <p:nvSpPr>
          <p:cNvPr id="11" name="object 6"/>
          <p:cNvSpPr txBox="1"/>
          <p:nvPr/>
        </p:nvSpPr>
        <p:spPr>
          <a:xfrm>
            <a:off x="4649061" y="2769863"/>
            <a:ext cx="1696669" cy="834497"/>
          </a:xfrm>
          <a:prstGeom prst="rect">
            <a:avLst/>
          </a:prstGeom>
        </p:spPr>
        <p:txBody>
          <a:bodyPr vert="horz" wrap="square" lIns="0" tIns="11340" rIns="0" bIns="0" rtlCol="0">
            <a:spAutoFit/>
          </a:bodyPr>
          <a:lstStyle/>
          <a:p>
            <a:pPr marL="17446" marR="6978">
              <a:lnSpc>
                <a:spcPct val="102299"/>
              </a:lnSpc>
              <a:spcBef>
                <a:spcPts val="89"/>
              </a:spcBef>
            </a:pPr>
            <a:r>
              <a:rPr sz="1786" spc="48" dirty="0">
                <a:solidFill>
                  <a:srgbClr val="FFFFFF"/>
                </a:solidFill>
                <a:latin typeface="Arial"/>
                <a:cs typeface="Arial"/>
              </a:rPr>
              <a:t>Optimize </a:t>
            </a:r>
            <a:r>
              <a:rPr sz="1786" spc="62" dirty="0">
                <a:solidFill>
                  <a:srgbClr val="FFFFFF"/>
                </a:solidFill>
                <a:latin typeface="Arial"/>
                <a:cs typeface="Arial"/>
              </a:rPr>
              <a:t>quality</a:t>
            </a:r>
            <a:r>
              <a:rPr sz="1786" spc="34" dirty="0">
                <a:solidFill>
                  <a:srgbClr val="FFFFFF"/>
                </a:solidFill>
                <a:latin typeface="Arial"/>
                <a:cs typeface="Arial"/>
              </a:rPr>
              <a:t> </a:t>
            </a:r>
            <a:r>
              <a:rPr sz="1786" spc="76" dirty="0">
                <a:solidFill>
                  <a:srgbClr val="FFFFFF"/>
                </a:solidFill>
                <a:latin typeface="Arial"/>
                <a:cs typeface="Arial"/>
              </a:rPr>
              <a:t>metric </a:t>
            </a:r>
            <a:r>
              <a:rPr sz="1786" spc="96" dirty="0">
                <a:solidFill>
                  <a:srgbClr val="FFFFFF"/>
                </a:solidFill>
                <a:latin typeface="Arial"/>
                <a:cs typeface="Arial"/>
              </a:rPr>
              <a:t>on</a:t>
            </a:r>
            <a:r>
              <a:rPr sz="1786" spc="185" dirty="0">
                <a:solidFill>
                  <a:srgbClr val="FFFFFF"/>
                </a:solidFill>
                <a:latin typeface="Arial"/>
                <a:cs typeface="Arial"/>
              </a:rPr>
              <a:t> </a:t>
            </a:r>
            <a:r>
              <a:rPr sz="1786" dirty="0">
                <a:solidFill>
                  <a:srgbClr val="FFFFFF"/>
                </a:solidFill>
                <a:latin typeface="Arial"/>
                <a:cs typeface="Arial"/>
              </a:rPr>
              <a:t>training</a:t>
            </a:r>
            <a:r>
              <a:rPr sz="1786" spc="192" dirty="0">
                <a:solidFill>
                  <a:srgbClr val="FFFFFF"/>
                </a:solidFill>
                <a:latin typeface="Arial"/>
                <a:cs typeface="Arial"/>
              </a:rPr>
              <a:t> </a:t>
            </a:r>
            <a:r>
              <a:rPr sz="1786" spc="-27" dirty="0">
                <a:solidFill>
                  <a:srgbClr val="FFFFFF"/>
                </a:solidFill>
                <a:latin typeface="Arial"/>
                <a:cs typeface="Arial"/>
              </a:rPr>
              <a:t>data</a:t>
            </a:r>
            <a:endParaRPr sz="1786">
              <a:latin typeface="Arial"/>
              <a:cs typeface="Arial"/>
            </a:endParaRPr>
          </a:p>
        </p:txBody>
      </p:sp>
      <p:sp>
        <p:nvSpPr>
          <p:cNvPr id="12" name="object 7"/>
          <p:cNvSpPr txBox="1"/>
          <p:nvPr/>
        </p:nvSpPr>
        <p:spPr>
          <a:xfrm>
            <a:off x="439368" y="1355446"/>
            <a:ext cx="6578189" cy="524999"/>
          </a:xfrm>
          <a:prstGeom prst="rect">
            <a:avLst/>
          </a:prstGeom>
        </p:spPr>
        <p:txBody>
          <a:bodyPr vert="horz" wrap="square" lIns="0" tIns="17446" rIns="0" bIns="0" rtlCol="0">
            <a:spAutoFit/>
          </a:bodyPr>
          <a:lstStyle/>
          <a:p>
            <a:pPr marL="34892">
              <a:spcBef>
                <a:spcPts val="137"/>
              </a:spcBef>
            </a:pPr>
            <a:r>
              <a:rPr sz="3297" dirty="0">
                <a:solidFill>
                  <a:srgbClr val="2B2728"/>
                </a:solidFill>
                <a:latin typeface="Arial"/>
                <a:cs typeface="Arial"/>
              </a:rPr>
              <a:t>Training</a:t>
            </a:r>
            <a:r>
              <a:rPr sz="3297" spc="-34" dirty="0">
                <a:solidFill>
                  <a:srgbClr val="2B2728"/>
                </a:solidFill>
                <a:latin typeface="Arial"/>
                <a:cs typeface="Arial"/>
              </a:rPr>
              <a:t> </a:t>
            </a:r>
            <a:r>
              <a:rPr sz="3297" dirty="0">
                <a:solidFill>
                  <a:srgbClr val="2B2728"/>
                </a:solidFill>
                <a:latin typeface="Arial"/>
                <a:cs typeface="Arial"/>
              </a:rPr>
              <a:t>data:</a:t>
            </a:r>
            <a:r>
              <a:rPr sz="3297" spc="-14" dirty="0">
                <a:solidFill>
                  <a:srgbClr val="2B2728"/>
                </a:solidFill>
                <a:latin typeface="Arial"/>
                <a:cs typeface="Arial"/>
              </a:rPr>
              <a:t> </a:t>
            </a:r>
            <a:r>
              <a:rPr sz="3297" spc="89" dirty="0">
                <a:solidFill>
                  <a:srgbClr val="B0007E"/>
                </a:solidFill>
                <a:latin typeface="Arial"/>
                <a:cs typeface="Arial"/>
              </a:rPr>
              <a:t>N</a:t>
            </a:r>
            <a:r>
              <a:rPr sz="3297" spc="-27" dirty="0">
                <a:solidFill>
                  <a:srgbClr val="B0007E"/>
                </a:solidFill>
                <a:latin typeface="Arial"/>
                <a:cs typeface="Arial"/>
              </a:rPr>
              <a:t> </a:t>
            </a:r>
            <a:r>
              <a:rPr sz="3297" dirty="0">
                <a:solidFill>
                  <a:srgbClr val="2B2728"/>
                </a:solidFill>
                <a:latin typeface="Arial"/>
                <a:cs typeface="Arial"/>
              </a:rPr>
              <a:t>observations</a:t>
            </a:r>
            <a:r>
              <a:rPr sz="3297" spc="-34" dirty="0">
                <a:solidFill>
                  <a:srgbClr val="2B2728"/>
                </a:solidFill>
                <a:latin typeface="Arial"/>
                <a:cs typeface="Arial"/>
              </a:rPr>
              <a:t> </a:t>
            </a:r>
            <a:r>
              <a:rPr sz="3297" spc="-14" dirty="0">
                <a:solidFill>
                  <a:srgbClr val="2B2728"/>
                </a:solidFill>
                <a:latin typeface="Arial"/>
                <a:cs typeface="Arial"/>
              </a:rPr>
              <a:t>(x</a:t>
            </a:r>
            <a:r>
              <a:rPr sz="3297" spc="-21" baseline="-17361" dirty="0">
                <a:solidFill>
                  <a:srgbClr val="2B2728"/>
                </a:solidFill>
                <a:latin typeface="Arial"/>
                <a:cs typeface="Arial"/>
              </a:rPr>
              <a:t>i</a:t>
            </a:r>
            <a:r>
              <a:rPr sz="3297" spc="-14" dirty="0">
                <a:solidFill>
                  <a:srgbClr val="2B2728"/>
                </a:solidFill>
                <a:latin typeface="Arial"/>
                <a:cs typeface="Arial"/>
              </a:rPr>
              <a:t>,y</a:t>
            </a:r>
            <a:r>
              <a:rPr sz="3297" spc="-21" baseline="-17361" dirty="0">
                <a:solidFill>
                  <a:srgbClr val="2B2728"/>
                </a:solidFill>
                <a:latin typeface="Arial"/>
                <a:cs typeface="Arial"/>
              </a:rPr>
              <a:t>i</a:t>
            </a:r>
            <a:r>
              <a:rPr sz="3297" spc="-14" dirty="0">
                <a:solidFill>
                  <a:srgbClr val="2B2728"/>
                </a:solidFill>
                <a:latin typeface="Arial"/>
                <a:cs typeface="Arial"/>
              </a:rPr>
              <a:t>)</a:t>
            </a:r>
            <a:endParaRPr sz="3297">
              <a:latin typeface="Arial"/>
              <a:cs typeface="Arial"/>
            </a:endParaRPr>
          </a:p>
        </p:txBody>
      </p:sp>
      <p:graphicFrame>
        <p:nvGraphicFramePr>
          <p:cNvPr id="13" name="object 8"/>
          <p:cNvGraphicFramePr>
            <a:graphicFrameLocks noGrp="1"/>
          </p:cNvGraphicFramePr>
          <p:nvPr>
            <p:extLst>
              <p:ext uri="{D42A27DB-BD31-4B8C-83A1-F6EECF244321}">
                <p14:modId xmlns:p14="http://schemas.microsoft.com/office/powerpoint/2010/main" val="3782727157"/>
              </p:ext>
            </p:extLst>
          </p:nvPr>
        </p:nvGraphicFramePr>
        <p:xfrm>
          <a:off x="-8099" y="2461166"/>
          <a:ext cx="3951620" cy="3778905"/>
        </p:xfrm>
        <a:graphic>
          <a:graphicData uri="http://schemas.openxmlformats.org/drawingml/2006/table">
            <a:tbl>
              <a:tblPr firstRow="1" bandRow="1">
                <a:tableStyleId>{2D5ABB26-0587-4C30-8999-92F81FD0307C}</a:tableStyleId>
              </a:tblPr>
              <a:tblGrid>
                <a:gridCol w="1196826">
                  <a:extLst>
                    <a:ext uri="{9D8B030D-6E8A-4147-A177-3AD203B41FA5}">
                      <a16:colId xmlns:a16="http://schemas.microsoft.com/office/drawing/2014/main" val="20000"/>
                    </a:ext>
                  </a:extLst>
                </a:gridCol>
                <a:gridCol w="872323">
                  <a:extLst>
                    <a:ext uri="{9D8B030D-6E8A-4147-A177-3AD203B41FA5}">
                      <a16:colId xmlns:a16="http://schemas.microsoft.com/office/drawing/2014/main" val="20001"/>
                    </a:ext>
                  </a:extLst>
                </a:gridCol>
                <a:gridCol w="1113083">
                  <a:extLst>
                    <a:ext uri="{9D8B030D-6E8A-4147-A177-3AD203B41FA5}">
                      <a16:colId xmlns:a16="http://schemas.microsoft.com/office/drawing/2014/main" val="20002"/>
                    </a:ext>
                  </a:extLst>
                </a:gridCol>
                <a:gridCol w="769388">
                  <a:extLst>
                    <a:ext uri="{9D8B030D-6E8A-4147-A177-3AD203B41FA5}">
                      <a16:colId xmlns:a16="http://schemas.microsoft.com/office/drawing/2014/main" val="20003"/>
                    </a:ext>
                  </a:extLst>
                </a:gridCol>
              </a:tblGrid>
              <a:tr h="385567">
                <a:tc>
                  <a:txBody>
                    <a:bodyPr/>
                    <a:lstStyle/>
                    <a:p>
                      <a:pPr marR="30480" algn="ctr">
                        <a:lnSpc>
                          <a:spcPct val="100000"/>
                        </a:lnSpc>
                        <a:spcBef>
                          <a:spcPts val="270"/>
                        </a:spcBef>
                      </a:pPr>
                      <a:r>
                        <a:rPr sz="1700" b="1" spc="-10" dirty="0">
                          <a:solidFill>
                            <a:srgbClr val="FFFFFF"/>
                          </a:solidFill>
                          <a:latin typeface="Arial"/>
                          <a:cs typeface="Arial"/>
                        </a:rPr>
                        <a:t>Credit</a:t>
                      </a:r>
                      <a:endParaRPr sz="1700">
                        <a:latin typeface="Arial"/>
                        <a:cs typeface="Arial"/>
                      </a:endParaRPr>
                    </a:p>
                  </a:txBody>
                  <a:tcPr marL="0" marR="0" marT="47105" marB="0">
                    <a:lnL w="9525">
                      <a:solidFill>
                        <a:srgbClr val="B0007E"/>
                      </a:solidFill>
                      <a:prstDash val="solid"/>
                    </a:lnL>
                    <a:solidFill>
                      <a:srgbClr val="B0007E"/>
                    </a:solidFill>
                  </a:tcPr>
                </a:tc>
                <a:tc>
                  <a:txBody>
                    <a:bodyPr/>
                    <a:lstStyle/>
                    <a:p>
                      <a:pPr marR="1270" algn="ctr">
                        <a:lnSpc>
                          <a:spcPct val="100000"/>
                        </a:lnSpc>
                        <a:spcBef>
                          <a:spcPts val="270"/>
                        </a:spcBef>
                      </a:pPr>
                      <a:r>
                        <a:rPr sz="1700" b="1" spc="35" dirty="0">
                          <a:solidFill>
                            <a:srgbClr val="FFFFFF"/>
                          </a:solidFill>
                          <a:latin typeface="Arial"/>
                          <a:cs typeface="Arial"/>
                        </a:rPr>
                        <a:t>Term</a:t>
                      </a:r>
                      <a:endParaRPr sz="1700">
                        <a:latin typeface="Arial"/>
                        <a:cs typeface="Arial"/>
                      </a:endParaRPr>
                    </a:p>
                  </a:txBody>
                  <a:tcPr marL="0" marR="0" marT="47105" marB="0">
                    <a:solidFill>
                      <a:srgbClr val="B0007E"/>
                    </a:solidFill>
                  </a:tcPr>
                </a:tc>
                <a:tc>
                  <a:txBody>
                    <a:bodyPr/>
                    <a:lstStyle/>
                    <a:p>
                      <a:pPr marL="12065" algn="ctr">
                        <a:lnSpc>
                          <a:spcPct val="100000"/>
                        </a:lnSpc>
                        <a:spcBef>
                          <a:spcPts val="235"/>
                        </a:spcBef>
                      </a:pPr>
                      <a:r>
                        <a:rPr sz="1800" spc="55" dirty="0">
                          <a:solidFill>
                            <a:srgbClr val="FFFFFF"/>
                          </a:solidFill>
                          <a:latin typeface="Arial"/>
                          <a:cs typeface="Arial"/>
                        </a:rPr>
                        <a:t>Income</a:t>
                      </a:r>
                      <a:endParaRPr sz="1800">
                        <a:latin typeface="Arial"/>
                        <a:cs typeface="Arial"/>
                      </a:endParaRPr>
                    </a:p>
                  </a:txBody>
                  <a:tcPr marL="0" marR="0" marT="40999" marB="0">
                    <a:solidFill>
                      <a:srgbClr val="B0007E"/>
                    </a:solidFill>
                  </a:tcPr>
                </a:tc>
                <a:tc>
                  <a:txBody>
                    <a:bodyPr/>
                    <a:lstStyle/>
                    <a:p>
                      <a:pPr marR="14604" algn="ctr">
                        <a:lnSpc>
                          <a:spcPct val="100000"/>
                        </a:lnSpc>
                        <a:spcBef>
                          <a:spcPts val="270"/>
                        </a:spcBef>
                      </a:pPr>
                      <a:r>
                        <a:rPr sz="1700" b="1" spc="-50" dirty="0">
                          <a:solidFill>
                            <a:srgbClr val="FFFFFF"/>
                          </a:solidFill>
                          <a:latin typeface="Arial"/>
                          <a:cs typeface="Arial"/>
                        </a:rPr>
                        <a:t>y</a:t>
                      </a:r>
                      <a:endParaRPr sz="1700">
                        <a:latin typeface="Arial"/>
                        <a:cs typeface="Arial"/>
                      </a:endParaRPr>
                    </a:p>
                  </a:txBody>
                  <a:tcPr marL="0" marR="0" marT="47105" marB="0">
                    <a:lnR w="9525">
                      <a:solidFill>
                        <a:srgbClr val="B0007E"/>
                      </a:solidFill>
                      <a:prstDash val="solid"/>
                    </a:lnR>
                    <a:solidFill>
                      <a:srgbClr val="B0007E"/>
                    </a:solidFill>
                  </a:tcPr>
                </a:tc>
                <a:extLst>
                  <a:ext uri="{0D108BD9-81ED-4DB2-BD59-A6C34878D82A}">
                    <a16:rowId xmlns:a16="http://schemas.microsoft.com/office/drawing/2014/main" val="10000"/>
                  </a:ext>
                </a:extLst>
              </a:tr>
              <a:tr h="371610">
                <a:tc>
                  <a:txBody>
                    <a:bodyPr/>
                    <a:lstStyle/>
                    <a:p>
                      <a:pPr marR="27305" algn="ctr">
                        <a:lnSpc>
                          <a:spcPct val="100000"/>
                        </a:lnSpc>
                        <a:spcBef>
                          <a:spcPts val="160"/>
                        </a:spcBef>
                      </a:pPr>
                      <a:r>
                        <a:rPr sz="1800" spc="-10" dirty="0">
                          <a:latin typeface="Arial"/>
                          <a:cs typeface="Arial"/>
                        </a:rPr>
                        <a:t>excellent</a:t>
                      </a:r>
                      <a:endParaRPr sz="1800">
                        <a:latin typeface="Arial"/>
                        <a:cs typeface="Arial"/>
                      </a:endParaRPr>
                    </a:p>
                  </a:txBody>
                  <a:tcPr marL="0" marR="0" marT="27914" marB="0">
                    <a:lnL w="9525">
                      <a:solidFill>
                        <a:srgbClr val="B0007E"/>
                      </a:solidFill>
                      <a:prstDash val="solid"/>
                    </a:lnL>
                    <a:lnB w="9525">
                      <a:solidFill>
                        <a:srgbClr val="B0007E"/>
                      </a:solidFill>
                      <a:prstDash val="solid"/>
                    </a:lnB>
                    <a:solidFill>
                      <a:srgbClr val="EBFDC1"/>
                    </a:solidFill>
                  </a:tcPr>
                </a:tc>
                <a:tc>
                  <a:txBody>
                    <a:bodyPr/>
                    <a:lstStyle/>
                    <a:p>
                      <a:pPr algn="ctr">
                        <a:lnSpc>
                          <a:spcPct val="100000"/>
                        </a:lnSpc>
                        <a:spcBef>
                          <a:spcPts val="160"/>
                        </a:spcBef>
                      </a:pPr>
                      <a:r>
                        <a:rPr sz="1800" dirty="0">
                          <a:latin typeface="Arial"/>
                          <a:cs typeface="Arial"/>
                        </a:rPr>
                        <a:t>3</a:t>
                      </a:r>
                      <a:r>
                        <a:rPr sz="1800" spc="20" dirty="0">
                          <a:latin typeface="Arial"/>
                          <a:cs typeface="Arial"/>
                        </a:rPr>
                        <a:t> </a:t>
                      </a:r>
                      <a:r>
                        <a:rPr sz="1800" spc="-25" dirty="0">
                          <a:latin typeface="Arial"/>
                          <a:cs typeface="Arial"/>
                        </a:rPr>
                        <a:t>yrs</a:t>
                      </a:r>
                      <a:endParaRPr sz="1800">
                        <a:latin typeface="Arial"/>
                        <a:cs typeface="Arial"/>
                      </a:endParaRPr>
                    </a:p>
                  </a:txBody>
                  <a:tcPr marL="0" marR="0" marT="27914" marB="0">
                    <a:lnB w="9525">
                      <a:solidFill>
                        <a:srgbClr val="B0007E"/>
                      </a:solidFill>
                      <a:prstDash val="solid"/>
                    </a:lnB>
                    <a:solidFill>
                      <a:srgbClr val="EBFDC1"/>
                    </a:solidFill>
                  </a:tcPr>
                </a:tc>
                <a:tc>
                  <a:txBody>
                    <a:bodyPr/>
                    <a:lstStyle/>
                    <a:p>
                      <a:pPr marL="12700" algn="ctr">
                        <a:lnSpc>
                          <a:spcPct val="100000"/>
                        </a:lnSpc>
                        <a:spcBef>
                          <a:spcPts val="160"/>
                        </a:spcBef>
                      </a:pPr>
                      <a:r>
                        <a:rPr sz="1800" spc="-20" dirty="0">
                          <a:latin typeface="Arial"/>
                          <a:cs typeface="Arial"/>
                        </a:rPr>
                        <a:t>high</a:t>
                      </a:r>
                      <a:endParaRPr sz="1800">
                        <a:latin typeface="Arial"/>
                        <a:cs typeface="Arial"/>
                      </a:endParaRPr>
                    </a:p>
                  </a:txBody>
                  <a:tcPr marL="0" marR="0" marT="27914" marB="0">
                    <a:lnB w="9525">
                      <a:solidFill>
                        <a:srgbClr val="B0007E"/>
                      </a:solidFill>
                      <a:prstDash val="solid"/>
                    </a:lnB>
                    <a:solidFill>
                      <a:srgbClr val="EBFDC1"/>
                    </a:solidFill>
                  </a:tcPr>
                </a:tc>
                <a:tc>
                  <a:txBody>
                    <a:bodyPr/>
                    <a:lstStyle/>
                    <a:p>
                      <a:pPr marR="11430" algn="ctr">
                        <a:lnSpc>
                          <a:spcPct val="100000"/>
                        </a:lnSpc>
                        <a:spcBef>
                          <a:spcPts val="160"/>
                        </a:spcBef>
                      </a:pPr>
                      <a:r>
                        <a:rPr sz="1800" spc="-20" dirty="0">
                          <a:latin typeface="Arial"/>
                          <a:cs typeface="Arial"/>
                        </a:rPr>
                        <a:t>safe</a:t>
                      </a:r>
                      <a:endParaRPr sz="1800">
                        <a:latin typeface="Arial"/>
                        <a:cs typeface="Arial"/>
                      </a:endParaRPr>
                    </a:p>
                  </a:txBody>
                  <a:tcPr marL="0" marR="0" marT="27914" marB="0">
                    <a:lnR w="9525">
                      <a:solidFill>
                        <a:srgbClr val="B0007E"/>
                      </a:solidFill>
                      <a:prstDash val="solid"/>
                    </a:lnR>
                    <a:lnB w="9525">
                      <a:solidFill>
                        <a:srgbClr val="B0007E"/>
                      </a:solidFill>
                      <a:prstDash val="solid"/>
                    </a:lnB>
                    <a:solidFill>
                      <a:srgbClr val="EBFDC1"/>
                    </a:solidFill>
                  </a:tcPr>
                </a:tc>
                <a:extLst>
                  <a:ext uri="{0D108BD9-81ED-4DB2-BD59-A6C34878D82A}">
                    <a16:rowId xmlns:a16="http://schemas.microsoft.com/office/drawing/2014/main" val="10001"/>
                  </a:ext>
                </a:extLst>
              </a:tr>
              <a:tr h="377716">
                <a:tc>
                  <a:txBody>
                    <a:bodyPr/>
                    <a:lstStyle/>
                    <a:p>
                      <a:pPr marR="27305" algn="ctr">
                        <a:lnSpc>
                          <a:spcPct val="100000"/>
                        </a:lnSpc>
                        <a:spcBef>
                          <a:spcPts val="210"/>
                        </a:spcBef>
                      </a:pPr>
                      <a:r>
                        <a:rPr sz="1800" spc="-20" dirty="0">
                          <a:latin typeface="Arial"/>
                          <a:cs typeface="Arial"/>
                        </a:rPr>
                        <a:t>fair</a:t>
                      </a:r>
                      <a:endParaRPr sz="1800">
                        <a:latin typeface="Arial"/>
                        <a:cs typeface="Arial"/>
                      </a:endParaRPr>
                    </a:p>
                  </a:txBody>
                  <a:tcPr marL="0" marR="0" marT="36638" marB="0">
                    <a:lnL w="9525">
                      <a:solidFill>
                        <a:srgbClr val="B0007E"/>
                      </a:solidFill>
                      <a:prstDash val="solid"/>
                    </a:lnL>
                    <a:lnT w="9525">
                      <a:solidFill>
                        <a:srgbClr val="B0007E"/>
                      </a:solidFill>
                      <a:prstDash val="solid"/>
                    </a:lnT>
                    <a:lnB w="9525">
                      <a:solidFill>
                        <a:srgbClr val="B0007E"/>
                      </a:solidFill>
                      <a:prstDash val="solid"/>
                    </a:lnB>
                    <a:solidFill>
                      <a:srgbClr val="FEDDCD"/>
                    </a:solidFill>
                  </a:tcPr>
                </a:tc>
                <a:tc>
                  <a:txBody>
                    <a:bodyPr/>
                    <a:lstStyle/>
                    <a:p>
                      <a:pPr algn="ctr">
                        <a:lnSpc>
                          <a:spcPct val="100000"/>
                        </a:lnSpc>
                        <a:spcBef>
                          <a:spcPts val="210"/>
                        </a:spcBef>
                      </a:pPr>
                      <a:r>
                        <a:rPr sz="1800" dirty="0">
                          <a:latin typeface="Arial"/>
                          <a:cs typeface="Arial"/>
                        </a:rPr>
                        <a:t>5</a:t>
                      </a:r>
                      <a:r>
                        <a:rPr sz="1800" spc="15" dirty="0">
                          <a:latin typeface="Arial"/>
                          <a:cs typeface="Arial"/>
                        </a:rPr>
                        <a:t> </a:t>
                      </a:r>
                      <a:r>
                        <a:rPr sz="1800" spc="-25" dirty="0">
                          <a:latin typeface="Arial"/>
                          <a:cs typeface="Arial"/>
                        </a:rPr>
                        <a:t>yrs</a:t>
                      </a:r>
                      <a:endParaRPr sz="1800">
                        <a:latin typeface="Arial"/>
                        <a:cs typeface="Arial"/>
                      </a:endParaRPr>
                    </a:p>
                  </a:txBody>
                  <a:tcPr marL="0" marR="0" marT="36638" marB="0">
                    <a:lnT w="9525">
                      <a:solidFill>
                        <a:srgbClr val="B0007E"/>
                      </a:solidFill>
                      <a:prstDash val="solid"/>
                    </a:lnT>
                    <a:lnB w="9525">
                      <a:solidFill>
                        <a:srgbClr val="B0007E"/>
                      </a:solidFill>
                      <a:prstDash val="solid"/>
                    </a:lnB>
                    <a:solidFill>
                      <a:srgbClr val="FEDDCD"/>
                    </a:solidFill>
                  </a:tcPr>
                </a:tc>
                <a:tc>
                  <a:txBody>
                    <a:bodyPr/>
                    <a:lstStyle/>
                    <a:p>
                      <a:pPr marL="11430" algn="ctr">
                        <a:lnSpc>
                          <a:spcPct val="100000"/>
                        </a:lnSpc>
                        <a:spcBef>
                          <a:spcPts val="210"/>
                        </a:spcBef>
                      </a:pPr>
                      <a:r>
                        <a:rPr sz="1800" spc="55" dirty="0">
                          <a:latin typeface="Arial"/>
                          <a:cs typeface="Arial"/>
                        </a:rPr>
                        <a:t>low</a:t>
                      </a:r>
                      <a:endParaRPr sz="1800">
                        <a:latin typeface="Arial"/>
                        <a:cs typeface="Arial"/>
                      </a:endParaRPr>
                    </a:p>
                  </a:txBody>
                  <a:tcPr marL="0" marR="0" marT="36638" marB="0">
                    <a:lnT w="9525">
                      <a:solidFill>
                        <a:srgbClr val="B0007E"/>
                      </a:solidFill>
                      <a:prstDash val="solid"/>
                    </a:lnT>
                    <a:lnB w="9525">
                      <a:solidFill>
                        <a:srgbClr val="B0007E"/>
                      </a:solidFill>
                      <a:prstDash val="solid"/>
                    </a:lnB>
                    <a:solidFill>
                      <a:srgbClr val="FEDDCD"/>
                    </a:solidFill>
                  </a:tcPr>
                </a:tc>
                <a:tc>
                  <a:txBody>
                    <a:bodyPr/>
                    <a:lstStyle/>
                    <a:p>
                      <a:pPr marR="10795" algn="ctr">
                        <a:lnSpc>
                          <a:spcPct val="100000"/>
                        </a:lnSpc>
                        <a:spcBef>
                          <a:spcPts val="210"/>
                        </a:spcBef>
                      </a:pPr>
                      <a:r>
                        <a:rPr sz="1800" spc="-10" dirty="0">
                          <a:latin typeface="Arial"/>
                          <a:cs typeface="Arial"/>
                        </a:rPr>
                        <a:t>risky</a:t>
                      </a:r>
                      <a:endParaRPr sz="1800">
                        <a:latin typeface="Arial"/>
                        <a:cs typeface="Arial"/>
                      </a:endParaRPr>
                    </a:p>
                  </a:txBody>
                  <a:tcPr marL="0" marR="0" marT="36638" marB="0">
                    <a:lnR w="9525">
                      <a:solidFill>
                        <a:srgbClr val="B0007E"/>
                      </a:solidFill>
                      <a:prstDash val="solid"/>
                    </a:lnR>
                    <a:lnT w="9525">
                      <a:solidFill>
                        <a:srgbClr val="B0007E"/>
                      </a:solidFill>
                      <a:prstDash val="solid"/>
                    </a:lnT>
                    <a:lnB w="9525">
                      <a:solidFill>
                        <a:srgbClr val="B0007E"/>
                      </a:solidFill>
                      <a:prstDash val="solid"/>
                    </a:lnB>
                    <a:solidFill>
                      <a:srgbClr val="FEDDCD"/>
                    </a:solidFill>
                  </a:tcPr>
                </a:tc>
                <a:extLst>
                  <a:ext uri="{0D108BD9-81ED-4DB2-BD59-A6C34878D82A}">
                    <a16:rowId xmlns:a16="http://schemas.microsoft.com/office/drawing/2014/main" val="10002"/>
                  </a:ext>
                </a:extLst>
              </a:tr>
              <a:tr h="377716">
                <a:tc>
                  <a:txBody>
                    <a:bodyPr/>
                    <a:lstStyle/>
                    <a:p>
                      <a:pPr marR="27305" algn="ctr">
                        <a:lnSpc>
                          <a:spcPct val="100000"/>
                        </a:lnSpc>
                        <a:spcBef>
                          <a:spcPts val="204"/>
                        </a:spcBef>
                      </a:pPr>
                      <a:r>
                        <a:rPr sz="1800" spc="-20" dirty="0">
                          <a:latin typeface="Arial"/>
                          <a:cs typeface="Arial"/>
                        </a:rPr>
                        <a:t>fair</a:t>
                      </a:r>
                      <a:endParaRPr sz="1800">
                        <a:latin typeface="Arial"/>
                        <a:cs typeface="Arial"/>
                      </a:endParaRPr>
                    </a:p>
                  </a:txBody>
                  <a:tcPr marL="0" marR="0" marT="35764" marB="0">
                    <a:lnL w="9525">
                      <a:solidFill>
                        <a:srgbClr val="B0007E"/>
                      </a:solidFill>
                      <a:prstDash val="solid"/>
                    </a:lnL>
                    <a:lnT w="9525">
                      <a:solidFill>
                        <a:srgbClr val="B0007E"/>
                      </a:solidFill>
                      <a:prstDash val="solid"/>
                    </a:lnT>
                    <a:lnB w="9525">
                      <a:solidFill>
                        <a:srgbClr val="B0007E"/>
                      </a:solidFill>
                      <a:prstDash val="solid"/>
                    </a:lnB>
                    <a:solidFill>
                      <a:srgbClr val="EBFDC1"/>
                    </a:solidFill>
                  </a:tcPr>
                </a:tc>
                <a:tc>
                  <a:txBody>
                    <a:bodyPr/>
                    <a:lstStyle/>
                    <a:p>
                      <a:pPr algn="ctr">
                        <a:lnSpc>
                          <a:spcPct val="100000"/>
                        </a:lnSpc>
                        <a:spcBef>
                          <a:spcPts val="204"/>
                        </a:spcBef>
                      </a:pPr>
                      <a:r>
                        <a:rPr sz="1800" dirty="0">
                          <a:latin typeface="Arial"/>
                          <a:cs typeface="Arial"/>
                        </a:rPr>
                        <a:t>3</a:t>
                      </a:r>
                      <a:r>
                        <a:rPr sz="1800" spc="20" dirty="0">
                          <a:latin typeface="Arial"/>
                          <a:cs typeface="Arial"/>
                        </a:rPr>
                        <a:t> </a:t>
                      </a:r>
                      <a:r>
                        <a:rPr sz="1800" spc="-25" dirty="0">
                          <a:latin typeface="Arial"/>
                          <a:cs typeface="Arial"/>
                        </a:rPr>
                        <a:t>yrs</a:t>
                      </a:r>
                      <a:endParaRPr sz="1800">
                        <a:latin typeface="Arial"/>
                        <a:cs typeface="Arial"/>
                      </a:endParaRPr>
                    </a:p>
                  </a:txBody>
                  <a:tcPr marL="0" marR="0" marT="35764" marB="0">
                    <a:lnT w="9525">
                      <a:solidFill>
                        <a:srgbClr val="B0007E"/>
                      </a:solidFill>
                      <a:prstDash val="solid"/>
                    </a:lnT>
                    <a:lnB w="9525">
                      <a:solidFill>
                        <a:srgbClr val="B0007E"/>
                      </a:solidFill>
                      <a:prstDash val="solid"/>
                    </a:lnB>
                    <a:solidFill>
                      <a:srgbClr val="EBFDC1"/>
                    </a:solidFill>
                  </a:tcPr>
                </a:tc>
                <a:tc>
                  <a:txBody>
                    <a:bodyPr/>
                    <a:lstStyle/>
                    <a:p>
                      <a:pPr marL="12700" algn="ctr">
                        <a:lnSpc>
                          <a:spcPct val="100000"/>
                        </a:lnSpc>
                        <a:spcBef>
                          <a:spcPts val="204"/>
                        </a:spcBef>
                      </a:pPr>
                      <a:r>
                        <a:rPr sz="1800" spc="-20" dirty="0">
                          <a:latin typeface="Arial"/>
                          <a:cs typeface="Arial"/>
                        </a:rPr>
                        <a:t>high</a:t>
                      </a:r>
                      <a:endParaRPr sz="1800">
                        <a:latin typeface="Arial"/>
                        <a:cs typeface="Arial"/>
                      </a:endParaRPr>
                    </a:p>
                  </a:txBody>
                  <a:tcPr marL="0" marR="0" marT="35764" marB="0">
                    <a:lnT w="9525">
                      <a:solidFill>
                        <a:srgbClr val="B0007E"/>
                      </a:solidFill>
                      <a:prstDash val="solid"/>
                    </a:lnT>
                    <a:lnB w="9525">
                      <a:solidFill>
                        <a:srgbClr val="B0007E"/>
                      </a:solidFill>
                      <a:prstDash val="solid"/>
                    </a:lnB>
                    <a:solidFill>
                      <a:srgbClr val="EBFDC1"/>
                    </a:solidFill>
                  </a:tcPr>
                </a:tc>
                <a:tc>
                  <a:txBody>
                    <a:bodyPr/>
                    <a:lstStyle/>
                    <a:p>
                      <a:pPr marR="11430" algn="ctr">
                        <a:lnSpc>
                          <a:spcPct val="100000"/>
                        </a:lnSpc>
                        <a:spcBef>
                          <a:spcPts val="204"/>
                        </a:spcBef>
                      </a:pPr>
                      <a:r>
                        <a:rPr sz="1800" spc="-20" dirty="0">
                          <a:latin typeface="Arial"/>
                          <a:cs typeface="Arial"/>
                        </a:rPr>
                        <a:t>safe</a:t>
                      </a:r>
                      <a:endParaRPr sz="1800">
                        <a:latin typeface="Arial"/>
                        <a:cs typeface="Arial"/>
                      </a:endParaRPr>
                    </a:p>
                  </a:txBody>
                  <a:tcPr marL="0" marR="0" marT="35764" marB="0">
                    <a:lnR w="9525">
                      <a:solidFill>
                        <a:srgbClr val="B0007E"/>
                      </a:solidFill>
                      <a:prstDash val="solid"/>
                    </a:lnR>
                    <a:lnT w="9525">
                      <a:solidFill>
                        <a:srgbClr val="B0007E"/>
                      </a:solidFill>
                      <a:prstDash val="solid"/>
                    </a:lnT>
                    <a:lnB w="9525">
                      <a:solidFill>
                        <a:srgbClr val="B0007E"/>
                      </a:solidFill>
                      <a:prstDash val="solid"/>
                    </a:lnB>
                    <a:solidFill>
                      <a:srgbClr val="EBFDC1"/>
                    </a:solidFill>
                  </a:tcPr>
                </a:tc>
                <a:extLst>
                  <a:ext uri="{0D108BD9-81ED-4DB2-BD59-A6C34878D82A}">
                    <a16:rowId xmlns:a16="http://schemas.microsoft.com/office/drawing/2014/main" val="10003"/>
                  </a:ext>
                </a:extLst>
              </a:tr>
              <a:tr h="377716">
                <a:tc>
                  <a:txBody>
                    <a:bodyPr/>
                    <a:lstStyle/>
                    <a:p>
                      <a:pPr marR="27305" algn="ctr">
                        <a:lnSpc>
                          <a:spcPct val="100000"/>
                        </a:lnSpc>
                        <a:spcBef>
                          <a:spcPts val="220"/>
                        </a:spcBef>
                      </a:pPr>
                      <a:r>
                        <a:rPr sz="1800" spc="50" dirty="0">
                          <a:latin typeface="Arial"/>
                          <a:cs typeface="Arial"/>
                        </a:rPr>
                        <a:t>poor</a:t>
                      </a:r>
                      <a:endParaRPr sz="1800">
                        <a:latin typeface="Arial"/>
                        <a:cs typeface="Arial"/>
                      </a:endParaRPr>
                    </a:p>
                  </a:txBody>
                  <a:tcPr marL="0" marR="0" marT="38382" marB="0">
                    <a:lnL w="9525">
                      <a:solidFill>
                        <a:srgbClr val="B0007E"/>
                      </a:solidFill>
                      <a:prstDash val="solid"/>
                    </a:lnL>
                    <a:lnT w="9525">
                      <a:solidFill>
                        <a:srgbClr val="B0007E"/>
                      </a:solidFill>
                      <a:prstDash val="solid"/>
                    </a:lnT>
                    <a:lnB w="9525">
                      <a:solidFill>
                        <a:srgbClr val="B0007E"/>
                      </a:solidFill>
                      <a:prstDash val="solid"/>
                    </a:lnB>
                    <a:solidFill>
                      <a:srgbClr val="FEDDCD"/>
                    </a:solidFill>
                  </a:tcPr>
                </a:tc>
                <a:tc>
                  <a:txBody>
                    <a:bodyPr/>
                    <a:lstStyle/>
                    <a:p>
                      <a:pPr algn="ctr">
                        <a:lnSpc>
                          <a:spcPct val="100000"/>
                        </a:lnSpc>
                        <a:spcBef>
                          <a:spcPts val="220"/>
                        </a:spcBef>
                      </a:pPr>
                      <a:r>
                        <a:rPr sz="1800" dirty="0">
                          <a:latin typeface="Arial"/>
                          <a:cs typeface="Arial"/>
                        </a:rPr>
                        <a:t>5</a:t>
                      </a:r>
                      <a:r>
                        <a:rPr sz="1800" spc="15" dirty="0">
                          <a:latin typeface="Arial"/>
                          <a:cs typeface="Arial"/>
                        </a:rPr>
                        <a:t> </a:t>
                      </a:r>
                      <a:r>
                        <a:rPr sz="1800" spc="-25" dirty="0">
                          <a:latin typeface="Arial"/>
                          <a:cs typeface="Arial"/>
                        </a:rPr>
                        <a:t>yrs</a:t>
                      </a:r>
                      <a:endParaRPr sz="1800" dirty="0">
                        <a:latin typeface="Arial"/>
                        <a:cs typeface="Arial"/>
                      </a:endParaRPr>
                    </a:p>
                  </a:txBody>
                  <a:tcPr marL="0" marR="0" marT="38382" marB="0">
                    <a:lnT w="9525">
                      <a:solidFill>
                        <a:srgbClr val="B0007E"/>
                      </a:solidFill>
                      <a:prstDash val="solid"/>
                    </a:lnT>
                    <a:lnB w="9525">
                      <a:solidFill>
                        <a:srgbClr val="B0007E"/>
                      </a:solidFill>
                      <a:prstDash val="solid"/>
                    </a:lnB>
                    <a:solidFill>
                      <a:srgbClr val="FEDDCD"/>
                    </a:solidFill>
                  </a:tcPr>
                </a:tc>
                <a:tc>
                  <a:txBody>
                    <a:bodyPr/>
                    <a:lstStyle/>
                    <a:p>
                      <a:pPr marL="12700" algn="ctr">
                        <a:lnSpc>
                          <a:spcPct val="100000"/>
                        </a:lnSpc>
                        <a:spcBef>
                          <a:spcPts val="220"/>
                        </a:spcBef>
                      </a:pPr>
                      <a:r>
                        <a:rPr sz="1800" spc="-20" dirty="0">
                          <a:latin typeface="Arial"/>
                          <a:cs typeface="Arial"/>
                        </a:rPr>
                        <a:t>high</a:t>
                      </a:r>
                      <a:endParaRPr sz="1800">
                        <a:latin typeface="Arial"/>
                        <a:cs typeface="Arial"/>
                      </a:endParaRPr>
                    </a:p>
                  </a:txBody>
                  <a:tcPr marL="0" marR="0" marT="38382" marB="0">
                    <a:lnT w="9525">
                      <a:solidFill>
                        <a:srgbClr val="B0007E"/>
                      </a:solidFill>
                      <a:prstDash val="solid"/>
                    </a:lnT>
                    <a:lnB w="9525">
                      <a:solidFill>
                        <a:srgbClr val="B0007E"/>
                      </a:solidFill>
                      <a:prstDash val="solid"/>
                    </a:lnB>
                    <a:solidFill>
                      <a:srgbClr val="FEDDCD"/>
                    </a:solidFill>
                  </a:tcPr>
                </a:tc>
                <a:tc>
                  <a:txBody>
                    <a:bodyPr/>
                    <a:lstStyle/>
                    <a:p>
                      <a:pPr marR="10795" algn="ctr">
                        <a:lnSpc>
                          <a:spcPct val="100000"/>
                        </a:lnSpc>
                        <a:spcBef>
                          <a:spcPts val="220"/>
                        </a:spcBef>
                      </a:pPr>
                      <a:r>
                        <a:rPr sz="1800" spc="-10" dirty="0">
                          <a:latin typeface="Arial"/>
                          <a:cs typeface="Arial"/>
                        </a:rPr>
                        <a:t>risky</a:t>
                      </a:r>
                      <a:endParaRPr sz="1800">
                        <a:latin typeface="Arial"/>
                        <a:cs typeface="Arial"/>
                      </a:endParaRPr>
                    </a:p>
                  </a:txBody>
                  <a:tcPr marL="0" marR="0" marT="38382" marB="0">
                    <a:lnR w="9525">
                      <a:solidFill>
                        <a:srgbClr val="B0007E"/>
                      </a:solidFill>
                      <a:prstDash val="solid"/>
                    </a:lnR>
                    <a:lnT w="9525">
                      <a:solidFill>
                        <a:srgbClr val="B0007E"/>
                      </a:solidFill>
                      <a:prstDash val="solid"/>
                    </a:lnT>
                    <a:lnB w="9525">
                      <a:solidFill>
                        <a:srgbClr val="B0007E"/>
                      </a:solidFill>
                      <a:prstDash val="solid"/>
                    </a:lnB>
                    <a:solidFill>
                      <a:srgbClr val="FEDDCD"/>
                    </a:solidFill>
                  </a:tcPr>
                </a:tc>
                <a:extLst>
                  <a:ext uri="{0D108BD9-81ED-4DB2-BD59-A6C34878D82A}">
                    <a16:rowId xmlns:a16="http://schemas.microsoft.com/office/drawing/2014/main" val="10004"/>
                  </a:ext>
                </a:extLst>
              </a:tr>
              <a:tr h="377716">
                <a:tc>
                  <a:txBody>
                    <a:bodyPr/>
                    <a:lstStyle/>
                    <a:p>
                      <a:pPr marR="27305" algn="ctr">
                        <a:lnSpc>
                          <a:spcPct val="100000"/>
                        </a:lnSpc>
                        <a:spcBef>
                          <a:spcPts val="210"/>
                        </a:spcBef>
                      </a:pPr>
                      <a:r>
                        <a:rPr sz="1800" spc="-10" dirty="0">
                          <a:latin typeface="Arial"/>
                          <a:cs typeface="Arial"/>
                        </a:rPr>
                        <a:t>excellent</a:t>
                      </a:r>
                      <a:endParaRPr sz="1800">
                        <a:latin typeface="Arial"/>
                        <a:cs typeface="Arial"/>
                      </a:endParaRPr>
                    </a:p>
                  </a:txBody>
                  <a:tcPr marL="0" marR="0" marT="36638" marB="0">
                    <a:lnL w="9525">
                      <a:solidFill>
                        <a:srgbClr val="B0007E"/>
                      </a:solidFill>
                      <a:prstDash val="solid"/>
                    </a:lnL>
                    <a:lnT w="9525">
                      <a:solidFill>
                        <a:srgbClr val="B0007E"/>
                      </a:solidFill>
                      <a:prstDash val="solid"/>
                    </a:lnT>
                    <a:lnB w="9525">
                      <a:solidFill>
                        <a:srgbClr val="B0007E"/>
                      </a:solidFill>
                      <a:prstDash val="solid"/>
                    </a:lnB>
                    <a:solidFill>
                      <a:srgbClr val="FEDDCD"/>
                    </a:solidFill>
                  </a:tcPr>
                </a:tc>
                <a:tc>
                  <a:txBody>
                    <a:bodyPr/>
                    <a:lstStyle/>
                    <a:p>
                      <a:pPr algn="ctr">
                        <a:lnSpc>
                          <a:spcPct val="100000"/>
                        </a:lnSpc>
                        <a:spcBef>
                          <a:spcPts val="210"/>
                        </a:spcBef>
                      </a:pPr>
                      <a:r>
                        <a:rPr sz="1800" dirty="0">
                          <a:latin typeface="Arial"/>
                          <a:cs typeface="Arial"/>
                        </a:rPr>
                        <a:t>3</a:t>
                      </a:r>
                      <a:r>
                        <a:rPr sz="1800" spc="20" dirty="0">
                          <a:latin typeface="Arial"/>
                          <a:cs typeface="Arial"/>
                        </a:rPr>
                        <a:t> </a:t>
                      </a:r>
                      <a:r>
                        <a:rPr sz="1800" spc="-25" dirty="0">
                          <a:latin typeface="Arial"/>
                          <a:cs typeface="Arial"/>
                        </a:rPr>
                        <a:t>yrs</a:t>
                      </a:r>
                      <a:endParaRPr sz="1800">
                        <a:latin typeface="Arial"/>
                        <a:cs typeface="Arial"/>
                      </a:endParaRPr>
                    </a:p>
                  </a:txBody>
                  <a:tcPr marL="0" marR="0" marT="36638" marB="0">
                    <a:lnT w="9525">
                      <a:solidFill>
                        <a:srgbClr val="B0007E"/>
                      </a:solidFill>
                      <a:prstDash val="solid"/>
                    </a:lnT>
                    <a:lnB w="9525">
                      <a:solidFill>
                        <a:srgbClr val="B0007E"/>
                      </a:solidFill>
                      <a:prstDash val="solid"/>
                    </a:lnB>
                    <a:solidFill>
                      <a:srgbClr val="FEDDCD"/>
                    </a:solidFill>
                  </a:tcPr>
                </a:tc>
                <a:tc>
                  <a:txBody>
                    <a:bodyPr/>
                    <a:lstStyle/>
                    <a:p>
                      <a:pPr marL="11430" algn="ctr">
                        <a:lnSpc>
                          <a:spcPct val="100000"/>
                        </a:lnSpc>
                        <a:spcBef>
                          <a:spcPts val="210"/>
                        </a:spcBef>
                      </a:pPr>
                      <a:r>
                        <a:rPr sz="1800" spc="55" dirty="0">
                          <a:latin typeface="Arial"/>
                          <a:cs typeface="Arial"/>
                        </a:rPr>
                        <a:t>low</a:t>
                      </a:r>
                      <a:endParaRPr sz="1800">
                        <a:latin typeface="Arial"/>
                        <a:cs typeface="Arial"/>
                      </a:endParaRPr>
                    </a:p>
                  </a:txBody>
                  <a:tcPr marL="0" marR="0" marT="36638" marB="0">
                    <a:lnT w="9525">
                      <a:solidFill>
                        <a:srgbClr val="B0007E"/>
                      </a:solidFill>
                      <a:prstDash val="solid"/>
                    </a:lnT>
                    <a:lnB w="9525">
                      <a:solidFill>
                        <a:srgbClr val="B0007E"/>
                      </a:solidFill>
                      <a:prstDash val="solid"/>
                    </a:lnB>
                    <a:solidFill>
                      <a:srgbClr val="FEDDCD"/>
                    </a:solidFill>
                  </a:tcPr>
                </a:tc>
                <a:tc>
                  <a:txBody>
                    <a:bodyPr/>
                    <a:lstStyle/>
                    <a:p>
                      <a:pPr marR="10795" algn="ctr">
                        <a:lnSpc>
                          <a:spcPct val="100000"/>
                        </a:lnSpc>
                        <a:spcBef>
                          <a:spcPts val="210"/>
                        </a:spcBef>
                      </a:pPr>
                      <a:r>
                        <a:rPr sz="1800" spc="-10" dirty="0">
                          <a:latin typeface="Arial"/>
                          <a:cs typeface="Arial"/>
                        </a:rPr>
                        <a:t>risky</a:t>
                      </a:r>
                      <a:endParaRPr sz="1800">
                        <a:latin typeface="Arial"/>
                        <a:cs typeface="Arial"/>
                      </a:endParaRPr>
                    </a:p>
                  </a:txBody>
                  <a:tcPr marL="0" marR="0" marT="36638" marB="0">
                    <a:lnR w="9525">
                      <a:solidFill>
                        <a:srgbClr val="B0007E"/>
                      </a:solidFill>
                      <a:prstDash val="solid"/>
                    </a:lnR>
                    <a:lnT w="9525">
                      <a:solidFill>
                        <a:srgbClr val="B0007E"/>
                      </a:solidFill>
                      <a:prstDash val="solid"/>
                    </a:lnT>
                    <a:lnB w="9525">
                      <a:solidFill>
                        <a:srgbClr val="B0007E"/>
                      </a:solidFill>
                      <a:prstDash val="solid"/>
                    </a:lnB>
                    <a:solidFill>
                      <a:srgbClr val="FEDDCD"/>
                    </a:solidFill>
                  </a:tcPr>
                </a:tc>
                <a:extLst>
                  <a:ext uri="{0D108BD9-81ED-4DB2-BD59-A6C34878D82A}">
                    <a16:rowId xmlns:a16="http://schemas.microsoft.com/office/drawing/2014/main" val="10005"/>
                  </a:ext>
                </a:extLst>
              </a:tr>
              <a:tr h="377716">
                <a:tc>
                  <a:txBody>
                    <a:bodyPr/>
                    <a:lstStyle/>
                    <a:p>
                      <a:pPr marR="27305" algn="ctr">
                        <a:lnSpc>
                          <a:spcPct val="100000"/>
                        </a:lnSpc>
                        <a:spcBef>
                          <a:spcPts val="204"/>
                        </a:spcBef>
                      </a:pPr>
                      <a:r>
                        <a:rPr sz="1800" spc="-20" dirty="0">
                          <a:latin typeface="Arial"/>
                          <a:cs typeface="Arial"/>
                        </a:rPr>
                        <a:t>fair</a:t>
                      </a:r>
                      <a:endParaRPr sz="1800">
                        <a:latin typeface="Arial"/>
                        <a:cs typeface="Arial"/>
                      </a:endParaRPr>
                    </a:p>
                  </a:txBody>
                  <a:tcPr marL="0" marR="0" marT="35764" marB="0">
                    <a:lnL w="9525">
                      <a:solidFill>
                        <a:srgbClr val="B0007E"/>
                      </a:solidFill>
                      <a:prstDash val="solid"/>
                    </a:lnL>
                    <a:lnT w="9525">
                      <a:solidFill>
                        <a:srgbClr val="B0007E"/>
                      </a:solidFill>
                      <a:prstDash val="solid"/>
                    </a:lnT>
                    <a:lnB w="9525">
                      <a:solidFill>
                        <a:srgbClr val="B0007E"/>
                      </a:solidFill>
                      <a:prstDash val="solid"/>
                    </a:lnB>
                    <a:solidFill>
                      <a:srgbClr val="EBFDC1"/>
                    </a:solidFill>
                  </a:tcPr>
                </a:tc>
                <a:tc>
                  <a:txBody>
                    <a:bodyPr/>
                    <a:lstStyle/>
                    <a:p>
                      <a:pPr algn="ctr">
                        <a:lnSpc>
                          <a:spcPct val="100000"/>
                        </a:lnSpc>
                        <a:spcBef>
                          <a:spcPts val="204"/>
                        </a:spcBef>
                      </a:pPr>
                      <a:r>
                        <a:rPr sz="1800" dirty="0">
                          <a:latin typeface="Arial"/>
                          <a:cs typeface="Arial"/>
                        </a:rPr>
                        <a:t>5</a:t>
                      </a:r>
                      <a:r>
                        <a:rPr sz="1800" spc="15" dirty="0">
                          <a:latin typeface="Arial"/>
                          <a:cs typeface="Arial"/>
                        </a:rPr>
                        <a:t> </a:t>
                      </a:r>
                      <a:r>
                        <a:rPr sz="1800" spc="-25" dirty="0">
                          <a:latin typeface="Arial"/>
                          <a:cs typeface="Arial"/>
                        </a:rPr>
                        <a:t>yrs</a:t>
                      </a:r>
                      <a:endParaRPr sz="1800">
                        <a:latin typeface="Arial"/>
                        <a:cs typeface="Arial"/>
                      </a:endParaRPr>
                    </a:p>
                  </a:txBody>
                  <a:tcPr marL="0" marR="0" marT="35764" marB="0">
                    <a:lnT w="9525">
                      <a:solidFill>
                        <a:srgbClr val="B0007E"/>
                      </a:solidFill>
                      <a:prstDash val="solid"/>
                    </a:lnT>
                    <a:lnB w="9525">
                      <a:solidFill>
                        <a:srgbClr val="B0007E"/>
                      </a:solidFill>
                      <a:prstDash val="solid"/>
                    </a:lnB>
                    <a:solidFill>
                      <a:srgbClr val="EBFDC1"/>
                    </a:solidFill>
                  </a:tcPr>
                </a:tc>
                <a:tc>
                  <a:txBody>
                    <a:bodyPr/>
                    <a:lstStyle/>
                    <a:p>
                      <a:pPr marL="11430" algn="ctr">
                        <a:lnSpc>
                          <a:spcPct val="100000"/>
                        </a:lnSpc>
                        <a:spcBef>
                          <a:spcPts val="204"/>
                        </a:spcBef>
                      </a:pPr>
                      <a:r>
                        <a:rPr sz="1800" spc="55" dirty="0">
                          <a:latin typeface="Arial"/>
                          <a:cs typeface="Arial"/>
                        </a:rPr>
                        <a:t>low</a:t>
                      </a:r>
                      <a:endParaRPr sz="1800">
                        <a:latin typeface="Arial"/>
                        <a:cs typeface="Arial"/>
                      </a:endParaRPr>
                    </a:p>
                  </a:txBody>
                  <a:tcPr marL="0" marR="0" marT="35764" marB="0">
                    <a:lnT w="9525">
                      <a:solidFill>
                        <a:srgbClr val="B0007E"/>
                      </a:solidFill>
                      <a:prstDash val="solid"/>
                    </a:lnT>
                    <a:lnB w="9525">
                      <a:solidFill>
                        <a:srgbClr val="B0007E"/>
                      </a:solidFill>
                      <a:prstDash val="solid"/>
                    </a:lnB>
                    <a:solidFill>
                      <a:srgbClr val="EBFDC1"/>
                    </a:solidFill>
                  </a:tcPr>
                </a:tc>
                <a:tc>
                  <a:txBody>
                    <a:bodyPr/>
                    <a:lstStyle/>
                    <a:p>
                      <a:pPr marR="11430" algn="ctr">
                        <a:lnSpc>
                          <a:spcPct val="100000"/>
                        </a:lnSpc>
                        <a:spcBef>
                          <a:spcPts val="204"/>
                        </a:spcBef>
                      </a:pPr>
                      <a:r>
                        <a:rPr sz="1800" spc="-20" dirty="0">
                          <a:latin typeface="Arial"/>
                          <a:cs typeface="Arial"/>
                        </a:rPr>
                        <a:t>safe</a:t>
                      </a:r>
                      <a:endParaRPr sz="1800">
                        <a:latin typeface="Arial"/>
                        <a:cs typeface="Arial"/>
                      </a:endParaRPr>
                    </a:p>
                  </a:txBody>
                  <a:tcPr marL="0" marR="0" marT="35764" marB="0">
                    <a:lnR w="9525">
                      <a:solidFill>
                        <a:srgbClr val="B0007E"/>
                      </a:solidFill>
                      <a:prstDash val="solid"/>
                    </a:lnR>
                    <a:lnT w="9525">
                      <a:solidFill>
                        <a:srgbClr val="B0007E"/>
                      </a:solidFill>
                      <a:prstDash val="solid"/>
                    </a:lnT>
                    <a:lnB w="9525">
                      <a:solidFill>
                        <a:srgbClr val="B0007E"/>
                      </a:solidFill>
                      <a:prstDash val="solid"/>
                    </a:lnB>
                    <a:solidFill>
                      <a:srgbClr val="EBFDC1"/>
                    </a:solidFill>
                  </a:tcPr>
                </a:tc>
                <a:extLst>
                  <a:ext uri="{0D108BD9-81ED-4DB2-BD59-A6C34878D82A}">
                    <a16:rowId xmlns:a16="http://schemas.microsoft.com/office/drawing/2014/main" val="10006"/>
                  </a:ext>
                </a:extLst>
              </a:tr>
              <a:tr h="377716">
                <a:tc>
                  <a:txBody>
                    <a:bodyPr/>
                    <a:lstStyle/>
                    <a:p>
                      <a:pPr marR="27305" algn="ctr">
                        <a:lnSpc>
                          <a:spcPct val="100000"/>
                        </a:lnSpc>
                        <a:spcBef>
                          <a:spcPts val="220"/>
                        </a:spcBef>
                      </a:pPr>
                      <a:r>
                        <a:rPr sz="1800" spc="50" dirty="0">
                          <a:latin typeface="Arial"/>
                          <a:cs typeface="Arial"/>
                        </a:rPr>
                        <a:t>poor</a:t>
                      </a:r>
                      <a:endParaRPr sz="1800">
                        <a:latin typeface="Arial"/>
                        <a:cs typeface="Arial"/>
                      </a:endParaRPr>
                    </a:p>
                  </a:txBody>
                  <a:tcPr marL="0" marR="0" marT="38382" marB="0">
                    <a:lnL w="9525">
                      <a:solidFill>
                        <a:srgbClr val="B0007E"/>
                      </a:solidFill>
                      <a:prstDash val="solid"/>
                    </a:lnL>
                    <a:lnT w="9525">
                      <a:solidFill>
                        <a:srgbClr val="B0007E"/>
                      </a:solidFill>
                      <a:prstDash val="solid"/>
                    </a:lnT>
                    <a:lnB w="9525">
                      <a:solidFill>
                        <a:srgbClr val="B0007E"/>
                      </a:solidFill>
                      <a:prstDash val="solid"/>
                    </a:lnB>
                    <a:solidFill>
                      <a:srgbClr val="FEDDCD"/>
                    </a:solidFill>
                  </a:tcPr>
                </a:tc>
                <a:tc>
                  <a:txBody>
                    <a:bodyPr/>
                    <a:lstStyle/>
                    <a:p>
                      <a:pPr algn="ctr">
                        <a:lnSpc>
                          <a:spcPct val="100000"/>
                        </a:lnSpc>
                        <a:spcBef>
                          <a:spcPts val="220"/>
                        </a:spcBef>
                      </a:pPr>
                      <a:r>
                        <a:rPr sz="1800" dirty="0">
                          <a:latin typeface="Arial"/>
                          <a:cs typeface="Arial"/>
                        </a:rPr>
                        <a:t>3</a:t>
                      </a:r>
                      <a:r>
                        <a:rPr sz="1800" spc="20" dirty="0">
                          <a:latin typeface="Arial"/>
                          <a:cs typeface="Arial"/>
                        </a:rPr>
                        <a:t> </a:t>
                      </a:r>
                      <a:r>
                        <a:rPr sz="1800" spc="-25" dirty="0">
                          <a:latin typeface="Arial"/>
                          <a:cs typeface="Arial"/>
                        </a:rPr>
                        <a:t>yrs</a:t>
                      </a:r>
                      <a:endParaRPr sz="1800">
                        <a:latin typeface="Arial"/>
                        <a:cs typeface="Arial"/>
                      </a:endParaRPr>
                    </a:p>
                  </a:txBody>
                  <a:tcPr marL="0" marR="0" marT="38382" marB="0">
                    <a:lnT w="9525">
                      <a:solidFill>
                        <a:srgbClr val="B0007E"/>
                      </a:solidFill>
                      <a:prstDash val="solid"/>
                    </a:lnT>
                    <a:lnB w="9525">
                      <a:solidFill>
                        <a:srgbClr val="B0007E"/>
                      </a:solidFill>
                      <a:prstDash val="solid"/>
                    </a:lnB>
                    <a:solidFill>
                      <a:srgbClr val="FEDDCD"/>
                    </a:solidFill>
                  </a:tcPr>
                </a:tc>
                <a:tc>
                  <a:txBody>
                    <a:bodyPr/>
                    <a:lstStyle/>
                    <a:p>
                      <a:pPr marL="12700" algn="ctr">
                        <a:lnSpc>
                          <a:spcPct val="100000"/>
                        </a:lnSpc>
                        <a:spcBef>
                          <a:spcPts val="220"/>
                        </a:spcBef>
                      </a:pPr>
                      <a:r>
                        <a:rPr sz="1800" spc="-20" dirty="0">
                          <a:latin typeface="Arial"/>
                          <a:cs typeface="Arial"/>
                        </a:rPr>
                        <a:t>high</a:t>
                      </a:r>
                      <a:endParaRPr sz="1800">
                        <a:latin typeface="Arial"/>
                        <a:cs typeface="Arial"/>
                      </a:endParaRPr>
                    </a:p>
                  </a:txBody>
                  <a:tcPr marL="0" marR="0" marT="38382" marB="0">
                    <a:lnT w="9525">
                      <a:solidFill>
                        <a:srgbClr val="B0007E"/>
                      </a:solidFill>
                      <a:prstDash val="solid"/>
                    </a:lnT>
                    <a:lnB w="9525">
                      <a:solidFill>
                        <a:srgbClr val="B0007E"/>
                      </a:solidFill>
                      <a:prstDash val="solid"/>
                    </a:lnB>
                    <a:solidFill>
                      <a:srgbClr val="FEDDCD"/>
                    </a:solidFill>
                  </a:tcPr>
                </a:tc>
                <a:tc>
                  <a:txBody>
                    <a:bodyPr/>
                    <a:lstStyle/>
                    <a:p>
                      <a:pPr marR="10795" algn="ctr">
                        <a:lnSpc>
                          <a:spcPct val="100000"/>
                        </a:lnSpc>
                        <a:spcBef>
                          <a:spcPts val="220"/>
                        </a:spcBef>
                      </a:pPr>
                      <a:r>
                        <a:rPr sz="1800" spc="-10" dirty="0">
                          <a:latin typeface="Arial"/>
                          <a:cs typeface="Arial"/>
                        </a:rPr>
                        <a:t>risky</a:t>
                      </a:r>
                      <a:endParaRPr sz="1800">
                        <a:latin typeface="Arial"/>
                        <a:cs typeface="Arial"/>
                      </a:endParaRPr>
                    </a:p>
                  </a:txBody>
                  <a:tcPr marL="0" marR="0" marT="38382" marB="0">
                    <a:lnR w="9525">
                      <a:solidFill>
                        <a:srgbClr val="B0007E"/>
                      </a:solidFill>
                      <a:prstDash val="solid"/>
                    </a:lnR>
                    <a:lnT w="9525">
                      <a:solidFill>
                        <a:srgbClr val="B0007E"/>
                      </a:solidFill>
                      <a:prstDash val="solid"/>
                    </a:lnT>
                    <a:lnB w="9525">
                      <a:solidFill>
                        <a:srgbClr val="B0007E"/>
                      </a:solidFill>
                      <a:prstDash val="solid"/>
                    </a:lnB>
                    <a:solidFill>
                      <a:srgbClr val="FEDDCD"/>
                    </a:solidFill>
                  </a:tcPr>
                </a:tc>
                <a:extLst>
                  <a:ext uri="{0D108BD9-81ED-4DB2-BD59-A6C34878D82A}">
                    <a16:rowId xmlns:a16="http://schemas.microsoft.com/office/drawing/2014/main" val="10007"/>
                  </a:ext>
                </a:extLst>
              </a:tr>
              <a:tr h="377716">
                <a:tc>
                  <a:txBody>
                    <a:bodyPr/>
                    <a:lstStyle/>
                    <a:p>
                      <a:pPr marR="27305" algn="ctr">
                        <a:lnSpc>
                          <a:spcPct val="100000"/>
                        </a:lnSpc>
                        <a:spcBef>
                          <a:spcPts val="210"/>
                        </a:spcBef>
                      </a:pPr>
                      <a:r>
                        <a:rPr sz="1800" spc="50" dirty="0">
                          <a:latin typeface="Arial"/>
                          <a:cs typeface="Arial"/>
                        </a:rPr>
                        <a:t>poor</a:t>
                      </a:r>
                      <a:endParaRPr sz="1800">
                        <a:latin typeface="Arial"/>
                        <a:cs typeface="Arial"/>
                      </a:endParaRPr>
                    </a:p>
                  </a:txBody>
                  <a:tcPr marL="0" marR="0" marT="36638" marB="0">
                    <a:lnL w="9525">
                      <a:solidFill>
                        <a:srgbClr val="B0007E"/>
                      </a:solidFill>
                      <a:prstDash val="solid"/>
                    </a:lnL>
                    <a:lnT w="9525">
                      <a:solidFill>
                        <a:srgbClr val="B0007E"/>
                      </a:solidFill>
                      <a:prstDash val="solid"/>
                    </a:lnT>
                    <a:lnB w="9525">
                      <a:solidFill>
                        <a:srgbClr val="B0007E"/>
                      </a:solidFill>
                      <a:prstDash val="solid"/>
                    </a:lnB>
                    <a:solidFill>
                      <a:srgbClr val="EBFDC1"/>
                    </a:solidFill>
                  </a:tcPr>
                </a:tc>
                <a:tc>
                  <a:txBody>
                    <a:bodyPr/>
                    <a:lstStyle/>
                    <a:p>
                      <a:pPr algn="ctr">
                        <a:lnSpc>
                          <a:spcPct val="100000"/>
                        </a:lnSpc>
                        <a:spcBef>
                          <a:spcPts val="210"/>
                        </a:spcBef>
                      </a:pPr>
                      <a:r>
                        <a:rPr sz="1800" dirty="0">
                          <a:latin typeface="Arial"/>
                          <a:cs typeface="Arial"/>
                        </a:rPr>
                        <a:t>5</a:t>
                      </a:r>
                      <a:r>
                        <a:rPr sz="1800" spc="15" dirty="0">
                          <a:latin typeface="Arial"/>
                          <a:cs typeface="Arial"/>
                        </a:rPr>
                        <a:t> </a:t>
                      </a:r>
                      <a:r>
                        <a:rPr sz="1800" spc="-25" dirty="0">
                          <a:latin typeface="Arial"/>
                          <a:cs typeface="Arial"/>
                        </a:rPr>
                        <a:t>yrs</a:t>
                      </a:r>
                      <a:endParaRPr sz="1800">
                        <a:latin typeface="Arial"/>
                        <a:cs typeface="Arial"/>
                      </a:endParaRPr>
                    </a:p>
                  </a:txBody>
                  <a:tcPr marL="0" marR="0" marT="36638" marB="0">
                    <a:lnT w="9525">
                      <a:solidFill>
                        <a:srgbClr val="B0007E"/>
                      </a:solidFill>
                      <a:prstDash val="solid"/>
                    </a:lnT>
                    <a:lnB w="9525">
                      <a:solidFill>
                        <a:srgbClr val="B0007E"/>
                      </a:solidFill>
                      <a:prstDash val="solid"/>
                    </a:lnB>
                    <a:solidFill>
                      <a:srgbClr val="EBFDC1"/>
                    </a:solidFill>
                  </a:tcPr>
                </a:tc>
                <a:tc>
                  <a:txBody>
                    <a:bodyPr/>
                    <a:lstStyle/>
                    <a:p>
                      <a:pPr marL="11430" algn="ctr">
                        <a:lnSpc>
                          <a:spcPct val="100000"/>
                        </a:lnSpc>
                        <a:spcBef>
                          <a:spcPts val="210"/>
                        </a:spcBef>
                      </a:pPr>
                      <a:r>
                        <a:rPr sz="1800" spc="55" dirty="0">
                          <a:latin typeface="Arial"/>
                          <a:cs typeface="Arial"/>
                        </a:rPr>
                        <a:t>low</a:t>
                      </a:r>
                      <a:endParaRPr sz="1800">
                        <a:latin typeface="Arial"/>
                        <a:cs typeface="Arial"/>
                      </a:endParaRPr>
                    </a:p>
                  </a:txBody>
                  <a:tcPr marL="0" marR="0" marT="36638" marB="0">
                    <a:lnT w="9525">
                      <a:solidFill>
                        <a:srgbClr val="B0007E"/>
                      </a:solidFill>
                      <a:prstDash val="solid"/>
                    </a:lnT>
                    <a:lnB w="9525">
                      <a:solidFill>
                        <a:srgbClr val="B0007E"/>
                      </a:solidFill>
                      <a:prstDash val="solid"/>
                    </a:lnB>
                    <a:solidFill>
                      <a:srgbClr val="EBFDC1"/>
                    </a:solidFill>
                  </a:tcPr>
                </a:tc>
                <a:tc>
                  <a:txBody>
                    <a:bodyPr/>
                    <a:lstStyle/>
                    <a:p>
                      <a:pPr marR="11430" algn="ctr">
                        <a:lnSpc>
                          <a:spcPct val="100000"/>
                        </a:lnSpc>
                        <a:spcBef>
                          <a:spcPts val="210"/>
                        </a:spcBef>
                      </a:pPr>
                      <a:r>
                        <a:rPr sz="1800" spc="-20" dirty="0">
                          <a:latin typeface="Arial"/>
                          <a:cs typeface="Arial"/>
                        </a:rPr>
                        <a:t>safe</a:t>
                      </a:r>
                      <a:endParaRPr sz="1800">
                        <a:latin typeface="Arial"/>
                        <a:cs typeface="Arial"/>
                      </a:endParaRPr>
                    </a:p>
                  </a:txBody>
                  <a:tcPr marL="0" marR="0" marT="36638" marB="0">
                    <a:lnR w="9525">
                      <a:solidFill>
                        <a:srgbClr val="B0007E"/>
                      </a:solidFill>
                      <a:prstDash val="solid"/>
                    </a:lnR>
                    <a:lnT w="9525">
                      <a:solidFill>
                        <a:srgbClr val="B0007E"/>
                      </a:solidFill>
                      <a:prstDash val="solid"/>
                    </a:lnT>
                    <a:lnB w="9525">
                      <a:solidFill>
                        <a:srgbClr val="B0007E"/>
                      </a:solidFill>
                      <a:prstDash val="solid"/>
                    </a:lnB>
                    <a:solidFill>
                      <a:srgbClr val="EBFDC1"/>
                    </a:solidFill>
                  </a:tcPr>
                </a:tc>
                <a:extLst>
                  <a:ext uri="{0D108BD9-81ED-4DB2-BD59-A6C34878D82A}">
                    <a16:rowId xmlns:a16="http://schemas.microsoft.com/office/drawing/2014/main" val="10008"/>
                  </a:ext>
                </a:extLst>
              </a:tr>
              <a:tr h="377716">
                <a:tc>
                  <a:txBody>
                    <a:bodyPr/>
                    <a:lstStyle/>
                    <a:p>
                      <a:pPr marR="27305" algn="ctr">
                        <a:lnSpc>
                          <a:spcPct val="100000"/>
                        </a:lnSpc>
                        <a:spcBef>
                          <a:spcPts val="225"/>
                        </a:spcBef>
                      </a:pPr>
                      <a:r>
                        <a:rPr sz="1800" spc="-20" dirty="0">
                          <a:latin typeface="Arial"/>
                          <a:cs typeface="Arial"/>
                        </a:rPr>
                        <a:t>fair</a:t>
                      </a:r>
                      <a:endParaRPr sz="1800">
                        <a:latin typeface="Arial"/>
                        <a:cs typeface="Arial"/>
                      </a:endParaRPr>
                    </a:p>
                  </a:txBody>
                  <a:tcPr marL="0" marR="0" marT="39255" marB="0">
                    <a:lnL w="9525">
                      <a:solidFill>
                        <a:srgbClr val="B0007E"/>
                      </a:solidFill>
                      <a:prstDash val="solid"/>
                    </a:lnL>
                    <a:lnT w="9525">
                      <a:solidFill>
                        <a:srgbClr val="B0007E"/>
                      </a:solidFill>
                      <a:prstDash val="solid"/>
                    </a:lnT>
                    <a:lnB w="9525">
                      <a:solidFill>
                        <a:srgbClr val="B0007E"/>
                      </a:solidFill>
                      <a:prstDash val="solid"/>
                    </a:lnB>
                    <a:solidFill>
                      <a:srgbClr val="EBFDC1"/>
                    </a:solidFill>
                  </a:tcPr>
                </a:tc>
                <a:tc>
                  <a:txBody>
                    <a:bodyPr/>
                    <a:lstStyle/>
                    <a:p>
                      <a:pPr algn="ctr">
                        <a:lnSpc>
                          <a:spcPct val="100000"/>
                        </a:lnSpc>
                        <a:spcBef>
                          <a:spcPts val="225"/>
                        </a:spcBef>
                      </a:pPr>
                      <a:r>
                        <a:rPr sz="1800" dirty="0">
                          <a:latin typeface="Arial"/>
                          <a:cs typeface="Arial"/>
                        </a:rPr>
                        <a:t>3</a:t>
                      </a:r>
                      <a:r>
                        <a:rPr sz="1800" spc="20" dirty="0">
                          <a:latin typeface="Arial"/>
                          <a:cs typeface="Arial"/>
                        </a:rPr>
                        <a:t> </a:t>
                      </a:r>
                      <a:r>
                        <a:rPr sz="1800" spc="-25" dirty="0">
                          <a:latin typeface="Arial"/>
                          <a:cs typeface="Arial"/>
                        </a:rPr>
                        <a:t>yrs</a:t>
                      </a:r>
                      <a:endParaRPr sz="1800">
                        <a:latin typeface="Arial"/>
                        <a:cs typeface="Arial"/>
                      </a:endParaRPr>
                    </a:p>
                  </a:txBody>
                  <a:tcPr marL="0" marR="0" marT="39255" marB="0">
                    <a:lnT w="9525">
                      <a:solidFill>
                        <a:srgbClr val="B0007E"/>
                      </a:solidFill>
                      <a:prstDash val="solid"/>
                    </a:lnT>
                    <a:lnB w="9525">
                      <a:solidFill>
                        <a:srgbClr val="B0007E"/>
                      </a:solidFill>
                      <a:prstDash val="solid"/>
                    </a:lnB>
                    <a:solidFill>
                      <a:srgbClr val="EBFDC1"/>
                    </a:solidFill>
                  </a:tcPr>
                </a:tc>
                <a:tc>
                  <a:txBody>
                    <a:bodyPr/>
                    <a:lstStyle/>
                    <a:p>
                      <a:pPr marL="12700" algn="ctr">
                        <a:lnSpc>
                          <a:spcPct val="100000"/>
                        </a:lnSpc>
                        <a:spcBef>
                          <a:spcPts val="225"/>
                        </a:spcBef>
                      </a:pPr>
                      <a:r>
                        <a:rPr sz="1800" spc="-20" dirty="0">
                          <a:latin typeface="Arial"/>
                          <a:cs typeface="Arial"/>
                        </a:rPr>
                        <a:t>high</a:t>
                      </a:r>
                      <a:endParaRPr sz="1800">
                        <a:latin typeface="Arial"/>
                        <a:cs typeface="Arial"/>
                      </a:endParaRPr>
                    </a:p>
                  </a:txBody>
                  <a:tcPr marL="0" marR="0" marT="39255" marB="0">
                    <a:lnT w="9525">
                      <a:solidFill>
                        <a:srgbClr val="B0007E"/>
                      </a:solidFill>
                      <a:prstDash val="solid"/>
                    </a:lnT>
                    <a:lnB w="9525">
                      <a:solidFill>
                        <a:srgbClr val="B0007E"/>
                      </a:solidFill>
                      <a:prstDash val="solid"/>
                    </a:lnB>
                    <a:solidFill>
                      <a:srgbClr val="EBFDC1"/>
                    </a:solidFill>
                  </a:tcPr>
                </a:tc>
                <a:tc>
                  <a:txBody>
                    <a:bodyPr/>
                    <a:lstStyle/>
                    <a:p>
                      <a:pPr marR="11430" algn="ctr">
                        <a:lnSpc>
                          <a:spcPct val="100000"/>
                        </a:lnSpc>
                        <a:spcBef>
                          <a:spcPts val="225"/>
                        </a:spcBef>
                      </a:pPr>
                      <a:r>
                        <a:rPr sz="1800" spc="-20" dirty="0">
                          <a:latin typeface="Arial"/>
                          <a:cs typeface="Arial"/>
                        </a:rPr>
                        <a:t>safe</a:t>
                      </a:r>
                      <a:endParaRPr sz="1800" dirty="0">
                        <a:latin typeface="Arial"/>
                        <a:cs typeface="Arial"/>
                      </a:endParaRPr>
                    </a:p>
                  </a:txBody>
                  <a:tcPr marL="0" marR="0" marT="39255" marB="0">
                    <a:lnR w="9525">
                      <a:solidFill>
                        <a:srgbClr val="B0007E"/>
                      </a:solidFill>
                      <a:prstDash val="solid"/>
                    </a:lnR>
                    <a:lnT w="9525">
                      <a:solidFill>
                        <a:srgbClr val="B0007E"/>
                      </a:solidFill>
                      <a:prstDash val="solid"/>
                    </a:lnT>
                    <a:lnB w="9525">
                      <a:solidFill>
                        <a:srgbClr val="B0007E"/>
                      </a:solidFill>
                      <a:prstDash val="solid"/>
                    </a:lnB>
                    <a:solidFill>
                      <a:srgbClr val="EBFDC1"/>
                    </a:solidFill>
                  </a:tcPr>
                </a:tc>
                <a:extLst>
                  <a:ext uri="{0D108BD9-81ED-4DB2-BD59-A6C34878D82A}">
                    <a16:rowId xmlns:a16="http://schemas.microsoft.com/office/drawing/2014/main" val="10009"/>
                  </a:ext>
                </a:extLst>
              </a:tr>
            </a:tbl>
          </a:graphicData>
        </a:graphic>
      </p:graphicFrame>
      <p:sp>
        <p:nvSpPr>
          <p:cNvPr id="14" name="object 9"/>
          <p:cNvSpPr txBox="1"/>
          <p:nvPr/>
        </p:nvSpPr>
        <p:spPr>
          <a:xfrm>
            <a:off x="6929297" y="2788968"/>
            <a:ext cx="1077319" cy="716061"/>
          </a:xfrm>
          <a:prstGeom prst="rect">
            <a:avLst/>
          </a:prstGeom>
        </p:spPr>
        <p:txBody>
          <a:bodyPr vert="horz" wrap="square" lIns="0" tIns="18319" rIns="0" bIns="0" rtlCol="0">
            <a:spAutoFit/>
          </a:bodyPr>
          <a:lstStyle/>
          <a:p>
            <a:pPr marL="17446">
              <a:spcBef>
                <a:spcPts val="144"/>
              </a:spcBef>
            </a:pPr>
            <a:r>
              <a:rPr sz="4533" spc="-124" dirty="0">
                <a:solidFill>
                  <a:srgbClr val="118CC4"/>
                </a:solidFill>
                <a:latin typeface="Arial"/>
                <a:cs typeface="Arial"/>
              </a:rPr>
              <a:t>T(</a:t>
            </a:r>
            <a:r>
              <a:rPr sz="4396" b="1" spc="-124" dirty="0">
                <a:solidFill>
                  <a:srgbClr val="118CC4"/>
                </a:solidFill>
                <a:latin typeface="Arial"/>
                <a:cs typeface="Arial"/>
              </a:rPr>
              <a:t>X</a:t>
            </a:r>
            <a:r>
              <a:rPr sz="4533" spc="-124" dirty="0">
                <a:solidFill>
                  <a:srgbClr val="118CC4"/>
                </a:solidFill>
                <a:latin typeface="Arial"/>
                <a:cs typeface="Arial"/>
              </a:rPr>
              <a:t>)</a:t>
            </a:r>
            <a:endParaRPr sz="4533">
              <a:latin typeface="Arial"/>
              <a:cs typeface="Arial"/>
            </a:endParaRPr>
          </a:p>
        </p:txBody>
      </p:sp>
      <p:grpSp>
        <p:nvGrpSpPr>
          <p:cNvPr id="15" name="object 10"/>
          <p:cNvGrpSpPr/>
          <p:nvPr/>
        </p:nvGrpSpPr>
        <p:grpSpPr>
          <a:xfrm>
            <a:off x="6361516" y="3700153"/>
            <a:ext cx="2269785" cy="1366058"/>
            <a:chOff x="5171440" y="4566735"/>
            <a:chExt cx="1652270" cy="994410"/>
          </a:xfrm>
        </p:grpSpPr>
        <p:sp>
          <p:nvSpPr>
            <p:cNvPr id="16" name="object 11"/>
            <p:cNvSpPr/>
            <p:nvPr/>
          </p:nvSpPr>
          <p:spPr>
            <a:xfrm>
              <a:off x="5182705" y="4973561"/>
              <a:ext cx="469900" cy="133350"/>
            </a:xfrm>
            <a:custGeom>
              <a:avLst/>
              <a:gdLst/>
              <a:ahLst/>
              <a:cxnLst/>
              <a:rect l="l" t="t" r="r" b="b"/>
              <a:pathLst>
                <a:path w="469900" h="133350">
                  <a:moveTo>
                    <a:pt x="234950" y="0"/>
                  </a:moveTo>
                  <a:lnTo>
                    <a:pt x="0" y="66471"/>
                  </a:lnTo>
                  <a:lnTo>
                    <a:pt x="234950" y="132930"/>
                  </a:lnTo>
                  <a:lnTo>
                    <a:pt x="469900" y="66471"/>
                  </a:lnTo>
                  <a:lnTo>
                    <a:pt x="234950" y="0"/>
                  </a:lnTo>
                  <a:close/>
                </a:path>
              </a:pathLst>
            </a:custGeom>
            <a:solidFill>
              <a:srgbClr val="118CC4"/>
            </a:solidFill>
          </p:spPr>
          <p:txBody>
            <a:bodyPr wrap="square" lIns="0" tIns="0" rIns="0" bIns="0" rtlCol="0"/>
            <a:lstStyle/>
            <a:p>
              <a:endParaRPr/>
            </a:p>
          </p:txBody>
        </p:sp>
        <p:sp>
          <p:nvSpPr>
            <p:cNvPr id="17" name="object 12"/>
            <p:cNvSpPr/>
            <p:nvPr/>
          </p:nvSpPr>
          <p:spPr>
            <a:xfrm>
              <a:off x="5182705" y="4973561"/>
              <a:ext cx="470534" cy="133350"/>
            </a:xfrm>
            <a:custGeom>
              <a:avLst/>
              <a:gdLst/>
              <a:ahLst/>
              <a:cxnLst/>
              <a:rect l="l" t="t" r="r" b="b"/>
              <a:pathLst>
                <a:path w="470535" h="133350">
                  <a:moveTo>
                    <a:pt x="0" y="66461"/>
                  </a:moveTo>
                  <a:lnTo>
                    <a:pt x="234953" y="0"/>
                  </a:lnTo>
                  <a:lnTo>
                    <a:pt x="469906" y="66461"/>
                  </a:lnTo>
                  <a:lnTo>
                    <a:pt x="234953" y="132923"/>
                  </a:lnTo>
                  <a:lnTo>
                    <a:pt x="0" y="66461"/>
                  </a:lnTo>
                  <a:close/>
                </a:path>
              </a:pathLst>
            </a:custGeom>
            <a:ln w="18860">
              <a:solidFill>
                <a:srgbClr val="0D6993"/>
              </a:solidFill>
            </a:ln>
          </p:spPr>
          <p:txBody>
            <a:bodyPr wrap="square" lIns="0" tIns="0" rIns="0" bIns="0" rtlCol="0"/>
            <a:lstStyle/>
            <a:p>
              <a:endParaRPr/>
            </a:p>
          </p:txBody>
        </p:sp>
        <p:sp>
          <p:nvSpPr>
            <p:cNvPr id="18" name="object 13"/>
            <p:cNvSpPr/>
            <p:nvPr/>
          </p:nvSpPr>
          <p:spPr>
            <a:xfrm>
              <a:off x="5748134" y="4973561"/>
              <a:ext cx="494030" cy="133350"/>
            </a:xfrm>
            <a:custGeom>
              <a:avLst/>
              <a:gdLst/>
              <a:ahLst/>
              <a:cxnLst/>
              <a:rect l="l" t="t" r="r" b="b"/>
              <a:pathLst>
                <a:path w="494029" h="133350">
                  <a:moveTo>
                    <a:pt x="246900" y="0"/>
                  </a:moveTo>
                  <a:lnTo>
                    <a:pt x="0" y="66471"/>
                  </a:lnTo>
                  <a:lnTo>
                    <a:pt x="246900" y="132930"/>
                  </a:lnTo>
                  <a:lnTo>
                    <a:pt x="493814" y="66471"/>
                  </a:lnTo>
                  <a:lnTo>
                    <a:pt x="246900" y="0"/>
                  </a:lnTo>
                  <a:close/>
                </a:path>
              </a:pathLst>
            </a:custGeom>
            <a:solidFill>
              <a:srgbClr val="118CC4"/>
            </a:solidFill>
          </p:spPr>
          <p:txBody>
            <a:bodyPr wrap="square" lIns="0" tIns="0" rIns="0" bIns="0" rtlCol="0"/>
            <a:lstStyle/>
            <a:p>
              <a:endParaRPr/>
            </a:p>
          </p:txBody>
        </p:sp>
        <p:sp>
          <p:nvSpPr>
            <p:cNvPr id="19" name="object 14"/>
            <p:cNvSpPr/>
            <p:nvPr/>
          </p:nvSpPr>
          <p:spPr>
            <a:xfrm>
              <a:off x="5748134" y="4973561"/>
              <a:ext cx="494030" cy="133350"/>
            </a:xfrm>
            <a:custGeom>
              <a:avLst/>
              <a:gdLst/>
              <a:ahLst/>
              <a:cxnLst/>
              <a:rect l="l" t="t" r="r" b="b"/>
              <a:pathLst>
                <a:path w="494029" h="133350">
                  <a:moveTo>
                    <a:pt x="0" y="66461"/>
                  </a:moveTo>
                  <a:lnTo>
                    <a:pt x="246909" y="0"/>
                  </a:lnTo>
                  <a:lnTo>
                    <a:pt x="493819" y="66461"/>
                  </a:lnTo>
                  <a:lnTo>
                    <a:pt x="246909" y="132923"/>
                  </a:lnTo>
                  <a:lnTo>
                    <a:pt x="0" y="66461"/>
                  </a:lnTo>
                  <a:close/>
                </a:path>
              </a:pathLst>
            </a:custGeom>
            <a:ln w="18860">
              <a:solidFill>
                <a:srgbClr val="0D6993"/>
              </a:solidFill>
            </a:ln>
          </p:spPr>
          <p:txBody>
            <a:bodyPr wrap="square" lIns="0" tIns="0" rIns="0" bIns="0" rtlCol="0"/>
            <a:lstStyle/>
            <a:p>
              <a:endParaRPr/>
            </a:p>
          </p:txBody>
        </p:sp>
        <p:sp>
          <p:nvSpPr>
            <p:cNvPr id="20" name="object 15"/>
            <p:cNvSpPr/>
            <p:nvPr/>
          </p:nvSpPr>
          <p:spPr>
            <a:xfrm>
              <a:off x="6297688" y="4973561"/>
              <a:ext cx="494030" cy="133350"/>
            </a:xfrm>
            <a:custGeom>
              <a:avLst/>
              <a:gdLst/>
              <a:ahLst/>
              <a:cxnLst/>
              <a:rect l="l" t="t" r="r" b="b"/>
              <a:pathLst>
                <a:path w="494029" h="133350">
                  <a:moveTo>
                    <a:pt x="246913" y="0"/>
                  </a:moveTo>
                  <a:lnTo>
                    <a:pt x="0" y="66471"/>
                  </a:lnTo>
                  <a:lnTo>
                    <a:pt x="246913" y="132930"/>
                  </a:lnTo>
                  <a:lnTo>
                    <a:pt x="493814" y="66471"/>
                  </a:lnTo>
                  <a:lnTo>
                    <a:pt x="246913" y="0"/>
                  </a:lnTo>
                  <a:close/>
                </a:path>
              </a:pathLst>
            </a:custGeom>
            <a:solidFill>
              <a:srgbClr val="5D5555"/>
            </a:solidFill>
          </p:spPr>
          <p:txBody>
            <a:bodyPr wrap="square" lIns="0" tIns="0" rIns="0" bIns="0" rtlCol="0"/>
            <a:lstStyle/>
            <a:p>
              <a:endParaRPr/>
            </a:p>
          </p:txBody>
        </p:sp>
        <p:sp>
          <p:nvSpPr>
            <p:cNvPr id="21" name="object 16"/>
            <p:cNvSpPr/>
            <p:nvPr/>
          </p:nvSpPr>
          <p:spPr>
            <a:xfrm>
              <a:off x="6297688" y="4973561"/>
              <a:ext cx="494030" cy="133350"/>
            </a:xfrm>
            <a:custGeom>
              <a:avLst/>
              <a:gdLst/>
              <a:ahLst/>
              <a:cxnLst/>
              <a:rect l="l" t="t" r="r" b="b"/>
              <a:pathLst>
                <a:path w="494029" h="133350">
                  <a:moveTo>
                    <a:pt x="0" y="66461"/>
                  </a:moveTo>
                  <a:lnTo>
                    <a:pt x="246909" y="0"/>
                  </a:lnTo>
                  <a:lnTo>
                    <a:pt x="493819" y="66461"/>
                  </a:lnTo>
                  <a:lnTo>
                    <a:pt x="246909" y="132923"/>
                  </a:lnTo>
                  <a:lnTo>
                    <a:pt x="0" y="66461"/>
                  </a:lnTo>
                  <a:close/>
                </a:path>
              </a:pathLst>
            </a:custGeom>
            <a:ln w="18860">
              <a:solidFill>
                <a:srgbClr val="464040"/>
              </a:solidFill>
            </a:ln>
          </p:spPr>
          <p:txBody>
            <a:bodyPr wrap="square" lIns="0" tIns="0" rIns="0" bIns="0" rtlCol="0"/>
            <a:lstStyle/>
            <a:p>
              <a:endParaRPr/>
            </a:p>
          </p:txBody>
        </p:sp>
        <p:pic>
          <p:nvPicPr>
            <p:cNvPr id="22" name="object 17"/>
            <p:cNvPicPr/>
            <p:nvPr/>
          </p:nvPicPr>
          <p:blipFill>
            <a:blip r:embed="rId2" cstate="print"/>
            <a:stretch>
              <a:fillRect/>
            </a:stretch>
          </p:blipFill>
          <p:spPr>
            <a:xfrm>
              <a:off x="5302504" y="4683252"/>
              <a:ext cx="728472" cy="420624"/>
            </a:xfrm>
            <a:prstGeom prst="rect">
              <a:avLst/>
            </a:prstGeom>
          </p:spPr>
        </p:pic>
        <p:sp>
          <p:nvSpPr>
            <p:cNvPr id="23" name="object 18"/>
            <p:cNvSpPr/>
            <p:nvPr/>
          </p:nvSpPr>
          <p:spPr>
            <a:xfrm>
              <a:off x="5417616" y="4700511"/>
              <a:ext cx="581660" cy="281940"/>
            </a:xfrm>
            <a:custGeom>
              <a:avLst/>
              <a:gdLst/>
              <a:ahLst/>
              <a:cxnLst/>
              <a:rect l="l" t="t" r="r" b="b"/>
              <a:pathLst>
                <a:path w="581660" h="281939">
                  <a:moveTo>
                    <a:pt x="55841" y="201015"/>
                  </a:moveTo>
                  <a:lnTo>
                    <a:pt x="49961" y="202044"/>
                  </a:lnTo>
                  <a:lnTo>
                    <a:pt x="0" y="273075"/>
                  </a:lnTo>
                  <a:lnTo>
                    <a:pt x="86347" y="281660"/>
                  </a:lnTo>
                  <a:lnTo>
                    <a:pt x="90957" y="277875"/>
                  </a:lnTo>
                  <a:lnTo>
                    <a:pt x="91355" y="273862"/>
                  </a:lnTo>
                  <a:lnTo>
                    <a:pt x="20916" y="273862"/>
                  </a:lnTo>
                  <a:lnTo>
                    <a:pt x="13080" y="256717"/>
                  </a:lnTo>
                  <a:lnTo>
                    <a:pt x="44751" y="242210"/>
                  </a:lnTo>
                  <a:lnTo>
                    <a:pt x="65366" y="212902"/>
                  </a:lnTo>
                  <a:lnTo>
                    <a:pt x="64350" y="207022"/>
                  </a:lnTo>
                  <a:lnTo>
                    <a:pt x="55841" y="201015"/>
                  </a:lnTo>
                  <a:close/>
                </a:path>
                <a:path w="581660" h="281939">
                  <a:moveTo>
                    <a:pt x="44751" y="242210"/>
                  </a:moveTo>
                  <a:lnTo>
                    <a:pt x="13080" y="256717"/>
                  </a:lnTo>
                  <a:lnTo>
                    <a:pt x="20916" y="273862"/>
                  </a:lnTo>
                  <a:lnTo>
                    <a:pt x="27792" y="270713"/>
                  </a:lnTo>
                  <a:lnTo>
                    <a:pt x="24701" y="270713"/>
                  </a:lnTo>
                  <a:lnTo>
                    <a:pt x="17932" y="255904"/>
                  </a:lnTo>
                  <a:lnTo>
                    <a:pt x="35117" y="255904"/>
                  </a:lnTo>
                  <a:lnTo>
                    <a:pt x="44751" y="242210"/>
                  </a:lnTo>
                  <a:close/>
                </a:path>
                <a:path w="581660" h="281939">
                  <a:moveTo>
                    <a:pt x="52599" y="259350"/>
                  </a:moveTo>
                  <a:lnTo>
                    <a:pt x="20916" y="273862"/>
                  </a:lnTo>
                  <a:lnTo>
                    <a:pt x="91355" y="273862"/>
                  </a:lnTo>
                  <a:lnTo>
                    <a:pt x="91986" y="267512"/>
                  </a:lnTo>
                  <a:lnTo>
                    <a:pt x="88214" y="262889"/>
                  </a:lnTo>
                  <a:lnTo>
                    <a:pt x="52599" y="259350"/>
                  </a:lnTo>
                  <a:close/>
                </a:path>
                <a:path w="581660" h="281939">
                  <a:moveTo>
                    <a:pt x="17932" y="255904"/>
                  </a:moveTo>
                  <a:lnTo>
                    <a:pt x="24701" y="270713"/>
                  </a:lnTo>
                  <a:lnTo>
                    <a:pt x="33995" y="257501"/>
                  </a:lnTo>
                  <a:lnTo>
                    <a:pt x="17932" y="255904"/>
                  </a:lnTo>
                  <a:close/>
                </a:path>
                <a:path w="581660" h="281939">
                  <a:moveTo>
                    <a:pt x="33995" y="257501"/>
                  </a:moveTo>
                  <a:lnTo>
                    <a:pt x="24701" y="270713"/>
                  </a:lnTo>
                  <a:lnTo>
                    <a:pt x="27792" y="270713"/>
                  </a:lnTo>
                  <a:lnTo>
                    <a:pt x="52599" y="259350"/>
                  </a:lnTo>
                  <a:lnTo>
                    <a:pt x="33995" y="257501"/>
                  </a:lnTo>
                  <a:close/>
                </a:path>
                <a:path w="581660" h="281939">
                  <a:moveTo>
                    <a:pt x="573506" y="0"/>
                  </a:moveTo>
                  <a:lnTo>
                    <a:pt x="44751" y="242210"/>
                  </a:lnTo>
                  <a:lnTo>
                    <a:pt x="33995" y="257501"/>
                  </a:lnTo>
                  <a:lnTo>
                    <a:pt x="52599" y="259350"/>
                  </a:lnTo>
                  <a:lnTo>
                    <a:pt x="581342" y="17157"/>
                  </a:lnTo>
                  <a:lnTo>
                    <a:pt x="573506" y="0"/>
                  </a:lnTo>
                  <a:close/>
                </a:path>
                <a:path w="581660" h="281939">
                  <a:moveTo>
                    <a:pt x="35117" y="255904"/>
                  </a:moveTo>
                  <a:lnTo>
                    <a:pt x="17932" y="255904"/>
                  </a:lnTo>
                  <a:lnTo>
                    <a:pt x="33995" y="257501"/>
                  </a:lnTo>
                  <a:lnTo>
                    <a:pt x="35117" y="255904"/>
                  </a:lnTo>
                  <a:close/>
                </a:path>
              </a:pathLst>
            </a:custGeom>
            <a:solidFill>
              <a:srgbClr val="5D5555"/>
            </a:solidFill>
          </p:spPr>
          <p:txBody>
            <a:bodyPr wrap="square" lIns="0" tIns="0" rIns="0" bIns="0" rtlCol="0"/>
            <a:lstStyle/>
            <a:p>
              <a:endParaRPr/>
            </a:p>
          </p:txBody>
        </p:sp>
        <p:pic>
          <p:nvPicPr>
            <p:cNvPr id="24" name="object 19"/>
            <p:cNvPicPr/>
            <p:nvPr/>
          </p:nvPicPr>
          <p:blipFill>
            <a:blip r:embed="rId3" cstate="print"/>
            <a:stretch>
              <a:fillRect/>
            </a:stretch>
          </p:blipFill>
          <p:spPr>
            <a:xfrm>
              <a:off x="5960872" y="4683252"/>
              <a:ext cx="697992" cy="420624"/>
            </a:xfrm>
            <a:prstGeom prst="rect">
              <a:avLst/>
            </a:prstGeom>
          </p:spPr>
        </p:pic>
        <p:sp>
          <p:nvSpPr>
            <p:cNvPr id="25" name="object 20"/>
            <p:cNvSpPr/>
            <p:nvPr/>
          </p:nvSpPr>
          <p:spPr>
            <a:xfrm>
              <a:off x="5990958" y="4700587"/>
              <a:ext cx="553720" cy="280035"/>
            </a:xfrm>
            <a:custGeom>
              <a:avLst/>
              <a:gdLst/>
              <a:ahLst/>
              <a:cxnLst/>
              <a:rect l="l" t="t" r="r" b="b"/>
              <a:pathLst>
                <a:path w="553720" h="280035">
                  <a:moveTo>
                    <a:pt x="501337" y="258274"/>
                  </a:moveTo>
                  <a:lnTo>
                    <a:pt x="465670" y="261137"/>
                  </a:lnTo>
                  <a:lnTo>
                    <a:pt x="461810" y="265683"/>
                  </a:lnTo>
                  <a:lnTo>
                    <a:pt x="462635" y="276072"/>
                  </a:lnTo>
                  <a:lnTo>
                    <a:pt x="467182" y="279946"/>
                  </a:lnTo>
                  <a:lnTo>
                    <a:pt x="548779" y="273392"/>
                  </a:lnTo>
                  <a:lnTo>
                    <a:pt x="532752" y="273392"/>
                  </a:lnTo>
                  <a:lnTo>
                    <a:pt x="501337" y="258274"/>
                  </a:lnTo>
                  <a:close/>
                </a:path>
                <a:path w="553720" h="280035">
                  <a:moveTo>
                    <a:pt x="519978" y="256778"/>
                  </a:moveTo>
                  <a:lnTo>
                    <a:pt x="501337" y="258274"/>
                  </a:lnTo>
                  <a:lnTo>
                    <a:pt x="532752" y="273392"/>
                  </a:lnTo>
                  <a:lnTo>
                    <a:pt x="534295" y="270179"/>
                  </a:lnTo>
                  <a:lnTo>
                    <a:pt x="529031" y="270179"/>
                  </a:lnTo>
                  <a:lnTo>
                    <a:pt x="519978" y="256778"/>
                  </a:lnTo>
                  <a:close/>
                </a:path>
                <a:path w="553720" h="280035">
                  <a:moveTo>
                    <a:pt x="499211" y="199898"/>
                  </a:moveTo>
                  <a:lnTo>
                    <a:pt x="490588" y="205727"/>
                  </a:lnTo>
                  <a:lnTo>
                    <a:pt x="489458" y="211594"/>
                  </a:lnTo>
                  <a:lnTo>
                    <a:pt x="509502" y="241268"/>
                  </a:lnTo>
                  <a:lnTo>
                    <a:pt x="540918" y="256387"/>
                  </a:lnTo>
                  <a:lnTo>
                    <a:pt x="532752" y="273392"/>
                  </a:lnTo>
                  <a:lnTo>
                    <a:pt x="548779" y="273392"/>
                  </a:lnTo>
                  <a:lnTo>
                    <a:pt x="553681" y="272999"/>
                  </a:lnTo>
                  <a:lnTo>
                    <a:pt x="505066" y="201028"/>
                  </a:lnTo>
                  <a:lnTo>
                    <a:pt x="499211" y="199898"/>
                  </a:lnTo>
                  <a:close/>
                </a:path>
                <a:path w="553720" h="280035">
                  <a:moveTo>
                    <a:pt x="536079" y="255485"/>
                  </a:moveTo>
                  <a:lnTo>
                    <a:pt x="519978" y="256778"/>
                  </a:lnTo>
                  <a:lnTo>
                    <a:pt x="529031" y="270179"/>
                  </a:lnTo>
                  <a:lnTo>
                    <a:pt x="536079" y="255485"/>
                  </a:lnTo>
                  <a:close/>
                </a:path>
                <a:path w="553720" h="280035">
                  <a:moveTo>
                    <a:pt x="539044" y="255485"/>
                  </a:moveTo>
                  <a:lnTo>
                    <a:pt x="536079" y="255485"/>
                  </a:lnTo>
                  <a:lnTo>
                    <a:pt x="529031" y="270179"/>
                  </a:lnTo>
                  <a:lnTo>
                    <a:pt x="534295" y="270179"/>
                  </a:lnTo>
                  <a:lnTo>
                    <a:pt x="540918" y="256387"/>
                  </a:lnTo>
                  <a:lnTo>
                    <a:pt x="539044" y="255485"/>
                  </a:lnTo>
                  <a:close/>
                </a:path>
                <a:path w="553720" h="280035">
                  <a:moveTo>
                    <a:pt x="8166" y="0"/>
                  </a:moveTo>
                  <a:lnTo>
                    <a:pt x="0" y="17005"/>
                  </a:lnTo>
                  <a:lnTo>
                    <a:pt x="501337" y="258274"/>
                  </a:lnTo>
                  <a:lnTo>
                    <a:pt x="519978" y="256778"/>
                  </a:lnTo>
                  <a:lnTo>
                    <a:pt x="509502" y="241268"/>
                  </a:lnTo>
                  <a:lnTo>
                    <a:pt x="8166" y="0"/>
                  </a:lnTo>
                  <a:close/>
                </a:path>
                <a:path w="553720" h="280035">
                  <a:moveTo>
                    <a:pt x="509502" y="241268"/>
                  </a:moveTo>
                  <a:lnTo>
                    <a:pt x="519978" y="256778"/>
                  </a:lnTo>
                  <a:lnTo>
                    <a:pt x="536079" y="255485"/>
                  </a:lnTo>
                  <a:lnTo>
                    <a:pt x="539044" y="255485"/>
                  </a:lnTo>
                  <a:lnTo>
                    <a:pt x="509502" y="241268"/>
                  </a:lnTo>
                  <a:close/>
                </a:path>
              </a:pathLst>
            </a:custGeom>
            <a:solidFill>
              <a:srgbClr val="5D5555"/>
            </a:solidFill>
          </p:spPr>
          <p:txBody>
            <a:bodyPr wrap="square" lIns="0" tIns="0" rIns="0" bIns="0" rtlCol="0"/>
            <a:lstStyle/>
            <a:p>
              <a:endParaRPr/>
            </a:p>
          </p:txBody>
        </p:sp>
        <p:pic>
          <p:nvPicPr>
            <p:cNvPr id="26" name="object 21"/>
            <p:cNvPicPr/>
            <p:nvPr/>
          </p:nvPicPr>
          <p:blipFill>
            <a:blip r:embed="rId4" cstate="print"/>
            <a:stretch>
              <a:fillRect/>
            </a:stretch>
          </p:blipFill>
          <p:spPr>
            <a:xfrm>
              <a:off x="5878576" y="4692396"/>
              <a:ext cx="231648" cy="411480"/>
            </a:xfrm>
            <a:prstGeom prst="rect">
              <a:avLst/>
            </a:prstGeom>
          </p:spPr>
        </p:pic>
        <p:sp>
          <p:nvSpPr>
            <p:cNvPr id="27" name="object 22"/>
            <p:cNvSpPr/>
            <p:nvPr/>
          </p:nvSpPr>
          <p:spPr>
            <a:xfrm>
              <a:off x="5951321" y="4709096"/>
              <a:ext cx="87630" cy="264795"/>
            </a:xfrm>
            <a:custGeom>
              <a:avLst/>
              <a:gdLst/>
              <a:ahLst/>
              <a:cxnLst/>
              <a:rect l="l" t="t" r="r" b="b"/>
              <a:pathLst>
                <a:path w="87629" h="264795">
                  <a:moveTo>
                    <a:pt x="10502" y="178447"/>
                  </a:moveTo>
                  <a:lnTo>
                    <a:pt x="1511" y="183692"/>
                  </a:lnTo>
                  <a:lnTo>
                    <a:pt x="0" y="189471"/>
                  </a:lnTo>
                  <a:lnTo>
                    <a:pt x="43713" y="264515"/>
                  </a:lnTo>
                  <a:lnTo>
                    <a:pt x="54621" y="245795"/>
                  </a:lnTo>
                  <a:lnTo>
                    <a:pt x="34302" y="245795"/>
                  </a:lnTo>
                  <a:lnTo>
                    <a:pt x="34302" y="210916"/>
                  </a:lnTo>
                  <a:lnTo>
                    <a:pt x="16268" y="179959"/>
                  </a:lnTo>
                  <a:lnTo>
                    <a:pt x="10502" y="178447"/>
                  </a:lnTo>
                  <a:close/>
                </a:path>
                <a:path w="87629" h="264795">
                  <a:moveTo>
                    <a:pt x="34302" y="210916"/>
                  </a:moveTo>
                  <a:lnTo>
                    <a:pt x="34302" y="245795"/>
                  </a:lnTo>
                  <a:lnTo>
                    <a:pt x="53136" y="245795"/>
                  </a:lnTo>
                  <a:lnTo>
                    <a:pt x="53136" y="241046"/>
                  </a:lnTo>
                  <a:lnTo>
                    <a:pt x="35585" y="241046"/>
                  </a:lnTo>
                  <a:lnTo>
                    <a:pt x="43719" y="227082"/>
                  </a:lnTo>
                  <a:lnTo>
                    <a:pt x="34302" y="210916"/>
                  </a:lnTo>
                  <a:close/>
                </a:path>
                <a:path w="87629" h="264795">
                  <a:moveTo>
                    <a:pt x="76936" y="178447"/>
                  </a:moveTo>
                  <a:lnTo>
                    <a:pt x="71170" y="179959"/>
                  </a:lnTo>
                  <a:lnTo>
                    <a:pt x="53136" y="210916"/>
                  </a:lnTo>
                  <a:lnTo>
                    <a:pt x="53136" y="245795"/>
                  </a:lnTo>
                  <a:lnTo>
                    <a:pt x="54621" y="245795"/>
                  </a:lnTo>
                  <a:lnTo>
                    <a:pt x="87439" y="189471"/>
                  </a:lnTo>
                  <a:lnTo>
                    <a:pt x="85928" y="183692"/>
                  </a:lnTo>
                  <a:lnTo>
                    <a:pt x="76936" y="178447"/>
                  </a:lnTo>
                  <a:close/>
                </a:path>
                <a:path w="87629" h="264795">
                  <a:moveTo>
                    <a:pt x="43719" y="227082"/>
                  </a:moveTo>
                  <a:lnTo>
                    <a:pt x="35585" y="241046"/>
                  </a:lnTo>
                  <a:lnTo>
                    <a:pt x="51854" y="241046"/>
                  </a:lnTo>
                  <a:lnTo>
                    <a:pt x="43719" y="227082"/>
                  </a:lnTo>
                  <a:close/>
                </a:path>
                <a:path w="87629" h="264795">
                  <a:moveTo>
                    <a:pt x="53136" y="210916"/>
                  </a:moveTo>
                  <a:lnTo>
                    <a:pt x="43719" y="227082"/>
                  </a:lnTo>
                  <a:lnTo>
                    <a:pt x="51854" y="241046"/>
                  </a:lnTo>
                  <a:lnTo>
                    <a:pt x="53136" y="241046"/>
                  </a:lnTo>
                  <a:lnTo>
                    <a:pt x="53136" y="210916"/>
                  </a:lnTo>
                  <a:close/>
                </a:path>
                <a:path w="87629" h="264795">
                  <a:moveTo>
                    <a:pt x="53136" y="0"/>
                  </a:moveTo>
                  <a:lnTo>
                    <a:pt x="34302" y="0"/>
                  </a:lnTo>
                  <a:lnTo>
                    <a:pt x="34302" y="210916"/>
                  </a:lnTo>
                  <a:lnTo>
                    <a:pt x="43719" y="227082"/>
                  </a:lnTo>
                  <a:lnTo>
                    <a:pt x="53136" y="210916"/>
                  </a:lnTo>
                  <a:lnTo>
                    <a:pt x="53136" y="0"/>
                  </a:lnTo>
                  <a:close/>
                </a:path>
              </a:pathLst>
            </a:custGeom>
            <a:solidFill>
              <a:srgbClr val="5D5555"/>
            </a:solidFill>
          </p:spPr>
          <p:txBody>
            <a:bodyPr wrap="square" lIns="0" tIns="0" rIns="0" bIns="0" rtlCol="0"/>
            <a:lstStyle/>
            <a:p>
              <a:endParaRPr/>
            </a:p>
          </p:txBody>
        </p:sp>
        <p:sp>
          <p:nvSpPr>
            <p:cNvPr id="28" name="object 23"/>
            <p:cNvSpPr/>
            <p:nvPr/>
          </p:nvSpPr>
          <p:spPr>
            <a:xfrm>
              <a:off x="5791835" y="5426430"/>
              <a:ext cx="179705" cy="90805"/>
            </a:xfrm>
            <a:custGeom>
              <a:avLst/>
              <a:gdLst/>
              <a:ahLst/>
              <a:cxnLst/>
              <a:rect l="l" t="t" r="r" b="b"/>
              <a:pathLst>
                <a:path w="179704" h="90804">
                  <a:moveTo>
                    <a:pt x="179514" y="0"/>
                  </a:moveTo>
                  <a:lnTo>
                    <a:pt x="0" y="0"/>
                  </a:lnTo>
                  <a:lnTo>
                    <a:pt x="0" y="90792"/>
                  </a:lnTo>
                  <a:lnTo>
                    <a:pt x="179514" y="90792"/>
                  </a:lnTo>
                  <a:lnTo>
                    <a:pt x="179514" y="0"/>
                  </a:lnTo>
                  <a:close/>
                </a:path>
              </a:pathLst>
            </a:custGeom>
            <a:solidFill>
              <a:srgbClr val="FC5507"/>
            </a:solidFill>
          </p:spPr>
          <p:txBody>
            <a:bodyPr wrap="square" lIns="0" tIns="0" rIns="0" bIns="0" rtlCol="0"/>
            <a:lstStyle/>
            <a:p>
              <a:endParaRPr/>
            </a:p>
          </p:txBody>
        </p:sp>
        <p:sp>
          <p:nvSpPr>
            <p:cNvPr id="29" name="object 24"/>
            <p:cNvSpPr/>
            <p:nvPr/>
          </p:nvSpPr>
          <p:spPr>
            <a:xfrm>
              <a:off x="5791835" y="5426430"/>
              <a:ext cx="179705" cy="90805"/>
            </a:xfrm>
            <a:custGeom>
              <a:avLst/>
              <a:gdLst/>
              <a:ahLst/>
              <a:cxnLst/>
              <a:rect l="l" t="t" r="r" b="b"/>
              <a:pathLst>
                <a:path w="179704" h="90804">
                  <a:moveTo>
                    <a:pt x="0" y="0"/>
                  </a:moveTo>
                  <a:lnTo>
                    <a:pt x="179510" y="0"/>
                  </a:lnTo>
                  <a:lnTo>
                    <a:pt x="179510" y="90792"/>
                  </a:lnTo>
                  <a:lnTo>
                    <a:pt x="0" y="90792"/>
                  </a:lnTo>
                  <a:lnTo>
                    <a:pt x="0" y="0"/>
                  </a:lnTo>
                  <a:close/>
                </a:path>
              </a:pathLst>
            </a:custGeom>
            <a:ln w="18857">
              <a:solidFill>
                <a:srgbClr val="C03F02"/>
              </a:solidFill>
            </a:ln>
          </p:spPr>
          <p:txBody>
            <a:bodyPr wrap="square" lIns="0" tIns="0" rIns="0" bIns="0" rtlCol="0"/>
            <a:lstStyle/>
            <a:p>
              <a:endParaRPr/>
            </a:p>
          </p:txBody>
        </p:sp>
        <p:sp>
          <p:nvSpPr>
            <p:cNvPr id="30" name="object 25"/>
            <p:cNvSpPr/>
            <p:nvPr/>
          </p:nvSpPr>
          <p:spPr>
            <a:xfrm>
              <a:off x="6022822" y="5425948"/>
              <a:ext cx="179705" cy="90805"/>
            </a:xfrm>
            <a:custGeom>
              <a:avLst/>
              <a:gdLst/>
              <a:ahLst/>
              <a:cxnLst/>
              <a:rect l="l" t="t" r="r" b="b"/>
              <a:pathLst>
                <a:path w="179704" h="90804">
                  <a:moveTo>
                    <a:pt x="179514" y="0"/>
                  </a:moveTo>
                  <a:lnTo>
                    <a:pt x="0" y="0"/>
                  </a:lnTo>
                  <a:lnTo>
                    <a:pt x="0" y="90792"/>
                  </a:lnTo>
                  <a:lnTo>
                    <a:pt x="179514" y="90792"/>
                  </a:lnTo>
                  <a:lnTo>
                    <a:pt x="179514" y="0"/>
                  </a:lnTo>
                  <a:close/>
                </a:path>
              </a:pathLst>
            </a:custGeom>
            <a:solidFill>
              <a:srgbClr val="85BD05"/>
            </a:solidFill>
          </p:spPr>
          <p:txBody>
            <a:bodyPr wrap="square" lIns="0" tIns="0" rIns="0" bIns="0" rtlCol="0"/>
            <a:lstStyle/>
            <a:p>
              <a:endParaRPr/>
            </a:p>
          </p:txBody>
        </p:sp>
        <p:sp>
          <p:nvSpPr>
            <p:cNvPr id="31" name="object 26"/>
            <p:cNvSpPr/>
            <p:nvPr/>
          </p:nvSpPr>
          <p:spPr>
            <a:xfrm>
              <a:off x="6022822" y="5425948"/>
              <a:ext cx="179705" cy="90805"/>
            </a:xfrm>
            <a:custGeom>
              <a:avLst/>
              <a:gdLst/>
              <a:ahLst/>
              <a:cxnLst/>
              <a:rect l="l" t="t" r="r" b="b"/>
              <a:pathLst>
                <a:path w="179704" h="90804">
                  <a:moveTo>
                    <a:pt x="0" y="0"/>
                  </a:moveTo>
                  <a:lnTo>
                    <a:pt x="179510" y="0"/>
                  </a:lnTo>
                  <a:lnTo>
                    <a:pt x="179510" y="90792"/>
                  </a:lnTo>
                  <a:lnTo>
                    <a:pt x="0" y="90792"/>
                  </a:lnTo>
                  <a:lnTo>
                    <a:pt x="0" y="0"/>
                  </a:lnTo>
                  <a:close/>
                </a:path>
              </a:pathLst>
            </a:custGeom>
            <a:ln w="18857">
              <a:solidFill>
                <a:srgbClr val="425F03"/>
              </a:solidFill>
            </a:ln>
          </p:spPr>
          <p:txBody>
            <a:bodyPr wrap="square" lIns="0" tIns="0" rIns="0" bIns="0" rtlCol="0"/>
            <a:lstStyle/>
            <a:p>
              <a:endParaRPr/>
            </a:p>
          </p:txBody>
        </p:sp>
        <p:pic>
          <p:nvPicPr>
            <p:cNvPr id="32" name="object 27"/>
            <p:cNvPicPr/>
            <p:nvPr/>
          </p:nvPicPr>
          <p:blipFill>
            <a:blip r:embed="rId5" cstate="print"/>
            <a:stretch>
              <a:fillRect/>
            </a:stretch>
          </p:blipFill>
          <p:spPr>
            <a:xfrm>
              <a:off x="5171440" y="5085588"/>
              <a:ext cx="286512" cy="475488"/>
            </a:xfrm>
            <a:prstGeom prst="rect">
              <a:avLst/>
            </a:prstGeom>
          </p:spPr>
        </p:pic>
        <p:sp>
          <p:nvSpPr>
            <p:cNvPr id="33" name="object 28"/>
            <p:cNvSpPr/>
            <p:nvPr/>
          </p:nvSpPr>
          <p:spPr>
            <a:xfrm>
              <a:off x="5274868" y="5102974"/>
              <a:ext cx="151765" cy="328295"/>
            </a:xfrm>
            <a:custGeom>
              <a:avLst/>
              <a:gdLst/>
              <a:ahLst/>
              <a:cxnLst/>
              <a:rect l="l" t="t" r="r" b="b"/>
              <a:pathLst>
                <a:path w="151764" h="328295">
                  <a:moveTo>
                    <a:pt x="13843" y="235788"/>
                  </a:moveTo>
                  <a:lnTo>
                    <a:pt x="3556" y="237312"/>
                  </a:lnTo>
                  <a:lnTo>
                    <a:pt x="0" y="242100"/>
                  </a:lnTo>
                  <a:lnTo>
                    <a:pt x="12649" y="328053"/>
                  </a:lnTo>
                  <a:lnTo>
                    <a:pt x="30448" y="314198"/>
                  </a:lnTo>
                  <a:lnTo>
                    <a:pt x="28346" y="314198"/>
                  </a:lnTo>
                  <a:lnTo>
                    <a:pt x="10871" y="307174"/>
                  </a:lnTo>
                  <a:lnTo>
                    <a:pt x="23850" y="274807"/>
                  </a:lnTo>
                  <a:lnTo>
                    <a:pt x="18630" y="239356"/>
                  </a:lnTo>
                  <a:lnTo>
                    <a:pt x="13843" y="235788"/>
                  </a:lnTo>
                  <a:close/>
                </a:path>
                <a:path w="151764" h="328295">
                  <a:moveTo>
                    <a:pt x="23850" y="274807"/>
                  </a:moveTo>
                  <a:lnTo>
                    <a:pt x="10871" y="307174"/>
                  </a:lnTo>
                  <a:lnTo>
                    <a:pt x="28346" y="314198"/>
                  </a:lnTo>
                  <a:lnTo>
                    <a:pt x="30307" y="309308"/>
                  </a:lnTo>
                  <a:lnTo>
                    <a:pt x="28930" y="309308"/>
                  </a:lnTo>
                  <a:lnTo>
                    <a:pt x="13830" y="303250"/>
                  </a:lnTo>
                  <a:lnTo>
                    <a:pt x="26576" y="293323"/>
                  </a:lnTo>
                  <a:lnTo>
                    <a:pt x="23850" y="274807"/>
                  </a:lnTo>
                  <a:close/>
                </a:path>
                <a:path w="151764" h="328295">
                  <a:moveTo>
                    <a:pt x="69583" y="259829"/>
                  </a:moveTo>
                  <a:lnTo>
                    <a:pt x="41322" y="281838"/>
                  </a:lnTo>
                  <a:lnTo>
                    <a:pt x="28346" y="314198"/>
                  </a:lnTo>
                  <a:lnTo>
                    <a:pt x="30448" y="314198"/>
                  </a:lnTo>
                  <a:lnTo>
                    <a:pt x="81152" y="274726"/>
                  </a:lnTo>
                  <a:lnTo>
                    <a:pt x="81889" y="268795"/>
                  </a:lnTo>
                  <a:lnTo>
                    <a:pt x="75501" y="260578"/>
                  </a:lnTo>
                  <a:lnTo>
                    <a:pt x="69583" y="259829"/>
                  </a:lnTo>
                  <a:close/>
                </a:path>
                <a:path w="151764" h="328295">
                  <a:moveTo>
                    <a:pt x="26576" y="293323"/>
                  </a:moveTo>
                  <a:lnTo>
                    <a:pt x="13830" y="303250"/>
                  </a:lnTo>
                  <a:lnTo>
                    <a:pt x="28930" y="309308"/>
                  </a:lnTo>
                  <a:lnTo>
                    <a:pt x="26576" y="293323"/>
                  </a:lnTo>
                  <a:close/>
                </a:path>
                <a:path w="151764" h="328295">
                  <a:moveTo>
                    <a:pt x="41322" y="281838"/>
                  </a:moveTo>
                  <a:lnTo>
                    <a:pt x="26576" y="293323"/>
                  </a:lnTo>
                  <a:lnTo>
                    <a:pt x="28930" y="309308"/>
                  </a:lnTo>
                  <a:lnTo>
                    <a:pt x="30307" y="309308"/>
                  </a:lnTo>
                  <a:lnTo>
                    <a:pt x="41322" y="281838"/>
                  </a:lnTo>
                  <a:close/>
                </a:path>
                <a:path w="151764" h="328295">
                  <a:moveTo>
                    <a:pt x="134048" y="0"/>
                  </a:moveTo>
                  <a:lnTo>
                    <a:pt x="23850" y="274807"/>
                  </a:lnTo>
                  <a:lnTo>
                    <a:pt x="26576" y="293323"/>
                  </a:lnTo>
                  <a:lnTo>
                    <a:pt x="41322" y="281838"/>
                  </a:lnTo>
                  <a:lnTo>
                    <a:pt x="151523" y="7035"/>
                  </a:lnTo>
                  <a:lnTo>
                    <a:pt x="134048" y="0"/>
                  </a:lnTo>
                  <a:close/>
                </a:path>
              </a:pathLst>
            </a:custGeom>
            <a:solidFill>
              <a:srgbClr val="5D5555"/>
            </a:solidFill>
          </p:spPr>
          <p:txBody>
            <a:bodyPr wrap="square" lIns="0" tIns="0" rIns="0" bIns="0" rtlCol="0"/>
            <a:lstStyle/>
            <a:p>
              <a:endParaRPr/>
            </a:p>
          </p:txBody>
        </p:sp>
        <p:pic>
          <p:nvPicPr>
            <p:cNvPr id="34" name="object 29"/>
            <p:cNvPicPr/>
            <p:nvPr/>
          </p:nvPicPr>
          <p:blipFill>
            <a:blip r:embed="rId6" cstate="print"/>
            <a:stretch>
              <a:fillRect/>
            </a:stretch>
          </p:blipFill>
          <p:spPr>
            <a:xfrm>
              <a:off x="5378704" y="5088636"/>
              <a:ext cx="256032" cy="472439"/>
            </a:xfrm>
            <a:prstGeom prst="rect">
              <a:avLst/>
            </a:prstGeom>
          </p:spPr>
        </p:pic>
        <p:sp>
          <p:nvSpPr>
            <p:cNvPr id="35" name="object 30"/>
            <p:cNvSpPr/>
            <p:nvPr/>
          </p:nvSpPr>
          <p:spPr>
            <a:xfrm>
              <a:off x="5408663" y="5103685"/>
              <a:ext cx="129539" cy="327025"/>
            </a:xfrm>
            <a:custGeom>
              <a:avLst/>
              <a:gdLst/>
              <a:ahLst/>
              <a:cxnLst/>
              <a:rect l="l" t="t" r="r" b="b"/>
              <a:pathLst>
                <a:path w="129539" h="327025">
                  <a:moveTo>
                    <a:pt x="58534" y="254317"/>
                  </a:moveTo>
                  <a:lnTo>
                    <a:pt x="52565" y="254584"/>
                  </a:lnTo>
                  <a:lnTo>
                    <a:pt x="45554" y="262267"/>
                  </a:lnTo>
                  <a:lnTo>
                    <a:pt x="45821" y="268236"/>
                  </a:lnTo>
                  <a:lnTo>
                    <a:pt x="109867" y="326859"/>
                  </a:lnTo>
                  <a:lnTo>
                    <a:pt x="113325" y="311797"/>
                  </a:lnTo>
                  <a:lnTo>
                    <a:pt x="95313" y="311797"/>
                  </a:lnTo>
                  <a:lnTo>
                    <a:pt x="84947" y="278497"/>
                  </a:lnTo>
                  <a:lnTo>
                    <a:pt x="58534" y="254317"/>
                  </a:lnTo>
                  <a:close/>
                </a:path>
                <a:path w="129539" h="327025">
                  <a:moveTo>
                    <a:pt x="84947" y="278497"/>
                  </a:moveTo>
                  <a:lnTo>
                    <a:pt x="95313" y="311797"/>
                  </a:lnTo>
                  <a:lnTo>
                    <a:pt x="111058" y="306882"/>
                  </a:lnTo>
                  <a:lnTo>
                    <a:pt x="95123" y="306882"/>
                  </a:lnTo>
                  <a:lnTo>
                    <a:pt x="98740" y="291124"/>
                  </a:lnTo>
                  <a:lnTo>
                    <a:pt x="84947" y="278497"/>
                  </a:lnTo>
                  <a:close/>
                </a:path>
                <a:path w="129539" h="327025">
                  <a:moveTo>
                    <a:pt x="116001" y="234784"/>
                  </a:moveTo>
                  <a:lnTo>
                    <a:pt x="110947" y="237959"/>
                  </a:lnTo>
                  <a:lnTo>
                    <a:pt x="102929" y="272881"/>
                  </a:lnTo>
                  <a:lnTo>
                    <a:pt x="113296" y="306184"/>
                  </a:lnTo>
                  <a:lnTo>
                    <a:pt x="95313" y="311797"/>
                  </a:lnTo>
                  <a:lnTo>
                    <a:pt x="113325" y="311797"/>
                  </a:lnTo>
                  <a:lnTo>
                    <a:pt x="129311" y="242188"/>
                  </a:lnTo>
                  <a:lnTo>
                    <a:pt x="126136" y="237121"/>
                  </a:lnTo>
                  <a:lnTo>
                    <a:pt x="116001" y="234784"/>
                  </a:lnTo>
                  <a:close/>
                </a:path>
                <a:path w="129539" h="327025">
                  <a:moveTo>
                    <a:pt x="98740" y="291124"/>
                  </a:moveTo>
                  <a:lnTo>
                    <a:pt x="95123" y="306882"/>
                  </a:lnTo>
                  <a:lnTo>
                    <a:pt x="110655" y="302031"/>
                  </a:lnTo>
                  <a:lnTo>
                    <a:pt x="98740" y="291124"/>
                  </a:lnTo>
                  <a:close/>
                </a:path>
                <a:path w="129539" h="327025">
                  <a:moveTo>
                    <a:pt x="102929" y="272881"/>
                  </a:moveTo>
                  <a:lnTo>
                    <a:pt x="98740" y="291124"/>
                  </a:lnTo>
                  <a:lnTo>
                    <a:pt x="110655" y="302031"/>
                  </a:lnTo>
                  <a:lnTo>
                    <a:pt x="95123" y="306882"/>
                  </a:lnTo>
                  <a:lnTo>
                    <a:pt x="111058" y="306882"/>
                  </a:lnTo>
                  <a:lnTo>
                    <a:pt x="113296" y="306184"/>
                  </a:lnTo>
                  <a:lnTo>
                    <a:pt x="102929" y="272881"/>
                  </a:lnTo>
                  <a:close/>
                </a:path>
                <a:path w="129539" h="327025">
                  <a:moveTo>
                    <a:pt x="17983" y="0"/>
                  </a:moveTo>
                  <a:lnTo>
                    <a:pt x="0" y="5613"/>
                  </a:lnTo>
                  <a:lnTo>
                    <a:pt x="84947" y="278497"/>
                  </a:lnTo>
                  <a:lnTo>
                    <a:pt x="98740" y="291124"/>
                  </a:lnTo>
                  <a:lnTo>
                    <a:pt x="102929" y="272881"/>
                  </a:lnTo>
                  <a:lnTo>
                    <a:pt x="17983" y="0"/>
                  </a:lnTo>
                  <a:close/>
                </a:path>
              </a:pathLst>
            </a:custGeom>
            <a:solidFill>
              <a:srgbClr val="5D5555"/>
            </a:solidFill>
          </p:spPr>
          <p:txBody>
            <a:bodyPr wrap="square" lIns="0" tIns="0" rIns="0" bIns="0" rtlCol="0"/>
            <a:lstStyle/>
            <a:p>
              <a:endParaRPr/>
            </a:p>
          </p:txBody>
        </p:sp>
        <p:pic>
          <p:nvPicPr>
            <p:cNvPr id="36" name="object 31"/>
            <p:cNvPicPr/>
            <p:nvPr/>
          </p:nvPicPr>
          <p:blipFill>
            <a:blip r:embed="rId7" cstate="print"/>
            <a:stretch>
              <a:fillRect/>
            </a:stretch>
          </p:blipFill>
          <p:spPr>
            <a:xfrm>
              <a:off x="5765800" y="5085588"/>
              <a:ext cx="268224" cy="472439"/>
            </a:xfrm>
            <a:prstGeom prst="rect">
              <a:avLst/>
            </a:prstGeom>
          </p:spPr>
        </p:pic>
        <p:sp>
          <p:nvSpPr>
            <p:cNvPr id="37" name="object 32"/>
            <p:cNvSpPr/>
            <p:nvPr/>
          </p:nvSpPr>
          <p:spPr>
            <a:xfrm>
              <a:off x="5865444" y="5103330"/>
              <a:ext cx="139065" cy="323215"/>
            </a:xfrm>
            <a:custGeom>
              <a:avLst/>
              <a:gdLst/>
              <a:ahLst/>
              <a:cxnLst/>
              <a:rect l="l" t="t" r="r" b="b"/>
              <a:pathLst>
                <a:path w="139064" h="323214">
                  <a:moveTo>
                    <a:pt x="13588" y="230898"/>
                  </a:moveTo>
                  <a:lnTo>
                    <a:pt x="3365" y="232841"/>
                  </a:lnTo>
                  <a:lnTo>
                    <a:pt x="0" y="237769"/>
                  </a:lnTo>
                  <a:lnTo>
                    <a:pt x="16128" y="323138"/>
                  </a:lnTo>
                  <a:lnTo>
                    <a:pt x="33243" y="308660"/>
                  </a:lnTo>
                  <a:lnTo>
                    <a:pt x="31267" y="308660"/>
                  </a:lnTo>
                  <a:lnTo>
                    <a:pt x="13512" y="302348"/>
                  </a:lnTo>
                  <a:lnTo>
                    <a:pt x="25165" y="269483"/>
                  </a:lnTo>
                  <a:lnTo>
                    <a:pt x="18516" y="234264"/>
                  </a:lnTo>
                  <a:lnTo>
                    <a:pt x="13588" y="230898"/>
                  </a:lnTo>
                  <a:close/>
                </a:path>
                <a:path w="139064" h="323214">
                  <a:moveTo>
                    <a:pt x="25165" y="269483"/>
                  </a:moveTo>
                  <a:lnTo>
                    <a:pt x="13512" y="302348"/>
                  </a:lnTo>
                  <a:lnTo>
                    <a:pt x="31267" y="308660"/>
                  </a:lnTo>
                  <a:lnTo>
                    <a:pt x="33005" y="303758"/>
                  </a:lnTo>
                  <a:lnTo>
                    <a:pt x="31635" y="303758"/>
                  </a:lnTo>
                  <a:lnTo>
                    <a:pt x="16306" y="298297"/>
                  </a:lnTo>
                  <a:lnTo>
                    <a:pt x="28636" y="287869"/>
                  </a:lnTo>
                  <a:lnTo>
                    <a:pt x="25165" y="269483"/>
                  </a:lnTo>
                  <a:close/>
                </a:path>
                <a:path w="139064" h="323214">
                  <a:moveTo>
                    <a:pt x="70256" y="252666"/>
                  </a:moveTo>
                  <a:lnTo>
                    <a:pt x="42924" y="275784"/>
                  </a:lnTo>
                  <a:lnTo>
                    <a:pt x="31267" y="308660"/>
                  </a:lnTo>
                  <a:lnTo>
                    <a:pt x="33243" y="308660"/>
                  </a:lnTo>
                  <a:lnTo>
                    <a:pt x="82410" y="267068"/>
                  </a:lnTo>
                  <a:lnTo>
                    <a:pt x="82918" y="261112"/>
                  </a:lnTo>
                  <a:lnTo>
                    <a:pt x="76200" y="253161"/>
                  </a:lnTo>
                  <a:lnTo>
                    <a:pt x="70256" y="252666"/>
                  </a:lnTo>
                  <a:close/>
                </a:path>
                <a:path w="139064" h="323214">
                  <a:moveTo>
                    <a:pt x="28636" y="287869"/>
                  </a:moveTo>
                  <a:lnTo>
                    <a:pt x="16306" y="298297"/>
                  </a:lnTo>
                  <a:lnTo>
                    <a:pt x="31635" y="303758"/>
                  </a:lnTo>
                  <a:lnTo>
                    <a:pt x="28636" y="287869"/>
                  </a:lnTo>
                  <a:close/>
                </a:path>
                <a:path w="139064" h="323214">
                  <a:moveTo>
                    <a:pt x="42924" y="275784"/>
                  </a:moveTo>
                  <a:lnTo>
                    <a:pt x="28636" y="287869"/>
                  </a:lnTo>
                  <a:lnTo>
                    <a:pt x="31635" y="303758"/>
                  </a:lnTo>
                  <a:lnTo>
                    <a:pt x="33005" y="303758"/>
                  </a:lnTo>
                  <a:lnTo>
                    <a:pt x="42924" y="275784"/>
                  </a:lnTo>
                  <a:close/>
                </a:path>
                <a:path w="139064" h="323214">
                  <a:moveTo>
                    <a:pt x="120713" y="0"/>
                  </a:moveTo>
                  <a:lnTo>
                    <a:pt x="25165" y="269483"/>
                  </a:lnTo>
                  <a:lnTo>
                    <a:pt x="28636" y="287869"/>
                  </a:lnTo>
                  <a:lnTo>
                    <a:pt x="42924" y="275784"/>
                  </a:lnTo>
                  <a:lnTo>
                    <a:pt x="138468" y="6311"/>
                  </a:lnTo>
                  <a:lnTo>
                    <a:pt x="120713" y="0"/>
                  </a:lnTo>
                  <a:close/>
                </a:path>
              </a:pathLst>
            </a:custGeom>
            <a:solidFill>
              <a:srgbClr val="5D5555"/>
            </a:solidFill>
          </p:spPr>
          <p:txBody>
            <a:bodyPr wrap="square" lIns="0" tIns="0" rIns="0" bIns="0" rtlCol="0"/>
            <a:lstStyle/>
            <a:p>
              <a:endParaRPr/>
            </a:p>
          </p:txBody>
        </p:sp>
        <p:pic>
          <p:nvPicPr>
            <p:cNvPr id="38" name="object 33"/>
            <p:cNvPicPr/>
            <p:nvPr/>
          </p:nvPicPr>
          <p:blipFill>
            <a:blip r:embed="rId8" cstate="print"/>
            <a:stretch>
              <a:fillRect/>
            </a:stretch>
          </p:blipFill>
          <p:spPr>
            <a:xfrm>
              <a:off x="5954776" y="5085588"/>
              <a:ext cx="274320" cy="469392"/>
            </a:xfrm>
            <a:prstGeom prst="rect">
              <a:avLst/>
            </a:prstGeom>
          </p:spPr>
        </p:pic>
        <p:sp>
          <p:nvSpPr>
            <p:cNvPr id="39" name="object 34"/>
            <p:cNvSpPr/>
            <p:nvPr/>
          </p:nvSpPr>
          <p:spPr>
            <a:xfrm>
              <a:off x="5986195" y="5103228"/>
              <a:ext cx="141605" cy="323215"/>
            </a:xfrm>
            <a:custGeom>
              <a:avLst/>
              <a:gdLst/>
              <a:ahLst/>
              <a:cxnLst/>
              <a:rect l="l" t="t" r="r" b="b"/>
              <a:pathLst>
                <a:path w="141604" h="323214">
                  <a:moveTo>
                    <a:pt x="71437" y="252920"/>
                  </a:moveTo>
                  <a:lnTo>
                    <a:pt x="65506" y="253491"/>
                  </a:lnTo>
                  <a:lnTo>
                    <a:pt x="58889" y="261518"/>
                  </a:lnTo>
                  <a:lnTo>
                    <a:pt x="59461" y="267462"/>
                  </a:lnTo>
                  <a:lnTo>
                    <a:pt x="126390" y="322757"/>
                  </a:lnTo>
                  <a:lnTo>
                    <a:pt x="128917" y="308457"/>
                  </a:lnTo>
                  <a:lnTo>
                    <a:pt x="111099" y="308457"/>
                  </a:lnTo>
                  <a:lnTo>
                    <a:pt x="99057" y="275731"/>
                  </a:lnTo>
                  <a:lnTo>
                    <a:pt x="71437" y="252920"/>
                  </a:lnTo>
                  <a:close/>
                </a:path>
                <a:path w="141604" h="323214">
                  <a:moveTo>
                    <a:pt x="99057" y="275731"/>
                  </a:moveTo>
                  <a:lnTo>
                    <a:pt x="111099" y="308457"/>
                  </a:lnTo>
                  <a:lnTo>
                    <a:pt x="124366" y="303555"/>
                  </a:lnTo>
                  <a:lnTo>
                    <a:pt x="110655" y="303555"/>
                  </a:lnTo>
                  <a:lnTo>
                    <a:pt x="113468" y="287632"/>
                  </a:lnTo>
                  <a:lnTo>
                    <a:pt x="99057" y="275731"/>
                  </a:lnTo>
                  <a:close/>
                </a:path>
                <a:path w="141604" h="323214">
                  <a:moveTo>
                    <a:pt x="127850" y="230492"/>
                  </a:moveTo>
                  <a:lnTo>
                    <a:pt x="122961" y="233908"/>
                  </a:lnTo>
                  <a:lnTo>
                    <a:pt x="116724" y="269204"/>
                  </a:lnTo>
                  <a:lnTo>
                    <a:pt x="128765" y="301929"/>
                  </a:lnTo>
                  <a:lnTo>
                    <a:pt x="111099" y="308457"/>
                  </a:lnTo>
                  <a:lnTo>
                    <a:pt x="128917" y="308457"/>
                  </a:lnTo>
                  <a:lnTo>
                    <a:pt x="141516" y="237197"/>
                  </a:lnTo>
                  <a:lnTo>
                    <a:pt x="138099" y="232308"/>
                  </a:lnTo>
                  <a:lnTo>
                    <a:pt x="127850" y="230492"/>
                  </a:lnTo>
                  <a:close/>
                </a:path>
                <a:path w="141604" h="323214">
                  <a:moveTo>
                    <a:pt x="113468" y="287632"/>
                  </a:moveTo>
                  <a:lnTo>
                    <a:pt x="110655" y="303555"/>
                  </a:lnTo>
                  <a:lnTo>
                    <a:pt x="125920" y="297916"/>
                  </a:lnTo>
                  <a:lnTo>
                    <a:pt x="113468" y="287632"/>
                  </a:lnTo>
                  <a:close/>
                </a:path>
                <a:path w="141604" h="323214">
                  <a:moveTo>
                    <a:pt x="116724" y="269204"/>
                  </a:moveTo>
                  <a:lnTo>
                    <a:pt x="113468" y="287632"/>
                  </a:lnTo>
                  <a:lnTo>
                    <a:pt x="125920" y="297916"/>
                  </a:lnTo>
                  <a:lnTo>
                    <a:pt x="110655" y="303555"/>
                  </a:lnTo>
                  <a:lnTo>
                    <a:pt x="124366" y="303555"/>
                  </a:lnTo>
                  <a:lnTo>
                    <a:pt x="128765" y="301929"/>
                  </a:lnTo>
                  <a:lnTo>
                    <a:pt x="116724" y="269204"/>
                  </a:lnTo>
                  <a:close/>
                </a:path>
                <a:path w="141604" h="323214">
                  <a:moveTo>
                    <a:pt x="17678" y="0"/>
                  </a:moveTo>
                  <a:lnTo>
                    <a:pt x="0" y="6527"/>
                  </a:lnTo>
                  <a:lnTo>
                    <a:pt x="99057" y="275731"/>
                  </a:lnTo>
                  <a:lnTo>
                    <a:pt x="113468" y="287632"/>
                  </a:lnTo>
                  <a:lnTo>
                    <a:pt x="116724" y="269204"/>
                  </a:lnTo>
                  <a:lnTo>
                    <a:pt x="17678" y="0"/>
                  </a:lnTo>
                  <a:close/>
                </a:path>
              </a:pathLst>
            </a:custGeom>
            <a:solidFill>
              <a:srgbClr val="5D5555"/>
            </a:solidFill>
          </p:spPr>
          <p:txBody>
            <a:bodyPr wrap="square" lIns="0" tIns="0" rIns="0" bIns="0" rtlCol="0"/>
            <a:lstStyle/>
            <a:p>
              <a:endParaRPr/>
            </a:p>
          </p:txBody>
        </p:sp>
        <p:pic>
          <p:nvPicPr>
            <p:cNvPr id="40" name="object 35"/>
            <p:cNvPicPr/>
            <p:nvPr/>
          </p:nvPicPr>
          <p:blipFill>
            <a:blip r:embed="rId9" cstate="print"/>
            <a:stretch>
              <a:fillRect/>
            </a:stretch>
          </p:blipFill>
          <p:spPr>
            <a:xfrm>
              <a:off x="6338824" y="5088636"/>
              <a:ext cx="246888" cy="472439"/>
            </a:xfrm>
            <a:prstGeom prst="rect">
              <a:avLst/>
            </a:prstGeom>
          </p:spPr>
        </p:pic>
        <p:sp>
          <p:nvSpPr>
            <p:cNvPr id="41" name="object 36"/>
            <p:cNvSpPr/>
            <p:nvPr/>
          </p:nvSpPr>
          <p:spPr>
            <a:xfrm>
              <a:off x="6432715" y="5103977"/>
              <a:ext cx="121285" cy="327025"/>
            </a:xfrm>
            <a:custGeom>
              <a:avLst/>
              <a:gdLst/>
              <a:ahLst/>
              <a:cxnLst/>
              <a:rect l="l" t="t" r="r" b="b"/>
              <a:pathLst>
                <a:path w="121284" h="327025">
                  <a:moveTo>
                    <a:pt x="13055" y="235064"/>
                  </a:moveTo>
                  <a:lnTo>
                    <a:pt x="2997" y="237718"/>
                  </a:lnTo>
                  <a:lnTo>
                    <a:pt x="0" y="242874"/>
                  </a:lnTo>
                  <a:lnTo>
                    <a:pt x="22123" y="326897"/>
                  </a:lnTo>
                  <a:lnTo>
                    <a:pt x="38026" y="311378"/>
                  </a:lnTo>
                  <a:lnTo>
                    <a:pt x="36182" y="311378"/>
                  </a:lnTo>
                  <a:lnTo>
                    <a:pt x="18034" y="306336"/>
                  </a:lnTo>
                  <a:lnTo>
                    <a:pt x="27336" y="272720"/>
                  </a:lnTo>
                  <a:lnTo>
                    <a:pt x="18211" y="238074"/>
                  </a:lnTo>
                  <a:lnTo>
                    <a:pt x="13055" y="235064"/>
                  </a:lnTo>
                  <a:close/>
                </a:path>
                <a:path w="121284" h="327025">
                  <a:moveTo>
                    <a:pt x="27336" y="272720"/>
                  </a:moveTo>
                  <a:lnTo>
                    <a:pt x="18034" y="306336"/>
                  </a:lnTo>
                  <a:lnTo>
                    <a:pt x="36182" y="311378"/>
                  </a:lnTo>
                  <a:lnTo>
                    <a:pt x="37546" y="306450"/>
                  </a:lnTo>
                  <a:lnTo>
                    <a:pt x="36220" y="306450"/>
                  </a:lnTo>
                  <a:lnTo>
                    <a:pt x="20535" y="302107"/>
                  </a:lnTo>
                  <a:lnTo>
                    <a:pt x="32103" y="290821"/>
                  </a:lnTo>
                  <a:lnTo>
                    <a:pt x="27336" y="272720"/>
                  </a:lnTo>
                  <a:close/>
                </a:path>
                <a:path w="121284" h="327025">
                  <a:moveTo>
                    <a:pt x="71120" y="252755"/>
                  </a:moveTo>
                  <a:lnTo>
                    <a:pt x="45484" y="277766"/>
                  </a:lnTo>
                  <a:lnTo>
                    <a:pt x="36182" y="311378"/>
                  </a:lnTo>
                  <a:lnTo>
                    <a:pt x="38026" y="311378"/>
                  </a:lnTo>
                  <a:lnTo>
                    <a:pt x="84264" y="266255"/>
                  </a:lnTo>
                  <a:lnTo>
                    <a:pt x="84340" y="260286"/>
                  </a:lnTo>
                  <a:lnTo>
                    <a:pt x="77088" y="252831"/>
                  </a:lnTo>
                  <a:lnTo>
                    <a:pt x="71120" y="252755"/>
                  </a:lnTo>
                  <a:close/>
                </a:path>
                <a:path w="121284" h="327025">
                  <a:moveTo>
                    <a:pt x="32103" y="290821"/>
                  </a:moveTo>
                  <a:lnTo>
                    <a:pt x="20535" y="302107"/>
                  </a:lnTo>
                  <a:lnTo>
                    <a:pt x="36220" y="306450"/>
                  </a:lnTo>
                  <a:lnTo>
                    <a:pt x="32103" y="290821"/>
                  </a:lnTo>
                  <a:close/>
                </a:path>
                <a:path w="121284" h="327025">
                  <a:moveTo>
                    <a:pt x="45484" y="277766"/>
                  </a:moveTo>
                  <a:lnTo>
                    <a:pt x="32103" y="290821"/>
                  </a:lnTo>
                  <a:lnTo>
                    <a:pt x="36220" y="306450"/>
                  </a:lnTo>
                  <a:lnTo>
                    <a:pt x="37546" y="306450"/>
                  </a:lnTo>
                  <a:lnTo>
                    <a:pt x="45484" y="277766"/>
                  </a:lnTo>
                  <a:close/>
                </a:path>
                <a:path w="121284" h="327025">
                  <a:moveTo>
                    <a:pt x="102806" y="0"/>
                  </a:moveTo>
                  <a:lnTo>
                    <a:pt x="27336" y="272720"/>
                  </a:lnTo>
                  <a:lnTo>
                    <a:pt x="32103" y="290821"/>
                  </a:lnTo>
                  <a:lnTo>
                    <a:pt x="45484" y="277766"/>
                  </a:lnTo>
                  <a:lnTo>
                    <a:pt x="120967" y="5029"/>
                  </a:lnTo>
                  <a:lnTo>
                    <a:pt x="102806" y="0"/>
                  </a:lnTo>
                  <a:close/>
                </a:path>
              </a:pathLst>
            </a:custGeom>
            <a:solidFill>
              <a:srgbClr val="5D5555"/>
            </a:solidFill>
          </p:spPr>
          <p:txBody>
            <a:bodyPr wrap="square" lIns="0" tIns="0" rIns="0" bIns="0" rtlCol="0"/>
            <a:lstStyle/>
            <a:p>
              <a:endParaRPr/>
            </a:p>
          </p:txBody>
        </p:sp>
        <p:pic>
          <p:nvPicPr>
            <p:cNvPr id="42" name="object 37"/>
            <p:cNvPicPr/>
            <p:nvPr/>
          </p:nvPicPr>
          <p:blipFill>
            <a:blip r:embed="rId10" cstate="print"/>
            <a:stretch>
              <a:fillRect/>
            </a:stretch>
          </p:blipFill>
          <p:spPr>
            <a:xfrm>
              <a:off x="6506464" y="5085588"/>
              <a:ext cx="316992" cy="475488"/>
            </a:xfrm>
            <a:prstGeom prst="rect">
              <a:avLst/>
            </a:prstGeom>
          </p:spPr>
        </p:pic>
        <p:sp>
          <p:nvSpPr>
            <p:cNvPr id="43" name="object 38"/>
            <p:cNvSpPr/>
            <p:nvPr/>
          </p:nvSpPr>
          <p:spPr>
            <a:xfrm>
              <a:off x="6536182" y="5102250"/>
              <a:ext cx="177165" cy="328295"/>
            </a:xfrm>
            <a:custGeom>
              <a:avLst/>
              <a:gdLst/>
              <a:ahLst/>
              <a:cxnLst/>
              <a:rect l="l" t="t" r="r" b="b"/>
              <a:pathLst>
                <a:path w="177165" h="328295">
                  <a:moveTo>
                    <a:pt x="108724" y="265099"/>
                  </a:moveTo>
                  <a:lnTo>
                    <a:pt x="102895" y="266344"/>
                  </a:lnTo>
                  <a:lnTo>
                    <a:pt x="97218" y="275069"/>
                  </a:lnTo>
                  <a:lnTo>
                    <a:pt x="98450" y="280911"/>
                  </a:lnTo>
                  <a:lnTo>
                    <a:pt x="171196" y="328294"/>
                  </a:lnTo>
                  <a:lnTo>
                    <a:pt x="171970" y="315810"/>
                  </a:lnTo>
                  <a:lnTo>
                    <a:pt x="154381" y="315810"/>
                  </a:lnTo>
                  <a:lnTo>
                    <a:pt x="138724" y="284642"/>
                  </a:lnTo>
                  <a:lnTo>
                    <a:pt x="108724" y="265099"/>
                  </a:lnTo>
                  <a:close/>
                </a:path>
                <a:path w="177165" h="328295">
                  <a:moveTo>
                    <a:pt x="138724" y="284642"/>
                  </a:moveTo>
                  <a:lnTo>
                    <a:pt x="154381" y="315810"/>
                  </a:lnTo>
                  <a:lnTo>
                    <a:pt x="163953" y="310984"/>
                  </a:lnTo>
                  <a:lnTo>
                    <a:pt x="153390" y="310984"/>
                  </a:lnTo>
                  <a:lnTo>
                    <a:pt x="154392" y="294849"/>
                  </a:lnTo>
                  <a:lnTo>
                    <a:pt x="138724" y="284642"/>
                  </a:lnTo>
                  <a:close/>
                </a:path>
                <a:path w="177165" h="328295">
                  <a:moveTo>
                    <a:pt x="162242" y="236448"/>
                  </a:moveTo>
                  <a:lnTo>
                    <a:pt x="157772" y="240410"/>
                  </a:lnTo>
                  <a:lnTo>
                    <a:pt x="155552" y="276160"/>
                  </a:lnTo>
                  <a:lnTo>
                    <a:pt x="171208" y="307327"/>
                  </a:lnTo>
                  <a:lnTo>
                    <a:pt x="154381" y="315810"/>
                  </a:lnTo>
                  <a:lnTo>
                    <a:pt x="171970" y="315810"/>
                  </a:lnTo>
                  <a:lnTo>
                    <a:pt x="176580" y="241579"/>
                  </a:lnTo>
                  <a:lnTo>
                    <a:pt x="172631" y="237096"/>
                  </a:lnTo>
                  <a:lnTo>
                    <a:pt x="162242" y="236448"/>
                  </a:lnTo>
                  <a:close/>
                </a:path>
                <a:path w="177165" h="328295">
                  <a:moveTo>
                    <a:pt x="154392" y="294849"/>
                  </a:moveTo>
                  <a:lnTo>
                    <a:pt x="153390" y="310984"/>
                  </a:lnTo>
                  <a:lnTo>
                    <a:pt x="167932" y="303669"/>
                  </a:lnTo>
                  <a:lnTo>
                    <a:pt x="154392" y="294849"/>
                  </a:lnTo>
                  <a:close/>
                </a:path>
                <a:path w="177165" h="328295">
                  <a:moveTo>
                    <a:pt x="155552" y="276160"/>
                  </a:moveTo>
                  <a:lnTo>
                    <a:pt x="154392" y="294849"/>
                  </a:lnTo>
                  <a:lnTo>
                    <a:pt x="167932" y="303669"/>
                  </a:lnTo>
                  <a:lnTo>
                    <a:pt x="153390" y="310984"/>
                  </a:lnTo>
                  <a:lnTo>
                    <a:pt x="163953" y="310984"/>
                  </a:lnTo>
                  <a:lnTo>
                    <a:pt x="171208" y="307327"/>
                  </a:lnTo>
                  <a:lnTo>
                    <a:pt x="155552" y="276160"/>
                  </a:lnTo>
                  <a:close/>
                </a:path>
                <a:path w="177165" h="328295">
                  <a:moveTo>
                    <a:pt x="16827" y="0"/>
                  </a:moveTo>
                  <a:lnTo>
                    <a:pt x="0" y="8483"/>
                  </a:lnTo>
                  <a:lnTo>
                    <a:pt x="138724" y="284642"/>
                  </a:lnTo>
                  <a:lnTo>
                    <a:pt x="154392" y="294849"/>
                  </a:lnTo>
                  <a:lnTo>
                    <a:pt x="155552" y="276160"/>
                  </a:lnTo>
                  <a:lnTo>
                    <a:pt x="16827" y="0"/>
                  </a:lnTo>
                  <a:close/>
                </a:path>
              </a:pathLst>
            </a:custGeom>
            <a:solidFill>
              <a:srgbClr val="5D5555"/>
            </a:solidFill>
          </p:spPr>
          <p:txBody>
            <a:bodyPr wrap="square" lIns="0" tIns="0" rIns="0" bIns="0" rtlCol="0"/>
            <a:lstStyle/>
            <a:p>
              <a:endParaRPr/>
            </a:p>
          </p:txBody>
        </p:sp>
        <p:sp>
          <p:nvSpPr>
            <p:cNvPr id="44" name="object 39"/>
            <p:cNvSpPr/>
            <p:nvPr/>
          </p:nvSpPr>
          <p:spPr>
            <a:xfrm>
              <a:off x="5197779" y="5430990"/>
              <a:ext cx="179705" cy="90805"/>
            </a:xfrm>
            <a:custGeom>
              <a:avLst/>
              <a:gdLst/>
              <a:ahLst/>
              <a:cxnLst/>
              <a:rect l="l" t="t" r="r" b="b"/>
              <a:pathLst>
                <a:path w="179704" h="90804">
                  <a:moveTo>
                    <a:pt x="179501" y="0"/>
                  </a:moveTo>
                  <a:lnTo>
                    <a:pt x="0" y="0"/>
                  </a:lnTo>
                  <a:lnTo>
                    <a:pt x="0" y="90792"/>
                  </a:lnTo>
                  <a:lnTo>
                    <a:pt x="179501" y="90792"/>
                  </a:lnTo>
                  <a:lnTo>
                    <a:pt x="179501" y="0"/>
                  </a:lnTo>
                  <a:close/>
                </a:path>
              </a:pathLst>
            </a:custGeom>
            <a:solidFill>
              <a:srgbClr val="FC5507"/>
            </a:solidFill>
          </p:spPr>
          <p:txBody>
            <a:bodyPr wrap="square" lIns="0" tIns="0" rIns="0" bIns="0" rtlCol="0"/>
            <a:lstStyle/>
            <a:p>
              <a:endParaRPr/>
            </a:p>
          </p:txBody>
        </p:sp>
        <p:sp>
          <p:nvSpPr>
            <p:cNvPr id="45" name="object 40"/>
            <p:cNvSpPr/>
            <p:nvPr/>
          </p:nvSpPr>
          <p:spPr>
            <a:xfrm>
              <a:off x="5197779" y="5430990"/>
              <a:ext cx="179705" cy="90805"/>
            </a:xfrm>
            <a:custGeom>
              <a:avLst/>
              <a:gdLst/>
              <a:ahLst/>
              <a:cxnLst/>
              <a:rect l="l" t="t" r="r" b="b"/>
              <a:pathLst>
                <a:path w="179704" h="90804">
                  <a:moveTo>
                    <a:pt x="0" y="0"/>
                  </a:moveTo>
                  <a:lnTo>
                    <a:pt x="179510" y="0"/>
                  </a:lnTo>
                  <a:lnTo>
                    <a:pt x="179510" y="90792"/>
                  </a:lnTo>
                  <a:lnTo>
                    <a:pt x="0" y="90792"/>
                  </a:lnTo>
                  <a:lnTo>
                    <a:pt x="0" y="0"/>
                  </a:lnTo>
                  <a:close/>
                </a:path>
              </a:pathLst>
            </a:custGeom>
            <a:ln w="18857">
              <a:solidFill>
                <a:srgbClr val="C03F02"/>
              </a:solidFill>
            </a:ln>
          </p:spPr>
          <p:txBody>
            <a:bodyPr wrap="square" lIns="0" tIns="0" rIns="0" bIns="0" rtlCol="0"/>
            <a:lstStyle/>
            <a:p>
              <a:endParaRPr/>
            </a:p>
          </p:txBody>
        </p:sp>
        <p:sp>
          <p:nvSpPr>
            <p:cNvPr id="46" name="object 41"/>
            <p:cNvSpPr/>
            <p:nvPr/>
          </p:nvSpPr>
          <p:spPr>
            <a:xfrm>
              <a:off x="5428754" y="5430507"/>
              <a:ext cx="179705" cy="90805"/>
            </a:xfrm>
            <a:custGeom>
              <a:avLst/>
              <a:gdLst/>
              <a:ahLst/>
              <a:cxnLst/>
              <a:rect l="l" t="t" r="r" b="b"/>
              <a:pathLst>
                <a:path w="179704" h="90804">
                  <a:moveTo>
                    <a:pt x="179514" y="0"/>
                  </a:moveTo>
                  <a:lnTo>
                    <a:pt x="0" y="0"/>
                  </a:lnTo>
                  <a:lnTo>
                    <a:pt x="0" y="90792"/>
                  </a:lnTo>
                  <a:lnTo>
                    <a:pt x="179514" y="90792"/>
                  </a:lnTo>
                  <a:lnTo>
                    <a:pt x="179514" y="0"/>
                  </a:lnTo>
                  <a:close/>
                </a:path>
              </a:pathLst>
            </a:custGeom>
            <a:solidFill>
              <a:srgbClr val="85BD05"/>
            </a:solidFill>
          </p:spPr>
          <p:txBody>
            <a:bodyPr wrap="square" lIns="0" tIns="0" rIns="0" bIns="0" rtlCol="0"/>
            <a:lstStyle/>
            <a:p>
              <a:endParaRPr/>
            </a:p>
          </p:txBody>
        </p:sp>
        <p:sp>
          <p:nvSpPr>
            <p:cNvPr id="47" name="object 42"/>
            <p:cNvSpPr/>
            <p:nvPr/>
          </p:nvSpPr>
          <p:spPr>
            <a:xfrm>
              <a:off x="5428754" y="5430507"/>
              <a:ext cx="179705" cy="90805"/>
            </a:xfrm>
            <a:custGeom>
              <a:avLst/>
              <a:gdLst/>
              <a:ahLst/>
              <a:cxnLst/>
              <a:rect l="l" t="t" r="r" b="b"/>
              <a:pathLst>
                <a:path w="179704" h="90804">
                  <a:moveTo>
                    <a:pt x="0" y="0"/>
                  </a:moveTo>
                  <a:lnTo>
                    <a:pt x="179510" y="0"/>
                  </a:lnTo>
                  <a:lnTo>
                    <a:pt x="179510" y="90792"/>
                  </a:lnTo>
                  <a:lnTo>
                    <a:pt x="0" y="90792"/>
                  </a:lnTo>
                  <a:lnTo>
                    <a:pt x="0" y="0"/>
                  </a:lnTo>
                  <a:close/>
                </a:path>
              </a:pathLst>
            </a:custGeom>
            <a:ln w="18857">
              <a:solidFill>
                <a:srgbClr val="425F03"/>
              </a:solidFill>
            </a:ln>
          </p:spPr>
          <p:txBody>
            <a:bodyPr wrap="square" lIns="0" tIns="0" rIns="0" bIns="0" rtlCol="0"/>
            <a:lstStyle/>
            <a:p>
              <a:endParaRPr/>
            </a:p>
          </p:txBody>
        </p:sp>
        <p:sp>
          <p:nvSpPr>
            <p:cNvPr id="48" name="object 43"/>
            <p:cNvSpPr/>
            <p:nvPr/>
          </p:nvSpPr>
          <p:spPr>
            <a:xfrm>
              <a:off x="6365087" y="5430824"/>
              <a:ext cx="179705" cy="90805"/>
            </a:xfrm>
            <a:custGeom>
              <a:avLst/>
              <a:gdLst/>
              <a:ahLst/>
              <a:cxnLst/>
              <a:rect l="l" t="t" r="r" b="b"/>
              <a:pathLst>
                <a:path w="179704" h="90804">
                  <a:moveTo>
                    <a:pt x="179514" y="0"/>
                  </a:moveTo>
                  <a:lnTo>
                    <a:pt x="0" y="0"/>
                  </a:lnTo>
                  <a:lnTo>
                    <a:pt x="0" y="90792"/>
                  </a:lnTo>
                  <a:lnTo>
                    <a:pt x="179514" y="90792"/>
                  </a:lnTo>
                  <a:lnTo>
                    <a:pt x="179514" y="0"/>
                  </a:lnTo>
                  <a:close/>
                </a:path>
              </a:pathLst>
            </a:custGeom>
            <a:solidFill>
              <a:srgbClr val="85BD05"/>
            </a:solidFill>
          </p:spPr>
          <p:txBody>
            <a:bodyPr wrap="square" lIns="0" tIns="0" rIns="0" bIns="0" rtlCol="0"/>
            <a:lstStyle/>
            <a:p>
              <a:endParaRPr/>
            </a:p>
          </p:txBody>
        </p:sp>
        <p:sp>
          <p:nvSpPr>
            <p:cNvPr id="49" name="object 44"/>
            <p:cNvSpPr/>
            <p:nvPr/>
          </p:nvSpPr>
          <p:spPr>
            <a:xfrm>
              <a:off x="6365087" y="5430824"/>
              <a:ext cx="179705" cy="90805"/>
            </a:xfrm>
            <a:custGeom>
              <a:avLst/>
              <a:gdLst/>
              <a:ahLst/>
              <a:cxnLst/>
              <a:rect l="l" t="t" r="r" b="b"/>
              <a:pathLst>
                <a:path w="179704" h="90804">
                  <a:moveTo>
                    <a:pt x="0" y="0"/>
                  </a:moveTo>
                  <a:lnTo>
                    <a:pt x="179510" y="0"/>
                  </a:lnTo>
                  <a:lnTo>
                    <a:pt x="179510" y="90792"/>
                  </a:lnTo>
                  <a:lnTo>
                    <a:pt x="0" y="90792"/>
                  </a:lnTo>
                  <a:lnTo>
                    <a:pt x="0" y="0"/>
                  </a:lnTo>
                  <a:close/>
                </a:path>
              </a:pathLst>
            </a:custGeom>
            <a:ln w="18857">
              <a:solidFill>
                <a:srgbClr val="425F03"/>
              </a:solidFill>
            </a:ln>
          </p:spPr>
          <p:txBody>
            <a:bodyPr wrap="square" lIns="0" tIns="0" rIns="0" bIns="0" rtlCol="0"/>
            <a:lstStyle/>
            <a:p>
              <a:endParaRPr/>
            </a:p>
          </p:txBody>
        </p:sp>
        <p:sp>
          <p:nvSpPr>
            <p:cNvPr id="50" name="object 45"/>
            <p:cNvSpPr/>
            <p:nvPr/>
          </p:nvSpPr>
          <p:spPr>
            <a:xfrm>
              <a:off x="6617601" y="5430507"/>
              <a:ext cx="179705" cy="90805"/>
            </a:xfrm>
            <a:custGeom>
              <a:avLst/>
              <a:gdLst/>
              <a:ahLst/>
              <a:cxnLst/>
              <a:rect l="l" t="t" r="r" b="b"/>
              <a:pathLst>
                <a:path w="179704" h="90804">
                  <a:moveTo>
                    <a:pt x="179514" y="0"/>
                  </a:moveTo>
                  <a:lnTo>
                    <a:pt x="0" y="0"/>
                  </a:lnTo>
                  <a:lnTo>
                    <a:pt x="0" y="90792"/>
                  </a:lnTo>
                  <a:lnTo>
                    <a:pt x="179514" y="90792"/>
                  </a:lnTo>
                  <a:lnTo>
                    <a:pt x="179514" y="0"/>
                  </a:lnTo>
                  <a:close/>
                </a:path>
              </a:pathLst>
            </a:custGeom>
            <a:solidFill>
              <a:srgbClr val="FC5507"/>
            </a:solidFill>
          </p:spPr>
          <p:txBody>
            <a:bodyPr wrap="square" lIns="0" tIns="0" rIns="0" bIns="0" rtlCol="0"/>
            <a:lstStyle/>
            <a:p>
              <a:endParaRPr/>
            </a:p>
          </p:txBody>
        </p:sp>
        <p:sp>
          <p:nvSpPr>
            <p:cNvPr id="51" name="object 46"/>
            <p:cNvSpPr/>
            <p:nvPr/>
          </p:nvSpPr>
          <p:spPr>
            <a:xfrm>
              <a:off x="6617601" y="5430507"/>
              <a:ext cx="179705" cy="90805"/>
            </a:xfrm>
            <a:custGeom>
              <a:avLst/>
              <a:gdLst/>
              <a:ahLst/>
              <a:cxnLst/>
              <a:rect l="l" t="t" r="r" b="b"/>
              <a:pathLst>
                <a:path w="179704" h="90804">
                  <a:moveTo>
                    <a:pt x="0" y="0"/>
                  </a:moveTo>
                  <a:lnTo>
                    <a:pt x="179510" y="0"/>
                  </a:lnTo>
                  <a:lnTo>
                    <a:pt x="179510" y="90792"/>
                  </a:lnTo>
                  <a:lnTo>
                    <a:pt x="0" y="90792"/>
                  </a:lnTo>
                  <a:lnTo>
                    <a:pt x="0" y="0"/>
                  </a:lnTo>
                  <a:close/>
                </a:path>
              </a:pathLst>
            </a:custGeom>
            <a:ln w="18857">
              <a:solidFill>
                <a:srgbClr val="C03F02"/>
              </a:solidFill>
            </a:ln>
          </p:spPr>
          <p:txBody>
            <a:bodyPr wrap="square" lIns="0" tIns="0" rIns="0" bIns="0" rtlCol="0"/>
            <a:lstStyle/>
            <a:p>
              <a:endParaRPr/>
            </a:p>
          </p:txBody>
        </p:sp>
        <p:sp>
          <p:nvSpPr>
            <p:cNvPr id="52" name="object 47"/>
            <p:cNvSpPr/>
            <p:nvPr/>
          </p:nvSpPr>
          <p:spPr>
            <a:xfrm>
              <a:off x="5748134" y="4576165"/>
              <a:ext cx="494030" cy="133350"/>
            </a:xfrm>
            <a:custGeom>
              <a:avLst/>
              <a:gdLst/>
              <a:ahLst/>
              <a:cxnLst/>
              <a:rect l="l" t="t" r="r" b="b"/>
              <a:pathLst>
                <a:path w="494029" h="133350">
                  <a:moveTo>
                    <a:pt x="246900" y="0"/>
                  </a:moveTo>
                  <a:lnTo>
                    <a:pt x="0" y="66471"/>
                  </a:lnTo>
                  <a:lnTo>
                    <a:pt x="246900" y="132930"/>
                  </a:lnTo>
                  <a:lnTo>
                    <a:pt x="493814" y="66471"/>
                  </a:lnTo>
                  <a:lnTo>
                    <a:pt x="246900" y="0"/>
                  </a:lnTo>
                  <a:close/>
                </a:path>
              </a:pathLst>
            </a:custGeom>
            <a:solidFill>
              <a:srgbClr val="B0007E"/>
            </a:solidFill>
          </p:spPr>
          <p:txBody>
            <a:bodyPr wrap="square" lIns="0" tIns="0" rIns="0" bIns="0" rtlCol="0"/>
            <a:lstStyle/>
            <a:p>
              <a:endParaRPr/>
            </a:p>
          </p:txBody>
        </p:sp>
        <p:sp>
          <p:nvSpPr>
            <p:cNvPr id="53" name="object 48"/>
            <p:cNvSpPr/>
            <p:nvPr/>
          </p:nvSpPr>
          <p:spPr>
            <a:xfrm>
              <a:off x="5748134" y="4576165"/>
              <a:ext cx="494030" cy="133350"/>
            </a:xfrm>
            <a:custGeom>
              <a:avLst/>
              <a:gdLst/>
              <a:ahLst/>
              <a:cxnLst/>
              <a:rect l="l" t="t" r="r" b="b"/>
              <a:pathLst>
                <a:path w="494029" h="133350">
                  <a:moveTo>
                    <a:pt x="0" y="66461"/>
                  </a:moveTo>
                  <a:lnTo>
                    <a:pt x="246909" y="0"/>
                  </a:lnTo>
                  <a:lnTo>
                    <a:pt x="493819" y="66461"/>
                  </a:lnTo>
                  <a:lnTo>
                    <a:pt x="246909" y="132923"/>
                  </a:lnTo>
                  <a:lnTo>
                    <a:pt x="0" y="66461"/>
                  </a:lnTo>
                  <a:close/>
                </a:path>
              </a:pathLst>
            </a:custGeom>
            <a:ln w="18860">
              <a:solidFill>
                <a:srgbClr val="84005F"/>
              </a:solidFill>
            </a:ln>
          </p:spPr>
          <p:txBody>
            <a:bodyPr wrap="square" lIns="0" tIns="0" rIns="0" bIns="0" rtlCol="0"/>
            <a:lstStyle/>
            <a:p>
              <a:endParaRPr/>
            </a:p>
          </p:txBody>
        </p:sp>
      </p:grpSp>
      <p:sp>
        <p:nvSpPr>
          <p:cNvPr id="56" name="object 5"/>
          <p:cNvSpPr txBox="1"/>
          <p:nvPr/>
        </p:nvSpPr>
        <p:spPr>
          <a:xfrm>
            <a:off x="3956172" y="5663932"/>
            <a:ext cx="5204280" cy="836769"/>
          </a:xfrm>
          <a:prstGeom prst="rect">
            <a:avLst/>
          </a:prstGeom>
          <a:solidFill>
            <a:srgbClr val="B0007E"/>
          </a:solidFill>
          <a:ln w="18861">
            <a:solidFill>
              <a:srgbClr val="80005B"/>
            </a:solidFill>
          </a:ln>
        </p:spPr>
        <p:txBody>
          <a:bodyPr vert="horz" wrap="square" lIns="0" tIns="33148" rIns="0" bIns="0" rtlCol="0">
            <a:spAutoFit/>
          </a:bodyPr>
          <a:lstStyle/>
          <a:p>
            <a:pPr marL="92464">
              <a:spcBef>
                <a:spcPts val="261"/>
              </a:spcBef>
              <a:tabLst>
                <a:tab pos="1348575" algn="l"/>
              </a:tabLst>
            </a:pPr>
            <a:r>
              <a:rPr sz="2610" dirty="0">
                <a:solidFill>
                  <a:srgbClr val="FFFFFF"/>
                </a:solidFill>
                <a:latin typeface="Arial"/>
                <a:cs typeface="Arial"/>
              </a:rPr>
              <a:t>Error</a:t>
            </a:r>
            <a:r>
              <a:rPr sz="2610" spc="103" dirty="0">
                <a:solidFill>
                  <a:srgbClr val="FFFFFF"/>
                </a:solidFill>
                <a:latin typeface="Arial"/>
                <a:cs typeface="Arial"/>
              </a:rPr>
              <a:t> </a:t>
            </a:r>
            <a:r>
              <a:rPr sz="2610" spc="172" dirty="0">
                <a:solidFill>
                  <a:srgbClr val="FFFFFF"/>
                </a:solidFill>
                <a:latin typeface="Arial"/>
                <a:cs typeface="Arial"/>
              </a:rPr>
              <a:t>=</a:t>
            </a:r>
            <a:r>
              <a:rPr sz="2610" dirty="0">
                <a:solidFill>
                  <a:srgbClr val="FFFFFF"/>
                </a:solidFill>
                <a:latin typeface="Arial"/>
                <a:cs typeface="Arial"/>
              </a:rPr>
              <a:t>	</a:t>
            </a:r>
            <a:r>
              <a:rPr sz="2610" u="sng" dirty="0">
                <a:solidFill>
                  <a:srgbClr val="FFFFFF"/>
                </a:solidFill>
                <a:uFill>
                  <a:solidFill>
                    <a:srgbClr val="FFFFFF"/>
                  </a:solidFill>
                </a:uFill>
                <a:latin typeface="Arial"/>
                <a:cs typeface="Arial"/>
              </a:rPr>
              <a:t> </a:t>
            </a:r>
            <a:r>
              <a:rPr sz="2610" u="sng" spc="419" dirty="0">
                <a:solidFill>
                  <a:srgbClr val="FFFFFF"/>
                </a:solidFill>
                <a:uFill>
                  <a:solidFill>
                    <a:srgbClr val="FFFFFF"/>
                  </a:solidFill>
                </a:uFill>
                <a:latin typeface="Arial"/>
                <a:cs typeface="Arial"/>
              </a:rPr>
              <a:t>#</a:t>
            </a:r>
            <a:r>
              <a:rPr sz="2610" u="sng" spc="172" dirty="0">
                <a:solidFill>
                  <a:srgbClr val="FFFFFF"/>
                </a:solidFill>
                <a:uFill>
                  <a:solidFill>
                    <a:srgbClr val="FFFFFF"/>
                  </a:solidFill>
                </a:uFill>
                <a:latin typeface="Arial"/>
                <a:cs typeface="Arial"/>
              </a:rPr>
              <a:t> </a:t>
            </a:r>
            <a:r>
              <a:rPr sz="2610" u="sng" spc="89" dirty="0">
                <a:solidFill>
                  <a:srgbClr val="FFFFFF"/>
                </a:solidFill>
                <a:uFill>
                  <a:solidFill>
                    <a:srgbClr val="FFFFFF"/>
                  </a:solidFill>
                </a:uFill>
                <a:latin typeface="Arial"/>
                <a:cs typeface="Arial"/>
              </a:rPr>
              <a:t>incorrect </a:t>
            </a:r>
            <a:r>
              <a:rPr sz="2610" u="sng" spc="62" dirty="0">
                <a:solidFill>
                  <a:srgbClr val="FFFFFF"/>
                </a:solidFill>
                <a:uFill>
                  <a:solidFill>
                    <a:srgbClr val="FFFFFF"/>
                  </a:solidFill>
                </a:uFill>
                <a:latin typeface="Arial"/>
                <a:cs typeface="Arial"/>
              </a:rPr>
              <a:t>predictions</a:t>
            </a:r>
            <a:endParaRPr sz="2610" dirty="0">
              <a:latin typeface="Arial"/>
              <a:cs typeface="Arial"/>
            </a:endParaRPr>
          </a:p>
          <a:p>
            <a:pPr marL="2447672">
              <a:spcBef>
                <a:spcPts val="34"/>
              </a:spcBef>
            </a:pPr>
            <a:r>
              <a:rPr sz="2610" spc="419" dirty="0">
                <a:solidFill>
                  <a:srgbClr val="FFFFFF"/>
                </a:solidFill>
                <a:latin typeface="Arial"/>
                <a:cs typeface="Arial"/>
              </a:rPr>
              <a:t>#</a:t>
            </a:r>
            <a:r>
              <a:rPr sz="2610" spc="14" dirty="0">
                <a:solidFill>
                  <a:srgbClr val="FFFFFF"/>
                </a:solidFill>
                <a:latin typeface="Arial"/>
                <a:cs typeface="Arial"/>
              </a:rPr>
              <a:t> </a:t>
            </a:r>
            <a:r>
              <a:rPr sz="2610" spc="-14" dirty="0">
                <a:solidFill>
                  <a:srgbClr val="FFFFFF"/>
                </a:solidFill>
                <a:latin typeface="Arial"/>
                <a:cs typeface="Arial"/>
              </a:rPr>
              <a:t>examples</a:t>
            </a:r>
            <a:endParaRPr sz="2610" dirty="0">
              <a:latin typeface="Arial"/>
              <a:cs typeface="Arial"/>
            </a:endParaRPr>
          </a:p>
        </p:txBody>
      </p:sp>
      <p:sp>
        <p:nvSpPr>
          <p:cNvPr id="57" name="object 3"/>
          <p:cNvSpPr txBox="1"/>
          <p:nvPr/>
        </p:nvSpPr>
        <p:spPr>
          <a:xfrm>
            <a:off x="405945" y="1975609"/>
            <a:ext cx="3795478" cy="294615"/>
          </a:xfrm>
          <a:prstGeom prst="rect">
            <a:avLst/>
          </a:prstGeom>
        </p:spPr>
        <p:txBody>
          <a:bodyPr vert="horz" wrap="square" lIns="0" tIns="17446" rIns="0" bIns="0" rtlCol="0">
            <a:spAutoFit/>
          </a:bodyPr>
          <a:lstStyle/>
          <a:p>
            <a:pPr marL="17446">
              <a:spcBef>
                <a:spcPts val="137"/>
              </a:spcBef>
            </a:pPr>
            <a:r>
              <a:rPr spc="-27" dirty="0">
                <a:latin typeface="Arial"/>
                <a:cs typeface="Arial"/>
              </a:rPr>
              <a:t>Assume</a:t>
            </a:r>
            <a:r>
              <a:rPr spc="-41" dirty="0">
                <a:latin typeface="Arial"/>
                <a:cs typeface="Arial"/>
              </a:rPr>
              <a:t> </a:t>
            </a:r>
            <a:r>
              <a:rPr spc="69" dirty="0">
                <a:solidFill>
                  <a:srgbClr val="B0007E"/>
                </a:solidFill>
                <a:latin typeface="Arial"/>
                <a:cs typeface="Arial"/>
              </a:rPr>
              <a:t>N</a:t>
            </a:r>
            <a:r>
              <a:rPr spc="-55" dirty="0">
                <a:solidFill>
                  <a:srgbClr val="B0007E"/>
                </a:solidFill>
                <a:latin typeface="Arial"/>
                <a:cs typeface="Arial"/>
              </a:rPr>
              <a:t> </a:t>
            </a:r>
            <a:r>
              <a:rPr spc="199" dirty="0">
                <a:latin typeface="Arial"/>
                <a:cs typeface="Arial"/>
              </a:rPr>
              <a:t>=</a:t>
            </a:r>
            <a:r>
              <a:rPr spc="-55" dirty="0">
                <a:latin typeface="Arial"/>
                <a:cs typeface="Arial"/>
              </a:rPr>
              <a:t> </a:t>
            </a:r>
            <a:r>
              <a:rPr dirty="0">
                <a:latin typeface="Arial"/>
                <a:cs typeface="Arial"/>
              </a:rPr>
              <a:t>40,</a:t>
            </a:r>
            <a:r>
              <a:rPr spc="-41" dirty="0">
                <a:latin typeface="Arial"/>
                <a:cs typeface="Arial"/>
              </a:rPr>
              <a:t> </a:t>
            </a:r>
            <a:r>
              <a:rPr dirty="0">
                <a:latin typeface="Arial"/>
                <a:cs typeface="Arial"/>
              </a:rPr>
              <a:t>3</a:t>
            </a:r>
            <a:r>
              <a:rPr spc="-48" dirty="0">
                <a:latin typeface="Arial"/>
                <a:cs typeface="Arial"/>
              </a:rPr>
              <a:t> </a:t>
            </a:r>
            <a:r>
              <a:rPr spc="-14" dirty="0">
                <a:latin typeface="Arial"/>
                <a:cs typeface="Arial"/>
              </a:rPr>
              <a:t>features</a:t>
            </a:r>
            <a:endParaRPr dirty="0">
              <a:latin typeface="Arial"/>
              <a:cs typeface="Arial"/>
            </a:endParaRPr>
          </a:p>
        </p:txBody>
      </p:sp>
    </p:spTree>
    <p:extLst>
      <p:ext uri="{BB962C8B-B14F-4D97-AF65-F5344CB8AC3E}">
        <p14:creationId xmlns:p14="http://schemas.microsoft.com/office/powerpoint/2010/main" val="276209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Shafait: AI &amp; Machine Learning</a:t>
            </a:r>
            <a:endParaRPr lang="en-AU" dirty="0"/>
          </a:p>
        </p:txBody>
      </p:sp>
      <p:sp>
        <p:nvSpPr>
          <p:cNvPr id="5" name="Slide Number Placeholder 4"/>
          <p:cNvSpPr>
            <a:spLocks noGrp="1"/>
          </p:cNvSpPr>
          <p:nvPr>
            <p:ph type="sldNum" sz="quarter" idx="4"/>
          </p:nvPr>
        </p:nvSpPr>
        <p:spPr/>
        <p:txBody>
          <a:bodyPr/>
          <a:lstStyle/>
          <a:p>
            <a:pPr algn="l"/>
            <a:r>
              <a:rPr lang="en-AU" b="1" smtClean="0">
                <a:sym typeface="Symbol"/>
              </a:rPr>
              <a:t> </a:t>
            </a:r>
            <a:fld id="{CEA3B86A-D8D9-41B4-AC9E-71B6F5E22BD6}" type="slidenum">
              <a:rPr lang="en-AU" smtClean="0">
                <a:cs typeface="Times New Roman" pitchFamily="18" charset="0"/>
              </a:rPr>
              <a:pPr algn="l"/>
              <a:t>25</a:t>
            </a:fld>
            <a:endParaRPr lang="en-AU" dirty="0">
              <a:cs typeface="Times New Roman" pitchFamily="18" charset="0"/>
            </a:endParaRPr>
          </a:p>
        </p:txBody>
      </p:sp>
      <p:sp>
        <p:nvSpPr>
          <p:cNvPr id="6" name="Date Placeholder 5"/>
          <p:cNvSpPr>
            <a:spLocks noGrp="1"/>
          </p:cNvSpPr>
          <p:nvPr>
            <p:ph type="dt" sz="half" idx="2"/>
          </p:nvPr>
        </p:nvSpPr>
        <p:spPr/>
        <p:txBody>
          <a:bodyPr/>
          <a:lstStyle/>
          <a:p>
            <a:fld id="{CB5D8D6A-36B0-421B-A183-C31787BDF922}" type="datetime1">
              <a:rPr lang="en-US" smtClean="0"/>
              <a:t>8/5/2024</a:t>
            </a:fld>
            <a:endParaRPr lang="en-AU" dirty="0"/>
          </a:p>
        </p:txBody>
      </p:sp>
      <p:pic>
        <p:nvPicPr>
          <p:cNvPr id="43" name="Picture 42"/>
          <p:cNvPicPr>
            <a:picLocks noChangeAspect="1"/>
          </p:cNvPicPr>
          <p:nvPr/>
        </p:nvPicPr>
        <p:blipFill>
          <a:blip r:embed="rId2"/>
          <a:stretch>
            <a:fillRect/>
          </a:stretch>
        </p:blipFill>
        <p:spPr>
          <a:xfrm>
            <a:off x="379835" y="822841"/>
            <a:ext cx="8494749" cy="4597818"/>
          </a:xfrm>
          <a:prstGeom prst="rect">
            <a:avLst/>
          </a:prstGeom>
        </p:spPr>
      </p:pic>
      <p:pic>
        <p:nvPicPr>
          <p:cNvPr id="44" name="Picture 43"/>
          <p:cNvPicPr>
            <a:picLocks noChangeAspect="1"/>
          </p:cNvPicPr>
          <p:nvPr/>
        </p:nvPicPr>
        <p:blipFill>
          <a:blip r:embed="rId3"/>
          <a:stretch>
            <a:fillRect/>
          </a:stretch>
        </p:blipFill>
        <p:spPr>
          <a:xfrm>
            <a:off x="4769500" y="5418137"/>
            <a:ext cx="3362325" cy="1238250"/>
          </a:xfrm>
          <a:prstGeom prst="rect">
            <a:avLst/>
          </a:prstGeom>
        </p:spPr>
      </p:pic>
    </p:spTree>
    <p:extLst>
      <p:ext uri="{BB962C8B-B14F-4D97-AF65-F5344CB8AC3E}">
        <p14:creationId xmlns:p14="http://schemas.microsoft.com/office/powerpoint/2010/main" val="119648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Shafait: AI &amp; Machine Learning</a:t>
            </a:r>
            <a:endParaRPr lang="en-AU" dirty="0"/>
          </a:p>
        </p:txBody>
      </p:sp>
      <p:sp>
        <p:nvSpPr>
          <p:cNvPr id="5" name="Slide Number Placeholder 4"/>
          <p:cNvSpPr>
            <a:spLocks noGrp="1"/>
          </p:cNvSpPr>
          <p:nvPr>
            <p:ph type="sldNum" sz="quarter" idx="4"/>
          </p:nvPr>
        </p:nvSpPr>
        <p:spPr/>
        <p:txBody>
          <a:bodyPr/>
          <a:lstStyle/>
          <a:p>
            <a:pPr algn="l"/>
            <a:r>
              <a:rPr lang="en-AU" b="1" smtClean="0">
                <a:sym typeface="Symbol"/>
              </a:rPr>
              <a:t> </a:t>
            </a:r>
            <a:fld id="{CEA3B86A-D8D9-41B4-AC9E-71B6F5E22BD6}" type="slidenum">
              <a:rPr lang="en-AU" smtClean="0">
                <a:cs typeface="Times New Roman" pitchFamily="18" charset="0"/>
              </a:rPr>
              <a:pPr algn="l"/>
              <a:t>26</a:t>
            </a:fld>
            <a:endParaRPr lang="en-AU" dirty="0">
              <a:cs typeface="Times New Roman" pitchFamily="18" charset="0"/>
            </a:endParaRPr>
          </a:p>
        </p:txBody>
      </p:sp>
      <p:sp>
        <p:nvSpPr>
          <p:cNvPr id="6" name="Date Placeholder 5"/>
          <p:cNvSpPr>
            <a:spLocks noGrp="1"/>
          </p:cNvSpPr>
          <p:nvPr>
            <p:ph type="dt" sz="half" idx="2"/>
          </p:nvPr>
        </p:nvSpPr>
        <p:spPr/>
        <p:txBody>
          <a:bodyPr/>
          <a:lstStyle/>
          <a:p>
            <a:fld id="{CB5D8D6A-36B0-421B-A183-C31787BDF922}" type="datetime1">
              <a:rPr lang="en-US" smtClean="0"/>
              <a:t>8/5/2024</a:t>
            </a:fld>
            <a:endParaRPr lang="en-AU" dirty="0"/>
          </a:p>
        </p:txBody>
      </p:sp>
      <p:pic>
        <p:nvPicPr>
          <p:cNvPr id="7" name="Picture 6"/>
          <p:cNvPicPr>
            <a:picLocks noChangeAspect="1"/>
          </p:cNvPicPr>
          <p:nvPr/>
        </p:nvPicPr>
        <p:blipFill>
          <a:blip r:embed="rId2"/>
          <a:stretch>
            <a:fillRect/>
          </a:stretch>
        </p:blipFill>
        <p:spPr>
          <a:xfrm>
            <a:off x="323528" y="1052736"/>
            <a:ext cx="6552728" cy="5447818"/>
          </a:xfrm>
          <a:prstGeom prst="rect">
            <a:avLst/>
          </a:prstGeom>
        </p:spPr>
      </p:pic>
    </p:spTree>
    <p:extLst>
      <p:ext uri="{BB962C8B-B14F-4D97-AF65-F5344CB8AC3E}">
        <p14:creationId xmlns:p14="http://schemas.microsoft.com/office/powerpoint/2010/main" val="17560344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Decision Trees – Avoiding overfitting</a:t>
            </a:r>
          </a:p>
        </p:txBody>
      </p:sp>
      <p:sp>
        <p:nvSpPr>
          <p:cNvPr id="6" name="Content Placeholder 5"/>
          <p:cNvSpPr>
            <a:spLocks noGrp="1"/>
          </p:cNvSpPr>
          <p:nvPr>
            <p:ph idx="1"/>
          </p:nvPr>
        </p:nvSpPr>
        <p:spPr/>
        <p:txBody>
          <a:bodyPr>
            <a:normAutofit/>
          </a:bodyPr>
          <a:lstStyle/>
          <a:p>
            <a:r>
              <a:rPr lang="en-US" dirty="0"/>
              <a:t>Deep trees over-fit on the training data</a:t>
            </a:r>
          </a:p>
          <a:p>
            <a:r>
              <a:rPr lang="en-US" dirty="0"/>
              <a:t>Do not generalize well on new (unseen) data</a:t>
            </a:r>
          </a:p>
          <a:p>
            <a:r>
              <a:rPr lang="en-US" dirty="0"/>
              <a:t>Pruning is done to avoid over-fitting</a:t>
            </a:r>
          </a:p>
          <a:p>
            <a:pPr lvl="1"/>
            <a:r>
              <a:rPr lang="en-US" dirty="0"/>
              <a:t>Remove leaf nodes that have a high value of p-chance</a:t>
            </a:r>
          </a:p>
          <a:p>
            <a:pPr lvl="1"/>
            <a:r>
              <a:rPr lang="en-US" dirty="0"/>
              <a:t>p-chance determined through statistics (e.g. Chi-Squared Test)</a:t>
            </a:r>
          </a:p>
          <a:p>
            <a:r>
              <a:rPr lang="en-US" dirty="0"/>
              <a:t>Another way is to randomize learning, which is the principle behind Random Forests</a:t>
            </a:r>
          </a:p>
        </p:txBody>
      </p:sp>
      <p:sp>
        <p:nvSpPr>
          <p:cNvPr id="4" name="Slide Number Placeholder 3"/>
          <p:cNvSpPr>
            <a:spLocks noGrp="1"/>
          </p:cNvSpPr>
          <p:nvPr>
            <p:ph type="sldNum" sz="quarter" idx="4"/>
          </p:nvPr>
        </p:nvSpPr>
        <p:spPr/>
        <p:txBody>
          <a:bodyPr/>
          <a:lstStyle/>
          <a:p>
            <a:fld id="{E9F01FFC-0287-7E41-9708-A427EB01488A}" type="slidenum">
              <a:rPr lang="de-DE" smtClean="0"/>
              <a:pPr/>
              <a:t>27</a:t>
            </a:fld>
            <a:endParaRPr lang="de-DE"/>
          </a:p>
        </p:txBody>
      </p:sp>
      <p:sp>
        <p:nvSpPr>
          <p:cNvPr id="3" name="Date Placeholder 2"/>
          <p:cNvSpPr>
            <a:spLocks noGrp="1"/>
          </p:cNvSpPr>
          <p:nvPr>
            <p:ph type="dt" sz="half" idx="2"/>
          </p:nvPr>
        </p:nvSpPr>
        <p:spPr/>
        <p:txBody>
          <a:bodyPr/>
          <a:lstStyle/>
          <a:p>
            <a:fld id="{DA90F3D4-2186-4942-93ED-179B0FF14D86}" type="datetime1">
              <a:rPr lang="en-US" smtClean="0"/>
              <a:t>8/5/2024</a:t>
            </a:fld>
            <a:endParaRPr lang="en-US"/>
          </a:p>
        </p:txBody>
      </p:sp>
    </p:spTree>
    <p:extLst>
      <p:ext uri="{BB962C8B-B14F-4D97-AF65-F5344CB8AC3E}">
        <p14:creationId xmlns:p14="http://schemas.microsoft.com/office/powerpoint/2010/main" val="39822766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1026"/>
          <p:cNvPicPr>
            <a:picLocks noChangeAspect="1" noChangeArrowheads="1"/>
          </p:cNvPicPr>
          <p:nvPr/>
        </p:nvPicPr>
        <p:blipFill>
          <a:blip r:embed="rId3">
            <a:lum bright="70000"/>
            <a:grayscl/>
          </a:blip>
          <a:srcRect/>
          <a:stretch>
            <a:fillRect/>
          </a:stretch>
        </p:blipFill>
        <p:spPr bwMode="auto">
          <a:xfrm>
            <a:off x="639763" y="2500314"/>
            <a:ext cx="5618161" cy="3308349"/>
          </a:xfrm>
          <a:prstGeom prst="rect">
            <a:avLst/>
          </a:prstGeom>
          <a:noFill/>
          <a:ln w="9525">
            <a:noFill/>
            <a:miter lim="800000"/>
            <a:headEnd/>
            <a:tailEnd/>
          </a:ln>
        </p:spPr>
      </p:pic>
      <p:sp>
        <p:nvSpPr>
          <p:cNvPr id="164867" name="Rectangle 1027"/>
          <p:cNvSpPr>
            <a:spLocks noGrp="1" noChangeArrowheads="1"/>
          </p:cNvSpPr>
          <p:nvPr>
            <p:ph type="title" idx="4294967295"/>
          </p:nvPr>
        </p:nvSpPr>
        <p:spPr/>
        <p:txBody>
          <a:bodyPr/>
          <a:lstStyle/>
          <a:p>
            <a:pPr eaLnBrk="1" hangingPunct="1"/>
            <a:r>
              <a:rPr lang="de-DE">
                <a:ea typeface="ＭＳ Ｐゴシック" pitchFamily="-112" charset="-128"/>
                <a:cs typeface="ＭＳ Ｐゴシック" pitchFamily="-112" charset="-128"/>
              </a:rPr>
              <a:t> </a:t>
            </a:r>
          </a:p>
        </p:txBody>
      </p:sp>
      <p:grpSp>
        <p:nvGrpSpPr>
          <p:cNvPr id="2" name="Group 1028"/>
          <p:cNvGrpSpPr>
            <a:grpSpLocks/>
          </p:cNvGrpSpPr>
          <p:nvPr/>
        </p:nvGrpSpPr>
        <p:grpSpPr bwMode="auto">
          <a:xfrm>
            <a:off x="3324225" y="5270507"/>
            <a:ext cx="2490788" cy="231776"/>
            <a:chOff x="219" y="779"/>
            <a:chExt cx="1569" cy="146"/>
          </a:xfrm>
        </p:grpSpPr>
        <p:sp>
          <p:nvSpPr>
            <p:cNvPr id="164870" name="Rectangle 1029"/>
            <p:cNvSpPr>
              <a:spLocks noChangeArrowheads="1"/>
            </p:cNvSpPr>
            <p:nvPr/>
          </p:nvSpPr>
          <p:spPr bwMode="auto">
            <a:xfrm>
              <a:off x="219" y="779"/>
              <a:ext cx="1569" cy="126"/>
            </a:xfrm>
            <a:prstGeom prst="rect">
              <a:avLst/>
            </a:prstGeom>
            <a:noFill/>
            <a:ln w="12700">
              <a:noFill/>
              <a:miter lim="800000"/>
              <a:headEnd/>
              <a:tailEnd/>
            </a:ln>
          </p:spPr>
          <p:txBody>
            <a:bodyPr>
              <a:prstTxWarp prst="textNoShape">
                <a:avLst/>
              </a:prstTxWarp>
              <a:spAutoFit/>
            </a:bodyPr>
            <a:lstStyle/>
            <a:p>
              <a:pPr defTabSz="761887"/>
              <a:endParaRPr lang="de-DE" sz="700" b="1">
                <a:solidFill>
                  <a:srgbClr val="0019A8"/>
                </a:solidFill>
              </a:endParaRPr>
            </a:p>
          </p:txBody>
        </p:sp>
        <p:sp>
          <p:nvSpPr>
            <p:cNvPr id="164871" name="Rectangle 1030"/>
            <p:cNvSpPr>
              <a:spLocks noChangeArrowheads="1"/>
            </p:cNvSpPr>
            <p:nvPr/>
          </p:nvSpPr>
          <p:spPr bwMode="auto">
            <a:xfrm>
              <a:off x="1564" y="780"/>
              <a:ext cx="144" cy="145"/>
            </a:xfrm>
            <a:prstGeom prst="rect">
              <a:avLst/>
            </a:prstGeom>
            <a:noFill/>
            <a:ln w="12700">
              <a:noFill/>
              <a:miter lim="800000"/>
              <a:headEnd/>
              <a:tailEnd/>
            </a:ln>
          </p:spPr>
          <p:txBody>
            <a:bodyPr>
              <a:prstTxWarp prst="textNoShape">
                <a:avLst/>
              </a:prstTxWarp>
              <a:spAutoFit/>
            </a:bodyPr>
            <a:lstStyle/>
            <a:p>
              <a:pPr defTabSz="761887"/>
              <a:endParaRPr lang="de-DE" sz="900" b="1">
                <a:solidFill>
                  <a:srgbClr val="0019A8"/>
                </a:solidFill>
              </a:endParaRPr>
            </a:p>
          </p:txBody>
        </p:sp>
      </p:grpSp>
      <p:sp>
        <p:nvSpPr>
          <p:cNvPr id="164869" name="Rectangle 1031"/>
          <p:cNvSpPr>
            <a:spLocks noChangeArrowheads="1"/>
          </p:cNvSpPr>
          <p:nvPr/>
        </p:nvSpPr>
        <p:spPr bwMode="auto">
          <a:xfrm>
            <a:off x="1019174" y="2661916"/>
            <a:ext cx="8124826" cy="1055118"/>
          </a:xfrm>
          <a:prstGeom prst="rect">
            <a:avLst/>
          </a:prstGeom>
          <a:noFill/>
          <a:ln w="12700">
            <a:noFill/>
            <a:miter lim="800000"/>
            <a:headEnd/>
            <a:tailEnd/>
          </a:ln>
        </p:spPr>
        <p:txBody>
          <a:bodyPr wrap="none" lIns="19121" tIns="27089" rIns="19121" bIns="27089">
            <a:prstTxWarp prst="textNoShape">
              <a:avLst/>
            </a:prstTxWarp>
          </a:bodyPr>
          <a:lstStyle/>
          <a:p>
            <a:pPr algn="r" defTabSz="765062">
              <a:tabLst>
                <a:tab pos="357136" algn="l"/>
                <a:tab pos="714269" algn="l"/>
                <a:tab pos="1084104" algn="l"/>
              </a:tabLst>
            </a:pPr>
            <a:r>
              <a:rPr lang="en-US" sz="5500" b="1" dirty="0">
                <a:solidFill>
                  <a:schemeClr val="bg1">
                    <a:lumMod val="50000"/>
                  </a:schemeClr>
                </a:solidFill>
              </a:rPr>
              <a:t>Randomized Learning</a:t>
            </a:r>
          </a:p>
          <a:p>
            <a:pPr algn="r" defTabSz="765062">
              <a:tabLst>
                <a:tab pos="357136" algn="l"/>
                <a:tab pos="714269" algn="l"/>
                <a:tab pos="1084104" algn="l"/>
              </a:tabLst>
            </a:pPr>
            <a:endParaRPr lang="en-US" sz="5500" b="1" dirty="0">
              <a:solidFill>
                <a:schemeClr val="bg2"/>
              </a:solidFill>
            </a:endParaRPr>
          </a:p>
          <a:p>
            <a:pPr algn="r" defTabSz="765062">
              <a:tabLst>
                <a:tab pos="357136" algn="l"/>
                <a:tab pos="714269" algn="l"/>
                <a:tab pos="1084104" algn="l"/>
              </a:tabLst>
            </a:pPr>
            <a:endParaRPr lang="en-US" sz="5500" b="1" dirty="0">
              <a:solidFill>
                <a:schemeClr val="bg2"/>
              </a:solidFill>
            </a:endParaRPr>
          </a:p>
        </p:txBody>
      </p:sp>
    </p:spTree>
    <p:extLst>
      <p:ext uri="{BB962C8B-B14F-4D97-AF65-F5344CB8AC3E}">
        <p14:creationId xmlns:p14="http://schemas.microsoft.com/office/powerpoint/2010/main" val="4163630900"/>
      </p:ext>
    </p:extLst>
  </p:cSld>
  <p:clrMapOvr>
    <a:masterClrMapping/>
  </p:clrMapOvr>
  <p:transition>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1052736"/>
            <a:ext cx="8229600" cy="432048"/>
          </a:xfrm>
        </p:spPr>
        <p:txBody>
          <a:bodyPr/>
          <a:lstStyle/>
          <a:p>
            <a:r>
              <a:rPr lang="en-GB" dirty="0"/>
              <a:t>Toy Learning Example</a:t>
            </a:r>
          </a:p>
        </p:txBody>
      </p:sp>
      <p:sp>
        <p:nvSpPr>
          <p:cNvPr id="3" name="Content Placeholder 2"/>
          <p:cNvSpPr>
            <a:spLocks noGrp="1"/>
          </p:cNvSpPr>
          <p:nvPr>
            <p:ph idx="1"/>
          </p:nvPr>
        </p:nvSpPr>
        <p:spPr>
          <a:xfrm>
            <a:off x="457200" y="1600201"/>
            <a:ext cx="3610744" cy="4876800"/>
          </a:xfrm>
        </p:spPr>
        <p:txBody>
          <a:bodyPr/>
          <a:lstStyle/>
          <a:p>
            <a:r>
              <a:rPr lang="en-US" dirty="0"/>
              <a:t>Try several lines, chosen at random</a:t>
            </a:r>
          </a:p>
          <a:p>
            <a:r>
              <a:rPr lang="en-US" dirty="0"/>
              <a:t>Keep line that best separates data</a:t>
            </a:r>
          </a:p>
          <a:p>
            <a:pPr lvl="1"/>
            <a:r>
              <a:rPr lang="en-US" dirty="0"/>
              <a:t>Information gain</a:t>
            </a:r>
          </a:p>
          <a:p>
            <a:r>
              <a:rPr lang="en-US" dirty="0" err="1"/>
              <a:t>Recurse</a:t>
            </a:r>
            <a:endParaRPr lang="en-US" dirty="0"/>
          </a:p>
        </p:txBody>
      </p:sp>
      <p:sp>
        <p:nvSpPr>
          <p:cNvPr id="112" name="TextBox 111"/>
          <p:cNvSpPr txBox="1"/>
          <p:nvPr/>
        </p:nvSpPr>
        <p:spPr>
          <a:xfrm>
            <a:off x="428597" y="4929198"/>
            <a:ext cx="8501122" cy="1532321"/>
          </a:xfrm>
          <a:prstGeom prst="roundRect">
            <a:avLst/>
          </a:prstGeom>
          <a:solidFill>
            <a:schemeClr val="bg1"/>
          </a:solidFill>
          <a:ln w="28575">
            <a:solidFill>
              <a:srgbClr val="002060"/>
            </a:solidFill>
          </a:ln>
          <a:effectLst>
            <a:outerShdw blurRad="50800" dist="38100" dir="2700000" algn="tl" rotWithShape="0">
              <a:prstClr val="black">
                <a:alpha val="40000"/>
              </a:prstClr>
            </a:outerShdw>
          </a:effectLst>
        </p:spPr>
        <p:txBody>
          <a:bodyPr wrap="square" lIns="91426" tIns="45714" rIns="91426" bIns="45714" rtlCol="0">
            <a:spAutoFit/>
          </a:bodyPr>
          <a:lstStyle/>
          <a:p>
            <a:pPr marL="269835" indent="-269835">
              <a:buFont typeface="Arial" pitchFamily="34" charset="0"/>
              <a:buChar char="•"/>
            </a:pPr>
            <a:r>
              <a:rPr lang="en-GB" sz="2100" dirty="0">
                <a:solidFill>
                  <a:srgbClr val="002060"/>
                </a:solidFill>
                <a:latin typeface="Calibri" pitchFamily="34" charset="0"/>
              </a:rPr>
              <a:t>feature vectors are </a:t>
            </a:r>
            <a:r>
              <a:rPr lang="en-GB" sz="2100" dirty="0">
                <a:solidFill>
                  <a:srgbClr val="002060"/>
                </a:solidFill>
                <a:latin typeface="cmmi10"/>
              </a:rPr>
              <a:t>x</a:t>
            </a:r>
            <a:r>
              <a:rPr lang="en-GB" sz="2100" dirty="0">
                <a:solidFill>
                  <a:srgbClr val="002060"/>
                </a:solidFill>
                <a:latin typeface="Calibri" pitchFamily="34" charset="0"/>
              </a:rPr>
              <a:t>, </a:t>
            </a:r>
            <a:r>
              <a:rPr lang="en-GB" sz="2100" dirty="0">
                <a:solidFill>
                  <a:srgbClr val="002060"/>
                </a:solidFill>
                <a:latin typeface="cmmi10"/>
              </a:rPr>
              <a:t>y</a:t>
            </a:r>
            <a:r>
              <a:rPr lang="en-GB" sz="2100" dirty="0">
                <a:solidFill>
                  <a:srgbClr val="002060"/>
                </a:solidFill>
                <a:latin typeface="Calibri" pitchFamily="34" charset="0"/>
              </a:rPr>
              <a:t> coordinates:		</a:t>
            </a:r>
            <a:r>
              <a:rPr lang="en-GB" sz="2100" b="1" dirty="0">
                <a:solidFill>
                  <a:srgbClr val="C00000"/>
                </a:solidFill>
                <a:latin typeface="cmr10"/>
              </a:rPr>
              <a:t>v </a:t>
            </a:r>
            <a:r>
              <a:rPr lang="en-GB" sz="2100" dirty="0">
                <a:solidFill>
                  <a:srgbClr val="C00000"/>
                </a:solidFill>
                <a:latin typeface="cmr10"/>
              </a:rPr>
              <a:t>= [</a:t>
            </a:r>
            <a:r>
              <a:rPr lang="en-GB" sz="2100" dirty="0">
                <a:solidFill>
                  <a:srgbClr val="C00000"/>
                </a:solidFill>
                <a:latin typeface="cmmi10"/>
              </a:rPr>
              <a:t>x</a:t>
            </a:r>
            <a:r>
              <a:rPr lang="en-GB" sz="2100" dirty="0">
                <a:solidFill>
                  <a:srgbClr val="C00000"/>
                </a:solidFill>
                <a:latin typeface="cmr10"/>
              </a:rPr>
              <a:t>,</a:t>
            </a:r>
            <a:r>
              <a:rPr lang="en-GB" sz="2100" dirty="0">
                <a:solidFill>
                  <a:srgbClr val="C00000"/>
                </a:solidFill>
                <a:latin typeface="cmmi10"/>
              </a:rPr>
              <a:t> y</a:t>
            </a:r>
            <a:r>
              <a:rPr lang="en-GB" sz="2100" dirty="0">
                <a:solidFill>
                  <a:srgbClr val="C00000"/>
                </a:solidFill>
                <a:latin typeface="cmr10"/>
              </a:rPr>
              <a:t>]</a:t>
            </a:r>
            <a:r>
              <a:rPr lang="en-GB" sz="2100" i="1" baseline="30000" dirty="0">
                <a:solidFill>
                  <a:srgbClr val="C00000"/>
                </a:solidFill>
                <a:latin typeface="cmr10"/>
              </a:rPr>
              <a:t>T</a:t>
            </a:r>
          </a:p>
          <a:p>
            <a:pPr marL="269835" indent="-269835">
              <a:buFont typeface="Arial" pitchFamily="34" charset="0"/>
              <a:buChar char="•"/>
            </a:pPr>
            <a:r>
              <a:rPr lang="en-GB" sz="2100" dirty="0">
                <a:solidFill>
                  <a:srgbClr val="002060"/>
                </a:solidFill>
                <a:latin typeface="Calibri" pitchFamily="34" charset="0"/>
              </a:rPr>
              <a:t>split functions are lines with parameters </a:t>
            </a:r>
            <a:r>
              <a:rPr lang="en-GB" sz="2100" dirty="0">
                <a:solidFill>
                  <a:srgbClr val="002060"/>
                </a:solidFill>
                <a:latin typeface="cmmi10"/>
              </a:rPr>
              <a:t>a</a:t>
            </a:r>
            <a:r>
              <a:rPr lang="en-GB" sz="2100" dirty="0">
                <a:solidFill>
                  <a:srgbClr val="002060"/>
                </a:solidFill>
                <a:latin typeface="Calibri" pitchFamily="34" charset="0"/>
              </a:rPr>
              <a:t>, </a:t>
            </a:r>
            <a:r>
              <a:rPr lang="en-GB" sz="2100" dirty="0">
                <a:solidFill>
                  <a:srgbClr val="002060"/>
                </a:solidFill>
                <a:latin typeface="cmmi10"/>
              </a:rPr>
              <a:t>b</a:t>
            </a:r>
            <a:r>
              <a:rPr lang="en-GB" sz="2100" dirty="0">
                <a:solidFill>
                  <a:srgbClr val="002060"/>
                </a:solidFill>
                <a:latin typeface="Calibri" pitchFamily="34" charset="0"/>
              </a:rPr>
              <a:t>:	</a:t>
            </a:r>
            <a:r>
              <a:rPr lang="en-GB" sz="2100" dirty="0">
                <a:solidFill>
                  <a:srgbClr val="C00000"/>
                </a:solidFill>
                <a:latin typeface="cmmi10"/>
              </a:rPr>
              <a:t>f</a:t>
            </a:r>
            <a:r>
              <a:rPr lang="en-GB" sz="2100" baseline="-25000" dirty="0">
                <a:solidFill>
                  <a:srgbClr val="C00000"/>
                </a:solidFill>
                <a:latin typeface="cmmi10"/>
              </a:rPr>
              <a:t>n</a:t>
            </a:r>
            <a:r>
              <a:rPr lang="en-GB" sz="2100" dirty="0">
                <a:solidFill>
                  <a:srgbClr val="C00000"/>
                </a:solidFill>
                <a:latin typeface="Calibri" pitchFamily="34" charset="0"/>
              </a:rPr>
              <a:t>(</a:t>
            </a:r>
            <a:r>
              <a:rPr lang="en-GB" sz="2100" b="1" dirty="0">
                <a:solidFill>
                  <a:srgbClr val="C00000"/>
                </a:solidFill>
                <a:latin typeface="cmr10"/>
              </a:rPr>
              <a:t>v</a:t>
            </a:r>
            <a:r>
              <a:rPr lang="en-GB" sz="2100" dirty="0">
                <a:solidFill>
                  <a:srgbClr val="C00000"/>
                </a:solidFill>
                <a:latin typeface="Calibri" pitchFamily="34" charset="0"/>
              </a:rPr>
              <a:t>) </a:t>
            </a:r>
            <a:r>
              <a:rPr lang="en-GB" sz="2100" dirty="0">
                <a:solidFill>
                  <a:srgbClr val="C00000"/>
                </a:solidFill>
                <a:latin typeface="cmr10"/>
              </a:rPr>
              <a:t>= </a:t>
            </a:r>
            <a:r>
              <a:rPr lang="en-GB" sz="2100" dirty="0" err="1">
                <a:solidFill>
                  <a:srgbClr val="C00000"/>
                </a:solidFill>
                <a:latin typeface="cmmi10"/>
              </a:rPr>
              <a:t>ax</a:t>
            </a:r>
            <a:r>
              <a:rPr lang="en-GB" sz="2100" dirty="0">
                <a:solidFill>
                  <a:srgbClr val="C00000"/>
                </a:solidFill>
                <a:latin typeface="cmmi10"/>
              </a:rPr>
              <a:t> </a:t>
            </a:r>
            <a:r>
              <a:rPr lang="en-GB" sz="2100" dirty="0">
                <a:solidFill>
                  <a:srgbClr val="C00000"/>
                </a:solidFill>
                <a:latin typeface="cmr10"/>
              </a:rPr>
              <a:t>+ </a:t>
            </a:r>
            <a:r>
              <a:rPr lang="en-GB" sz="2100" dirty="0">
                <a:solidFill>
                  <a:srgbClr val="C00000"/>
                </a:solidFill>
                <a:latin typeface="cmmi10"/>
              </a:rPr>
              <a:t>by</a:t>
            </a:r>
            <a:endParaRPr lang="en-GB" sz="2100" baseline="-25000" dirty="0">
              <a:solidFill>
                <a:srgbClr val="C00000"/>
              </a:solidFill>
              <a:latin typeface="cmmi10"/>
            </a:endParaRPr>
          </a:p>
          <a:p>
            <a:pPr marL="269835" indent="-269835">
              <a:buFont typeface="Arial" pitchFamily="34" charset="0"/>
              <a:buChar char="•"/>
            </a:pPr>
            <a:r>
              <a:rPr lang="en-GB" sz="2100" dirty="0">
                <a:solidFill>
                  <a:srgbClr val="002060"/>
                </a:solidFill>
                <a:latin typeface="Calibri" pitchFamily="34" charset="0"/>
              </a:rPr>
              <a:t>threshold determines intercepts:		</a:t>
            </a:r>
            <a:r>
              <a:rPr lang="en-GB" sz="2100" dirty="0" err="1">
                <a:solidFill>
                  <a:srgbClr val="C00000"/>
                </a:solidFill>
                <a:latin typeface="cmmi10"/>
              </a:rPr>
              <a:t>t</a:t>
            </a:r>
            <a:r>
              <a:rPr lang="en-GB" sz="2100" baseline="-25000" dirty="0" err="1">
                <a:solidFill>
                  <a:srgbClr val="C00000"/>
                </a:solidFill>
                <a:latin typeface="cmmi10"/>
              </a:rPr>
              <a:t>n</a:t>
            </a:r>
            <a:endParaRPr lang="en-GB" sz="2100" baseline="-25000" dirty="0">
              <a:solidFill>
                <a:srgbClr val="C00000"/>
              </a:solidFill>
              <a:latin typeface="cmmi10"/>
            </a:endParaRPr>
          </a:p>
          <a:p>
            <a:pPr marL="269835" indent="-269835">
              <a:buFont typeface="Arial" pitchFamily="34" charset="0"/>
              <a:buChar char="•"/>
            </a:pPr>
            <a:r>
              <a:rPr lang="en-GB" sz="2100" dirty="0">
                <a:solidFill>
                  <a:srgbClr val="002060"/>
                </a:solidFill>
                <a:latin typeface="Calibri" pitchFamily="34" charset="0"/>
              </a:rPr>
              <a:t>four classes: </a:t>
            </a:r>
            <a:r>
              <a:rPr lang="en-GB" sz="2100" dirty="0">
                <a:solidFill>
                  <a:srgbClr val="9900FF"/>
                </a:solidFill>
                <a:latin typeface="Calibri" pitchFamily="34" charset="0"/>
              </a:rPr>
              <a:t>purple</a:t>
            </a:r>
            <a:r>
              <a:rPr lang="en-GB" sz="2100" dirty="0">
                <a:solidFill>
                  <a:srgbClr val="002060"/>
                </a:solidFill>
                <a:latin typeface="Calibri" pitchFamily="34" charset="0"/>
              </a:rPr>
              <a:t>, </a:t>
            </a:r>
            <a:r>
              <a:rPr lang="en-GB" sz="2100" dirty="0">
                <a:solidFill>
                  <a:srgbClr val="2609FF"/>
                </a:solidFill>
                <a:latin typeface="Calibri" pitchFamily="34" charset="0"/>
              </a:rPr>
              <a:t>blue</a:t>
            </a:r>
            <a:r>
              <a:rPr lang="en-GB" sz="2100" dirty="0">
                <a:solidFill>
                  <a:srgbClr val="002060"/>
                </a:solidFill>
                <a:latin typeface="Calibri" pitchFamily="34" charset="0"/>
              </a:rPr>
              <a:t>, </a:t>
            </a:r>
            <a:r>
              <a:rPr lang="en-GB" sz="2100" dirty="0">
                <a:solidFill>
                  <a:srgbClr val="9C2424"/>
                </a:solidFill>
                <a:latin typeface="Calibri" pitchFamily="34" charset="0"/>
              </a:rPr>
              <a:t>red</a:t>
            </a:r>
            <a:r>
              <a:rPr lang="en-GB" sz="2100" dirty="0">
                <a:solidFill>
                  <a:srgbClr val="002060"/>
                </a:solidFill>
                <a:latin typeface="Calibri" pitchFamily="34" charset="0"/>
              </a:rPr>
              <a:t>, </a:t>
            </a:r>
            <a:r>
              <a:rPr lang="en-GB" sz="2100" dirty="0">
                <a:solidFill>
                  <a:srgbClr val="00C459"/>
                </a:solidFill>
                <a:latin typeface="Calibri" pitchFamily="34" charset="0"/>
              </a:rPr>
              <a:t>green</a:t>
            </a:r>
            <a:endParaRPr lang="en-GB" sz="2100" baseline="-25000" dirty="0">
              <a:solidFill>
                <a:srgbClr val="00C459"/>
              </a:solidFill>
              <a:latin typeface="cmmi10"/>
            </a:endParaRPr>
          </a:p>
        </p:txBody>
      </p:sp>
      <p:grpSp>
        <p:nvGrpSpPr>
          <p:cNvPr id="40" name="Group 39"/>
          <p:cNvGrpSpPr/>
          <p:nvPr/>
        </p:nvGrpSpPr>
        <p:grpSpPr>
          <a:xfrm>
            <a:off x="4139953" y="1484785"/>
            <a:ext cx="4359427" cy="3449208"/>
            <a:chOff x="3644876" y="826873"/>
            <a:chExt cx="5070528" cy="4011836"/>
          </a:xfrm>
        </p:grpSpPr>
        <p:grpSp>
          <p:nvGrpSpPr>
            <p:cNvPr id="114" name="Group 113"/>
            <p:cNvGrpSpPr/>
            <p:nvPr/>
          </p:nvGrpSpPr>
          <p:grpSpPr>
            <a:xfrm>
              <a:off x="3644876" y="826873"/>
              <a:ext cx="4999090" cy="4011836"/>
              <a:chOff x="214282" y="2755699"/>
              <a:chExt cx="4999090" cy="4011836"/>
            </a:xfrm>
          </p:grpSpPr>
          <p:sp>
            <p:nvSpPr>
              <p:cNvPr id="4" name="Oval 3"/>
              <p:cNvSpPr/>
              <p:nvPr/>
            </p:nvSpPr>
            <p:spPr bwMode="auto">
              <a:xfrm>
                <a:off x="825700" y="3598066"/>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5" name="Oval 4"/>
              <p:cNvSpPr/>
              <p:nvPr/>
            </p:nvSpPr>
            <p:spPr bwMode="auto">
              <a:xfrm>
                <a:off x="1159075" y="383857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6" name="Oval 5"/>
              <p:cNvSpPr/>
              <p:nvPr/>
            </p:nvSpPr>
            <p:spPr bwMode="auto">
              <a:xfrm>
                <a:off x="1585319" y="3726653"/>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7" name="Oval 6"/>
              <p:cNvSpPr/>
              <p:nvPr/>
            </p:nvSpPr>
            <p:spPr bwMode="auto">
              <a:xfrm>
                <a:off x="1428176" y="3824287"/>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8" name="Oval 7"/>
              <p:cNvSpPr/>
              <p:nvPr/>
            </p:nvSpPr>
            <p:spPr bwMode="auto">
              <a:xfrm>
                <a:off x="1456734" y="3464715"/>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9" name="Oval 8"/>
              <p:cNvSpPr/>
              <p:nvPr/>
            </p:nvSpPr>
            <p:spPr bwMode="auto">
              <a:xfrm>
                <a:off x="1325766" y="3669504"/>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0" name="Oval 9"/>
              <p:cNvSpPr/>
              <p:nvPr/>
            </p:nvSpPr>
            <p:spPr bwMode="auto">
              <a:xfrm>
                <a:off x="1506740" y="406717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1" name="Oval 10"/>
              <p:cNvSpPr/>
              <p:nvPr/>
            </p:nvSpPr>
            <p:spPr bwMode="auto">
              <a:xfrm>
                <a:off x="1754390" y="3681409"/>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2" name="Oval 11"/>
              <p:cNvSpPr/>
              <p:nvPr/>
            </p:nvSpPr>
            <p:spPr bwMode="auto">
              <a:xfrm>
                <a:off x="970974" y="335756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3" name="Oval 12"/>
              <p:cNvSpPr/>
              <p:nvPr/>
            </p:nvSpPr>
            <p:spPr bwMode="auto">
              <a:xfrm>
                <a:off x="947620" y="3537586"/>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4" name="Oval 13"/>
              <p:cNvSpPr/>
              <p:nvPr/>
            </p:nvSpPr>
            <p:spPr bwMode="auto">
              <a:xfrm>
                <a:off x="1311475" y="386953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5" name="Oval 14"/>
              <p:cNvSpPr/>
              <p:nvPr/>
            </p:nvSpPr>
            <p:spPr bwMode="auto">
              <a:xfrm>
                <a:off x="1702493" y="3890015"/>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6" name="Oval 15"/>
              <p:cNvSpPr/>
              <p:nvPr/>
            </p:nvSpPr>
            <p:spPr bwMode="auto">
              <a:xfrm>
                <a:off x="1580576" y="3855247"/>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7" name="Oval 16"/>
              <p:cNvSpPr/>
              <p:nvPr/>
            </p:nvSpPr>
            <p:spPr bwMode="auto">
              <a:xfrm>
                <a:off x="1609134" y="3495675"/>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8" name="Oval 17"/>
              <p:cNvSpPr/>
              <p:nvPr/>
            </p:nvSpPr>
            <p:spPr bwMode="auto">
              <a:xfrm>
                <a:off x="1478166" y="3700464"/>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9" name="Oval 18"/>
              <p:cNvSpPr/>
              <p:nvPr/>
            </p:nvSpPr>
            <p:spPr bwMode="auto">
              <a:xfrm>
                <a:off x="1659140" y="409813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0" name="Oval 19"/>
              <p:cNvSpPr/>
              <p:nvPr/>
            </p:nvSpPr>
            <p:spPr bwMode="auto">
              <a:xfrm>
                <a:off x="1906790" y="3712369"/>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1" name="Oval 20"/>
              <p:cNvSpPr/>
              <p:nvPr/>
            </p:nvSpPr>
            <p:spPr bwMode="auto">
              <a:xfrm>
                <a:off x="1108134" y="350282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2" name="Oval 21"/>
              <p:cNvSpPr/>
              <p:nvPr/>
            </p:nvSpPr>
            <p:spPr bwMode="auto">
              <a:xfrm rot="2683167">
                <a:off x="2532711" y="321813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3" name="Oval 22"/>
              <p:cNvSpPr/>
              <p:nvPr/>
            </p:nvSpPr>
            <p:spPr bwMode="auto">
              <a:xfrm rot="2683167">
                <a:off x="2493089" y="3658109"/>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4" name="Oval 23"/>
              <p:cNvSpPr/>
              <p:nvPr/>
            </p:nvSpPr>
            <p:spPr bwMode="auto">
              <a:xfrm rot="2683167">
                <a:off x="3493221" y="3586671"/>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5" name="Oval 24"/>
              <p:cNvSpPr/>
              <p:nvPr/>
            </p:nvSpPr>
            <p:spPr bwMode="auto">
              <a:xfrm rot="2683167">
                <a:off x="3028451" y="3840150"/>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6" name="Oval 25"/>
              <p:cNvSpPr/>
              <p:nvPr/>
            </p:nvSpPr>
            <p:spPr bwMode="auto">
              <a:xfrm rot="2683167">
                <a:off x="3207469" y="308660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7" name="Oval 26"/>
              <p:cNvSpPr/>
              <p:nvPr/>
            </p:nvSpPr>
            <p:spPr bwMode="auto">
              <a:xfrm rot="2683167">
                <a:off x="2850280" y="3658108"/>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8" name="Oval 27"/>
              <p:cNvSpPr/>
              <p:nvPr/>
            </p:nvSpPr>
            <p:spPr bwMode="auto">
              <a:xfrm rot="2683167">
                <a:off x="2762349" y="410210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9" name="Oval 28"/>
              <p:cNvSpPr/>
              <p:nvPr/>
            </p:nvSpPr>
            <p:spPr bwMode="auto">
              <a:xfrm rot="2683167">
                <a:off x="3348271" y="3716502"/>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0" name="Oval 29"/>
              <p:cNvSpPr/>
              <p:nvPr/>
            </p:nvSpPr>
            <p:spPr bwMode="auto">
              <a:xfrm rot="2683167">
                <a:off x="2817673" y="3186810"/>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1" name="Oval 30"/>
              <p:cNvSpPr/>
              <p:nvPr/>
            </p:nvSpPr>
            <p:spPr bwMode="auto">
              <a:xfrm rot="2683167">
                <a:off x="2661898" y="3260947"/>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2" name="Oval 31"/>
              <p:cNvSpPr/>
              <p:nvPr/>
            </p:nvSpPr>
            <p:spPr bwMode="auto">
              <a:xfrm rot="2683167">
                <a:off x="2719912" y="3552581"/>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3" name="Oval 32"/>
              <p:cNvSpPr/>
              <p:nvPr/>
            </p:nvSpPr>
            <p:spPr bwMode="auto">
              <a:xfrm rot="2683167">
                <a:off x="3026097" y="4113963"/>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4" name="Oval 33"/>
              <p:cNvSpPr/>
              <p:nvPr/>
            </p:nvSpPr>
            <p:spPr bwMode="auto">
              <a:xfrm rot="2683167">
                <a:off x="3102447" y="393203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5" name="Oval 34"/>
              <p:cNvSpPr/>
              <p:nvPr/>
            </p:nvSpPr>
            <p:spPr bwMode="auto">
              <a:xfrm rot="2683167">
                <a:off x="3564658" y="337235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6" name="Oval 35"/>
              <p:cNvSpPr/>
              <p:nvPr/>
            </p:nvSpPr>
            <p:spPr bwMode="auto">
              <a:xfrm rot="2683167">
                <a:off x="3177879" y="3515233"/>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7" name="Oval 36"/>
              <p:cNvSpPr/>
              <p:nvPr/>
            </p:nvSpPr>
            <p:spPr bwMode="auto">
              <a:xfrm rot="2683167">
                <a:off x="2848854" y="4271461"/>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8" name="Oval 37"/>
              <p:cNvSpPr/>
              <p:nvPr/>
            </p:nvSpPr>
            <p:spPr bwMode="auto">
              <a:xfrm rot="2683167">
                <a:off x="3434776" y="384573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9" name="Oval 38"/>
              <p:cNvSpPr/>
              <p:nvPr/>
            </p:nvSpPr>
            <p:spPr bwMode="auto">
              <a:xfrm rot="2683167">
                <a:off x="2812923" y="3386537"/>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1" name="Oval 40"/>
              <p:cNvSpPr/>
              <p:nvPr/>
            </p:nvSpPr>
            <p:spPr bwMode="auto">
              <a:xfrm rot="2683167">
                <a:off x="2506777" y="3901048"/>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2" name="Oval 41"/>
              <p:cNvSpPr/>
              <p:nvPr/>
            </p:nvSpPr>
            <p:spPr bwMode="auto">
              <a:xfrm rot="2683167">
                <a:off x="2779230" y="383237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3" name="Oval 42"/>
              <p:cNvSpPr/>
              <p:nvPr/>
            </p:nvSpPr>
            <p:spPr bwMode="auto">
              <a:xfrm rot="2683167">
                <a:off x="2635964" y="3943860"/>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4" name="Oval 43"/>
              <p:cNvSpPr/>
              <p:nvPr/>
            </p:nvSpPr>
            <p:spPr bwMode="auto">
              <a:xfrm rot="2683167">
                <a:off x="2635965" y="4103540"/>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5" name="Oval 44"/>
              <p:cNvSpPr/>
              <p:nvPr/>
            </p:nvSpPr>
            <p:spPr bwMode="auto">
              <a:xfrm rot="7400826">
                <a:off x="2059663" y="4709609"/>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46" name="Oval 45"/>
              <p:cNvSpPr/>
              <p:nvPr/>
            </p:nvSpPr>
            <p:spPr bwMode="auto">
              <a:xfrm rot="7400826">
                <a:off x="1620515" y="4757521"/>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49" name="Oval 48"/>
              <p:cNvSpPr/>
              <p:nvPr/>
            </p:nvSpPr>
            <p:spPr bwMode="auto">
              <a:xfrm rot="7400826">
                <a:off x="2321663" y="5345184"/>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1" name="Oval 50"/>
              <p:cNvSpPr/>
              <p:nvPr/>
            </p:nvSpPr>
            <p:spPr bwMode="auto">
              <a:xfrm rot="7400826">
                <a:off x="1238330" y="5109044"/>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3" name="Oval 52"/>
              <p:cNvSpPr/>
              <p:nvPr/>
            </p:nvSpPr>
            <p:spPr bwMode="auto">
              <a:xfrm rot="7400826">
                <a:off x="2146563" y="4982800"/>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4" name="Oval 53"/>
              <p:cNvSpPr/>
              <p:nvPr/>
            </p:nvSpPr>
            <p:spPr bwMode="auto">
              <a:xfrm rot="7400826">
                <a:off x="2043166" y="4844702"/>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5" name="Oval 54"/>
              <p:cNvSpPr/>
              <p:nvPr/>
            </p:nvSpPr>
            <p:spPr bwMode="auto">
              <a:xfrm rot="7400826">
                <a:off x="1768697" y="4959082"/>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3" name="Oval 62"/>
              <p:cNvSpPr/>
              <p:nvPr/>
            </p:nvSpPr>
            <p:spPr bwMode="auto">
              <a:xfrm rot="7400826">
                <a:off x="1385045" y="4818844"/>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4" name="Oval 63"/>
              <p:cNvSpPr/>
              <p:nvPr/>
            </p:nvSpPr>
            <p:spPr bwMode="auto">
              <a:xfrm rot="7400826">
                <a:off x="1506093" y="5072407"/>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5" name="Oval 64"/>
              <p:cNvSpPr/>
              <p:nvPr/>
            </p:nvSpPr>
            <p:spPr bwMode="auto">
              <a:xfrm rot="7400826">
                <a:off x="1368547" y="4953937"/>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6" name="Oval 65"/>
              <p:cNvSpPr/>
              <p:nvPr/>
            </p:nvSpPr>
            <p:spPr bwMode="auto">
              <a:xfrm rot="7400826">
                <a:off x="1212002" y="4985424"/>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0" name="Oval 69"/>
              <p:cNvSpPr/>
              <p:nvPr/>
            </p:nvSpPr>
            <p:spPr bwMode="auto">
              <a:xfrm rot="7400826">
                <a:off x="4063685" y="5014391"/>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1" name="Oval 70"/>
              <p:cNvSpPr/>
              <p:nvPr/>
            </p:nvSpPr>
            <p:spPr bwMode="auto">
              <a:xfrm rot="20386206">
                <a:off x="3481110" y="5542965"/>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2" name="Oval 71"/>
              <p:cNvSpPr/>
              <p:nvPr/>
            </p:nvSpPr>
            <p:spPr bwMode="auto">
              <a:xfrm rot="20386206">
                <a:off x="3498867" y="4790275"/>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3" name="Oval 72"/>
              <p:cNvSpPr/>
              <p:nvPr/>
            </p:nvSpPr>
            <p:spPr bwMode="auto">
              <a:xfrm rot="20386206">
                <a:off x="4219129" y="5487030"/>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4" name="Oval 73"/>
              <p:cNvSpPr/>
              <p:nvPr/>
            </p:nvSpPr>
            <p:spPr bwMode="auto">
              <a:xfrm rot="20386206">
                <a:off x="3202822" y="518583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5" name="Oval 74"/>
              <p:cNvSpPr/>
              <p:nvPr/>
            </p:nvSpPr>
            <p:spPr bwMode="auto">
              <a:xfrm rot="20386206">
                <a:off x="3204026" y="535834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6" name="Oval 75"/>
              <p:cNvSpPr/>
              <p:nvPr/>
            </p:nvSpPr>
            <p:spPr bwMode="auto">
              <a:xfrm rot="20386206">
                <a:off x="3481549" y="529279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7" name="Oval 76"/>
              <p:cNvSpPr/>
              <p:nvPr/>
            </p:nvSpPr>
            <p:spPr bwMode="auto">
              <a:xfrm rot="20386206">
                <a:off x="3928770" y="5633430"/>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8" name="Oval 77"/>
              <p:cNvSpPr/>
              <p:nvPr/>
            </p:nvSpPr>
            <p:spPr bwMode="auto">
              <a:xfrm rot="20386206">
                <a:off x="3981919" y="5357528"/>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9" name="Oval 78"/>
              <p:cNvSpPr/>
              <p:nvPr/>
            </p:nvSpPr>
            <p:spPr bwMode="auto">
              <a:xfrm rot="20386206">
                <a:off x="4022255" y="5534522"/>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0" name="Oval 79"/>
              <p:cNvSpPr/>
              <p:nvPr/>
            </p:nvSpPr>
            <p:spPr bwMode="auto">
              <a:xfrm rot="20386206">
                <a:off x="4166915" y="5602133"/>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1" name="Oval 80"/>
              <p:cNvSpPr/>
              <p:nvPr/>
            </p:nvSpPr>
            <p:spPr bwMode="auto">
              <a:xfrm rot="7400826">
                <a:off x="4431394" y="4180661"/>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2" name="Oval 81"/>
              <p:cNvSpPr/>
              <p:nvPr/>
            </p:nvSpPr>
            <p:spPr bwMode="auto">
              <a:xfrm rot="7400826">
                <a:off x="3992246" y="4228573"/>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3" name="Oval 82"/>
              <p:cNvSpPr/>
              <p:nvPr/>
            </p:nvSpPr>
            <p:spPr bwMode="auto">
              <a:xfrm rot="7400826">
                <a:off x="4693394" y="481623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4" name="Oval 83"/>
              <p:cNvSpPr/>
              <p:nvPr/>
            </p:nvSpPr>
            <p:spPr bwMode="auto">
              <a:xfrm rot="7400826">
                <a:off x="3610061" y="458009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5" name="Oval 84"/>
              <p:cNvSpPr/>
              <p:nvPr/>
            </p:nvSpPr>
            <p:spPr bwMode="auto">
              <a:xfrm rot="7400826">
                <a:off x="4518294" y="4453852"/>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6" name="Oval 85"/>
              <p:cNvSpPr/>
              <p:nvPr/>
            </p:nvSpPr>
            <p:spPr bwMode="auto">
              <a:xfrm rot="7400826">
                <a:off x="4414897" y="431575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7" name="Oval 86"/>
              <p:cNvSpPr/>
              <p:nvPr/>
            </p:nvSpPr>
            <p:spPr bwMode="auto">
              <a:xfrm rot="7400826">
                <a:off x="4140428" y="443013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8" name="Oval 87"/>
              <p:cNvSpPr/>
              <p:nvPr/>
            </p:nvSpPr>
            <p:spPr bwMode="auto">
              <a:xfrm rot="7400826">
                <a:off x="3756776" y="428989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9" name="Oval 88"/>
              <p:cNvSpPr/>
              <p:nvPr/>
            </p:nvSpPr>
            <p:spPr bwMode="auto">
              <a:xfrm rot="7400826">
                <a:off x="3877824" y="454345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90" name="Oval 89"/>
              <p:cNvSpPr/>
              <p:nvPr/>
            </p:nvSpPr>
            <p:spPr bwMode="auto">
              <a:xfrm rot="7400826">
                <a:off x="3740278" y="442498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91" name="Oval 90"/>
              <p:cNvSpPr/>
              <p:nvPr/>
            </p:nvSpPr>
            <p:spPr bwMode="auto">
              <a:xfrm rot="7400826">
                <a:off x="3583733" y="445647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92" name="Oval 91"/>
              <p:cNvSpPr/>
              <p:nvPr/>
            </p:nvSpPr>
            <p:spPr bwMode="auto">
              <a:xfrm rot="10270726">
                <a:off x="5065440" y="3943402"/>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93" name="Oval 92"/>
              <p:cNvSpPr/>
              <p:nvPr/>
            </p:nvSpPr>
            <p:spPr bwMode="auto">
              <a:xfrm rot="10270726">
                <a:off x="4500653" y="375030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94" name="Oval 93"/>
              <p:cNvSpPr/>
              <p:nvPr/>
            </p:nvSpPr>
            <p:spPr bwMode="auto">
              <a:xfrm rot="10270726">
                <a:off x="4770251" y="456425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95" name="Oval 94"/>
              <p:cNvSpPr/>
              <p:nvPr/>
            </p:nvSpPr>
            <p:spPr bwMode="auto">
              <a:xfrm rot="10270726">
                <a:off x="3983548" y="370302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96" name="Oval 95"/>
              <p:cNvSpPr/>
              <p:nvPr/>
            </p:nvSpPr>
            <p:spPr bwMode="auto">
              <a:xfrm rot="10270726">
                <a:off x="4921295" y="419120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97" name="Oval 96"/>
              <p:cNvSpPr/>
              <p:nvPr/>
            </p:nvSpPr>
            <p:spPr bwMode="auto">
              <a:xfrm rot="10270726">
                <a:off x="4954238" y="402186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98" name="Oval 97"/>
              <p:cNvSpPr/>
              <p:nvPr/>
            </p:nvSpPr>
            <p:spPr bwMode="auto">
              <a:xfrm rot="10270726">
                <a:off x="4450737" y="3995448"/>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99" name="Oval 98"/>
              <p:cNvSpPr/>
              <p:nvPr/>
            </p:nvSpPr>
            <p:spPr bwMode="auto">
              <a:xfrm rot="10270726">
                <a:off x="4297128" y="3616951"/>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00" name="Oval 99"/>
              <p:cNvSpPr/>
              <p:nvPr/>
            </p:nvSpPr>
            <p:spPr bwMode="auto">
              <a:xfrm rot="10270726">
                <a:off x="4190455" y="387688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01" name="Oval 100"/>
              <p:cNvSpPr/>
              <p:nvPr/>
            </p:nvSpPr>
            <p:spPr bwMode="auto">
              <a:xfrm rot="10270726">
                <a:off x="4185925" y="3695413"/>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02" name="Oval 101"/>
              <p:cNvSpPr/>
              <p:nvPr/>
            </p:nvSpPr>
            <p:spPr bwMode="auto">
              <a:xfrm rot="10270726">
                <a:off x="4057498" y="3600523"/>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grpSp>
            <p:nvGrpSpPr>
              <p:cNvPr id="110" name="Group 109"/>
              <p:cNvGrpSpPr/>
              <p:nvPr/>
            </p:nvGrpSpPr>
            <p:grpSpPr>
              <a:xfrm>
                <a:off x="214282" y="2755699"/>
                <a:ext cx="4999090" cy="4011836"/>
                <a:chOff x="252382" y="2829396"/>
                <a:chExt cx="4999090" cy="4011836"/>
              </a:xfrm>
            </p:grpSpPr>
            <p:cxnSp>
              <p:nvCxnSpPr>
                <p:cNvPr id="106" name="Straight Arrow Connector 105"/>
                <p:cNvCxnSpPr/>
                <p:nvPr/>
              </p:nvCxnSpPr>
              <p:spPr bwMode="auto">
                <a:xfrm>
                  <a:off x="571472" y="6429396"/>
                  <a:ext cx="4680000" cy="0"/>
                </a:xfrm>
                <a:prstGeom prst="straightConnector1">
                  <a:avLst/>
                </a:prstGeom>
                <a:solidFill>
                  <a:srgbClr val="999999"/>
                </a:solidFill>
                <a:ln w="28575" cap="flat" cmpd="sng" algn="ctr">
                  <a:solidFill>
                    <a:schemeClr val="tx1"/>
                  </a:solidFill>
                  <a:prstDash val="solid"/>
                  <a:round/>
                  <a:headEnd type="none" w="med" len="med"/>
                  <a:tailEnd type="arrow"/>
                </a:ln>
                <a:effectLst/>
              </p:spPr>
            </p:cxnSp>
            <p:cxnSp>
              <p:nvCxnSpPr>
                <p:cNvPr id="107" name="Straight Arrow Connector 106"/>
                <p:cNvCxnSpPr/>
                <p:nvPr/>
              </p:nvCxnSpPr>
              <p:spPr bwMode="auto">
                <a:xfrm rot="16200000">
                  <a:off x="-1228527" y="4629396"/>
                  <a:ext cx="3600000" cy="0"/>
                </a:xfrm>
                <a:prstGeom prst="straightConnector1">
                  <a:avLst/>
                </a:prstGeom>
                <a:solidFill>
                  <a:srgbClr val="999999"/>
                </a:solidFill>
                <a:ln w="28575" cap="flat" cmpd="sng" algn="ctr">
                  <a:solidFill>
                    <a:schemeClr val="tx1"/>
                  </a:solidFill>
                  <a:prstDash val="solid"/>
                  <a:round/>
                  <a:headEnd type="none" w="med" len="med"/>
                  <a:tailEnd type="arrow"/>
                </a:ln>
                <a:effectLst/>
              </p:spPr>
            </p:cxnSp>
            <p:sp>
              <p:nvSpPr>
                <p:cNvPr id="108" name="TextBox 107"/>
                <p:cNvSpPr txBox="1"/>
                <p:nvPr/>
              </p:nvSpPr>
              <p:spPr>
                <a:xfrm>
                  <a:off x="4870452" y="6357959"/>
                  <a:ext cx="350451" cy="483273"/>
                </a:xfrm>
                <a:prstGeom prst="rect">
                  <a:avLst/>
                </a:prstGeom>
                <a:noFill/>
              </p:spPr>
              <p:txBody>
                <a:bodyPr wrap="none" rtlCol="0">
                  <a:spAutoFit/>
                </a:bodyPr>
                <a:lstStyle/>
                <a:p>
                  <a:r>
                    <a:rPr lang="en-GB" sz="2100" dirty="0">
                      <a:latin typeface="Calibri" pitchFamily="34" charset="0"/>
                    </a:rPr>
                    <a:t>x</a:t>
                  </a:r>
                </a:p>
              </p:txBody>
            </p:sp>
            <p:sp>
              <p:nvSpPr>
                <p:cNvPr id="109" name="TextBox 108"/>
                <p:cNvSpPr txBox="1"/>
                <p:nvPr/>
              </p:nvSpPr>
              <p:spPr>
                <a:xfrm>
                  <a:off x="252382" y="2857495"/>
                  <a:ext cx="363947" cy="483273"/>
                </a:xfrm>
                <a:prstGeom prst="rect">
                  <a:avLst/>
                </a:prstGeom>
                <a:noFill/>
              </p:spPr>
              <p:txBody>
                <a:bodyPr wrap="none" rtlCol="0">
                  <a:spAutoFit/>
                </a:bodyPr>
                <a:lstStyle/>
                <a:p>
                  <a:r>
                    <a:rPr lang="en-GB" sz="2100" dirty="0">
                      <a:latin typeface="Calibri" pitchFamily="34" charset="0"/>
                    </a:rPr>
                    <a:t>y</a:t>
                  </a:r>
                </a:p>
              </p:txBody>
            </p:sp>
          </p:grpSp>
        </p:grpSp>
        <p:cxnSp>
          <p:nvCxnSpPr>
            <p:cNvPr id="116" name="Straight Connector 115"/>
            <p:cNvCxnSpPr/>
            <p:nvPr/>
          </p:nvCxnSpPr>
          <p:spPr bwMode="auto">
            <a:xfrm>
              <a:off x="4857752" y="857232"/>
              <a:ext cx="3857652" cy="2928958"/>
            </a:xfrm>
            <a:prstGeom prst="line">
              <a:avLst/>
            </a:prstGeom>
            <a:solidFill>
              <a:srgbClr val="999999"/>
            </a:solidFill>
            <a:ln w="38100" cap="flat" cmpd="sng" algn="ctr">
              <a:solidFill>
                <a:schemeClr val="tx1"/>
              </a:solidFill>
              <a:prstDash val="lgDash"/>
              <a:round/>
              <a:headEnd type="none" w="med" len="med"/>
              <a:tailEnd type="none" w="med" len="med"/>
            </a:ln>
            <a:effectLst/>
          </p:spPr>
        </p:cxnSp>
        <p:cxnSp>
          <p:nvCxnSpPr>
            <p:cNvPr id="117" name="Straight Connector 116"/>
            <p:cNvCxnSpPr/>
            <p:nvPr/>
          </p:nvCxnSpPr>
          <p:spPr bwMode="auto">
            <a:xfrm flipV="1">
              <a:off x="4286248" y="1500174"/>
              <a:ext cx="4071966" cy="1071570"/>
            </a:xfrm>
            <a:prstGeom prst="line">
              <a:avLst/>
            </a:prstGeom>
            <a:solidFill>
              <a:srgbClr val="999999"/>
            </a:solidFill>
            <a:ln w="38100" cap="flat" cmpd="sng" algn="ctr">
              <a:solidFill>
                <a:schemeClr val="tx1"/>
              </a:solidFill>
              <a:prstDash val="lgDash"/>
              <a:round/>
              <a:headEnd type="none" w="med" len="med"/>
              <a:tailEnd type="none" w="med" len="med"/>
            </a:ln>
            <a:effectLst/>
          </p:spPr>
        </p:cxnSp>
        <p:cxnSp>
          <p:nvCxnSpPr>
            <p:cNvPr id="120" name="Straight Connector 119"/>
            <p:cNvCxnSpPr/>
            <p:nvPr/>
          </p:nvCxnSpPr>
          <p:spPr bwMode="auto">
            <a:xfrm flipV="1">
              <a:off x="4500562" y="1214422"/>
              <a:ext cx="3571900" cy="2643206"/>
            </a:xfrm>
            <a:prstGeom prst="line">
              <a:avLst/>
            </a:prstGeom>
            <a:solidFill>
              <a:srgbClr val="999999"/>
            </a:solidFill>
            <a:ln w="38100" cap="flat" cmpd="sng" algn="ctr">
              <a:solidFill>
                <a:schemeClr val="tx1"/>
              </a:solidFill>
              <a:prstDash val="lgDash"/>
              <a:round/>
              <a:headEnd type="none" w="med" len="med"/>
              <a:tailEnd type="none" w="med" len="med"/>
            </a:ln>
            <a:effectLst/>
          </p:spPr>
        </p:cxnSp>
        <p:cxnSp>
          <p:nvCxnSpPr>
            <p:cNvPr id="123" name="Straight Connector 122"/>
            <p:cNvCxnSpPr/>
            <p:nvPr/>
          </p:nvCxnSpPr>
          <p:spPr bwMode="auto">
            <a:xfrm rot="5400000" flipH="1" flipV="1">
              <a:off x="3536149" y="1607331"/>
              <a:ext cx="3357586" cy="1857388"/>
            </a:xfrm>
            <a:prstGeom prst="line">
              <a:avLst/>
            </a:prstGeom>
            <a:solidFill>
              <a:srgbClr val="999999"/>
            </a:solidFill>
            <a:ln w="38100" cap="flat" cmpd="sng" algn="ctr">
              <a:solidFill>
                <a:schemeClr val="tx1"/>
              </a:solidFill>
              <a:prstDash val="lgDash"/>
              <a:round/>
              <a:headEnd type="none" w="med" len="med"/>
              <a:tailEnd type="none" w="med" len="med"/>
            </a:ln>
            <a:effectLst/>
          </p:spPr>
        </p:cxnSp>
        <p:cxnSp>
          <p:nvCxnSpPr>
            <p:cNvPr id="126" name="Straight Connector 125"/>
            <p:cNvCxnSpPr/>
            <p:nvPr/>
          </p:nvCxnSpPr>
          <p:spPr bwMode="auto">
            <a:xfrm>
              <a:off x="4143372" y="2500306"/>
              <a:ext cx="4572032" cy="357190"/>
            </a:xfrm>
            <a:prstGeom prst="line">
              <a:avLst/>
            </a:prstGeom>
            <a:solidFill>
              <a:srgbClr val="999999"/>
            </a:solidFill>
            <a:ln w="38100" cap="flat" cmpd="sng" algn="ctr">
              <a:solidFill>
                <a:schemeClr val="tx1"/>
              </a:solidFill>
              <a:prstDash val="lgDash"/>
              <a:round/>
              <a:headEnd type="none" w="med" len="med"/>
              <a:tailEnd type="none" w="med" len="med"/>
            </a:ln>
            <a:effectLst/>
          </p:spPr>
        </p:cxnSp>
        <p:cxnSp>
          <p:nvCxnSpPr>
            <p:cNvPr id="130" name="Straight Connector 129"/>
            <p:cNvCxnSpPr/>
            <p:nvPr/>
          </p:nvCxnSpPr>
          <p:spPr bwMode="auto">
            <a:xfrm rot="16200000" flipV="1">
              <a:off x="4250529" y="2250273"/>
              <a:ext cx="3214710" cy="714380"/>
            </a:xfrm>
            <a:prstGeom prst="line">
              <a:avLst/>
            </a:prstGeom>
            <a:solidFill>
              <a:srgbClr val="999999"/>
            </a:solidFill>
            <a:ln w="38100" cap="flat" cmpd="sng" algn="ctr">
              <a:solidFill>
                <a:schemeClr val="tx1"/>
              </a:solidFill>
              <a:prstDash val="lgDash"/>
              <a:round/>
              <a:headEnd type="none" w="med" len="med"/>
              <a:tailEnd type="none" w="med" len="med"/>
            </a:ln>
            <a:effectLst/>
          </p:spPr>
        </p:cxnSp>
      </p:grpSp>
    </p:spTree>
    <p:extLst>
      <p:ext uri="{BB962C8B-B14F-4D97-AF65-F5344CB8AC3E}">
        <p14:creationId xmlns:p14="http://schemas.microsoft.com/office/powerpoint/2010/main" val="2706895733"/>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1026"/>
          <p:cNvPicPr>
            <a:picLocks noChangeAspect="1" noChangeArrowheads="1"/>
          </p:cNvPicPr>
          <p:nvPr/>
        </p:nvPicPr>
        <p:blipFill>
          <a:blip r:embed="rId3">
            <a:lum bright="70000"/>
            <a:grayscl/>
          </a:blip>
          <a:srcRect/>
          <a:stretch>
            <a:fillRect/>
          </a:stretch>
        </p:blipFill>
        <p:spPr bwMode="auto">
          <a:xfrm>
            <a:off x="639763" y="2500313"/>
            <a:ext cx="5618162" cy="3308350"/>
          </a:xfrm>
          <a:prstGeom prst="rect">
            <a:avLst/>
          </a:prstGeom>
          <a:noFill/>
          <a:ln w="9525">
            <a:noFill/>
            <a:miter lim="800000"/>
            <a:headEnd/>
            <a:tailEnd/>
          </a:ln>
        </p:spPr>
      </p:pic>
      <p:sp>
        <p:nvSpPr>
          <p:cNvPr id="164867" name="Rectangle 1027"/>
          <p:cNvSpPr>
            <a:spLocks noGrp="1" noChangeArrowheads="1"/>
          </p:cNvSpPr>
          <p:nvPr>
            <p:ph type="title" idx="4294967295"/>
          </p:nvPr>
        </p:nvSpPr>
        <p:spPr>
          <a:xfrm>
            <a:off x="0" y="1165655"/>
            <a:ext cx="9144000" cy="2560530"/>
          </a:xfrm>
        </p:spPr>
        <p:txBody>
          <a:bodyPr/>
          <a:lstStyle/>
          <a:p>
            <a:pPr eaLnBrk="1" hangingPunct="1"/>
            <a:r>
              <a:rPr lang="de-DE" sz="2000" dirty="0" smtClean="0">
                <a:ea typeface="ＭＳ Ｐゴシック" pitchFamily="-112" charset="-128"/>
                <a:cs typeface="ＭＳ Ｐゴシック" pitchFamily="-112" charset="-128"/>
              </a:rPr>
              <a:t>A contingency tables is special type of frequency distribution table, where at least two variables are shown simultaneouly. It displays frequencies for combinations of these variables.</a:t>
            </a:r>
            <a:br>
              <a:rPr lang="de-DE" sz="2000" dirty="0" smtClean="0">
                <a:ea typeface="ＭＳ Ｐゴシック" pitchFamily="-112" charset="-128"/>
                <a:cs typeface="ＭＳ Ｐゴシック" pitchFamily="-112" charset="-128"/>
              </a:rPr>
            </a:br>
            <a:r>
              <a:rPr lang="de-DE" sz="2000" dirty="0" smtClean="0">
                <a:solidFill>
                  <a:srgbClr val="0070C0"/>
                </a:solidFill>
                <a:ea typeface="ＭＳ Ｐゴシック" pitchFamily="-112" charset="-128"/>
                <a:cs typeface="ＭＳ Ｐゴシック" pitchFamily="-112" charset="-128"/>
              </a:rPr>
              <a:t>It is tabular representation of categorial data.</a:t>
            </a:r>
            <a:br>
              <a:rPr lang="de-DE" sz="2000" dirty="0" smtClean="0">
                <a:solidFill>
                  <a:srgbClr val="0070C0"/>
                </a:solidFill>
                <a:ea typeface="ＭＳ Ｐゴシック" pitchFamily="-112" charset="-128"/>
                <a:cs typeface="ＭＳ Ｐゴシック" pitchFamily="-112" charset="-128"/>
              </a:rPr>
            </a:br>
            <a:r>
              <a:rPr lang="de-DE" sz="2000" dirty="0" smtClean="0">
                <a:ea typeface="ＭＳ Ｐゴシック" pitchFamily="-112" charset="-128"/>
                <a:cs typeface="ＭＳ Ｐゴシック" pitchFamily="-112" charset="-128"/>
              </a:rPr>
              <a:t>Shows the frequencies for particular combination of two discrete random variables X and Y.</a:t>
            </a:r>
            <a:br>
              <a:rPr lang="de-DE" sz="2000" dirty="0" smtClean="0">
                <a:ea typeface="ＭＳ Ｐゴシック" pitchFamily="-112" charset="-128"/>
                <a:cs typeface="ＭＳ Ｐゴシック" pitchFamily="-112" charset="-128"/>
              </a:rPr>
            </a:br>
            <a:r>
              <a:rPr lang="de-DE" sz="2000" dirty="0" smtClean="0">
                <a:solidFill>
                  <a:srgbClr val="0070C0"/>
                </a:solidFill>
                <a:ea typeface="ＭＳ Ｐゴシック" pitchFamily="-112" charset="-128"/>
                <a:cs typeface="ＭＳ Ｐゴシック" pitchFamily="-112" charset="-128"/>
              </a:rPr>
              <a:t>The values at intersetion are unique frequencies for each combination of the two variables. </a:t>
            </a:r>
            <a:r>
              <a:rPr lang="de-DE" sz="2000" dirty="0" smtClean="0">
                <a:ea typeface="ＭＳ Ｐゴシック" pitchFamily="-112" charset="-128"/>
                <a:cs typeface="ＭＳ Ｐゴシック" pitchFamily="-112" charset="-128"/>
              </a:rPr>
              <a:t/>
            </a:r>
            <a:br>
              <a:rPr lang="de-DE" sz="2000" dirty="0" smtClean="0">
                <a:ea typeface="ＭＳ Ｐゴシック" pitchFamily="-112" charset="-128"/>
                <a:cs typeface="ＭＳ Ｐゴシック" pitchFamily="-112" charset="-128"/>
              </a:rPr>
            </a:br>
            <a:endParaRPr lang="de-DE" sz="2000" dirty="0">
              <a:ea typeface="ＭＳ Ｐゴシック" pitchFamily="-112" charset="-128"/>
              <a:cs typeface="ＭＳ Ｐゴシック" pitchFamily="-112" charset="-128"/>
            </a:endParaRPr>
          </a:p>
        </p:txBody>
      </p:sp>
      <p:grpSp>
        <p:nvGrpSpPr>
          <p:cNvPr id="2" name="Group 1028"/>
          <p:cNvGrpSpPr>
            <a:grpSpLocks/>
          </p:cNvGrpSpPr>
          <p:nvPr/>
        </p:nvGrpSpPr>
        <p:grpSpPr bwMode="auto">
          <a:xfrm>
            <a:off x="3324225" y="5270500"/>
            <a:ext cx="2490788" cy="215900"/>
            <a:chOff x="219" y="779"/>
            <a:chExt cx="1569" cy="136"/>
          </a:xfrm>
        </p:grpSpPr>
        <p:sp>
          <p:nvSpPr>
            <p:cNvPr id="164870" name="Rectangle 1029"/>
            <p:cNvSpPr>
              <a:spLocks noChangeArrowheads="1"/>
            </p:cNvSpPr>
            <p:nvPr/>
          </p:nvSpPr>
          <p:spPr bwMode="auto">
            <a:xfrm>
              <a:off x="219" y="779"/>
              <a:ext cx="1569" cy="125"/>
            </a:xfrm>
            <a:prstGeom prst="rect">
              <a:avLst/>
            </a:prstGeom>
            <a:noFill/>
            <a:ln w="12700">
              <a:noFill/>
              <a:miter lim="800000"/>
              <a:headEnd/>
              <a:tailEnd/>
            </a:ln>
          </p:spPr>
          <p:txBody>
            <a:bodyPr>
              <a:prstTxWarp prst="textNoShape">
                <a:avLst/>
              </a:prstTxWarp>
              <a:spAutoFit/>
            </a:bodyPr>
            <a:lstStyle/>
            <a:p>
              <a:pPr defTabSz="762000"/>
              <a:endParaRPr lang="de-DE" sz="700" b="1">
                <a:solidFill>
                  <a:srgbClr val="0019A8"/>
                </a:solidFill>
              </a:endParaRPr>
            </a:p>
          </p:txBody>
        </p:sp>
        <p:sp>
          <p:nvSpPr>
            <p:cNvPr id="164871" name="Rectangle 1030"/>
            <p:cNvSpPr>
              <a:spLocks noChangeArrowheads="1"/>
            </p:cNvSpPr>
            <p:nvPr/>
          </p:nvSpPr>
          <p:spPr bwMode="auto">
            <a:xfrm>
              <a:off x="1564" y="780"/>
              <a:ext cx="144" cy="135"/>
            </a:xfrm>
            <a:prstGeom prst="rect">
              <a:avLst/>
            </a:prstGeom>
            <a:noFill/>
            <a:ln w="12700">
              <a:noFill/>
              <a:miter lim="800000"/>
              <a:headEnd/>
              <a:tailEnd/>
            </a:ln>
          </p:spPr>
          <p:txBody>
            <a:bodyPr>
              <a:prstTxWarp prst="textNoShape">
                <a:avLst/>
              </a:prstTxWarp>
              <a:spAutoFit/>
            </a:bodyPr>
            <a:lstStyle/>
            <a:p>
              <a:pPr defTabSz="762000" eaLnBrk="1" hangingPunct="1"/>
              <a:endParaRPr lang="de-DE" sz="800" b="1">
                <a:solidFill>
                  <a:srgbClr val="0019A8"/>
                </a:solidFill>
              </a:endParaRPr>
            </a:p>
          </p:txBody>
        </p:sp>
      </p:grpSp>
      <p:sp>
        <p:nvSpPr>
          <p:cNvPr id="164869" name="Rectangle 1031"/>
          <p:cNvSpPr>
            <a:spLocks noChangeArrowheads="1"/>
          </p:cNvSpPr>
          <p:nvPr/>
        </p:nvSpPr>
        <p:spPr bwMode="auto">
          <a:xfrm>
            <a:off x="3701641" y="260648"/>
            <a:ext cx="5112568" cy="695350"/>
          </a:xfrm>
          <a:prstGeom prst="rect">
            <a:avLst/>
          </a:prstGeom>
          <a:noFill/>
          <a:ln w="12700">
            <a:noFill/>
            <a:miter lim="800000"/>
            <a:headEnd/>
            <a:tailEnd/>
          </a:ln>
        </p:spPr>
        <p:txBody>
          <a:bodyPr wrap="none" lIns="19124" tIns="27093" rIns="19124" bIns="27093">
            <a:prstTxWarp prst="textNoShape">
              <a:avLst/>
            </a:prstTxWarp>
          </a:bodyPr>
          <a:lstStyle/>
          <a:p>
            <a:pPr algn="r" defTabSz="765175">
              <a:tabLst>
                <a:tab pos="357188" algn="l"/>
                <a:tab pos="714375" algn="l"/>
                <a:tab pos="1084263" algn="l"/>
              </a:tabLst>
            </a:pPr>
            <a:r>
              <a:rPr lang="en-US" sz="4000" b="1" dirty="0" smtClean="0">
                <a:solidFill>
                  <a:srgbClr val="FFFF00"/>
                </a:solidFill>
              </a:rPr>
              <a:t>Contingency Tables</a:t>
            </a:r>
          </a:p>
        </p:txBody>
      </p:sp>
      <p:sp>
        <p:nvSpPr>
          <p:cNvPr id="3" name="Date Placeholder 2"/>
          <p:cNvSpPr>
            <a:spLocks noGrp="1"/>
          </p:cNvSpPr>
          <p:nvPr>
            <p:ph type="dt" sz="half" idx="2"/>
          </p:nvPr>
        </p:nvSpPr>
        <p:spPr/>
        <p:txBody>
          <a:bodyPr/>
          <a:lstStyle/>
          <a:p>
            <a:fld id="{38226702-2103-49E4-996F-D8922B125BC9}" type="datetime1">
              <a:rPr lang="en-US" smtClean="0"/>
              <a:t>8/5/2024</a:t>
            </a:fld>
            <a:endParaRPr lang="en-AU" dirty="0"/>
          </a:p>
        </p:txBody>
      </p:sp>
      <p:sp>
        <p:nvSpPr>
          <p:cNvPr id="4" name="Footer Placeholder 3"/>
          <p:cNvSpPr>
            <a:spLocks noGrp="1"/>
          </p:cNvSpPr>
          <p:nvPr>
            <p:ph type="ftr" sz="quarter" idx="11"/>
          </p:nvPr>
        </p:nvSpPr>
        <p:spPr/>
        <p:txBody>
          <a:bodyPr/>
          <a:lstStyle/>
          <a:p>
            <a:r>
              <a:rPr lang="en-US"/>
              <a:t>Shafait: AI &amp; Machine Learning</a:t>
            </a:r>
            <a:endParaRPr lang="en-AU"/>
          </a:p>
        </p:txBody>
      </p:sp>
      <p:sp>
        <p:nvSpPr>
          <p:cNvPr id="5" name="Slide Number Placeholder 4"/>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3</a:t>
            </a:fld>
            <a:endParaRPr lang="en-AU" dirty="0">
              <a:cs typeface="Times New Roman" pitchFamily="18" charset="0"/>
            </a:endParaRPr>
          </a:p>
        </p:txBody>
      </p:sp>
      <p:pic>
        <p:nvPicPr>
          <p:cNvPr id="7" name="Picture 6"/>
          <p:cNvPicPr>
            <a:picLocks noChangeAspect="1"/>
          </p:cNvPicPr>
          <p:nvPr/>
        </p:nvPicPr>
        <p:blipFill>
          <a:blip r:embed="rId4"/>
          <a:stretch>
            <a:fillRect/>
          </a:stretch>
        </p:blipFill>
        <p:spPr>
          <a:xfrm>
            <a:off x="3199005" y="3408512"/>
            <a:ext cx="5944995" cy="3116832"/>
          </a:xfrm>
          <a:prstGeom prst="rect">
            <a:avLst/>
          </a:prstGeom>
        </p:spPr>
      </p:pic>
      <p:sp>
        <p:nvSpPr>
          <p:cNvPr id="8" name="Rectangle 7"/>
          <p:cNvSpPr/>
          <p:nvPr/>
        </p:nvSpPr>
        <p:spPr>
          <a:xfrm>
            <a:off x="72008" y="3812766"/>
            <a:ext cx="3252217" cy="2308324"/>
          </a:xfrm>
          <a:prstGeom prst="rect">
            <a:avLst/>
          </a:prstGeom>
        </p:spPr>
        <p:txBody>
          <a:bodyPr wrap="square">
            <a:spAutoFit/>
          </a:bodyPr>
          <a:lstStyle/>
          <a:p>
            <a:r>
              <a:rPr lang="de-DE" dirty="0" smtClean="0">
                <a:solidFill>
                  <a:srgbClr val="7030A0"/>
                </a:solidFill>
                <a:ea typeface="ＭＳ Ｐゴシック" pitchFamily="-112" charset="-128"/>
                <a:cs typeface="ＭＳ Ｐゴシック" pitchFamily="-112" charset="-128"/>
              </a:rPr>
              <a:t>A </a:t>
            </a:r>
            <a:r>
              <a:rPr lang="de-DE" b="1" dirty="0" smtClean="0">
                <a:solidFill>
                  <a:srgbClr val="7030A0"/>
                </a:solidFill>
                <a:ea typeface="ＭＳ Ｐゴシック" pitchFamily="-112" charset="-128"/>
                <a:cs typeface="ＭＳ Ｐゴシック" pitchFamily="-112" charset="-128"/>
              </a:rPr>
              <a:t>contingency table:</a:t>
            </a:r>
          </a:p>
          <a:p>
            <a:r>
              <a:rPr lang="de-DE" dirty="0" smtClean="0">
                <a:solidFill>
                  <a:srgbClr val="7030A0"/>
                </a:solidFill>
                <a:ea typeface="ＭＳ Ｐゴシック" pitchFamily="-112" charset="-128"/>
              </a:rPr>
              <a:t>Shows count for each set of responses in a two-dimensional survey</a:t>
            </a:r>
          </a:p>
          <a:p>
            <a:r>
              <a:rPr lang="de-DE" b="1" dirty="0" smtClean="0">
                <a:solidFill>
                  <a:srgbClr val="7030A0"/>
                </a:solidFill>
                <a:ea typeface="ＭＳ Ｐゴシック" pitchFamily="-112" charset="-128"/>
              </a:rPr>
              <a:t>Marginal distributions</a:t>
            </a:r>
            <a:r>
              <a:rPr lang="en-US" dirty="0" smtClean="0">
                <a:solidFill>
                  <a:srgbClr val="7030A0"/>
                </a:solidFill>
              </a:rPr>
              <a:t>:</a:t>
            </a:r>
          </a:p>
          <a:p>
            <a:r>
              <a:rPr lang="en-US" dirty="0" smtClean="0">
                <a:solidFill>
                  <a:srgbClr val="7030A0"/>
                </a:solidFill>
                <a:ea typeface="ＭＳ Ｐゴシック" pitchFamily="-112" charset="-128"/>
              </a:rPr>
              <a:t>Are percentage calculated from margins of our contingency table.</a:t>
            </a:r>
            <a:endParaRPr lang="de-DE" dirty="0" smtClean="0">
              <a:solidFill>
                <a:srgbClr val="7030A0"/>
              </a:solidFill>
              <a:ea typeface="ＭＳ Ｐゴシック" pitchFamily="-112" charset="-128"/>
            </a:endParaRPr>
          </a:p>
        </p:txBody>
      </p:sp>
    </p:spTree>
    <p:extLst>
      <p:ext uri="{BB962C8B-B14F-4D97-AF65-F5344CB8AC3E}">
        <p14:creationId xmlns:p14="http://schemas.microsoft.com/office/powerpoint/2010/main" val="1587420175"/>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8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1052736"/>
            <a:ext cx="8229600" cy="432048"/>
          </a:xfrm>
        </p:spPr>
        <p:txBody>
          <a:bodyPr/>
          <a:lstStyle/>
          <a:p>
            <a:r>
              <a:rPr lang="en-GB" dirty="0"/>
              <a:t>Toy Learning Example</a:t>
            </a:r>
          </a:p>
        </p:txBody>
      </p:sp>
      <p:sp>
        <p:nvSpPr>
          <p:cNvPr id="3" name="Content Placeholder 2"/>
          <p:cNvSpPr>
            <a:spLocks noGrp="1"/>
          </p:cNvSpPr>
          <p:nvPr>
            <p:ph idx="1"/>
          </p:nvPr>
        </p:nvSpPr>
        <p:spPr>
          <a:xfrm>
            <a:off x="457200" y="1600201"/>
            <a:ext cx="3394721" cy="4876800"/>
          </a:xfrm>
        </p:spPr>
        <p:txBody>
          <a:bodyPr/>
          <a:lstStyle/>
          <a:p>
            <a:r>
              <a:rPr lang="en-US" dirty="0"/>
              <a:t>Try several lines, chosen at random</a:t>
            </a:r>
          </a:p>
          <a:p>
            <a:r>
              <a:rPr lang="en-US" dirty="0"/>
              <a:t>Keep line that best separates data</a:t>
            </a:r>
          </a:p>
          <a:p>
            <a:pPr lvl="1"/>
            <a:r>
              <a:rPr lang="en-US" dirty="0"/>
              <a:t>Information gain</a:t>
            </a:r>
          </a:p>
          <a:p>
            <a:r>
              <a:rPr lang="en-US" dirty="0" err="1"/>
              <a:t>Recurse</a:t>
            </a:r>
            <a:endParaRPr lang="en-US" dirty="0"/>
          </a:p>
        </p:txBody>
      </p:sp>
      <p:sp>
        <p:nvSpPr>
          <p:cNvPr id="112" name="TextBox 111"/>
          <p:cNvSpPr txBox="1"/>
          <p:nvPr/>
        </p:nvSpPr>
        <p:spPr>
          <a:xfrm>
            <a:off x="428597" y="4929198"/>
            <a:ext cx="8501122" cy="1532321"/>
          </a:xfrm>
          <a:prstGeom prst="roundRect">
            <a:avLst/>
          </a:prstGeom>
          <a:solidFill>
            <a:schemeClr val="bg1"/>
          </a:solidFill>
          <a:ln w="28575">
            <a:solidFill>
              <a:srgbClr val="002060"/>
            </a:solidFill>
          </a:ln>
          <a:effectLst>
            <a:outerShdw blurRad="50800" dist="38100" dir="2700000" algn="tl" rotWithShape="0">
              <a:prstClr val="black">
                <a:alpha val="40000"/>
              </a:prstClr>
            </a:outerShdw>
          </a:effectLst>
        </p:spPr>
        <p:txBody>
          <a:bodyPr wrap="square" lIns="91426" tIns="45714" rIns="91426" bIns="45714" rtlCol="0">
            <a:spAutoFit/>
          </a:bodyPr>
          <a:lstStyle/>
          <a:p>
            <a:pPr marL="269835" indent="-269835">
              <a:buFont typeface="Arial" pitchFamily="34" charset="0"/>
              <a:buChar char="•"/>
            </a:pPr>
            <a:r>
              <a:rPr lang="en-GB" sz="2100" dirty="0">
                <a:solidFill>
                  <a:srgbClr val="002060"/>
                </a:solidFill>
                <a:latin typeface="Calibri" pitchFamily="34" charset="0"/>
              </a:rPr>
              <a:t>feature vectors are </a:t>
            </a:r>
            <a:r>
              <a:rPr lang="en-GB" sz="2100" dirty="0">
                <a:solidFill>
                  <a:srgbClr val="002060"/>
                </a:solidFill>
                <a:latin typeface="cmmi10"/>
              </a:rPr>
              <a:t>x</a:t>
            </a:r>
            <a:r>
              <a:rPr lang="en-GB" sz="2100" dirty="0">
                <a:solidFill>
                  <a:srgbClr val="002060"/>
                </a:solidFill>
                <a:latin typeface="Calibri" pitchFamily="34" charset="0"/>
              </a:rPr>
              <a:t>, </a:t>
            </a:r>
            <a:r>
              <a:rPr lang="en-GB" sz="2100" dirty="0">
                <a:solidFill>
                  <a:srgbClr val="002060"/>
                </a:solidFill>
                <a:latin typeface="cmmi10"/>
              </a:rPr>
              <a:t>y</a:t>
            </a:r>
            <a:r>
              <a:rPr lang="en-GB" sz="2100" dirty="0">
                <a:solidFill>
                  <a:srgbClr val="002060"/>
                </a:solidFill>
                <a:latin typeface="Calibri" pitchFamily="34" charset="0"/>
              </a:rPr>
              <a:t> coordinates:		</a:t>
            </a:r>
            <a:r>
              <a:rPr lang="en-GB" sz="2100" b="1" dirty="0">
                <a:solidFill>
                  <a:srgbClr val="C00000"/>
                </a:solidFill>
                <a:latin typeface="cmr10"/>
              </a:rPr>
              <a:t>v </a:t>
            </a:r>
            <a:r>
              <a:rPr lang="en-GB" sz="2100" dirty="0">
                <a:solidFill>
                  <a:srgbClr val="C00000"/>
                </a:solidFill>
                <a:latin typeface="cmr10"/>
              </a:rPr>
              <a:t>= [</a:t>
            </a:r>
            <a:r>
              <a:rPr lang="en-GB" sz="2100" dirty="0">
                <a:solidFill>
                  <a:srgbClr val="C00000"/>
                </a:solidFill>
                <a:latin typeface="cmmi10"/>
              </a:rPr>
              <a:t>x</a:t>
            </a:r>
            <a:r>
              <a:rPr lang="en-GB" sz="2100" dirty="0">
                <a:solidFill>
                  <a:srgbClr val="C00000"/>
                </a:solidFill>
                <a:latin typeface="cmr10"/>
              </a:rPr>
              <a:t>,</a:t>
            </a:r>
            <a:r>
              <a:rPr lang="en-GB" sz="2100" dirty="0">
                <a:solidFill>
                  <a:srgbClr val="C00000"/>
                </a:solidFill>
                <a:latin typeface="cmmi10"/>
              </a:rPr>
              <a:t> y</a:t>
            </a:r>
            <a:r>
              <a:rPr lang="en-GB" sz="2100" dirty="0">
                <a:solidFill>
                  <a:srgbClr val="C00000"/>
                </a:solidFill>
                <a:latin typeface="cmr10"/>
              </a:rPr>
              <a:t>]</a:t>
            </a:r>
            <a:r>
              <a:rPr lang="en-GB" sz="2100" i="1" baseline="30000" dirty="0">
                <a:solidFill>
                  <a:srgbClr val="C00000"/>
                </a:solidFill>
                <a:latin typeface="cmr10"/>
              </a:rPr>
              <a:t>T</a:t>
            </a:r>
          </a:p>
          <a:p>
            <a:pPr marL="269835" indent="-269835">
              <a:buFont typeface="Arial" pitchFamily="34" charset="0"/>
              <a:buChar char="•"/>
            </a:pPr>
            <a:r>
              <a:rPr lang="en-GB" sz="2100" dirty="0">
                <a:solidFill>
                  <a:srgbClr val="002060"/>
                </a:solidFill>
                <a:latin typeface="Calibri" pitchFamily="34" charset="0"/>
              </a:rPr>
              <a:t>split functions are lines with parameters </a:t>
            </a:r>
            <a:r>
              <a:rPr lang="en-GB" sz="2100" dirty="0">
                <a:solidFill>
                  <a:srgbClr val="002060"/>
                </a:solidFill>
                <a:latin typeface="cmmi10"/>
              </a:rPr>
              <a:t>a</a:t>
            </a:r>
            <a:r>
              <a:rPr lang="en-GB" sz="2100" dirty="0">
                <a:solidFill>
                  <a:srgbClr val="002060"/>
                </a:solidFill>
                <a:latin typeface="Calibri" pitchFamily="34" charset="0"/>
              </a:rPr>
              <a:t>, </a:t>
            </a:r>
            <a:r>
              <a:rPr lang="en-GB" sz="2100" dirty="0">
                <a:solidFill>
                  <a:srgbClr val="002060"/>
                </a:solidFill>
                <a:latin typeface="cmmi10"/>
              </a:rPr>
              <a:t>b</a:t>
            </a:r>
            <a:r>
              <a:rPr lang="en-GB" sz="2100" dirty="0">
                <a:solidFill>
                  <a:srgbClr val="002060"/>
                </a:solidFill>
                <a:latin typeface="Calibri" pitchFamily="34" charset="0"/>
              </a:rPr>
              <a:t>:	</a:t>
            </a:r>
            <a:r>
              <a:rPr lang="en-GB" sz="2100" dirty="0">
                <a:solidFill>
                  <a:srgbClr val="C00000"/>
                </a:solidFill>
                <a:latin typeface="cmmi10"/>
              </a:rPr>
              <a:t>f</a:t>
            </a:r>
            <a:r>
              <a:rPr lang="en-GB" sz="2100" baseline="-25000" dirty="0">
                <a:solidFill>
                  <a:srgbClr val="C00000"/>
                </a:solidFill>
                <a:latin typeface="cmmi10"/>
              </a:rPr>
              <a:t>n</a:t>
            </a:r>
            <a:r>
              <a:rPr lang="en-GB" sz="2100" dirty="0">
                <a:solidFill>
                  <a:srgbClr val="C00000"/>
                </a:solidFill>
                <a:latin typeface="Calibri" pitchFamily="34" charset="0"/>
              </a:rPr>
              <a:t>(</a:t>
            </a:r>
            <a:r>
              <a:rPr lang="en-GB" sz="2100" b="1" dirty="0">
                <a:solidFill>
                  <a:srgbClr val="C00000"/>
                </a:solidFill>
                <a:latin typeface="cmr10"/>
              </a:rPr>
              <a:t>v</a:t>
            </a:r>
            <a:r>
              <a:rPr lang="en-GB" sz="2100" dirty="0">
                <a:solidFill>
                  <a:srgbClr val="C00000"/>
                </a:solidFill>
                <a:latin typeface="Calibri" pitchFamily="34" charset="0"/>
              </a:rPr>
              <a:t>) </a:t>
            </a:r>
            <a:r>
              <a:rPr lang="en-GB" sz="2100" dirty="0">
                <a:solidFill>
                  <a:srgbClr val="C00000"/>
                </a:solidFill>
                <a:latin typeface="cmr10"/>
              </a:rPr>
              <a:t>= </a:t>
            </a:r>
            <a:r>
              <a:rPr lang="en-GB" sz="2100" dirty="0" err="1">
                <a:solidFill>
                  <a:srgbClr val="C00000"/>
                </a:solidFill>
                <a:latin typeface="cmmi10"/>
              </a:rPr>
              <a:t>ax</a:t>
            </a:r>
            <a:r>
              <a:rPr lang="en-GB" sz="2100" dirty="0">
                <a:solidFill>
                  <a:srgbClr val="C00000"/>
                </a:solidFill>
                <a:latin typeface="cmmi10"/>
              </a:rPr>
              <a:t> </a:t>
            </a:r>
            <a:r>
              <a:rPr lang="en-GB" sz="2100" dirty="0">
                <a:solidFill>
                  <a:srgbClr val="C00000"/>
                </a:solidFill>
                <a:latin typeface="cmr10"/>
              </a:rPr>
              <a:t>+ </a:t>
            </a:r>
            <a:r>
              <a:rPr lang="en-GB" sz="2100" dirty="0">
                <a:solidFill>
                  <a:srgbClr val="C00000"/>
                </a:solidFill>
                <a:latin typeface="cmmi10"/>
              </a:rPr>
              <a:t>by</a:t>
            </a:r>
            <a:endParaRPr lang="en-GB" sz="2100" baseline="-25000" dirty="0">
              <a:solidFill>
                <a:srgbClr val="C00000"/>
              </a:solidFill>
              <a:latin typeface="cmmi10"/>
            </a:endParaRPr>
          </a:p>
          <a:p>
            <a:pPr marL="269835" indent="-269835">
              <a:buFont typeface="Arial" pitchFamily="34" charset="0"/>
              <a:buChar char="•"/>
            </a:pPr>
            <a:r>
              <a:rPr lang="en-GB" sz="2100" dirty="0">
                <a:solidFill>
                  <a:srgbClr val="002060"/>
                </a:solidFill>
                <a:latin typeface="Calibri" pitchFamily="34" charset="0"/>
              </a:rPr>
              <a:t>threshold determines intercepts:		</a:t>
            </a:r>
            <a:r>
              <a:rPr lang="en-GB" sz="2100" dirty="0" err="1">
                <a:solidFill>
                  <a:srgbClr val="C00000"/>
                </a:solidFill>
                <a:latin typeface="cmmi10"/>
              </a:rPr>
              <a:t>t</a:t>
            </a:r>
            <a:r>
              <a:rPr lang="en-GB" sz="2100" baseline="-25000" dirty="0" err="1">
                <a:solidFill>
                  <a:srgbClr val="C00000"/>
                </a:solidFill>
                <a:latin typeface="cmmi10"/>
              </a:rPr>
              <a:t>n</a:t>
            </a:r>
            <a:endParaRPr lang="en-GB" sz="2100" baseline="-25000" dirty="0">
              <a:solidFill>
                <a:srgbClr val="C00000"/>
              </a:solidFill>
              <a:latin typeface="cmmi10"/>
            </a:endParaRPr>
          </a:p>
          <a:p>
            <a:pPr marL="269835" indent="-269835">
              <a:buFont typeface="Arial" pitchFamily="34" charset="0"/>
              <a:buChar char="•"/>
            </a:pPr>
            <a:r>
              <a:rPr lang="en-GB" sz="2100" dirty="0">
                <a:solidFill>
                  <a:srgbClr val="002060"/>
                </a:solidFill>
                <a:latin typeface="Calibri" pitchFamily="34" charset="0"/>
              </a:rPr>
              <a:t>four classes: </a:t>
            </a:r>
            <a:r>
              <a:rPr lang="en-GB" sz="2100" dirty="0">
                <a:solidFill>
                  <a:srgbClr val="9900FF"/>
                </a:solidFill>
                <a:latin typeface="Calibri" pitchFamily="34" charset="0"/>
              </a:rPr>
              <a:t>purple</a:t>
            </a:r>
            <a:r>
              <a:rPr lang="en-GB" sz="2100" dirty="0">
                <a:solidFill>
                  <a:srgbClr val="002060"/>
                </a:solidFill>
                <a:latin typeface="Calibri" pitchFamily="34" charset="0"/>
              </a:rPr>
              <a:t>, </a:t>
            </a:r>
            <a:r>
              <a:rPr lang="en-GB" sz="2100" dirty="0">
                <a:solidFill>
                  <a:srgbClr val="2609FF"/>
                </a:solidFill>
                <a:latin typeface="Calibri" pitchFamily="34" charset="0"/>
              </a:rPr>
              <a:t>blue</a:t>
            </a:r>
            <a:r>
              <a:rPr lang="en-GB" sz="2100" dirty="0">
                <a:solidFill>
                  <a:srgbClr val="002060"/>
                </a:solidFill>
                <a:latin typeface="Calibri" pitchFamily="34" charset="0"/>
              </a:rPr>
              <a:t>, </a:t>
            </a:r>
            <a:r>
              <a:rPr lang="en-GB" sz="2100" dirty="0">
                <a:solidFill>
                  <a:srgbClr val="9C2424"/>
                </a:solidFill>
                <a:latin typeface="Calibri" pitchFamily="34" charset="0"/>
              </a:rPr>
              <a:t>red</a:t>
            </a:r>
            <a:r>
              <a:rPr lang="en-GB" sz="2100" dirty="0">
                <a:solidFill>
                  <a:srgbClr val="002060"/>
                </a:solidFill>
                <a:latin typeface="Calibri" pitchFamily="34" charset="0"/>
              </a:rPr>
              <a:t>, </a:t>
            </a:r>
            <a:r>
              <a:rPr lang="en-GB" sz="2100" dirty="0">
                <a:solidFill>
                  <a:srgbClr val="00C459"/>
                </a:solidFill>
                <a:latin typeface="Calibri" pitchFamily="34" charset="0"/>
              </a:rPr>
              <a:t>green</a:t>
            </a:r>
            <a:endParaRPr lang="en-GB" sz="2100" baseline="-25000" dirty="0">
              <a:solidFill>
                <a:srgbClr val="00C459"/>
              </a:solidFill>
              <a:latin typeface="cmmi10"/>
            </a:endParaRPr>
          </a:p>
        </p:txBody>
      </p:sp>
      <p:grpSp>
        <p:nvGrpSpPr>
          <p:cNvPr id="57" name="Group 56"/>
          <p:cNvGrpSpPr/>
          <p:nvPr/>
        </p:nvGrpSpPr>
        <p:grpSpPr>
          <a:xfrm>
            <a:off x="4172443" y="1484785"/>
            <a:ext cx="4359997" cy="3492963"/>
            <a:chOff x="3644876" y="826873"/>
            <a:chExt cx="4999090" cy="4004964"/>
          </a:xfrm>
        </p:grpSpPr>
        <p:grpSp>
          <p:nvGrpSpPr>
            <p:cNvPr id="103" name="Group 113"/>
            <p:cNvGrpSpPr/>
            <p:nvPr/>
          </p:nvGrpSpPr>
          <p:grpSpPr>
            <a:xfrm>
              <a:off x="3644876" y="826873"/>
              <a:ext cx="4999090" cy="4004964"/>
              <a:chOff x="214282" y="2755699"/>
              <a:chExt cx="4999090" cy="4004964"/>
            </a:xfrm>
          </p:grpSpPr>
          <p:sp>
            <p:nvSpPr>
              <p:cNvPr id="104" name="Oval 103"/>
              <p:cNvSpPr/>
              <p:nvPr/>
            </p:nvSpPr>
            <p:spPr bwMode="auto">
              <a:xfrm>
                <a:off x="825700" y="3598066"/>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05" name="Oval 104"/>
              <p:cNvSpPr/>
              <p:nvPr/>
            </p:nvSpPr>
            <p:spPr bwMode="auto">
              <a:xfrm>
                <a:off x="1159075" y="383857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11" name="Oval 110"/>
              <p:cNvSpPr/>
              <p:nvPr/>
            </p:nvSpPr>
            <p:spPr bwMode="auto">
              <a:xfrm>
                <a:off x="1585319" y="3726653"/>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13" name="Oval 112"/>
              <p:cNvSpPr/>
              <p:nvPr/>
            </p:nvSpPr>
            <p:spPr bwMode="auto">
              <a:xfrm>
                <a:off x="1428176" y="3824287"/>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15" name="Oval 114"/>
              <p:cNvSpPr/>
              <p:nvPr/>
            </p:nvSpPr>
            <p:spPr bwMode="auto">
              <a:xfrm>
                <a:off x="1456734" y="3464715"/>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18" name="Oval 117"/>
              <p:cNvSpPr/>
              <p:nvPr/>
            </p:nvSpPr>
            <p:spPr bwMode="auto">
              <a:xfrm>
                <a:off x="1325766" y="3669504"/>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19" name="Oval 118"/>
              <p:cNvSpPr/>
              <p:nvPr/>
            </p:nvSpPr>
            <p:spPr bwMode="auto">
              <a:xfrm>
                <a:off x="1506740" y="406717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21" name="Oval 120"/>
              <p:cNvSpPr/>
              <p:nvPr/>
            </p:nvSpPr>
            <p:spPr bwMode="auto">
              <a:xfrm>
                <a:off x="1754390" y="3681409"/>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22" name="Oval 121"/>
              <p:cNvSpPr/>
              <p:nvPr/>
            </p:nvSpPr>
            <p:spPr bwMode="auto">
              <a:xfrm>
                <a:off x="970974" y="335756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24" name="Oval 123"/>
              <p:cNvSpPr/>
              <p:nvPr/>
            </p:nvSpPr>
            <p:spPr bwMode="auto">
              <a:xfrm>
                <a:off x="947620" y="3537586"/>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25" name="Oval 124"/>
              <p:cNvSpPr/>
              <p:nvPr/>
            </p:nvSpPr>
            <p:spPr bwMode="auto">
              <a:xfrm>
                <a:off x="1311475" y="386953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27" name="Oval 126"/>
              <p:cNvSpPr/>
              <p:nvPr/>
            </p:nvSpPr>
            <p:spPr bwMode="auto">
              <a:xfrm>
                <a:off x="1702493" y="3890015"/>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28" name="Oval 127"/>
              <p:cNvSpPr/>
              <p:nvPr/>
            </p:nvSpPr>
            <p:spPr bwMode="auto">
              <a:xfrm>
                <a:off x="1580576" y="3855247"/>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29" name="Oval 128"/>
              <p:cNvSpPr/>
              <p:nvPr/>
            </p:nvSpPr>
            <p:spPr bwMode="auto">
              <a:xfrm>
                <a:off x="1609134" y="3495675"/>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31" name="Oval 130"/>
              <p:cNvSpPr/>
              <p:nvPr/>
            </p:nvSpPr>
            <p:spPr bwMode="auto">
              <a:xfrm>
                <a:off x="1478166" y="3700464"/>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32" name="Oval 131"/>
              <p:cNvSpPr/>
              <p:nvPr/>
            </p:nvSpPr>
            <p:spPr bwMode="auto">
              <a:xfrm>
                <a:off x="1659140" y="409813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33" name="Oval 132"/>
              <p:cNvSpPr/>
              <p:nvPr/>
            </p:nvSpPr>
            <p:spPr bwMode="auto">
              <a:xfrm>
                <a:off x="1906790" y="3712369"/>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34" name="Oval 133"/>
              <p:cNvSpPr/>
              <p:nvPr/>
            </p:nvSpPr>
            <p:spPr bwMode="auto">
              <a:xfrm>
                <a:off x="1108134" y="350282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36" name="Oval 135"/>
              <p:cNvSpPr/>
              <p:nvPr/>
            </p:nvSpPr>
            <p:spPr bwMode="auto">
              <a:xfrm rot="2683167">
                <a:off x="2532711" y="321813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37" name="Oval 136"/>
              <p:cNvSpPr/>
              <p:nvPr/>
            </p:nvSpPr>
            <p:spPr bwMode="auto">
              <a:xfrm rot="2683167">
                <a:off x="2493089" y="3658109"/>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38" name="Oval 137"/>
              <p:cNvSpPr/>
              <p:nvPr/>
            </p:nvSpPr>
            <p:spPr bwMode="auto">
              <a:xfrm rot="2683167">
                <a:off x="3493221" y="3586671"/>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39" name="Oval 138"/>
              <p:cNvSpPr/>
              <p:nvPr/>
            </p:nvSpPr>
            <p:spPr bwMode="auto">
              <a:xfrm rot="2683167">
                <a:off x="3028451" y="3840150"/>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40" name="Oval 139"/>
              <p:cNvSpPr/>
              <p:nvPr/>
            </p:nvSpPr>
            <p:spPr bwMode="auto">
              <a:xfrm rot="2683167">
                <a:off x="3207469" y="308660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41" name="Oval 140"/>
              <p:cNvSpPr/>
              <p:nvPr/>
            </p:nvSpPr>
            <p:spPr bwMode="auto">
              <a:xfrm rot="2683167">
                <a:off x="2850280" y="3658108"/>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42" name="Oval 141"/>
              <p:cNvSpPr/>
              <p:nvPr/>
            </p:nvSpPr>
            <p:spPr bwMode="auto">
              <a:xfrm rot="2683167">
                <a:off x="2762349" y="410210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43" name="Oval 142"/>
              <p:cNvSpPr/>
              <p:nvPr/>
            </p:nvSpPr>
            <p:spPr bwMode="auto">
              <a:xfrm rot="2683167">
                <a:off x="3348271" y="3716502"/>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44" name="Oval 143"/>
              <p:cNvSpPr/>
              <p:nvPr/>
            </p:nvSpPr>
            <p:spPr bwMode="auto">
              <a:xfrm rot="2683167">
                <a:off x="2817673" y="3186810"/>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45" name="Oval 144"/>
              <p:cNvSpPr/>
              <p:nvPr/>
            </p:nvSpPr>
            <p:spPr bwMode="auto">
              <a:xfrm rot="2683167">
                <a:off x="2661898" y="3260947"/>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46" name="Oval 145"/>
              <p:cNvSpPr/>
              <p:nvPr/>
            </p:nvSpPr>
            <p:spPr bwMode="auto">
              <a:xfrm rot="2683167">
                <a:off x="2719912" y="3552581"/>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47" name="Oval 146"/>
              <p:cNvSpPr/>
              <p:nvPr/>
            </p:nvSpPr>
            <p:spPr bwMode="auto">
              <a:xfrm rot="2683167">
                <a:off x="3026097" y="4113963"/>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48" name="Oval 147"/>
              <p:cNvSpPr/>
              <p:nvPr/>
            </p:nvSpPr>
            <p:spPr bwMode="auto">
              <a:xfrm rot="2683167">
                <a:off x="3102447" y="393203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49" name="Oval 148"/>
              <p:cNvSpPr/>
              <p:nvPr/>
            </p:nvSpPr>
            <p:spPr bwMode="auto">
              <a:xfrm rot="2683167">
                <a:off x="3564658" y="337235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50" name="Oval 149"/>
              <p:cNvSpPr/>
              <p:nvPr/>
            </p:nvSpPr>
            <p:spPr bwMode="auto">
              <a:xfrm rot="2683167">
                <a:off x="3177879" y="3515233"/>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51" name="Oval 150"/>
              <p:cNvSpPr/>
              <p:nvPr/>
            </p:nvSpPr>
            <p:spPr bwMode="auto">
              <a:xfrm rot="2683167">
                <a:off x="2848854" y="4271461"/>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52" name="Oval 151"/>
              <p:cNvSpPr/>
              <p:nvPr/>
            </p:nvSpPr>
            <p:spPr bwMode="auto">
              <a:xfrm rot="2683167">
                <a:off x="3434776" y="384573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53" name="Oval 152"/>
              <p:cNvSpPr/>
              <p:nvPr/>
            </p:nvSpPr>
            <p:spPr bwMode="auto">
              <a:xfrm rot="2683167">
                <a:off x="2812923" y="3386537"/>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54" name="Oval 153"/>
              <p:cNvSpPr/>
              <p:nvPr/>
            </p:nvSpPr>
            <p:spPr bwMode="auto">
              <a:xfrm rot="2683167">
                <a:off x="2506777" y="3901048"/>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55" name="Oval 154"/>
              <p:cNvSpPr/>
              <p:nvPr/>
            </p:nvSpPr>
            <p:spPr bwMode="auto">
              <a:xfrm rot="2683167">
                <a:off x="2779230" y="383237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56" name="Oval 155"/>
              <p:cNvSpPr/>
              <p:nvPr/>
            </p:nvSpPr>
            <p:spPr bwMode="auto">
              <a:xfrm rot="2683167">
                <a:off x="2635964" y="3943860"/>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57" name="Oval 156"/>
              <p:cNvSpPr/>
              <p:nvPr/>
            </p:nvSpPr>
            <p:spPr bwMode="auto">
              <a:xfrm rot="2683167">
                <a:off x="2635965" y="4103540"/>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58" name="Oval 157"/>
              <p:cNvSpPr/>
              <p:nvPr/>
            </p:nvSpPr>
            <p:spPr bwMode="auto">
              <a:xfrm rot="7400826">
                <a:off x="2059663" y="4709609"/>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59" name="Oval 158"/>
              <p:cNvSpPr/>
              <p:nvPr/>
            </p:nvSpPr>
            <p:spPr bwMode="auto">
              <a:xfrm rot="7400826">
                <a:off x="1620515" y="4757521"/>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60" name="Oval 159"/>
              <p:cNvSpPr/>
              <p:nvPr/>
            </p:nvSpPr>
            <p:spPr bwMode="auto">
              <a:xfrm rot="7400826">
                <a:off x="2321663" y="5345184"/>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61" name="Oval 160"/>
              <p:cNvSpPr/>
              <p:nvPr/>
            </p:nvSpPr>
            <p:spPr bwMode="auto">
              <a:xfrm rot="7400826">
                <a:off x="1238330" y="5109044"/>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62" name="Oval 161"/>
              <p:cNvSpPr/>
              <p:nvPr/>
            </p:nvSpPr>
            <p:spPr bwMode="auto">
              <a:xfrm rot="7400826">
                <a:off x="2146563" y="4982800"/>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63" name="Oval 162"/>
              <p:cNvSpPr/>
              <p:nvPr/>
            </p:nvSpPr>
            <p:spPr bwMode="auto">
              <a:xfrm rot="7400826">
                <a:off x="2043166" y="4844702"/>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64" name="Oval 163"/>
              <p:cNvSpPr/>
              <p:nvPr/>
            </p:nvSpPr>
            <p:spPr bwMode="auto">
              <a:xfrm rot="7400826">
                <a:off x="1768697" y="4959082"/>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65" name="Oval 164"/>
              <p:cNvSpPr/>
              <p:nvPr/>
            </p:nvSpPr>
            <p:spPr bwMode="auto">
              <a:xfrm rot="7400826">
                <a:off x="1385045" y="4818844"/>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66" name="Oval 165"/>
              <p:cNvSpPr/>
              <p:nvPr/>
            </p:nvSpPr>
            <p:spPr bwMode="auto">
              <a:xfrm rot="7400826">
                <a:off x="1506093" y="5072407"/>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67" name="Oval 166"/>
              <p:cNvSpPr/>
              <p:nvPr/>
            </p:nvSpPr>
            <p:spPr bwMode="auto">
              <a:xfrm rot="7400826">
                <a:off x="1368547" y="4953937"/>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68" name="Oval 167"/>
              <p:cNvSpPr/>
              <p:nvPr/>
            </p:nvSpPr>
            <p:spPr bwMode="auto">
              <a:xfrm rot="7400826">
                <a:off x="1212002" y="4985424"/>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69" name="Oval 168"/>
              <p:cNvSpPr/>
              <p:nvPr/>
            </p:nvSpPr>
            <p:spPr bwMode="auto">
              <a:xfrm rot="7400826">
                <a:off x="4063685" y="5014391"/>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70" name="Oval 169"/>
              <p:cNvSpPr/>
              <p:nvPr/>
            </p:nvSpPr>
            <p:spPr bwMode="auto">
              <a:xfrm rot="20386206">
                <a:off x="3481110" y="5542965"/>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71" name="Oval 170"/>
              <p:cNvSpPr/>
              <p:nvPr/>
            </p:nvSpPr>
            <p:spPr bwMode="auto">
              <a:xfrm rot="20386206">
                <a:off x="3498867" y="4790275"/>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72" name="Oval 171"/>
              <p:cNvSpPr/>
              <p:nvPr/>
            </p:nvSpPr>
            <p:spPr bwMode="auto">
              <a:xfrm rot="20386206">
                <a:off x="4219129" y="5487030"/>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73" name="Oval 172"/>
              <p:cNvSpPr/>
              <p:nvPr/>
            </p:nvSpPr>
            <p:spPr bwMode="auto">
              <a:xfrm rot="20386206">
                <a:off x="3202822" y="518583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74" name="Oval 173"/>
              <p:cNvSpPr/>
              <p:nvPr/>
            </p:nvSpPr>
            <p:spPr bwMode="auto">
              <a:xfrm rot="20386206">
                <a:off x="3204026" y="535834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75" name="Oval 174"/>
              <p:cNvSpPr/>
              <p:nvPr/>
            </p:nvSpPr>
            <p:spPr bwMode="auto">
              <a:xfrm rot="20386206">
                <a:off x="3481549" y="529279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76" name="Oval 175"/>
              <p:cNvSpPr/>
              <p:nvPr/>
            </p:nvSpPr>
            <p:spPr bwMode="auto">
              <a:xfrm rot="20386206">
                <a:off x="3928770" y="5633430"/>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77" name="Oval 176"/>
              <p:cNvSpPr/>
              <p:nvPr/>
            </p:nvSpPr>
            <p:spPr bwMode="auto">
              <a:xfrm rot="20386206">
                <a:off x="3981919" y="5357528"/>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78" name="Oval 177"/>
              <p:cNvSpPr/>
              <p:nvPr/>
            </p:nvSpPr>
            <p:spPr bwMode="auto">
              <a:xfrm rot="20386206">
                <a:off x="4022255" y="5534522"/>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79" name="Oval 178"/>
              <p:cNvSpPr/>
              <p:nvPr/>
            </p:nvSpPr>
            <p:spPr bwMode="auto">
              <a:xfrm rot="20386206">
                <a:off x="4166915" y="5602133"/>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80" name="Oval 179"/>
              <p:cNvSpPr/>
              <p:nvPr/>
            </p:nvSpPr>
            <p:spPr bwMode="auto">
              <a:xfrm rot="7400826">
                <a:off x="4431394" y="4180661"/>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81" name="Oval 180"/>
              <p:cNvSpPr/>
              <p:nvPr/>
            </p:nvSpPr>
            <p:spPr bwMode="auto">
              <a:xfrm rot="7400826">
                <a:off x="3992246" y="4228573"/>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82" name="Oval 181"/>
              <p:cNvSpPr/>
              <p:nvPr/>
            </p:nvSpPr>
            <p:spPr bwMode="auto">
              <a:xfrm rot="7400826">
                <a:off x="4693394" y="481623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83" name="Oval 182"/>
              <p:cNvSpPr/>
              <p:nvPr/>
            </p:nvSpPr>
            <p:spPr bwMode="auto">
              <a:xfrm rot="7400826">
                <a:off x="3610061" y="458009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84" name="Oval 183"/>
              <p:cNvSpPr/>
              <p:nvPr/>
            </p:nvSpPr>
            <p:spPr bwMode="auto">
              <a:xfrm rot="7400826">
                <a:off x="4518294" y="4453852"/>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85" name="Oval 184"/>
              <p:cNvSpPr/>
              <p:nvPr/>
            </p:nvSpPr>
            <p:spPr bwMode="auto">
              <a:xfrm rot="7400826">
                <a:off x="4414897" y="431575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86" name="Oval 185"/>
              <p:cNvSpPr/>
              <p:nvPr/>
            </p:nvSpPr>
            <p:spPr bwMode="auto">
              <a:xfrm rot="7400826">
                <a:off x="4140428" y="443013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87" name="Oval 186"/>
              <p:cNvSpPr/>
              <p:nvPr/>
            </p:nvSpPr>
            <p:spPr bwMode="auto">
              <a:xfrm rot="7400826">
                <a:off x="3756776" y="428989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88" name="Oval 187"/>
              <p:cNvSpPr/>
              <p:nvPr/>
            </p:nvSpPr>
            <p:spPr bwMode="auto">
              <a:xfrm rot="7400826">
                <a:off x="3877824" y="454345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89" name="Oval 188"/>
              <p:cNvSpPr/>
              <p:nvPr/>
            </p:nvSpPr>
            <p:spPr bwMode="auto">
              <a:xfrm rot="7400826">
                <a:off x="3740278" y="442498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90" name="Oval 189"/>
              <p:cNvSpPr/>
              <p:nvPr/>
            </p:nvSpPr>
            <p:spPr bwMode="auto">
              <a:xfrm rot="7400826">
                <a:off x="3583733" y="445647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91" name="Oval 190"/>
              <p:cNvSpPr/>
              <p:nvPr/>
            </p:nvSpPr>
            <p:spPr bwMode="auto">
              <a:xfrm rot="10270726">
                <a:off x="5065440" y="3943402"/>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92" name="Oval 191"/>
              <p:cNvSpPr/>
              <p:nvPr/>
            </p:nvSpPr>
            <p:spPr bwMode="auto">
              <a:xfrm rot="10270726">
                <a:off x="4500653" y="375030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93" name="Oval 192"/>
              <p:cNvSpPr/>
              <p:nvPr/>
            </p:nvSpPr>
            <p:spPr bwMode="auto">
              <a:xfrm rot="10270726">
                <a:off x="4770251" y="456425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94" name="Oval 193"/>
              <p:cNvSpPr/>
              <p:nvPr/>
            </p:nvSpPr>
            <p:spPr bwMode="auto">
              <a:xfrm rot="10270726">
                <a:off x="3983548" y="370302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95" name="Oval 194"/>
              <p:cNvSpPr/>
              <p:nvPr/>
            </p:nvSpPr>
            <p:spPr bwMode="auto">
              <a:xfrm rot="10270726">
                <a:off x="4921295" y="419120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96" name="Oval 195"/>
              <p:cNvSpPr/>
              <p:nvPr/>
            </p:nvSpPr>
            <p:spPr bwMode="auto">
              <a:xfrm rot="10270726">
                <a:off x="4954238" y="402186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97" name="Oval 196"/>
              <p:cNvSpPr/>
              <p:nvPr/>
            </p:nvSpPr>
            <p:spPr bwMode="auto">
              <a:xfrm rot="10270726">
                <a:off x="4450737" y="3995448"/>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98" name="Oval 197"/>
              <p:cNvSpPr/>
              <p:nvPr/>
            </p:nvSpPr>
            <p:spPr bwMode="auto">
              <a:xfrm rot="10270726">
                <a:off x="4297128" y="3616951"/>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199" name="Oval 198"/>
              <p:cNvSpPr/>
              <p:nvPr/>
            </p:nvSpPr>
            <p:spPr bwMode="auto">
              <a:xfrm rot="10270726">
                <a:off x="4190455" y="387688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200" name="Oval 199"/>
              <p:cNvSpPr/>
              <p:nvPr/>
            </p:nvSpPr>
            <p:spPr bwMode="auto">
              <a:xfrm rot="10270726">
                <a:off x="4185925" y="3695413"/>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201" name="Oval 200"/>
              <p:cNvSpPr/>
              <p:nvPr/>
            </p:nvSpPr>
            <p:spPr bwMode="auto">
              <a:xfrm rot="10270726">
                <a:off x="4057498" y="3600523"/>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grpSp>
            <p:nvGrpSpPr>
              <p:cNvPr id="202" name="Group 109"/>
              <p:cNvGrpSpPr/>
              <p:nvPr/>
            </p:nvGrpSpPr>
            <p:grpSpPr>
              <a:xfrm>
                <a:off x="214282" y="2755699"/>
                <a:ext cx="4999090" cy="4004964"/>
                <a:chOff x="252382" y="2829396"/>
                <a:chExt cx="4999090" cy="4004964"/>
              </a:xfrm>
            </p:grpSpPr>
            <p:cxnSp>
              <p:nvCxnSpPr>
                <p:cNvPr id="203" name="Straight Arrow Connector 202"/>
                <p:cNvCxnSpPr/>
                <p:nvPr/>
              </p:nvCxnSpPr>
              <p:spPr bwMode="auto">
                <a:xfrm>
                  <a:off x="571472" y="6429396"/>
                  <a:ext cx="4680000" cy="0"/>
                </a:xfrm>
                <a:prstGeom prst="straightConnector1">
                  <a:avLst/>
                </a:prstGeom>
                <a:solidFill>
                  <a:srgbClr val="999999"/>
                </a:solidFill>
                <a:ln w="28575" cap="flat" cmpd="sng" algn="ctr">
                  <a:solidFill>
                    <a:schemeClr val="tx1"/>
                  </a:solidFill>
                  <a:prstDash val="solid"/>
                  <a:round/>
                  <a:headEnd type="none" w="med" len="med"/>
                  <a:tailEnd type="arrow"/>
                </a:ln>
                <a:effectLst/>
              </p:spPr>
            </p:cxnSp>
            <p:cxnSp>
              <p:nvCxnSpPr>
                <p:cNvPr id="204" name="Straight Arrow Connector 203"/>
                <p:cNvCxnSpPr/>
                <p:nvPr/>
              </p:nvCxnSpPr>
              <p:spPr bwMode="auto">
                <a:xfrm rot="16200000">
                  <a:off x="-1228527" y="4629396"/>
                  <a:ext cx="3600000" cy="0"/>
                </a:xfrm>
                <a:prstGeom prst="straightConnector1">
                  <a:avLst/>
                </a:prstGeom>
                <a:solidFill>
                  <a:srgbClr val="999999"/>
                </a:solidFill>
                <a:ln w="28575" cap="flat" cmpd="sng" algn="ctr">
                  <a:solidFill>
                    <a:schemeClr val="tx1"/>
                  </a:solidFill>
                  <a:prstDash val="solid"/>
                  <a:round/>
                  <a:headEnd type="none" w="med" len="med"/>
                  <a:tailEnd type="arrow"/>
                </a:ln>
                <a:effectLst/>
              </p:spPr>
            </p:cxnSp>
            <p:sp>
              <p:nvSpPr>
                <p:cNvPr id="205" name="TextBox 204"/>
                <p:cNvSpPr txBox="1"/>
                <p:nvPr/>
              </p:nvSpPr>
              <p:spPr>
                <a:xfrm>
                  <a:off x="4870452" y="6357958"/>
                  <a:ext cx="345468" cy="476402"/>
                </a:xfrm>
                <a:prstGeom prst="rect">
                  <a:avLst/>
                </a:prstGeom>
                <a:noFill/>
              </p:spPr>
              <p:txBody>
                <a:bodyPr wrap="none" rtlCol="0">
                  <a:spAutoFit/>
                </a:bodyPr>
                <a:lstStyle/>
                <a:p>
                  <a:r>
                    <a:rPr lang="en-GB" sz="2100" dirty="0">
                      <a:latin typeface="Calibri" pitchFamily="34" charset="0"/>
                    </a:rPr>
                    <a:t>x</a:t>
                  </a:r>
                </a:p>
              </p:txBody>
            </p:sp>
            <p:sp>
              <p:nvSpPr>
                <p:cNvPr id="206" name="TextBox 205"/>
                <p:cNvSpPr txBox="1"/>
                <p:nvPr/>
              </p:nvSpPr>
              <p:spPr>
                <a:xfrm>
                  <a:off x="252382" y="2857498"/>
                  <a:ext cx="358772" cy="476402"/>
                </a:xfrm>
                <a:prstGeom prst="rect">
                  <a:avLst/>
                </a:prstGeom>
                <a:noFill/>
              </p:spPr>
              <p:txBody>
                <a:bodyPr wrap="none" rtlCol="0">
                  <a:spAutoFit/>
                </a:bodyPr>
                <a:lstStyle/>
                <a:p>
                  <a:r>
                    <a:rPr lang="en-GB" sz="2100" dirty="0">
                      <a:latin typeface="Calibri" pitchFamily="34" charset="0"/>
                    </a:rPr>
                    <a:t>y</a:t>
                  </a:r>
                </a:p>
              </p:txBody>
            </p:sp>
          </p:grpSp>
        </p:grpSp>
        <p:cxnSp>
          <p:nvCxnSpPr>
            <p:cNvPr id="207" name="Straight Connector 206"/>
            <p:cNvCxnSpPr/>
            <p:nvPr/>
          </p:nvCxnSpPr>
          <p:spPr bwMode="auto">
            <a:xfrm rot="16200000" flipV="1">
              <a:off x="4250529" y="2250273"/>
              <a:ext cx="3214710" cy="714380"/>
            </a:xfrm>
            <a:prstGeom prst="line">
              <a:avLst/>
            </a:prstGeom>
            <a:solidFill>
              <a:srgbClr val="999999"/>
            </a:solidFill>
            <a:ln w="38100" cap="flat" cmpd="sng" algn="ctr">
              <a:solidFill>
                <a:srgbClr val="9C2424"/>
              </a:solidFill>
              <a:prstDash val="solid"/>
              <a:round/>
              <a:headEnd type="none" w="med" len="med"/>
              <a:tailEnd type="none" w="med" len="med"/>
            </a:ln>
            <a:effectLst/>
          </p:spPr>
        </p:cxnSp>
        <p:cxnSp>
          <p:nvCxnSpPr>
            <p:cNvPr id="208" name="Straight Connector 207"/>
            <p:cNvCxnSpPr/>
            <p:nvPr/>
          </p:nvCxnSpPr>
          <p:spPr bwMode="auto">
            <a:xfrm flipV="1">
              <a:off x="4286248" y="1357298"/>
              <a:ext cx="1285884" cy="1214446"/>
            </a:xfrm>
            <a:prstGeom prst="line">
              <a:avLst/>
            </a:prstGeom>
            <a:solidFill>
              <a:srgbClr val="999999"/>
            </a:solidFill>
            <a:ln w="38100" cap="flat" cmpd="sng" algn="ctr">
              <a:solidFill>
                <a:schemeClr val="tx1"/>
              </a:solidFill>
              <a:prstDash val="lgDash"/>
              <a:round/>
              <a:headEnd type="none" w="med" len="med"/>
              <a:tailEnd type="none" w="med" len="med"/>
            </a:ln>
            <a:effectLst/>
          </p:spPr>
        </p:cxnSp>
        <p:cxnSp>
          <p:nvCxnSpPr>
            <p:cNvPr id="209" name="Straight Connector 208"/>
            <p:cNvCxnSpPr/>
            <p:nvPr/>
          </p:nvCxnSpPr>
          <p:spPr bwMode="auto">
            <a:xfrm rot="16200000" flipH="1">
              <a:off x="4214810" y="1357298"/>
              <a:ext cx="1785950" cy="1643074"/>
            </a:xfrm>
            <a:prstGeom prst="line">
              <a:avLst/>
            </a:prstGeom>
            <a:solidFill>
              <a:srgbClr val="999999"/>
            </a:solidFill>
            <a:ln w="38100" cap="flat" cmpd="sng" algn="ctr">
              <a:solidFill>
                <a:schemeClr val="tx1"/>
              </a:solidFill>
              <a:prstDash val="lgDash"/>
              <a:round/>
              <a:headEnd type="none" w="med" len="med"/>
              <a:tailEnd type="none" w="med" len="med"/>
            </a:ln>
            <a:effectLst/>
          </p:spPr>
        </p:cxnSp>
        <p:cxnSp>
          <p:nvCxnSpPr>
            <p:cNvPr id="210" name="Straight Connector 209"/>
            <p:cNvCxnSpPr/>
            <p:nvPr/>
          </p:nvCxnSpPr>
          <p:spPr bwMode="auto">
            <a:xfrm flipV="1">
              <a:off x="4500562" y="2357430"/>
              <a:ext cx="1285884" cy="428628"/>
            </a:xfrm>
            <a:prstGeom prst="line">
              <a:avLst/>
            </a:prstGeom>
            <a:solidFill>
              <a:srgbClr val="999999"/>
            </a:solidFill>
            <a:ln w="38100" cap="flat" cmpd="sng" algn="ctr">
              <a:solidFill>
                <a:schemeClr val="tx1"/>
              </a:solidFill>
              <a:prstDash val="lgDash"/>
              <a:round/>
              <a:headEnd type="none" w="med" len="med"/>
              <a:tailEnd type="none" w="med" len="med"/>
            </a:ln>
            <a:effectLst/>
          </p:spPr>
        </p:cxnSp>
        <p:cxnSp>
          <p:nvCxnSpPr>
            <p:cNvPr id="211" name="Straight Connector 210"/>
            <p:cNvCxnSpPr/>
            <p:nvPr/>
          </p:nvCxnSpPr>
          <p:spPr bwMode="auto">
            <a:xfrm rot="16200000" flipH="1">
              <a:off x="4473568" y="2317744"/>
              <a:ext cx="1785950" cy="1643074"/>
            </a:xfrm>
            <a:prstGeom prst="line">
              <a:avLst/>
            </a:prstGeom>
            <a:solidFill>
              <a:srgbClr val="999999"/>
            </a:solidFill>
            <a:ln w="38100" cap="flat" cmpd="sng" algn="ctr">
              <a:solidFill>
                <a:schemeClr val="tx1"/>
              </a:solidFill>
              <a:prstDash val="lgDash"/>
              <a:round/>
              <a:headEnd type="none" w="med" len="med"/>
              <a:tailEnd type="none" w="med" len="med"/>
            </a:ln>
            <a:effectLst/>
          </p:spPr>
        </p:cxnSp>
        <p:cxnSp>
          <p:nvCxnSpPr>
            <p:cNvPr id="212" name="Straight Connector 211"/>
            <p:cNvCxnSpPr/>
            <p:nvPr/>
          </p:nvCxnSpPr>
          <p:spPr bwMode="auto">
            <a:xfrm>
              <a:off x="4165600" y="2006600"/>
              <a:ext cx="1549400" cy="76200"/>
            </a:xfrm>
            <a:prstGeom prst="line">
              <a:avLst/>
            </a:prstGeom>
            <a:solidFill>
              <a:srgbClr val="999999"/>
            </a:solidFill>
            <a:ln w="38100" cap="flat" cmpd="sng" algn="ctr">
              <a:solidFill>
                <a:schemeClr val="tx1"/>
              </a:solidFill>
              <a:prstDash val="lgDash"/>
              <a:round/>
              <a:headEnd type="none" w="med" len="med"/>
              <a:tailEnd type="none" w="med" len="med"/>
            </a:ln>
            <a:effectLst/>
          </p:spPr>
        </p:cxnSp>
      </p:grpSp>
    </p:spTree>
    <p:extLst>
      <p:ext uri="{BB962C8B-B14F-4D97-AF65-F5344CB8AC3E}">
        <p14:creationId xmlns:p14="http://schemas.microsoft.com/office/powerpoint/2010/main" val="2246937162"/>
      </p:ext>
    </p:extLst>
  </p:cSld>
  <p:clrMapOvr>
    <a:masterClrMapping/>
  </p:clrMapOvr>
  <p:transition advClick="0"/>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1052736"/>
            <a:ext cx="8229600" cy="432048"/>
          </a:xfrm>
        </p:spPr>
        <p:txBody>
          <a:bodyPr/>
          <a:lstStyle/>
          <a:p>
            <a:r>
              <a:rPr lang="en-GB" dirty="0"/>
              <a:t>Toy Learning Example</a:t>
            </a:r>
          </a:p>
        </p:txBody>
      </p:sp>
      <p:sp>
        <p:nvSpPr>
          <p:cNvPr id="3" name="Content Placeholder 2"/>
          <p:cNvSpPr>
            <a:spLocks noGrp="1"/>
          </p:cNvSpPr>
          <p:nvPr>
            <p:ph idx="1"/>
          </p:nvPr>
        </p:nvSpPr>
        <p:spPr>
          <a:xfrm>
            <a:off x="457200" y="1600201"/>
            <a:ext cx="3394721" cy="4876800"/>
          </a:xfrm>
        </p:spPr>
        <p:txBody>
          <a:bodyPr/>
          <a:lstStyle/>
          <a:p>
            <a:r>
              <a:rPr lang="en-US" dirty="0"/>
              <a:t>Try several lines, chosen at random</a:t>
            </a:r>
          </a:p>
          <a:p>
            <a:r>
              <a:rPr lang="en-US" dirty="0"/>
              <a:t>Keep line that best separates data</a:t>
            </a:r>
          </a:p>
          <a:p>
            <a:pPr lvl="1"/>
            <a:r>
              <a:rPr lang="en-US" dirty="0"/>
              <a:t>Information gain</a:t>
            </a:r>
          </a:p>
          <a:p>
            <a:r>
              <a:rPr lang="en-US" dirty="0" err="1"/>
              <a:t>Recurse</a:t>
            </a:r>
            <a:endParaRPr lang="en-US" dirty="0"/>
          </a:p>
        </p:txBody>
      </p:sp>
      <p:sp>
        <p:nvSpPr>
          <p:cNvPr id="112" name="TextBox 111"/>
          <p:cNvSpPr txBox="1"/>
          <p:nvPr/>
        </p:nvSpPr>
        <p:spPr>
          <a:xfrm>
            <a:off x="428597" y="4929198"/>
            <a:ext cx="8501122" cy="1532321"/>
          </a:xfrm>
          <a:prstGeom prst="roundRect">
            <a:avLst/>
          </a:prstGeom>
          <a:solidFill>
            <a:schemeClr val="bg1"/>
          </a:solidFill>
          <a:ln w="28575">
            <a:solidFill>
              <a:srgbClr val="002060"/>
            </a:solidFill>
          </a:ln>
          <a:effectLst>
            <a:outerShdw blurRad="50800" dist="38100" dir="2700000" algn="tl" rotWithShape="0">
              <a:prstClr val="black">
                <a:alpha val="40000"/>
              </a:prstClr>
            </a:outerShdw>
          </a:effectLst>
        </p:spPr>
        <p:txBody>
          <a:bodyPr wrap="square" lIns="91426" tIns="45714" rIns="91426" bIns="45714" rtlCol="0">
            <a:spAutoFit/>
          </a:bodyPr>
          <a:lstStyle/>
          <a:p>
            <a:pPr marL="269835" indent="-269835">
              <a:buFont typeface="Arial" pitchFamily="34" charset="0"/>
              <a:buChar char="•"/>
            </a:pPr>
            <a:r>
              <a:rPr lang="en-GB" sz="2100" dirty="0">
                <a:solidFill>
                  <a:srgbClr val="002060"/>
                </a:solidFill>
                <a:latin typeface="Calibri" pitchFamily="34" charset="0"/>
              </a:rPr>
              <a:t>feature vectors are </a:t>
            </a:r>
            <a:r>
              <a:rPr lang="en-GB" sz="2100" dirty="0">
                <a:solidFill>
                  <a:srgbClr val="002060"/>
                </a:solidFill>
                <a:latin typeface="cmmi10"/>
              </a:rPr>
              <a:t>x</a:t>
            </a:r>
            <a:r>
              <a:rPr lang="en-GB" sz="2100" dirty="0">
                <a:solidFill>
                  <a:srgbClr val="002060"/>
                </a:solidFill>
                <a:latin typeface="Calibri" pitchFamily="34" charset="0"/>
              </a:rPr>
              <a:t>, </a:t>
            </a:r>
            <a:r>
              <a:rPr lang="en-GB" sz="2100" dirty="0">
                <a:solidFill>
                  <a:srgbClr val="002060"/>
                </a:solidFill>
                <a:latin typeface="cmmi10"/>
              </a:rPr>
              <a:t>y</a:t>
            </a:r>
            <a:r>
              <a:rPr lang="en-GB" sz="2100" dirty="0">
                <a:solidFill>
                  <a:srgbClr val="002060"/>
                </a:solidFill>
                <a:latin typeface="Calibri" pitchFamily="34" charset="0"/>
              </a:rPr>
              <a:t> coordinates:		</a:t>
            </a:r>
            <a:r>
              <a:rPr lang="en-GB" sz="2100" b="1" dirty="0">
                <a:solidFill>
                  <a:srgbClr val="C00000"/>
                </a:solidFill>
                <a:latin typeface="cmr10"/>
              </a:rPr>
              <a:t>v </a:t>
            </a:r>
            <a:r>
              <a:rPr lang="en-GB" sz="2100" dirty="0">
                <a:solidFill>
                  <a:srgbClr val="C00000"/>
                </a:solidFill>
                <a:latin typeface="cmr10"/>
              </a:rPr>
              <a:t>= [</a:t>
            </a:r>
            <a:r>
              <a:rPr lang="en-GB" sz="2100" dirty="0">
                <a:solidFill>
                  <a:srgbClr val="C00000"/>
                </a:solidFill>
                <a:latin typeface="cmmi10"/>
              </a:rPr>
              <a:t>x</a:t>
            </a:r>
            <a:r>
              <a:rPr lang="en-GB" sz="2100" dirty="0">
                <a:solidFill>
                  <a:srgbClr val="C00000"/>
                </a:solidFill>
                <a:latin typeface="cmr10"/>
              </a:rPr>
              <a:t>,</a:t>
            </a:r>
            <a:r>
              <a:rPr lang="en-GB" sz="2100" dirty="0">
                <a:solidFill>
                  <a:srgbClr val="C00000"/>
                </a:solidFill>
                <a:latin typeface="cmmi10"/>
              </a:rPr>
              <a:t> y</a:t>
            </a:r>
            <a:r>
              <a:rPr lang="en-GB" sz="2100" dirty="0">
                <a:solidFill>
                  <a:srgbClr val="C00000"/>
                </a:solidFill>
                <a:latin typeface="cmr10"/>
              </a:rPr>
              <a:t>]</a:t>
            </a:r>
            <a:r>
              <a:rPr lang="en-GB" sz="2100" i="1" baseline="30000" dirty="0">
                <a:solidFill>
                  <a:srgbClr val="C00000"/>
                </a:solidFill>
                <a:latin typeface="cmr10"/>
              </a:rPr>
              <a:t>T</a:t>
            </a:r>
          </a:p>
          <a:p>
            <a:pPr marL="269835" indent="-269835">
              <a:buFont typeface="Arial" pitchFamily="34" charset="0"/>
              <a:buChar char="•"/>
            </a:pPr>
            <a:r>
              <a:rPr lang="en-GB" sz="2100" dirty="0">
                <a:solidFill>
                  <a:srgbClr val="002060"/>
                </a:solidFill>
                <a:latin typeface="Calibri" pitchFamily="34" charset="0"/>
              </a:rPr>
              <a:t>split functions are lines with parameters </a:t>
            </a:r>
            <a:r>
              <a:rPr lang="en-GB" sz="2100" dirty="0">
                <a:solidFill>
                  <a:srgbClr val="002060"/>
                </a:solidFill>
                <a:latin typeface="cmmi10"/>
              </a:rPr>
              <a:t>a</a:t>
            </a:r>
            <a:r>
              <a:rPr lang="en-GB" sz="2100" dirty="0">
                <a:solidFill>
                  <a:srgbClr val="002060"/>
                </a:solidFill>
                <a:latin typeface="Calibri" pitchFamily="34" charset="0"/>
              </a:rPr>
              <a:t>, </a:t>
            </a:r>
            <a:r>
              <a:rPr lang="en-GB" sz="2100" dirty="0">
                <a:solidFill>
                  <a:srgbClr val="002060"/>
                </a:solidFill>
                <a:latin typeface="cmmi10"/>
              </a:rPr>
              <a:t>b</a:t>
            </a:r>
            <a:r>
              <a:rPr lang="en-GB" sz="2100" dirty="0">
                <a:solidFill>
                  <a:srgbClr val="002060"/>
                </a:solidFill>
                <a:latin typeface="Calibri" pitchFamily="34" charset="0"/>
              </a:rPr>
              <a:t>:	</a:t>
            </a:r>
            <a:r>
              <a:rPr lang="en-GB" sz="2100" dirty="0">
                <a:solidFill>
                  <a:srgbClr val="C00000"/>
                </a:solidFill>
                <a:latin typeface="cmmi10"/>
              </a:rPr>
              <a:t>f</a:t>
            </a:r>
            <a:r>
              <a:rPr lang="en-GB" sz="2100" baseline="-25000" dirty="0">
                <a:solidFill>
                  <a:srgbClr val="C00000"/>
                </a:solidFill>
                <a:latin typeface="cmmi10"/>
              </a:rPr>
              <a:t>n</a:t>
            </a:r>
            <a:r>
              <a:rPr lang="en-GB" sz="2100" dirty="0">
                <a:solidFill>
                  <a:srgbClr val="C00000"/>
                </a:solidFill>
                <a:latin typeface="Calibri" pitchFamily="34" charset="0"/>
              </a:rPr>
              <a:t>(</a:t>
            </a:r>
            <a:r>
              <a:rPr lang="en-GB" sz="2100" b="1" dirty="0">
                <a:solidFill>
                  <a:srgbClr val="C00000"/>
                </a:solidFill>
                <a:latin typeface="cmr10"/>
              </a:rPr>
              <a:t>v</a:t>
            </a:r>
            <a:r>
              <a:rPr lang="en-GB" sz="2100" dirty="0">
                <a:solidFill>
                  <a:srgbClr val="C00000"/>
                </a:solidFill>
                <a:latin typeface="Calibri" pitchFamily="34" charset="0"/>
              </a:rPr>
              <a:t>) </a:t>
            </a:r>
            <a:r>
              <a:rPr lang="en-GB" sz="2100" dirty="0">
                <a:solidFill>
                  <a:srgbClr val="C00000"/>
                </a:solidFill>
                <a:latin typeface="cmr10"/>
              </a:rPr>
              <a:t>= </a:t>
            </a:r>
            <a:r>
              <a:rPr lang="en-GB" sz="2100" dirty="0" err="1">
                <a:solidFill>
                  <a:srgbClr val="C00000"/>
                </a:solidFill>
                <a:latin typeface="cmmi10"/>
              </a:rPr>
              <a:t>ax</a:t>
            </a:r>
            <a:r>
              <a:rPr lang="en-GB" sz="2100" dirty="0">
                <a:solidFill>
                  <a:srgbClr val="C00000"/>
                </a:solidFill>
                <a:latin typeface="cmmi10"/>
              </a:rPr>
              <a:t> </a:t>
            </a:r>
            <a:r>
              <a:rPr lang="en-GB" sz="2100" dirty="0">
                <a:solidFill>
                  <a:srgbClr val="C00000"/>
                </a:solidFill>
                <a:latin typeface="cmr10"/>
              </a:rPr>
              <a:t>+ </a:t>
            </a:r>
            <a:r>
              <a:rPr lang="en-GB" sz="2100" dirty="0">
                <a:solidFill>
                  <a:srgbClr val="C00000"/>
                </a:solidFill>
                <a:latin typeface="cmmi10"/>
              </a:rPr>
              <a:t>by</a:t>
            </a:r>
            <a:endParaRPr lang="en-GB" sz="2100" baseline="-25000" dirty="0">
              <a:solidFill>
                <a:srgbClr val="C00000"/>
              </a:solidFill>
              <a:latin typeface="cmmi10"/>
            </a:endParaRPr>
          </a:p>
          <a:p>
            <a:pPr marL="269835" indent="-269835">
              <a:buFont typeface="Arial" pitchFamily="34" charset="0"/>
              <a:buChar char="•"/>
            </a:pPr>
            <a:r>
              <a:rPr lang="en-GB" sz="2100" dirty="0">
                <a:solidFill>
                  <a:srgbClr val="002060"/>
                </a:solidFill>
                <a:latin typeface="Calibri" pitchFamily="34" charset="0"/>
              </a:rPr>
              <a:t>threshold determines intercepts:		</a:t>
            </a:r>
            <a:r>
              <a:rPr lang="en-GB" sz="2100" dirty="0" err="1">
                <a:solidFill>
                  <a:srgbClr val="C00000"/>
                </a:solidFill>
                <a:latin typeface="cmmi10"/>
              </a:rPr>
              <a:t>t</a:t>
            </a:r>
            <a:r>
              <a:rPr lang="en-GB" sz="2100" baseline="-25000" dirty="0" err="1">
                <a:solidFill>
                  <a:srgbClr val="C00000"/>
                </a:solidFill>
                <a:latin typeface="cmmi10"/>
              </a:rPr>
              <a:t>n</a:t>
            </a:r>
            <a:endParaRPr lang="en-GB" sz="2100" baseline="-25000" dirty="0">
              <a:solidFill>
                <a:srgbClr val="C00000"/>
              </a:solidFill>
              <a:latin typeface="cmmi10"/>
            </a:endParaRPr>
          </a:p>
          <a:p>
            <a:pPr marL="269835" indent="-269835">
              <a:buFont typeface="Arial" pitchFamily="34" charset="0"/>
              <a:buChar char="•"/>
            </a:pPr>
            <a:r>
              <a:rPr lang="en-GB" sz="2100" dirty="0">
                <a:solidFill>
                  <a:srgbClr val="002060"/>
                </a:solidFill>
                <a:latin typeface="Calibri" pitchFamily="34" charset="0"/>
              </a:rPr>
              <a:t>four classes: </a:t>
            </a:r>
            <a:r>
              <a:rPr lang="en-GB" sz="2100" dirty="0">
                <a:solidFill>
                  <a:srgbClr val="9900FF"/>
                </a:solidFill>
                <a:latin typeface="Calibri" pitchFamily="34" charset="0"/>
              </a:rPr>
              <a:t>purple</a:t>
            </a:r>
            <a:r>
              <a:rPr lang="en-GB" sz="2100" dirty="0">
                <a:solidFill>
                  <a:srgbClr val="002060"/>
                </a:solidFill>
                <a:latin typeface="Calibri" pitchFamily="34" charset="0"/>
              </a:rPr>
              <a:t>, </a:t>
            </a:r>
            <a:r>
              <a:rPr lang="en-GB" sz="2100" dirty="0">
                <a:solidFill>
                  <a:srgbClr val="2609FF"/>
                </a:solidFill>
                <a:latin typeface="Calibri" pitchFamily="34" charset="0"/>
              </a:rPr>
              <a:t>blue</a:t>
            </a:r>
            <a:r>
              <a:rPr lang="en-GB" sz="2100" dirty="0">
                <a:solidFill>
                  <a:srgbClr val="002060"/>
                </a:solidFill>
                <a:latin typeface="Calibri" pitchFamily="34" charset="0"/>
              </a:rPr>
              <a:t>, </a:t>
            </a:r>
            <a:r>
              <a:rPr lang="en-GB" sz="2100" dirty="0">
                <a:solidFill>
                  <a:srgbClr val="9C2424"/>
                </a:solidFill>
                <a:latin typeface="Calibri" pitchFamily="34" charset="0"/>
              </a:rPr>
              <a:t>red</a:t>
            </a:r>
            <a:r>
              <a:rPr lang="en-GB" sz="2100" dirty="0">
                <a:solidFill>
                  <a:srgbClr val="002060"/>
                </a:solidFill>
                <a:latin typeface="Calibri" pitchFamily="34" charset="0"/>
              </a:rPr>
              <a:t>, </a:t>
            </a:r>
            <a:r>
              <a:rPr lang="en-GB" sz="2100" dirty="0">
                <a:solidFill>
                  <a:srgbClr val="00C459"/>
                </a:solidFill>
                <a:latin typeface="Calibri" pitchFamily="34" charset="0"/>
              </a:rPr>
              <a:t>green</a:t>
            </a:r>
            <a:endParaRPr lang="en-GB" sz="2100" baseline="-25000" dirty="0">
              <a:solidFill>
                <a:srgbClr val="00C459"/>
              </a:solidFill>
              <a:latin typeface="cmmi10"/>
            </a:endParaRPr>
          </a:p>
        </p:txBody>
      </p:sp>
      <p:grpSp>
        <p:nvGrpSpPr>
          <p:cNvPr id="4" name="Group 3"/>
          <p:cNvGrpSpPr/>
          <p:nvPr/>
        </p:nvGrpSpPr>
        <p:grpSpPr>
          <a:xfrm>
            <a:off x="4139953" y="1484785"/>
            <a:ext cx="4359997" cy="3492963"/>
            <a:chOff x="3644876" y="826873"/>
            <a:chExt cx="4999090" cy="4004964"/>
          </a:xfrm>
        </p:grpSpPr>
        <p:grpSp>
          <p:nvGrpSpPr>
            <p:cNvPr id="6" name="Group 113"/>
            <p:cNvGrpSpPr/>
            <p:nvPr/>
          </p:nvGrpSpPr>
          <p:grpSpPr>
            <a:xfrm>
              <a:off x="3644876" y="826873"/>
              <a:ext cx="4999090" cy="4004964"/>
              <a:chOff x="214282" y="2755699"/>
              <a:chExt cx="4999090" cy="4004964"/>
            </a:xfrm>
          </p:grpSpPr>
          <p:sp>
            <p:nvSpPr>
              <p:cNvPr id="7" name="Oval 6"/>
              <p:cNvSpPr/>
              <p:nvPr/>
            </p:nvSpPr>
            <p:spPr bwMode="auto">
              <a:xfrm>
                <a:off x="825700" y="3598066"/>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8" name="Oval 7"/>
              <p:cNvSpPr/>
              <p:nvPr/>
            </p:nvSpPr>
            <p:spPr bwMode="auto">
              <a:xfrm>
                <a:off x="1159075" y="383857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9" name="Oval 8"/>
              <p:cNvSpPr/>
              <p:nvPr/>
            </p:nvSpPr>
            <p:spPr bwMode="auto">
              <a:xfrm>
                <a:off x="1585319" y="3726653"/>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0" name="Oval 9"/>
              <p:cNvSpPr/>
              <p:nvPr/>
            </p:nvSpPr>
            <p:spPr bwMode="auto">
              <a:xfrm>
                <a:off x="1428176" y="3824287"/>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1" name="Oval 10"/>
              <p:cNvSpPr/>
              <p:nvPr/>
            </p:nvSpPr>
            <p:spPr bwMode="auto">
              <a:xfrm>
                <a:off x="1456734" y="3464715"/>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2" name="Oval 11"/>
              <p:cNvSpPr/>
              <p:nvPr/>
            </p:nvSpPr>
            <p:spPr bwMode="auto">
              <a:xfrm>
                <a:off x="1325766" y="3669504"/>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3" name="Oval 12"/>
              <p:cNvSpPr/>
              <p:nvPr/>
            </p:nvSpPr>
            <p:spPr bwMode="auto">
              <a:xfrm>
                <a:off x="1506740" y="406717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4" name="Oval 13"/>
              <p:cNvSpPr/>
              <p:nvPr/>
            </p:nvSpPr>
            <p:spPr bwMode="auto">
              <a:xfrm>
                <a:off x="1754390" y="3681409"/>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5" name="Oval 14"/>
              <p:cNvSpPr/>
              <p:nvPr/>
            </p:nvSpPr>
            <p:spPr bwMode="auto">
              <a:xfrm>
                <a:off x="970974" y="335756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6" name="Oval 15"/>
              <p:cNvSpPr/>
              <p:nvPr/>
            </p:nvSpPr>
            <p:spPr bwMode="auto">
              <a:xfrm>
                <a:off x="947620" y="3537586"/>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7" name="Oval 16"/>
              <p:cNvSpPr/>
              <p:nvPr/>
            </p:nvSpPr>
            <p:spPr bwMode="auto">
              <a:xfrm>
                <a:off x="1311475" y="386953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8" name="Oval 17"/>
              <p:cNvSpPr/>
              <p:nvPr/>
            </p:nvSpPr>
            <p:spPr bwMode="auto">
              <a:xfrm>
                <a:off x="1702493" y="3890015"/>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9" name="Oval 18"/>
              <p:cNvSpPr/>
              <p:nvPr/>
            </p:nvSpPr>
            <p:spPr bwMode="auto">
              <a:xfrm>
                <a:off x="1580576" y="3855247"/>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0" name="Oval 19"/>
              <p:cNvSpPr/>
              <p:nvPr/>
            </p:nvSpPr>
            <p:spPr bwMode="auto">
              <a:xfrm>
                <a:off x="1609134" y="3495675"/>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1" name="Oval 20"/>
              <p:cNvSpPr/>
              <p:nvPr/>
            </p:nvSpPr>
            <p:spPr bwMode="auto">
              <a:xfrm>
                <a:off x="1478166" y="3700464"/>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2" name="Oval 21"/>
              <p:cNvSpPr/>
              <p:nvPr/>
            </p:nvSpPr>
            <p:spPr bwMode="auto">
              <a:xfrm>
                <a:off x="1659140" y="409813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3" name="Oval 22"/>
              <p:cNvSpPr/>
              <p:nvPr/>
            </p:nvSpPr>
            <p:spPr bwMode="auto">
              <a:xfrm>
                <a:off x="1906790" y="3712369"/>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4" name="Oval 23"/>
              <p:cNvSpPr/>
              <p:nvPr/>
            </p:nvSpPr>
            <p:spPr bwMode="auto">
              <a:xfrm>
                <a:off x="1108134" y="350282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5" name="Oval 24"/>
              <p:cNvSpPr/>
              <p:nvPr/>
            </p:nvSpPr>
            <p:spPr bwMode="auto">
              <a:xfrm rot="2683167">
                <a:off x="2532711" y="321813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6" name="Oval 25"/>
              <p:cNvSpPr/>
              <p:nvPr/>
            </p:nvSpPr>
            <p:spPr bwMode="auto">
              <a:xfrm rot="2683167">
                <a:off x="2493089" y="3658109"/>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7" name="Oval 26"/>
              <p:cNvSpPr/>
              <p:nvPr/>
            </p:nvSpPr>
            <p:spPr bwMode="auto">
              <a:xfrm rot="2683167">
                <a:off x="3493221" y="3586671"/>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8" name="Oval 27"/>
              <p:cNvSpPr/>
              <p:nvPr/>
            </p:nvSpPr>
            <p:spPr bwMode="auto">
              <a:xfrm rot="2683167">
                <a:off x="3028451" y="3840150"/>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9" name="Oval 28"/>
              <p:cNvSpPr/>
              <p:nvPr/>
            </p:nvSpPr>
            <p:spPr bwMode="auto">
              <a:xfrm rot="2683167">
                <a:off x="3207469" y="308660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0" name="Oval 29"/>
              <p:cNvSpPr/>
              <p:nvPr/>
            </p:nvSpPr>
            <p:spPr bwMode="auto">
              <a:xfrm rot="2683167">
                <a:off x="2850280" y="3658108"/>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1" name="Oval 30"/>
              <p:cNvSpPr/>
              <p:nvPr/>
            </p:nvSpPr>
            <p:spPr bwMode="auto">
              <a:xfrm rot="2683167">
                <a:off x="2762349" y="410210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2" name="Oval 31"/>
              <p:cNvSpPr/>
              <p:nvPr/>
            </p:nvSpPr>
            <p:spPr bwMode="auto">
              <a:xfrm rot="2683167">
                <a:off x="3348271" y="3716502"/>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3" name="Oval 32"/>
              <p:cNvSpPr/>
              <p:nvPr/>
            </p:nvSpPr>
            <p:spPr bwMode="auto">
              <a:xfrm rot="2683167">
                <a:off x="2817673" y="3186810"/>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4" name="Oval 33"/>
              <p:cNvSpPr/>
              <p:nvPr/>
            </p:nvSpPr>
            <p:spPr bwMode="auto">
              <a:xfrm rot="2683167">
                <a:off x="2661898" y="3260947"/>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5" name="Oval 34"/>
              <p:cNvSpPr/>
              <p:nvPr/>
            </p:nvSpPr>
            <p:spPr bwMode="auto">
              <a:xfrm rot="2683167">
                <a:off x="2719912" y="3552581"/>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6" name="Oval 35"/>
              <p:cNvSpPr/>
              <p:nvPr/>
            </p:nvSpPr>
            <p:spPr bwMode="auto">
              <a:xfrm rot="2683167">
                <a:off x="3026097" y="4113963"/>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7" name="Oval 36"/>
              <p:cNvSpPr/>
              <p:nvPr/>
            </p:nvSpPr>
            <p:spPr bwMode="auto">
              <a:xfrm rot="2683167">
                <a:off x="3102447" y="393203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8" name="Oval 37"/>
              <p:cNvSpPr/>
              <p:nvPr/>
            </p:nvSpPr>
            <p:spPr bwMode="auto">
              <a:xfrm rot="2683167">
                <a:off x="3564658" y="337235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9" name="Oval 38"/>
              <p:cNvSpPr/>
              <p:nvPr/>
            </p:nvSpPr>
            <p:spPr bwMode="auto">
              <a:xfrm rot="2683167">
                <a:off x="3177879" y="3515233"/>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0" name="Oval 39"/>
              <p:cNvSpPr/>
              <p:nvPr/>
            </p:nvSpPr>
            <p:spPr bwMode="auto">
              <a:xfrm rot="2683167">
                <a:off x="2848854" y="4271461"/>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1" name="Oval 40"/>
              <p:cNvSpPr/>
              <p:nvPr/>
            </p:nvSpPr>
            <p:spPr bwMode="auto">
              <a:xfrm rot="2683167">
                <a:off x="3434776" y="384573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2" name="Oval 41"/>
              <p:cNvSpPr/>
              <p:nvPr/>
            </p:nvSpPr>
            <p:spPr bwMode="auto">
              <a:xfrm rot="2683167">
                <a:off x="2812923" y="3386537"/>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3" name="Oval 42"/>
              <p:cNvSpPr/>
              <p:nvPr/>
            </p:nvSpPr>
            <p:spPr bwMode="auto">
              <a:xfrm rot="2683167">
                <a:off x="2506777" y="3901048"/>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4" name="Oval 43"/>
              <p:cNvSpPr/>
              <p:nvPr/>
            </p:nvSpPr>
            <p:spPr bwMode="auto">
              <a:xfrm rot="2683167">
                <a:off x="2779230" y="383237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5" name="Oval 44"/>
              <p:cNvSpPr/>
              <p:nvPr/>
            </p:nvSpPr>
            <p:spPr bwMode="auto">
              <a:xfrm rot="2683167">
                <a:off x="2635964" y="3943860"/>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6" name="Oval 45"/>
              <p:cNvSpPr/>
              <p:nvPr/>
            </p:nvSpPr>
            <p:spPr bwMode="auto">
              <a:xfrm rot="2683167">
                <a:off x="2635965" y="4103540"/>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7" name="Oval 46"/>
              <p:cNvSpPr/>
              <p:nvPr/>
            </p:nvSpPr>
            <p:spPr bwMode="auto">
              <a:xfrm rot="7400826">
                <a:off x="2059663" y="4709609"/>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48" name="Oval 47"/>
              <p:cNvSpPr/>
              <p:nvPr/>
            </p:nvSpPr>
            <p:spPr bwMode="auto">
              <a:xfrm rot="7400826">
                <a:off x="1620515" y="4757521"/>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49" name="Oval 48"/>
              <p:cNvSpPr/>
              <p:nvPr/>
            </p:nvSpPr>
            <p:spPr bwMode="auto">
              <a:xfrm rot="7400826">
                <a:off x="2321663" y="5345184"/>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0" name="Oval 49"/>
              <p:cNvSpPr/>
              <p:nvPr/>
            </p:nvSpPr>
            <p:spPr bwMode="auto">
              <a:xfrm rot="7400826">
                <a:off x="1238330" y="5109044"/>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1" name="Oval 50"/>
              <p:cNvSpPr/>
              <p:nvPr/>
            </p:nvSpPr>
            <p:spPr bwMode="auto">
              <a:xfrm rot="7400826">
                <a:off x="2146563" y="4982800"/>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2" name="Oval 51"/>
              <p:cNvSpPr/>
              <p:nvPr/>
            </p:nvSpPr>
            <p:spPr bwMode="auto">
              <a:xfrm rot="7400826">
                <a:off x="2043166" y="4844702"/>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3" name="Oval 52"/>
              <p:cNvSpPr/>
              <p:nvPr/>
            </p:nvSpPr>
            <p:spPr bwMode="auto">
              <a:xfrm rot="7400826">
                <a:off x="1768697" y="4959082"/>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4" name="Oval 53"/>
              <p:cNvSpPr/>
              <p:nvPr/>
            </p:nvSpPr>
            <p:spPr bwMode="auto">
              <a:xfrm rot="7400826">
                <a:off x="1385045" y="4818844"/>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5" name="Oval 54"/>
              <p:cNvSpPr/>
              <p:nvPr/>
            </p:nvSpPr>
            <p:spPr bwMode="auto">
              <a:xfrm rot="7400826">
                <a:off x="1506093" y="5072407"/>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6" name="Oval 55"/>
              <p:cNvSpPr/>
              <p:nvPr/>
            </p:nvSpPr>
            <p:spPr bwMode="auto">
              <a:xfrm rot="7400826">
                <a:off x="1368547" y="4953937"/>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7" name="Oval 56"/>
              <p:cNvSpPr/>
              <p:nvPr/>
            </p:nvSpPr>
            <p:spPr bwMode="auto">
              <a:xfrm rot="7400826">
                <a:off x="1212002" y="4985424"/>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8" name="Oval 57"/>
              <p:cNvSpPr/>
              <p:nvPr/>
            </p:nvSpPr>
            <p:spPr bwMode="auto">
              <a:xfrm rot="7400826">
                <a:off x="4063685" y="5014391"/>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9" name="Oval 58"/>
              <p:cNvSpPr/>
              <p:nvPr/>
            </p:nvSpPr>
            <p:spPr bwMode="auto">
              <a:xfrm rot="20386206">
                <a:off x="3481110" y="5542965"/>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0" name="Oval 59"/>
              <p:cNvSpPr/>
              <p:nvPr/>
            </p:nvSpPr>
            <p:spPr bwMode="auto">
              <a:xfrm rot="20386206">
                <a:off x="3498867" y="4790275"/>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1" name="Oval 60"/>
              <p:cNvSpPr/>
              <p:nvPr/>
            </p:nvSpPr>
            <p:spPr bwMode="auto">
              <a:xfrm rot="20386206">
                <a:off x="4219129" y="5487030"/>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2" name="Oval 61"/>
              <p:cNvSpPr/>
              <p:nvPr/>
            </p:nvSpPr>
            <p:spPr bwMode="auto">
              <a:xfrm rot="20386206">
                <a:off x="3202822" y="518583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3" name="Oval 62"/>
              <p:cNvSpPr/>
              <p:nvPr/>
            </p:nvSpPr>
            <p:spPr bwMode="auto">
              <a:xfrm rot="20386206">
                <a:off x="3204026" y="535834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4" name="Oval 63"/>
              <p:cNvSpPr/>
              <p:nvPr/>
            </p:nvSpPr>
            <p:spPr bwMode="auto">
              <a:xfrm rot="20386206">
                <a:off x="3481549" y="529279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5" name="Oval 64"/>
              <p:cNvSpPr/>
              <p:nvPr/>
            </p:nvSpPr>
            <p:spPr bwMode="auto">
              <a:xfrm rot="20386206">
                <a:off x="3928770" y="5633430"/>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6" name="Oval 65"/>
              <p:cNvSpPr/>
              <p:nvPr/>
            </p:nvSpPr>
            <p:spPr bwMode="auto">
              <a:xfrm rot="20386206">
                <a:off x="3981919" y="5357528"/>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7" name="Oval 66"/>
              <p:cNvSpPr/>
              <p:nvPr/>
            </p:nvSpPr>
            <p:spPr bwMode="auto">
              <a:xfrm rot="20386206">
                <a:off x="4022255" y="5534522"/>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8" name="Oval 67"/>
              <p:cNvSpPr/>
              <p:nvPr/>
            </p:nvSpPr>
            <p:spPr bwMode="auto">
              <a:xfrm rot="20386206">
                <a:off x="4166915" y="5602133"/>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9" name="Oval 68"/>
              <p:cNvSpPr/>
              <p:nvPr/>
            </p:nvSpPr>
            <p:spPr bwMode="auto">
              <a:xfrm rot="7400826">
                <a:off x="4431394" y="4180661"/>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0" name="Oval 69"/>
              <p:cNvSpPr/>
              <p:nvPr/>
            </p:nvSpPr>
            <p:spPr bwMode="auto">
              <a:xfrm rot="7400826">
                <a:off x="3992246" y="4228573"/>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1" name="Oval 70"/>
              <p:cNvSpPr/>
              <p:nvPr/>
            </p:nvSpPr>
            <p:spPr bwMode="auto">
              <a:xfrm rot="7400826">
                <a:off x="4693394" y="481623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2" name="Oval 71"/>
              <p:cNvSpPr/>
              <p:nvPr/>
            </p:nvSpPr>
            <p:spPr bwMode="auto">
              <a:xfrm rot="7400826">
                <a:off x="3610061" y="458009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3" name="Oval 72"/>
              <p:cNvSpPr/>
              <p:nvPr/>
            </p:nvSpPr>
            <p:spPr bwMode="auto">
              <a:xfrm rot="7400826">
                <a:off x="4518294" y="4453852"/>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4" name="Oval 73"/>
              <p:cNvSpPr/>
              <p:nvPr/>
            </p:nvSpPr>
            <p:spPr bwMode="auto">
              <a:xfrm rot="7400826">
                <a:off x="4414897" y="431575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5" name="Oval 74"/>
              <p:cNvSpPr/>
              <p:nvPr/>
            </p:nvSpPr>
            <p:spPr bwMode="auto">
              <a:xfrm rot="7400826">
                <a:off x="4140428" y="443013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6" name="Oval 75"/>
              <p:cNvSpPr/>
              <p:nvPr/>
            </p:nvSpPr>
            <p:spPr bwMode="auto">
              <a:xfrm rot="7400826">
                <a:off x="3756776" y="428989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7" name="Oval 76"/>
              <p:cNvSpPr/>
              <p:nvPr/>
            </p:nvSpPr>
            <p:spPr bwMode="auto">
              <a:xfrm rot="7400826">
                <a:off x="3877824" y="454345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8" name="Oval 77"/>
              <p:cNvSpPr/>
              <p:nvPr/>
            </p:nvSpPr>
            <p:spPr bwMode="auto">
              <a:xfrm rot="7400826">
                <a:off x="3740278" y="442498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9" name="Oval 78"/>
              <p:cNvSpPr/>
              <p:nvPr/>
            </p:nvSpPr>
            <p:spPr bwMode="auto">
              <a:xfrm rot="7400826">
                <a:off x="3583733" y="445647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0" name="Oval 79"/>
              <p:cNvSpPr/>
              <p:nvPr/>
            </p:nvSpPr>
            <p:spPr bwMode="auto">
              <a:xfrm rot="10270726">
                <a:off x="5065440" y="3943402"/>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1" name="Oval 80"/>
              <p:cNvSpPr/>
              <p:nvPr/>
            </p:nvSpPr>
            <p:spPr bwMode="auto">
              <a:xfrm rot="10270726">
                <a:off x="4500653" y="375030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2" name="Oval 81"/>
              <p:cNvSpPr/>
              <p:nvPr/>
            </p:nvSpPr>
            <p:spPr bwMode="auto">
              <a:xfrm rot="10270726">
                <a:off x="4770251" y="456425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3" name="Oval 82"/>
              <p:cNvSpPr/>
              <p:nvPr/>
            </p:nvSpPr>
            <p:spPr bwMode="auto">
              <a:xfrm rot="10270726">
                <a:off x="3983548" y="370302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4" name="Oval 83"/>
              <p:cNvSpPr/>
              <p:nvPr/>
            </p:nvSpPr>
            <p:spPr bwMode="auto">
              <a:xfrm rot="10270726">
                <a:off x="4921295" y="419120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5" name="Oval 84"/>
              <p:cNvSpPr/>
              <p:nvPr/>
            </p:nvSpPr>
            <p:spPr bwMode="auto">
              <a:xfrm rot="10270726">
                <a:off x="4954238" y="402186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6" name="Oval 85"/>
              <p:cNvSpPr/>
              <p:nvPr/>
            </p:nvSpPr>
            <p:spPr bwMode="auto">
              <a:xfrm rot="10270726">
                <a:off x="4450737" y="3995448"/>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7" name="Oval 86"/>
              <p:cNvSpPr/>
              <p:nvPr/>
            </p:nvSpPr>
            <p:spPr bwMode="auto">
              <a:xfrm rot="10270726">
                <a:off x="4297128" y="3616951"/>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8" name="Oval 87"/>
              <p:cNvSpPr/>
              <p:nvPr/>
            </p:nvSpPr>
            <p:spPr bwMode="auto">
              <a:xfrm rot="10270726">
                <a:off x="4190455" y="387688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9" name="Oval 88"/>
              <p:cNvSpPr/>
              <p:nvPr/>
            </p:nvSpPr>
            <p:spPr bwMode="auto">
              <a:xfrm rot="10270726">
                <a:off x="4185925" y="3695413"/>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90" name="Oval 89"/>
              <p:cNvSpPr/>
              <p:nvPr/>
            </p:nvSpPr>
            <p:spPr bwMode="auto">
              <a:xfrm rot="10270726">
                <a:off x="4057498" y="3600523"/>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grpSp>
            <p:nvGrpSpPr>
              <p:cNvPr id="91" name="Group 109"/>
              <p:cNvGrpSpPr/>
              <p:nvPr/>
            </p:nvGrpSpPr>
            <p:grpSpPr>
              <a:xfrm>
                <a:off x="214282" y="2755699"/>
                <a:ext cx="4999090" cy="4004964"/>
                <a:chOff x="252382" y="2829396"/>
                <a:chExt cx="4999090" cy="4004964"/>
              </a:xfrm>
            </p:grpSpPr>
            <p:cxnSp>
              <p:nvCxnSpPr>
                <p:cNvPr id="92" name="Straight Arrow Connector 91"/>
                <p:cNvCxnSpPr/>
                <p:nvPr/>
              </p:nvCxnSpPr>
              <p:spPr bwMode="auto">
                <a:xfrm>
                  <a:off x="571472" y="6429396"/>
                  <a:ext cx="4680000" cy="0"/>
                </a:xfrm>
                <a:prstGeom prst="straightConnector1">
                  <a:avLst/>
                </a:prstGeom>
                <a:solidFill>
                  <a:srgbClr val="999999"/>
                </a:solidFill>
                <a:ln w="28575" cap="flat" cmpd="sng" algn="ctr">
                  <a:solidFill>
                    <a:schemeClr val="tx1"/>
                  </a:solidFill>
                  <a:prstDash val="solid"/>
                  <a:round/>
                  <a:headEnd type="none" w="med" len="med"/>
                  <a:tailEnd type="arrow"/>
                </a:ln>
                <a:effectLst/>
              </p:spPr>
            </p:cxnSp>
            <p:cxnSp>
              <p:nvCxnSpPr>
                <p:cNvPr id="93" name="Straight Arrow Connector 92"/>
                <p:cNvCxnSpPr/>
                <p:nvPr/>
              </p:nvCxnSpPr>
              <p:spPr bwMode="auto">
                <a:xfrm rot="16200000">
                  <a:off x="-1228527" y="4629396"/>
                  <a:ext cx="3600000" cy="0"/>
                </a:xfrm>
                <a:prstGeom prst="straightConnector1">
                  <a:avLst/>
                </a:prstGeom>
                <a:solidFill>
                  <a:srgbClr val="999999"/>
                </a:solidFill>
                <a:ln w="28575" cap="flat" cmpd="sng" algn="ctr">
                  <a:solidFill>
                    <a:schemeClr val="tx1"/>
                  </a:solidFill>
                  <a:prstDash val="solid"/>
                  <a:round/>
                  <a:headEnd type="none" w="med" len="med"/>
                  <a:tailEnd type="arrow"/>
                </a:ln>
                <a:effectLst/>
              </p:spPr>
            </p:cxnSp>
            <p:sp>
              <p:nvSpPr>
                <p:cNvPr id="94" name="TextBox 93"/>
                <p:cNvSpPr txBox="1"/>
                <p:nvPr/>
              </p:nvSpPr>
              <p:spPr>
                <a:xfrm>
                  <a:off x="4870452" y="6357958"/>
                  <a:ext cx="345468" cy="476402"/>
                </a:xfrm>
                <a:prstGeom prst="rect">
                  <a:avLst/>
                </a:prstGeom>
                <a:noFill/>
              </p:spPr>
              <p:txBody>
                <a:bodyPr wrap="none" rtlCol="0">
                  <a:spAutoFit/>
                </a:bodyPr>
                <a:lstStyle/>
                <a:p>
                  <a:r>
                    <a:rPr lang="en-GB" sz="2100" dirty="0">
                      <a:latin typeface="Calibri" pitchFamily="34" charset="0"/>
                    </a:rPr>
                    <a:t>x</a:t>
                  </a:r>
                </a:p>
              </p:txBody>
            </p:sp>
            <p:sp>
              <p:nvSpPr>
                <p:cNvPr id="95" name="TextBox 94"/>
                <p:cNvSpPr txBox="1"/>
                <p:nvPr/>
              </p:nvSpPr>
              <p:spPr>
                <a:xfrm>
                  <a:off x="252382" y="2857498"/>
                  <a:ext cx="358772" cy="476402"/>
                </a:xfrm>
                <a:prstGeom prst="rect">
                  <a:avLst/>
                </a:prstGeom>
                <a:noFill/>
              </p:spPr>
              <p:txBody>
                <a:bodyPr wrap="none" rtlCol="0">
                  <a:spAutoFit/>
                </a:bodyPr>
                <a:lstStyle/>
                <a:p>
                  <a:r>
                    <a:rPr lang="en-GB" sz="2100" dirty="0">
                      <a:latin typeface="Calibri" pitchFamily="34" charset="0"/>
                    </a:rPr>
                    <a:t>y</a:t>
                  </a:r>
                </a:p>
              </p:txBody>
            </p:sp>
          </p:grpSp>
        </p:grpSp>
        <p:cxnSp>
          <p:nvCxnSpPr>
            <p:cNvPr id="96" name="Straight Connector 95"/>
            <p:cNvCxnSpPr/>
            <p:nvPr/>
          </p:nvCxnSpPr>
          <p:spPr bwMode="auto">
            <a:xfrm rot="16200000" flipV="1">
              <a:off x="4250529" y="2250273"/>
              <a:ext cx="3214710" cy="714380"/>
            </a:xfrm>
            <a:prstGeom prst="line">
              <a:avLst/>
            </a:prstGeom>
            <a:solidFill>
              <a:srgbClr val="999999"/>
            </a:solidFill>
            <a:ln w="38100" cap="flat" cmpd="sng" algn="ctr">
              <a:solidFill>
                <a:srgbClr val="9C2424"/>
              </a:solidFill>
              <a:prstDash val="solid"/>
              <a:round/>
              <a:headEnd type="none" w="med" len="med"/>
              <a:tailEnd type="none" w="med" len="med"/>
            </a:ln>
            <a:effectLst/>
          </p:spPr>
        </p:cxnSp>
        <p:cxnSp>
          <p:nvCxnSpPr>
            <p:cNvPr id="97" name="Straight Connector 96"/>
            <p:cNvCxnSpPr/>
            <p:nvPr/>
          </p:nvCxnSpPr>
          <p:spPr bwMode="auto">
            <a:xfrm flipV="1">
              <a:off x="4500562" y="2357430"/>
              <a:ext cx="1285884" cy="428628"/>
            </a:xfrm>
            <a:prstGeom prst="line">
              <a:avLst/>
            </a:prstGeom>
            <a:solidFill>
              <a:srgbClr val="999999"/>
            </a:solidFill>
            <a:ln w="38100" cap="flat" cmpd="sng" algn="ctr">
              <a:solidFill>
                <a:srgbClr val="9C2424"/>
              </a:solidFill>
              <a:prstDash val="solid"/>
              <a:round/>
              <a:headEnd type="none" w="med" len="med"/>
              <a:tailEnd type="none" w="med" len="med"/>
            </a:ln>
            <a:effectLst/>
          </p:spPr>
        </p:cxnSp>
        <p:cxnSp>
          <p:nvCxnSpPr>
            <p:cNvPr id="98" name="Straight Connector 97"/>
            <p:cNvCxnSpPr/>
            <p:nvPr/>
          </p:nvCxnSpPr>
          <p:spPr bwMode="auto">
            <a:xfrm flipV="1">
              <a:off x="6049958" y="1943100"/>
              <a:ext cx="2408242" cy="1390660"/>
            </a:xfrm>
            <a:prstGeom prst="line">
              <a:avLst/>
            </a:prstGeom>
            <a:solidFill>
              <a:srgbClr val="999999"/>
            </a:solidFill>
            <a:ln w="38100" cap="flat" cmpd="sng" algn="ctr">
              <a:solidFill>
                <a:schemeClr val="tx1"/>
              </a:solidFill>
              <a:prstDash val="lgDash"/>
              <a:round/>
              <a:headEnd type="none" w="med" len="med"/>
              <a:tailEnd type="none" w="med" len="med"/>
            </a:ln>
            <a:effectLst/>
          </p:spPr>
        </p:cxnSp>
        <p:cxnSp>
          <p:nvCxnSpPr>
            <p:cNvPr id="99" name="Straight Connector 98"/>
            <p:cNvCxnSpPr/>
            <p:nvPr/>
          </p:nvCxnSpPr>
          <p:spPr bwMode="auto">
            <a:xfrm rot="16200000" flipV="1">
              <a:off x="4832350" y="2457450"/>
              <a:ext cx="2667000" cy="1028700"/>
            </a:xfrm>
            <a:prstGeom prst="line">
              <a:avLst/>
            </a:prstGeom>
            <a:solidFill>
              <a:srgbClr val="999999"/>
            </a:solidFill>
            <a:ln w="38100" cap="flat" cmpd="sng" algn="ctr">
              <a:solidFill>
                <a:schemeClr val="tx1"/>
              </a:solidFill>
              <a:prstDash val="lgDash"/>
              <a:round/>
              <a:headEnd type="none" w="med" len="med"/>
              <a:tailEnd type="none" w="med" len="med"/>
            </a:ln>
            <a:effectLst/>
          </p:spPr>
        </p:cxnSp>
        <p:cxnSp>
          <p:nvCxnSpPr>
            <p:cNvPr id="100" name="Straight Connector 99"/>
            <p:cNvCxnSpPr/>
            <p:nvPr/>
          </p:nvCxnSpPr>
          <p:spPr bwMode="auto">
            <a:xfrm rot="10800000">
              <a:off x="5929322" y="2928934"/>
              <a:ext cx="1743080" cy="881050"/>
            </a:xfrm>
            <a:prstGeom prst="line">
              <a:avLst/>
            </a:prstGeom>
            <a:solidFill>
              <a:srgbClr val="999999"/>
            </a:solidFill>
            <a:ln w="38100" cap="flat" cmpd="sng" algn="ctr">
              <a:solidFill>
                <a:schemeClr val="tx1"/>
              </a:solidFill>
              <a:prstDash val="lgDash"/>
              <a:round/>
              <a:headEnd type="none" w="med" len="med"/>
              <a:tailEnd type="none" w="med" len="med"/>
            </a:ln>
            <a:effectLst/>
          </p:spPr>
        </p:cxnSp>
        <p:cxnSp>
          <p:nvCxnSpPr>
            <p:cNvPr id="101" name="Straight Connector 100"/>
            <p:cNvCxnSpPr/>
            <p:nvPr/>
          </p:nvCxnSpPr>
          <p:spPr bwMode="auto">
            <a:xfrm rot="10800000" flipV="1">
              <a:off x="6003918" y="1473200"/>
              <a:ext cx="2162182" cy="1779576"/>
            </a:xfrm>
            <a:prstGeom prst="line">
              <a:avLst/>
            </a:prstGeom>
            <a:solidFill>
              <a:srgbClr val="999999"/>
            </a:solidFill>
            <a:ln w="38100" cap="flat" cmpd="sng" algn="ctr">
              <a:solidFill>
                <a:schemeClr val="tx1"/>
              </a:solidFill>
              <a:prstDash val="lgDash"/>
              <a:round/>
              <a:headEnd type="none" w="med" len="med"/>
              <a:tailEnd type="none" w="med" len="med"/>
            </a:ln>
            <a:effectLst/>
          </p:spPr>
        </p:cxnSp>
        <p:cxnSp>
          <p:nvCxnSpPr>
            <p:cNvPr id="102" name="Straight Connector 101"/>
            <p:cNvCxnSpPr/>
            <p:nvPr/>
          </p:nvCxnSpPr>
          <p:spPr bwMode="auto">
            <a:xfrm rot="10800000">
              <a:off x="5588000" y="1397000"/>
              <a:ext cx="2698776" cy="1531934"/>
            </a:xfrm>
            <a:prstGeom prst="line">
              <a:avLst/>
            </a:prstGeom>
            <a:solidFill>
              <a:srgbClr val="999999"/>
            </a:solidFill>
            <a:ln w="38100" cap="flat" cmpd="sng" algn="ctr">
              <a:solidFill>
                <a:schemeClr val="tx1"/>
              </a:solidFill>
              <a:prstDash val="lgDash"/>
              <a:round/>
              <a:headEnd type="none" w="med" len="med"/>
              <a:tailEnd type="none" w="med" len="med"/>
            </a:ln>
            <a:effectLst/>
          </p:spPr>
        </p:cxnSp>
        <p:cxnSp>
          <p:nvCxnSpPr>
            <p:cNvPr id="103" name="Straight Connector 102"/>
            <p:cNvCxnSpPr/>
            <p:nvPr/>
          </p:nvCxnSpPr>
          <p:spPr bwMode="auto">
            <a:xfrm rot="10800000" flipV="1">
              <a:off x="5749908" y="1714488"/>
              <a:ext cx="2751182" cy="542952"/>
            </a:xfrm>
            <a:prstGeom prst="line">
              <a:avLst/>
            </a:prstGeom>
            <a:solidFill>
              <a:srgbClr val="999999"/>
            </a:solidFill>
            <a:ln w="38100" cap="flat" cmpd="sng" algn="ctr">
              <a:solidFill>
                <a:schemeClr val="tx1"/>
              </a:solidFill>
              <a:prstDash val="lgDash"/>
              <a:round/>
              <a:headEnd type="none" w="med" len="med"/>
              <a:tailEnd type="none" w="med" len="med"/>
            </a:ln>
            <a:effectLst/>
          </p:spPr>
        </p:cxnSp>
      </p:grpSp>
    </p:spTree>
    <p:extLst>
      <p:ext uri="{BB962C8B-B14F-4D97-AF65-F5344CB8AC3E}">
        <p14:creationId xmlns:p14="http://schemas.microsoft.com/office/powerpoint/2010/main" val="3474891364"/>
      </p:ext>
    </p:extLst>
  </p:cSld>
  <p:clrMapOvr>
    <a:masterClrMapping/>
  </p:clrMapOvr>
  <p:transition advClick="0"/>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1052736"/>
            <a:ext cx="8229600" cy="432048"/>
          </a:xfrm>
        </p:spPr>
        <p:txBody>
          <a:bodyPr/>
          <a:lstStyle/>
          <a:p>
            <a:r>
              <a:rPr lang="en-GB" dirty="0"/>
              <a:t>Toy Learning Example</a:t>
            </a:r>
          </a:p>
        </p:txBody>
      </p:sp>
      <p:sp>
        <p:nvSpPr>
          <p:cNvPr id="3" name="Content Placeholder 2"/>
          <p:cNvSpPr>
            <a:spLocks noGrp="1"/>
          </p:cNvSpPr>
          <p:nvPr>
            <p:ph idx="1"/>
          </p:nvPr>
        </p:nvSpPr>
        <p:spPr>
          <a:xfrm>
            <a:off x="457200" y="1600201"/>
            <a:ext cx="3394721" cy="4876800"/>
          </a:xfrm>
        </p:spPr>
        <p:txBody>
          <a:bodyPr/>
          <a:lstStyle/>
          <a:p>
            <a:r>
              <a:rPr lang="en-US" dirty="0"/>
              <a:t>Try several lines, chosen at random</a:t>
            </a:r>
          </a:p>
          <a:p>
            <a:r>
              <a:rPr lang="en-US" dirty="0"/>
              <a:t>Keep line that best separates data</a:t>
            </a:r>
          </a:p>
          <a:p>
            <a:pPr lvl="1"/>
            <a:r>
              <a:rPr lang="en-US" dirty="0"/>
              <a:t>Information gain</a:t>
            </a:r>
          </a:p>
          <a:p>
            <a:r>
              <a:rPr lang="en-US" dirty="0" err="1"/>
              <a:t>Recurse</a:t>
            </a:r>
            <a:endParaRPr lang="en-US" dirty="0"/>
          </a:p>
        </p:txBody>
      </p:sp>
      <p:sp>
        <p:nvSpPr>
          <p:cNvPr id="112" name="TextBox 111"/>
          <p:cNvSpPr txBox="1"/>
          <p:nvPr/>
        </p:nvSpPr>
        <p:spPr>
          <a:xfrm>
            <a:off x="428597" y="4929198"/>
            <a:ext cx="8501122" cy="1532321"/>
          </a:xfrm>
          <a:prstGeom prst="roundRect">
            <a:avLst/>
          </a:prstGeom>
          <a:solidFill>
            <a:schemeClr val="bg1"/>
          </a:solidFill>
          <a:ln w="28575">
            <a:solidFill>
              <a:srgbClr val="002060"/>
            </a:solidFill>
          </a:ln>
          <a:effectLst>
            <a:outerShdw blurRad="50800" dist="38100" dir="2700000" algn="tl" rotWithShape="0">
              <a:prstClr val="black">
                <a:alpha val="40000"/>
              </a:prstClr>
            </a:outerShdw>
          </a:effectLst>
        </p:spPr>
        <p:txBody>
          <a:bodyPr wrap="square" lIns="91426" tIns="45714" rIns="91426" bIns="45714" rtlCol="0">
            <a:spAutoFit/>
          </a:bodyPr>
          <a:lstStyle/>
          <a:p>
            <a:pPr marL="269835" indent="-269835">
              <a:buFont typeface="Arial" pitchFamily="34" charset="0"/>
              <a:buChar char="•"/>
            </a:pPr>
            <a:r>
              <a:rPr lang="en-GB" sz="2100" dirty="0">
                <a:solidFill>
                  <a:srgbClr val="002060"/>
                </a:solidFill>
                <a:latin typeface="Calibri" pitchFamily="34" charset="0"/>
              </a:rPr>
              <a:t>feature vectors are </a:t>
            </a:r>
            <a:r>
              <a:rPr lang="en-GB" sz="2100" dirty="0">
                <a:solidFill>
                  <a:srgbClr val="002060"/>
                </a:solidFill>
                <a:latin typeface="cmmi10"/>
              </a:rPr>
              <a:t>x</a:t>
            </a:r>
            <a:r>
              <a:rPr lang="en-GB" sz="2100" dirty="0">
                <a:solidFill>
                  <a:srgbClr val="002060"/>
                </a:solidFill>
                <a:latin typeface="Calibri" pitchFamily="34" charset="0"/>
              </a:rPr>
              <a:t>, </a:t>
            </a:r>
            <a:r>
              <a:rPr lang="en-GB" sz="2100" dirty="0">
                <a:solidFill>
                  <a:srgbClr val="002060"/>
                </a:solidFill>
                <a:latin typeface="cmmi10"/>
              </a:rPr>
              <a:t>y</a:t>
            </a:r>
            <a:r>
              <a:rPr lang="en-GB" sz="2100" dirty="0">
                <a:solidFill>
                  <a:srgbClr val="002060"/>
                </a:solidFill>
                <a:latin typeface="Calibri" pitchFamily="34" charset="0"/>
              </a:rPr>
              <a:t> coordinates:		</a:t>
            </a:r>
            <a:r>
              <a:rPr lang="en-GB" sz="2100" b="1" dirty="0">
                <a:solidFill>
                  <a:srgbClr val="C00000"/>
                </a:solidFill>
                <a:latin typeface="cmr10"/>
              </a:rPr>
              <a:t>v </a:t>
            </a:r>
            <a:r>
              <a:rPr lang="en-GB" sz="2100" dirty="0">
                <a:solidFill>
                  <a:srgbClr val="C00000"/>
                </a:solidFill>
                <a:latin typeface="cmr10"/>
              </a:rPr>
              <a:t>= [</a:t>
            </a:r>
            <a:r>
              <a:rPr lang="en-GB" sz="2100" dirty="0">
                <a:solidFill>
                  <a:srgbClr val="C00000"/>
                </a:solidFill>
                <a:latin typeface="cmmi10"/>
              </a:rPr>
              <a:t>x</a:t>
            </a:r>
            <a:r>
              <a:rPr lang="en-GB" sz="2100" dirty="0">
                <a:solidFill>
                  <a:srgbClr val="C00000"/>
                </a:solidFill>
                <a:latin typeface="cmr10"/>
              </a:rPr>
              <a:t>,</a:t>
            </a:r>
            <a:r>
              <a:rPr lang="en-GB" sz="2100" dirty="0">
                <a:solidFill>
                  <a:srgbClr val="C00000"/>
                </a:solidFill>
                <a:latin typeface="cmmi10"/>
              </a:rPr>
              <a:t> y</a:t>
            </a:r>
            <a:r>
              <a:rPr lang="en-GB" sz="2100" dirty="0">
                <a:solidFill>
                  <a:srgbClr val="C00000"/>
                </a:solidFill>
                <a:latin typeface="cmr10"/>
              </a:rPr>
              <a:t>]</a:t>
            </a:r>
            <a:r>
              <a:rPr lang="en-GB" sz="2100" i="1" baseline="30000" dirty="0">
                <a:solidFill>
                  <a:srgbClr val="C00000"/>
                </a:solidFill>
                <a:latin typeface="cmr10"/>
              </a:rPr>
              <a:t>T</a:t>
            </a:r>
          </a:p>
          <a:p>
            <a:pPr marL="269835" indent="-269835">
              <a:buFont typeface="Arial" pitchFamily="34" charset="0"/>
              <a:buChar char="•"/>
            </a:pPr>
            <a:r>
              <a:rPr lang="en-GB" sz="2100" dirty="0">
                <a:solidFill>
                  <a:srgbClr val="002060"/>
                </a:solidFill>
                <a:latin typeface="Calibri" pitchFamily="34" charset="0"/>
              </a:rPr>
              <a:t>split functions are lines with parameters </a:t>
            </a:r>
            <a:r>
              <a:rPr lang="en-GB" sz="2100" dirty="0">
                <a:solidFill>
                  <a:srgbClr val="002060"/>
                </a:solidFill>
                <a:latin typeface="cmmi10"/>
              </a:rPr>
              <a:t>a</a:t>
            </a:r>
            <a:r>
              <a:rPr lang="en-GB" sz="2100" dirty="0">
                <a:solidFill>
                  <a:srgbClr val="002060"/>
                </a:solidFill>
                <a:latin typeface="Calibri" pitchFamily="34" charset="0"/>
              </a:rPr>
              <a:t>, </a:t>
            </a:r>
            <a:r>
              <a:rPr lang="en-GB" sz="2100" dirty="0">
                <a:solidFill>
                  <a:srgbClr val="002060"/>
                </a:solidFill>
                <a:latin typeface="cmmi10"/>
              </a:rPr>
              <a:t>b</a:t>
            </a:r>
            <a:r>
              <a:rPr lang="en-GB" sz="2100" dirty="0">
                <a:solidFill>
                  <a:srgbClr val="002060"/>
                </a:solidFill>
                <a:latin typeface="Calibri" pitchFamily="34" charset="0"/>
              </a:rPr>
              <a:t>:	</a:t>
            </a:r>
            <a:r>
              <a:rPr lang="en-GB" sz="2100" dirty="0">
                <a:solidFill>
                  <a:srgbClr val="C00000"/>
                </a:solidFill>
                <a:latin typeface="cmmi10"/>
              </a:rPr>
              <a:t>f</a:t>
            </a:r>
            <a:r>
              <a:rPr lang="en-GB" sz="2100" baseline="-25000" dirty="0">
                <a:solidFill>
                  <a:srgbClr val="C00000"/>
                </a:solidFill>
                <a:latin typeface="cmmi10"/>
              </a:rPr>
              <a:t>n</a:t>
            </a:r>
            <a:r>
              <a:rPr lang="en-GB" sz="2100" dirty="0">
                <a:solidFill>
                  <a:srgbClr val="C00000"/>
                </a:solidFill>
                <a:latin typeface="Calibri" pitchFamily="34" charset="0"/>
              </a:rPr>
              <a:t>(</a:t>
            </a:r>
            <a:r>
              <a:rPr lang="en-GB" sz="2100" b="1" dirty="0">
                <a:solidFill>
                  <a:srgbClr val="C00000"/>
                </a:solidFill>
                <a:latin typeface="cmr10"/>
              </a:rPr>
              <a:t>v</a:t>
            </a:r>
            <a:r>
              <a:rPr lang="en-GB" sz="2100" dirty="0">
                <a:solidFill>
                  <a:srgbClr val="C00000"/>
                </a:solidFill>
                <a:latin typeface="Calibri" pitchFamily="34" charset="0"/>
              </a:rPr>
              <a:t>) </a:t>
            </a:r>
            <a:r>
              <a:rPr lang="en-GB" sz="2100" dirty="0">
                <a:solidFill>
                  <a:srgbClr val="C00000"/>
                </a:solidFill>
                <a:latin typeface="cmr10"/>
              </a:rPr>
              <a:t>= </a:t>
            </a:r>
            <a:r>
              <a:rPr lang="en-GB" sz="2100" dirty="0" err="1">
                <a:solidFill>
                  <a:srgbClr val="C00000"/>
                </a:solidFill>
                <a:latin typeface="cmmi10"/>
              </a:rPr>
              <a:t>ax</a:t>
            </a:r>
            <a:r>
              <a:rPr lang="en-GB" sz="2100" dirty="0">
                <a:solidFill>
                  <a:srgbClr val="C00000"/>
                </a:solidFill>
                <a:latin typeface="cmmi10"/>
              </a:rPr>
              <a:t> </a:t>
            </a:r>
            <a:r>
              <a:rPr lang="en-GB" sz="2100" dirty="0">
                <a:solidFill>
                  <a:srgbClr val="C00000"/>
                </a:solidFill>
                <a:latin typeface="cmr10"/>
              </a:rPr>
              <a:t>+ </a:t>
            </a:r>
            <a:r>
              <a:rPr lang="en-GB" sz="2100" dirty="0">
                <a:solidFill>
                  <a:srgbClr val="C00000"/>
                </a:solidFill>
                <a:latin typeface="cmmi10"/>
              </a:rPr>
              <a:t>by</a:t>
            </a:r>
            <a:endParaRPr lang="en-GB" sz="2100" baseline="-25000" dirty="0">
              <a:solidFill>
                <a:srgbClr val="C00000"/>
              </a:solidFill>
              <a:latin typeface="cmmi10"/>
            </a:endParaRPr>
          </a:p>
          <a:p>
            <a:pPr marL="269835" indent="-269835">
              <a:buFont typeface="Arial" pitchFamily="34" charset="0"/>
              <a:buChar char="•"/>
            </a:pPr>
            <a:r>
              <a:rPr lang="en-GB" sz="2100" dirty="0">
                <a:solidFill>
                  <a:srgbClr val="002060"/>
                </a:solidFill>
                <a:latin typeface="Calibri" pitchFamily="34" charset="0"/>
              </a:rPr>
              <a:t>threshold determines intercepts:		</a:t>
            </a:r>
            <a:r>
              <a:rPr lang="en-GB" sz="2100" dirty="0" err="1">
                <a:solidFill>
                  <a:srgbClr val="C00000"/>
                </a:solidFill>
                <a:latin typeface="cmmi10"/>
              </a:rPr>
              <a:t>t</a:t>
            </a:r>
            <a:r>
              <a:rPr lang="en-GB" sz="2100" baseline="-25000" dirty="0" err="1">
                <a:solidFill>
                  <a:srgbClr val="C00000"/>
                </a:solidFill>
                <a:latin typeface="cmmi10"/>
              </a:rPr>
              <a:t>n</a:t>
            </a:r>
            <a:endParaRPr lang="en-GB" sz="2100" baseline="-25000" dirty="0">
              <a:solidFill>
                <a:srgbClr val="C00000"/>
              </a:solidFill>
              <a:latin typeface="cmmi10"/>
            </a:endParaRPr>
          </a:p>
          <a:p>
            <a:pPr marL="269835" indent="-269835">
              <a:buFont typeface="Arial" pitchFamily="34" charset="0"/>
              <a:buChar char="•"/>
            </a:pPr>
            <a:r>
              <a:rPr lang="en-GB" sz="2100" dirty="0">
                <a:solidFill>
                  <a:srgbClr val="002060"/>
                </a:solidFill>
                <a:latin typeface="Calibri" pitchFamily="34" charset="0"/>
              </a:rPr>
              <a:t>four classes: </a:t>
            </a:r>
            <a:r>
              <a:rPr lang="en-GB" sz="2100" dirty="0">
                <a:solidFill>
                  <a:srgbClr val="9900FF"/>
                </a:solidFill>
                <a:latin typeface="Calibri" pitchFamily="34" charset="0"/>
              </a:rPr>
              <a:t>purple</a:t>
            </a:r>
            <a:r>
              <a:rPr lang="en-GB" sz="2100" dirty="0">
                <a:solidFill>
                  <a:srgbClr val="002060"/>
                </a:solidFill>
                <a:latin typeface="Calibri" pitchFamily="34" charset="0"/>
              </a:rPr>
              <a:t>, </a:t>
            </a:r>
            <a:r>
              <a:rPr lang="en-GB" sz="2100" dirty="0">
                <a:solidFill>
                  <a:srgbClr val="2609FF"/>
                </a:solidFill>
                <a:latin typeface="Calibri" pitchFamily="34" charset="0"/>
              </a:rPr>
              <a:t>blue</a:t>
            </a:r>
            <a:r>
              <a:rPr lang="en-GB" sz="2100" dirty="0">
                <a:solidFill>
                  <a:srgbClr val="002060"/>
                </a:solidFill>
                <a:latin typeface="Calibri" pitchFamily="34" charset="0"/>
              </a:rPr>
              <a:t>, </a:t>
            </a:r>
            <a:r>
              <a:rPr lang="en-GB" sz="2100" dirty="0">
                <a:solidFill>
                  <a:srgbClr val="9C2424"/>
                </a:solidFill>
                <a:latin typeface="Calibri" pitchFamily="34" charset="0"/>
              </a:rPr>
              <a:t>red</a:t>
            </a:r>
            <a:r>
              <a:rPr lang="en-GB" sz="2100" dirty="0">
                <a:solidFill>
                  <a:srgbClr val="002060"/>
                </a:solidFill>
                <a:latin typeface="Calibri" pitchFamily="34" charset="0"/>
              </a:rPr>
              <a:t>, </a:t>
            </a:r>
            <a:r>
              <a:rPr lang="en-GB" sz="2100" dirty="0">
                <a:solidFill>
                  <a:srgbClr val="00C459"/>
                </a:solidFill>
                <a:latin typeface="Calibri" pitchFamily="34" charset="0"/>
              </a:rPr>
              <a:t>green</a:t>
            </a:r>
            <a:endParaRPr lang="en-GB" sz="2100" baseline="-25000" dirty="0">
              <a:solidFill>
                <a:srgbClr val="00C459"/>
              </a:solidFill>
              <a:latin typeface="cmmi10"/>
            </a:endParaRPr>
          </a:p>
        </p:txBody>
      </p:sp>
      <p:grpSp>
        <p:nvGrpSpPr>
          <p:cNvPr id="4" name="Group 3"/>
          <p:cNvGrpSpPr/>
          <p:nvPr/>
        </p:nvGrpSpPr>
        <p:grpSpPr>
          <a:xfrm>
            <a:off x="4211960" y="1412776"/>
            <a:ext cx="4359997" cy="3492963"/>
            <a:chOff x="3644876" y="826873"/>
            <a:chExt cx="4999090" cy="4004964"/>
          </a:xfrm>
        </p:grpSpPr>
        <p:grpSp>
          <p:nvGrpSpPr>
            <p:cNvPr id="6" name="Group 113"/>
            <p:cNvGrpSpPr/>
            <p:nvPr/>
          </p:nvGrpSpPr>
          <p:grpSpPr>
            <a:xfrm>
              <a:off x="3644876" y="826873"/>
              <a:ext cx="4999090" cy="4004964"/>
              <a:chOff x="214282" y="2755699"/>
              <a:chExt cx="4999090" cy="4004964"/>
            </a:xfrm>
          </p:grpSpPr>
          <p:sp>
            <p:nvSpPr>
              <p:cNvPr id="7" name="Oval 6"/>
              <p:cNvSpPr/>
              <p:nvPr/>
            </p:nvSpPr>
            <p:spPr bwMode="auto">
              <a:xfrm>
                <a:off x="825700" y="3598066"/>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8" name="Oval 7"/>
              <p:cNvSpPr/>
              <p:nvPr/>
            </p:nvSpPr>
            <p:spPr bwMode="auto">
              <a:xfrm>
                <a:off x="1159075" y="383857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9" name="Oval 8"/>
              <p:cNvSpPr/>
              <p:nvPr/>
            </p:nvSpPr>
            <p:spPr bwMode="auto">
              <a:xfrm>
                <a:off x="1585319" y="3726653"/>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0" name="Oval 9"/>
              <p:cNvSpPr/>
              <p:nvPr/>
            </p:nvSpPr>
            <p:spPr bwMode="auto">
              <a:xfrm>
                <a:off x="1428176" y="3824287"/>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1" name="Oval 10"/>
              <p:cNvSpPr/>
              <p:nvPr/>
            </p:nvSpPr>
            <p:spPr bwMode="auto">
              <a:xfrm>
                <a:off x="1456734" y="3464715"/>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2" name="Oval 11"/>
              <p:cNvSpPr/>
              <p:nvPr/>
            </p:nvSpPr>
            <p:spPr bwMode="auto">
              <a:xfrm>
                <a:off x="1325766" y="3669504"/>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3" name="Oval 12"/>
              <p:cNvSpPr/>
              <p:nvPr/>
            </p:nvSpPr>
            <p:spPr bwMode="auto">
              <a:xfrm>
                <a:off x="1506740" y="406717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4" name="Oval 13"/>
              <p:cNvSpPr/>
              <p:nvPr/>
            </p:nvSpPr>
            <p:spPr bwMode="auto">
              <a:xfrm>
                <a:off x="1754390" y="3681409"/>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5" name="Oval 14"/>
              <p:cNvSpPr/>
              <p:nvPr/>
            </p:nvSpPr>
            <p:spPr bwMode="auto">
              <a:xfrm>
                <a:off x="970974" y="335756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6" name="Oval 15"/>
              <p:cNvSpPr/>
              <p:nvPr/>
            </p:nvSpPr>
            <p:spPr bwMode="auto">
              <a:xfrm>
                <a:off x="947620" y="3537586"/>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7" name="Oval 16"/>
              <p:cNvSpPr/>
              <p:nvPr/>
            </p:nvSpPr>
            <p:spPr bwMode="auto">
              <a:xfrm>
                <a:off x="1311475" y="386953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8" name="Oval 17"/>
              <p:cNvSpPr/>
              <p:nvPr/>
            </p:nvSpPr>
            <p:spPr bwMode="auto">
              <a:xfrm>
                <a:off x="1702493" y="3890015"/>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9" name="Oval 18"/>
              <p:cNvSpPr/>
              <p:nvPr/>
            </p:nvSpPr>
            <p:spPr bwMode="auto">
              <a:xfrm>
                <a:off x="1580576" y="3855247"/>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0" name="Oval 19"/>
              <p:cNvSpPr/>
              <p:nvPr/>
            </p:nvSpPr>
            <p:spPr bwMode="auto">
              <a:xfrm>
                <a:off x="1609134" y="3495675"/>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1" name="Oval 20"/>
              <p:cNvSpPr/>
              <p:nvPr/>
            </p:nvSpPr>
            <p:spPr bwMode="auto">
              <a:xfrm>
                <a:off x="1478166" y="3700464"/>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2" name="Oval 21"/>
              <p:cNvSpPr/>
              <p:nvPr/>
            </p:nvSpPr>
            <p:spPr bwMode="auto">
              <a:xfrm>
                <a:off x="1659140" y="409813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3" name="Oval 22"/>
              <p:cNvSpPr/>
              <p:nvPr/>
            </p:nvSpPr>
            <p:spPr bwMode="auto">
              <a:xfrm>
                <a:off x="1906790" y="3712369"/>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4" name="Oval 23"/>
              <p:cNvSpPr/>
              <p:nvPr/>
            </p:nvSpPr>
            <p:spPr bwMode="auto">
              <a:xfrm>
                <a:off x="1108134" y="3502822"/>
                <a:ext cx="71438" cy="71438"/>
              </a:xfrm>
              <a:prstGeom prst="ellipse">
                <a:avLst/>
              </a:prstGeom>
              <a:solidFill>
                <a:srgbClr val="9900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5" name="Oval 24"/>
              <p:cNvSpPr/>
              <p:nvPr/>
            </p:nvSpPr>
            <p:spPr bwMode="auto">
              <a:xfrm rot="2683167">
                <a:off x="2532711" y="321813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6" name="Oval 25"/>
              <p:cNvSpPr/>
              <p:nvPr/>
            </p:nvSpPr>
            <p:spPr bwMode="auto">
              <a:xfrm rot="2683167">
                <a:off x="2493089" y="3658109"/>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7" name="Oval 26"/>
              <p:cNvSpPr/>
              <p:nvPr/>
            </p:nvSpPr>
            <p:spPr bwMode="auto">
              <a:xfrm rot="2683167">
                <a:off x="3493221" y="3586671"/>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8" name="Oval 27"/>
              <p:cNvSpPr/>
              <p:nvPr/>
            </p:nvSpPr>
            <p:spPr bwMode="auto">
              <a:xfrm rot="2683167">
                <a:off x="3028451" y="3840150"/>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29" name="Oval 28"/>
              <p:cNvSpPr/>
              <p:nvPr/>
            </p:nvSpPr>
            <p:spPr bwMode="auto">
              <a:xfrm rot="2683167">
                <a:off x="3207469" y="308660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0" name="Oval 29"/>
              <p:cNvSpPr/>
              <p:nvPr/>
            </p:nvSpPr>
            <p:spPr bwMode="auto">
              <a:xfrm rot="2683167">
                <a:off x="2850280" y="3658108"/>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1" name="Oval 30"/>
              <p:cNvSpPr/>
              <p:nvPr/>
            </p:nvSpPr>
            <p:spPr bwMode="auto">
              <a:xfrm rot="2683167">
                <a:off x="2762349" y="410210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2" name="Oval 31"/>
              <p:cNvSpPr/>
              <p:nvPr/>
            </p:nvSpPr>
            <p:spPr bwMode="auto">
              <a:xfrm rot="2683167">
                <a:off x="3348271" y="3716502"/>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3" name="Oval 32"/>
              <p:cNvSpPr/>
              <p:nvPr/>
            </p:nvSpPr>
            <p:spPr bwMode="auto">
              <a:xfrm rot="2683167">
                <a:off x="2817673" y="3186810"/>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4" name="Oval 33"/>
              <p:cNvSpPr/>
              <p:nvPr/>
            </p:nvSpPr>
            <p:spPr bwMode="auto">
              <a:xfrm rot="2683167">
                <a:off x="2661898" y="3260947"/>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5" name="Oval 34"/>
              <p:cNvSpPr/>
              <p:nvPr/>
            </p:nvSpPr>
            <p:spPr bwMode="auto">
              <a:xfrm rot="2683167">
                <a:off x="2719912" y="3552581"/>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6" name="Oval 35"/>
              <p:cNvSpPr/>
              <p:nvPr/>
            </p:nvSpPr>
            <p:spPr bwMode="auto">
              <a:xfrm rot="2683167">
                <a:off x="3026097" y="4113963"/>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7" name="Oval 36"/>
              <p:cNvSpPr/>
              <p:nvPr/>
            </p:nvSpPr>
            <p:spPr bwMode="auto">
              <a:xfrm rot="2683167">
                <a:off x="3102447" y="393203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8" name="Oval 37"/>
              <p:cNvSpPr/>
              <p:nvPr/>
            </p:nvSpPr>
            <p:spPr bwMode="auto">
              <a:xfrm rot="2683167">
                <a:off x="3564658" y="337235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39" name="Oval 38"/>
              <p:cNvSpPr/>
              <p:nvPr/>
            </p:nvSpPr>
            <p:spPr bwMode="auto">
              <a:xfrm rot="2683167">
                <a:off x="3177879" y="3515233"/>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0" name="Oval 39"/>
              <p:cNvSpPr/>
              <p:nvPr/>
            </p:nvSpPr>
            <p:spPr bwMode="auto">
              <a:xfrm rot="2683167">
                <a:off x="2848854" y="4271461"/>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1" name="Oval 40"/>
              <p:cNvSpPr/>
              <p:nvPr/>
            </p:nvSpPr>
            <p:spPr bwMode="auto">
              <a:xfrm rot="2683167">
                <a:off x="3434776" y="384573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2" name="Oval 41"/>
              <p:cNvSpPr/>
              <p:nvPr/>
            </p:nvSpPr>
            <p:spPr bwMode="auto">
              <a:xfrm rot="2683167">
                <a:off x="2812923" y="3386537"/>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3" name="Oval 42"/>
              <p:cNvSpPr/>
              <p:nvPr/>
            </p:nvSpPr>
            <p:spPr bwMode="auto">
              <a:xfrm rot="2683167">
                <a:off x="2506777" y="3901048"/>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4" name="Oval 43"/>
              <p:cNvSpPr/>
              <p:nvPr/>
            </p:nvSpPr>
            <p:spPr bwMode="auto">
              <a:xfrm rot="2683167">
                <a:off x="2779230" y="3832375"/>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5" name="Oval 44"/>
              <p:cNvSpPr/>
              <p:nvPr/>
            </p:nvSpPr>
            <p:spPr bwMode="auto">
              <a:xfrm rot="2683167">
                <a:off x="2635964" y="3943860"/>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6" name="Oval 45"/>
              <p:cNvSpPr/>
              <p:nvPr/>
            </p:nvSpPr>
            <p:spPr bwMode="auto">
              <a:xfrm rot="2683167">
                <a:off x="2635965" y="4103540"/>
                <a:ext cx="71438" cy="71438"/>
              </a:xfrm>
              <a:prstGeom prst="ellipse">
                <a:avLst/>
              </a:prstGeom>
              <a:solidFill>
                <a:srgbClr val="2609FF"/>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47" name="Oval 46"/>
              <p:cNvSpPr/>
              <p:nvPr/>
            </p:nvSpPr>
            <p:spPr bwMode="auto">
              <a:xfrm rot="7400826">
                <a:off x="2059663" y="4709609"/>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48" name="Oval 47"/>
              <p:cNvSpPr/>
              <p:nvPr/>
            </p:nvSpPr>
            <p:spPr bwMode="auto">
              <a:xfrm rot="7400826">
                <a:off x="1620515" y="4757521"/>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49" name="Oval 48"/>
              <p:cNvSpPr/>
              <p:nvPr/>
            </p:nvSpPr>
            <p:spPr bwMode="auto">
              <a:xfrm rot="7400826">
                <a:off x="2321663" y="5345184"/>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0" name="Oval 49"/>
              <p:cNvSpPr/>
              <p:nvPr/>
            </p:nvSpPr>
            <p:spPr bwMode="auto">
              <a:xfrm rot="7400826">
                <a:off x="1238330" y="5109044"/>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1" name="Oval 50"/>
              <p:cNvSpPr/>
              <p:nvPr/>
            </p:nvSpPr>
            <p:spPr bwMode="auto">
              <a:xfrm rot="7400826">
                <a:off x="2146563" y="4982800"/>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2" name="Oval 51"/>
              <p:cNvSpPr/>
              <p:nvPr/>
            </p:nvSpPr>
            <p:spPr bwMode="auto">
              <a:xfrm rot="7400826">
                <a:off x="2043166" y="4844702"/>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3" name="Oval 52"/>
              <p:cNvSpPr/>
              <p:nvPr/>
            </p:nvSpPr>
            <p:spPr bwMode="auto">
              <a:xfrm rot="7400826">
                <a:off x="1768697" y="4959082"/>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4" name="Oval 53"/>
              <p:cNvSpPr/>
              <p:nvPr/>
            </p:nvSpPr>
            <p:spPr bwMode="auto">
              <a:xfrm rot="7400826">
                <a:off x="1385045" y="4818844"/>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5" name="Oval 54"/>
              <p:cNvSpPr/>
              <p:nvPr/>
            </p:nvSpPr>
            <p:spPr bwMode="auto">
              <a:xfrm rot="7400826">
                <a:off x="1506093" y="5072407"/>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6" name="Oval 55"/>
              <p:cNvSpPr/>
              <p:nvPr/>
            </p:nvSpPr>
            <p:spPr bwMode="auto">
              <a:xfrm rot="7400826">
                <a:off x="1368547" y="4953937"/>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7" name="Oval 56"/>
              <p:cNvSpPr/>
              <p:nvPr/>
            </p:nvSpPr>
            <p:spPr bwMode="auto">
              <a:xfrm rot="7400826">
                <a:off x="1212002" y="4985424"/>
                <a:ext cx="71438" cy="71438"/>
              </a:xfrm>
              <a:prstGeom prst="ellipse">
                <a:avLst/>
              </a:prstGeom>
              <a:solidFill>
                <a:srgbClr val="C00000"/>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8" name="Oval 57"/>
              <p:cNvSpPr/>
              <p:nvPr/>
            </p:nvSpPr>
            <p:spPr bwMode="auto">
              <a:xfrm rot="7400826">
                <a:off x="4063685" y="5014391"/>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59" name="Oval 58"/>
              <p:cNvSpPr/>
              <p:nvPr/>
            </p:nvSpPr>
            <p:spPr bwMode="auto">
              <a:xfrm rot="20386206">
                <a:off x="3481110" y="5542965"/>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0" name="Oval 59"/>
              <p:cNvSpPr/>
              <p:nvPr/>
            </p:nvSpPr>
            <p:spPr bwMode="auto">
              <a:xfrm rot="20386206">
                <a:off x="3498867" y="4790275"/>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1" name="Oval 60"/>
              <p:cNvSpPr/>
              <p:nvPr/>
            </p:nvSpPr>
            <p:spPr bwMode="auto">
              <a:xfrm rot="20386206">
                <a:off x="4219129" y="5487030"/>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2" name="Oval 61"/>
              <p:cNvSpPr/>
              <p:nvPr/>
            </p:nvSpPr>
            <p:spPr bwMode="auto">
              <a:xfrm rot="20386206">
                <a:off x="3202822" y="518583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3" name="Oval 62"/>
              <p:cNvSpPr/>
              <p:nvPr/>
            </p:nvSpPr>
            <p:spPr bwMode="auto">
              <a:xfrm rot="20386206">
                <a:off x="3204026" y="535834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4" name="Oval 63"/>
              <p:cNvSpPr/>
              <p:nvPr/>
            </p:nvSpPr>
            <p:spPr bwMode="auto">
              <a:xfrm rot="20386206">
                <a:off x="3481549" y="529279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5" name="Oval 64"/>
              <p:cNvSpPr/>
              <p:nvPr/>
            </p:nvSpPr>
            <p:spPr bwMode="auto">
              <a:xfrm rot="20386206">
                <a:off x="3928770" y="5633430"/>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6" name="Oval 65"/>
              <p:cNvSpPr/>
              <p:nvPr/>
            </p:nvSpPr>
            <p:spPr bwMode="auto">
              <a:xfrm rot="20386206">
                <a:off x="3981919" y="5357528"/>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7" name="Oval 66"/>
              <p:cNvSpPr/>
              <p:nvPr/>
            </p:nvSpPr>
            <p:spPr bwMode="auto">
              <a:xfrm rot="20386206">
                <a:off x="4022255" y="5534522"/>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8" name="Oval 67"/>
              <p:cNvSpPr/>
              <p:nvPr/>
            </p:nvSpPr>
            <p:spPr bwMode="auto">
              <a:xfrm rot="20386206">
                <a:off x="4166915" y="5602133"/>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69" name="Oval 68"/>
              <p:cNvSpPr/>
              <p:nvPr/>
            </p:nvSpPr>
            <p:spPr bwMode="auto">
              <a:xfrm rot="7400826">
                <a:off x="4431394" y="4180661"/>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0" name="Oval 69"/>
              <p:cNvSpPr/>
              <p:nvPr/>
            </p:nvSpPr>
            <p:spPr bwMode="auto">
              <a:xfrm rot="7400826">
                <a:off x="3992246" y="4228573"/>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1" name="Oval 70"/>
              <p:cNvSpPr/>
              <p:nvPr/>
            </p:nvSpPr>
            <p:spPr bwMode="auto">
              <a:xfrm rot="7400826">
                <a:off x="4693394" y="481623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2" name="Oval 71"/>
              <p:cNvSpPr/>
              <p:nvPr/>
            </p:nvSpPr>
            <p:spPr bwMode="auto">
              <a:xfrm rot="7400826">
                <a:off x="3610061" y="458009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3" name="Oval 72"/>
              <p:cNvSpPr/>
              <p:nvPr/>
            </p:nvSpPr>
            <p:spPr bwMode="auto">
              <a:xfrm rot="7400826">
                <a:off x="4518294" y="4453852"/>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4" name="Oval 73"/>
              <p:cNvSpPr/>
              <p:nvPr/>
            </p:nvSpPr>
            <p:spPr bwMode="auto">
              <a:xfrm rot="7400826">
                <a:off x="4414897" y="431575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5" name="Oval 74"/>
              <p:cNvSpPr/>
              <p:nvPr/>
            </p:nvSpPr>
            <p:spPr bwMode="auto">
              <a:xfrm rot="7400826">
                <a:off x="4140428" y="443013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6" name="Oval 75"/>
              <p:cNvSpPr/>
              <p:nvPr/>
            </p:nvSpPr>
            <p:spPr bwMode="auto">
              <a:xfrm rot="7400826">
                <a:off x="3756776" y="428989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7" name="Oval 76"/>
              <p:cNvSpPr/>
              <p:nvPr/>
            </p:nvSpPr>
            <p:spPr bwMode="auto">
              <a:xfrm rot="7400826">
                <a:off x="3877824" y="454345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8" name="Oval 77"/>
              <p:cNvSpPr/>
              <p:nvPr/>
            </p:nvSpPr>
            <p:spPr bwMode="auto">
              <a:xfrm rot="7400826">
                <a:off x="3740278" y="442498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79" name="Oval 78"/>
              <p:cNvSpPr/>
              <p:nvPr/>
            </p:nvSpPr>
            <p:spPr bwMode="auto">
              <a:xfrm rot="7400826">
                <a:off x="3583733" y="445647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0" name="Oval 79"/>
              <p:cNvSpPr/>
              <p:nvPr/>
            </p:nvSpPr>
            <p:spPr bwMode="auto">
              <a:xfrm rot="10270726">
                <a:off x="5065440" y="3943402"/>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1" name="Oval 80"/>
              <p:cNvSpPr/>
              <p:nvPr/>
            </p:nvSpPr>
            <p:spPr bwMode="auto">
              <a:xfrm rot="10270726">
                <a:off x="4500653" y="375030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2" name="Oval 81"/>
              <p:cNvSpPr/>
              <p:nvPr/>
            </p:nvSpPr>
            <p:spPr bwMode="auto">
              <a:xfrm rot="10270726">
                <a:off x="4770251" y="456425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3" name="Oval 82"/>
              <p:cNvSpPr/>
              <p:nvPr/>
            </p:nvSpPr>
            <p:spPr bwMode="auto">
              <a:xfrm rot="10270726">
                <a:off x="3983548" y="370302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4" name="Oval 83"/>
              <p:cNvSpPr/>
              <p:nvPr/>
            </p:nvSpPr>
            <p:spPr bwMode="auto">
              <a:xfrm rot="10270726">
                <a:off x="4921295" y="4191206"/>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5" name="Oval 84"/>
              <p:cNvSpPr/>
              <p:nvPr/>
            </p:nvSpPr>
            <p:spPr bwMode="auto">
              <a:xfrm rot="10270726">
                <a:off x="4954238" y="4021864"/>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6" name="Oval 85"/>
              <p:cNvSpPr/>
              <p:nvPr/>
            </p:nvSpPr>
            <p:spPr bwMode="auto">
              <a:xfrm rot="10270726">
                <a:off x="4450737" y="3995448"/>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7" name="Oval 86"/>
              <p:cNvSpPr/>
              <p:nvPr/>
            </p:nvSpPr>
            <p:spPr bwMode="auto">
              <a:xfrm rot="10270726">
                <a:off x="4297128" y="3616951"/>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8" name="Oval 87"/>
              <p:cNvSpPr/>
              <p:nvPr/>
            </p:nvSpPr>
            <p:spPr bwMode="auto">
              <a:xfrm rot="10270726">
                <a:off x="4190455" y="3876889"/>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89" name="Oval 88"/>
              <p:cNvSpPr/>
              <p:nvPr/>
            </p:nvSpPr>
            <p:spPr bwMode="auto">
              <a:xfrm rot="10270726">
                <a:off x="4185925" y="3695413"/>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sp>
            <p:nvSpPr>
              <p:cNvPr id="90" name="Oval 89"/>
              <p:cNvSpPr/>
              <p:nvPr/>
            </p:nvSpPr>
            <p:spPr bwMode="auto">
              <a:xfrm rot="10270726">
                <a:off x="4057498" y="3600523"/>
                <a:ext cx="71438" cy="71438"/>
              </a:xfrm>
              <a:prstGeom prst="ellipse">
                <a:avLst/>
              </a:prstGeom>
              <a:solidFill>
                <a:srgbClr val="00C459"/>
              </a:solidFill>
              <a:ln w="9525" cap="flat" cmpd="sng" algn="ctr">
                <a:no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u="sng">
                  <a:ea typeface="ＭＳ Ｐゴシック" pitchFamily="50" charset="-128"/>
                </a:endParaRPr>
              </a:p>
            </p:txBody>
          </p:sp>
          <p:grpSp>
            <p:nvGrpSpPr>
              <p:cNvPr id="91" name="Group 109"/>
              <p:cNvGrpSpPr/>
              <p:nvPr/>
            </p:nvGrpSpPr>
            <p:grpSpPr>
              <a:xfrm>
                <a:off x="214282" y="2755699"/>
                <a:ext cx="4999090" cy="4004964"/>
                <a:chOff x="252382" y="2829396"/>
                <a:chExt cx="4999090" cy="4004964"/>
              </a:xfrm>
            </p:grpSpPr>
            <p:cxnSp>
              <p:nvCxnSpPr>
                <p:cNvPr id="92" name="Straight Arrow Connector 91"/>
                <p:cNvCxnSpPr/>
                <p:nvPr/>
              </p:nvCxnSpPr>
              <p:spPr bwMode="auto">
                <a:xfrm>
                  <a:off x="571472" y="6429396"/>
                  <a:ext cx="4680000" cy="0"/>
                </a:xfrm>
                <a:prstGeom prst="straightConnector1">
                  <a:avLst/>
                </a:prstGeom>
                <a:solidFill>
                  <a:srgbClr val="999999"/>
                </a:solidFill>
                <a:ln w="28575" cap="flat" cmpd="sng" algn="ctr">
                  <a:solidFill>
                    <a:schemeClr val="tx1"/>
                  </a:solidFill>
                  <a:prstDash val="solid"/>
                  <a:round/>
                  <a:headEnd type="none" w="med" len="med"/>
                  <a:tailEnd type="arrow"/>
                </a:ln>
                <a:effectLst/>
              </p:spPr>
            </p:cxnSp>
            <p:cxnSp>
              <p:nvCxnSpPr>
                <p:cNvPr id="93" name="Straight Arrow Connector 92"/>
                <p:cNvCxnSpPr/>
                <p:nvPr/>
              </p:nvCxnSpPr>
              <p:spPr bwMode="auto">
                <a:xfrm rot="16200000">
                  <a:off x="-1228527" y="4629396"/>
                  <a:ext cx="3600000" cy="0"/>
                </a:xfrm>
                <a:prstGeom prst="straightConnector1">
                  <a:avLst/>
                </a:prstGeom>
                <a:solidFill>
                  <a:srgbClr val="999999"/>
                </a:solidFill>
                <a:ln w="28575" cap="flat" cmpd="sng" algn="ctr">
                  <a:solidFill>
                    <a:schemeClr val="tx1"/>
                  </a:solidFill>
                  <a:prstDash val="solid"/>
                  <a:round/>
                  <a:headEnd type="none" w="med" len="med"/>
                  <a:tailEnd type="arrow"/>
                </a:ln>
                <a:effectLst/>
              </p:spPr>
            </p:cxnSp>
            <p:sp>
              <p:nvSpPr>
                <p:cNvPr id="94" name="TextBox 93"/>
                <p:cNvSpPr txBox="1"/>
                <p:nvPr/>
              </p:nvSpPr>
              <p:spPr>
                <a:xfrm>
                  <a:off x="4870452" y="6357958"/>
                  <a:ext cx="345468" cy="476402"/>
                </a:xfrm>
                <a:prstGeom prst="rect">
                  <a:avLst/>
                </a:prstGeom>
                <a:noFill/>
              </p:spPr>
              <p:txBody>
                <a:bodyPr wrap="none" rtlCol="0">
                  <a:spAutoFit/>
                </a:bodyPr>
                <a:lstStyle/>
                <a:p>
                  <a:r>
                    <a:rPr lang="en-GB" sz="2100" dirty="0">
                      <a:latin typeface="Calibri" pitchFamily="34" charset="0"/>
                    </a:rPr>
                    <a:t>x</a:t>
                  </a:r>
                </a:p>
              </p:txBody>
            </p:sp>
            <p:sp>
              <p:nvSpPr>
                <p:cNvPr id="95" name="TextBox 94"/>
                <p:cNvSpPr txBox="1"/>
                <p:nvPr/>
              </p:nvSpPr>
              <p:spPr>
                <a:xfrm>
                  <a:off x="252382" y="2857498"/>
                  <a:ext cx="358772" cy="476402"/>
                </a:xfrm>
                <a:prstGeom prst="rect">
                  <a:avLst/>
                </a:prstGeom>
                <a:noFill/>
              </p:spPr>
              <p:txBody>
                <a:bodyPr wrap="none" rtlCol="0">
                  <a:spAutoFit/>
                </a:bodyPr>
                <a:lstStyle/>
                <a:p>
                  <a:r>
                    <a:rPr lang="en-GB" sz="2100" dirty="0">
                      <a:latin typeface="Calibri" pitchFamily="34" charset="0"/>
                    </a:rPr>
                    <a:t>y</a:t>
                  </a:r>
                </a:p>
              </p:txBody>
            </p:sp>
          </p:grpSp>
        </p:grpSp>
        <p:cxnSp>
          <p:nvCxnSpPr>
            <p:cNvPr id="96" name="Straight Connector 95"/>
            <p:cNvCxnSpPr/>
            <p:nvPr/>
          </p:nvCxnSpPr>
          <p:spPr bwMode="auto">
            <a:xfrm rot="16200000" flipV="1">
              <a:off x="4250529" y="2250273"/>
              <a:ext cx="3214710" cy="714380"/>
            </a:xfrm>
            <a:prstGeom prst="line">
              <a:avLst/>
            </a:prstGeom>
            <a:solidFill>
              <a:srgbClr val="999999"/>
            </a:solidFill>
            <a:ln w="38100" cap="flat" cmpd="sng" algn="ctr">
              <a:solidFill>
                <a:srgbClr val="9C2424"/>
              </a:solidFill>
              <a:prstDash val="solid"/>
              <a:round/>
              <a:headEnd type="none" w="med" len="med"/>
              <a:tailEnd type="none" w="med" len="med"/>
            </a:ln>
            <a:effectLst/>
          </p:spPr>
        </p:cxnSp>
        <p:cxnSp>
          <p:nvCxnSpPr>
            <p:cNvPr id="97" name="Straight Connector 96"/>
            <p:cNvCxnSpPr/>
            <p:nvPr/>
          </p:nvCxnSpPr>
          <p:spPr bwMode="auto">
            <a:xfrm flipV="1">
              <a:off x="4500562" y="2357430"/>
              <a:ext cx="1285884" cy="428628"/>
            </a:xfrm>
            <a:prstGeom prst="line">
              <a:avLst/>
            </a:prstGeom>
            <a:solidFill>
              <a:srgbClr val="999999"/>
            </a:solidFill>
            <a:ln w="38100" cap="flat" cmpd="sng" algn="ctr">
              <a:solidFill>
                <a:srgbClr val="9C2424"/>
              </a:solidFill>
              <a:prstDash val="solid"/>
              <a:round/>
              <a:headEnd type="none" w="med" len="med"/>
              <a:tailEnd type="none" w="med" len="med"/>
            </a:ln>
            <a:effectLst/>
          </p:spPr>
        </p:cxnSp>
        <p:cxnSp>
          <p:nvCxnSpPr>
            <p:cNvPr id="98" name="Straight Connector 97"/>
            <p:cNvCxnSpPr/>
            <p:nvPr/>
          </p:nvCxnSpPr>
          <p:spPr bwMode="auto">
            <a:xfrm rot="10800000" flipV="1">
              <a:off x="6003918" y="1473200"/>
              <a:ext cx="2162182" cy="1779576"/>
            </a:xfrm>
            <a:prstGeom prst="line">
              <a:avLst/>
            </a:prstGeom>
            <a:solidFill>
              <a:srgbClr val="999999"/>
            </a:solidFill>
            <a:ln w="38100" cap="flat" cmpd="sng" algn="ctr">
              <a:solidFill>
                <a:srgbClr val="9C2424"/>
              </a:solidFill>
              <a:prstDash val="solid"/>
              <a:round/>
              <a:headEnd type="none" w="med" len="med"/>
              <a:tailEnd type="none" w="med" len="med"/>
            </a:ln>
            <a:effectLst/>
          </p:spPr>
        </p:cxnSp>
        <p:sp>
          <p:nvSpPr>
            <p:cNvPr id="99" name="Oval 98"/>
            <p:cNvSpPr/>
            <p:nvPr/>
          </p:nvSpPr>
          <p:spPr bwMode="auto">
            <a:xfrm>
              <a:off x="7156468" y="1500174"/>
              <a:ext cx="785818" cy="428628"/>
            </a:xfrm>
            <a:prstGeom prst="ellipse">
              <a:avLst/>
            </a:prstGeom>
            <a:noFill/>
            <a:ln w="38100" cap="flat" cmpd="sng" algn="ctr">
              <a:solidFill>
                <a:srgbClr val="FFFF00"/>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grpSp>
    </p:spTree>
    <p:extLst>
      <p:ext uri="{BB962C8B-B14F-4D97-AF65-F5344CB8AC3E}">
        <p14:creationId xmlns:p14="http://schemas.microsoft.com/office/powerpoint/2010/main" val="3529246814"/>
      </p:ext>
    </p:extLst>
  </p:cSld>
  <p:clrMapOvr>
    <a:masterClrMapping/>
  </p:clrMapOvr>
  <p:transition advClick="0"/>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Implementation Details</a:t>
            </a:r>
          </a:p>
        </p:txBody>
      </p:sp>
      <p:sp>
        <p:nvSpPr>
          <p:cNvPr id="3" name="Content Placeholder 2"/>
          <p:cNvSpPr>
            <a:spLocks noGrp="1"/>
          </p:cNvSpPr>
          <p:nvPr>
            <p:ph idx="1"/>
          </p:nvPr>
        </p:nvSpPr>
        <p:spPr/>
        <p:txBody>
          <a:bodyPr>
            <a:normAutofit/>
          </a:bodyPr>
          <a:lstStyle/>
          <a:p>
            <a:r>
              <a:rPr lang="en-GB" sz="2800" dirty="0"/>
              <a:t>How many features and thresholds to try?</a:t>
            </a:r>
          </a:p>
          <a:p>
            <a:pPr lvl="1"/>
            <a:r>
              <a:rPr lang="en-GB" sz="2500" dirty="0"/>
              <a:t>just one = “extremely randomized”</a:t>
            </a:r>
          </a:p>
          <a:p>
            <a:pPr lvl="1"/>
            <a:r>
              <a:rPr lang="en-GB" sz="2500" dirty="0"/>
              <a:t>few -&gt; fast training, may under-fit, maybe too deep</a:t>
            </a:r>
          </a:p>
          <a:p>
            <a:pPr lvl="1"/>
            <a:r>
              <a:rPr lang="en-GB" sz="2500" dirty="0"/>
              <a:t>many -&gt; slower training, may over-fit</a:t>
            </a:r>
          </a:p>
          <a:p>
            <a:endParaRPr lang="en-GB" sz="2800" dirty="0"/>
          </a:p>
          <a:p>
            <a:r>
              <a:rPr lang="en-GB" sz="2800" dirty="0"/>
              <a:t>When to stop growing the tree?</a:t>
            </a:r>
          </a:p>
          <a:p>
            <a:pPr lvl="1"/>
            <a:r>
              <a:rPr lang="en-GB" sz="2500" dirty="0"/>
              <a:t>maximum depth</a:t>
            </a:r>
          </a:p>
          <a:p>
            <a:pPr lvl="1"/>
            <a:r>
              <a:rPr lang="en-GB" sz="2500" dirty="0"/>
              <a:t>pruning</a:t>
            </a:r>
          </a:p>
          <a:p>
            <a:pPr lvl="1"/>
            <a:endParaRPr lang="en-GB" sz="2800" dirty="0"/>
          </a:p>
        </p:txBody>
      </p:sp>
    </p:spTree>
    <p:extLst>
      <p:ext uri="{BB962C8B-B14F-4D97-AF65-F5344CB8AC3E}">
        <p14:creationId xmlns:p14="http://schemas.microsoft.com/office/powerpoint/2010/main" val="32610046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1026"/>
          <p:cNvPicPr>
            <a:picLocks noChangeAspect="1" noChangeArrowheads="1"/>
          </p:cNvPicPr>
          <p:nvPr/>
        </p:nvPicPr>
        <p:blipFill>
          <a:blip r:embed="rId3">
            <a:lum bright="70000"/>
            <a:grayscl/>
          </a:blip>
          <a:srcRect/>
          <a:stretch>
            <a:fillRect/>
          </a:stretch>
        </p:blipFill>
        <p:spPr bwMode="auto">
          <a:xfrm>
            <a:off x="639763" y="2500314"/>
            <a:ext cx="5618161" cy="3308349"/>
          </a:xfrm>
          <a:prstGeom prst="rect">
            <a:avLst/>
          </a:prstGeom>
          <a:noFill/>
          <a:ln w="9525">
            <a:noFill/>
            <a:miter lim="800000"/>
            <a:headEnd/>
            <a:tailEnd/>
          </a:ln>
        </p:spPr>
      </p:pic>
      <p:sp>
        <p:nvSpPr>
          <p:cNvPr id="164867" name="Rectangle 1027"/>
          <p:cNvSpPr>
            <a:spLocks noGrp="1" noChangeArrowheads="1"/>
          </p:cNvSpPr>
          <p:nvPr>
            <p:ph type="title" idx="4294967295"/>
          </p:nvPr>
        </p:nvSpPr>
        <p:spPr/>
        <p:txBody>
          <a:bodyPr/>
          <a:lstStyle/>
          <a:p>
            <a:pPr eaLnBrk="1" hangingPunct="1"/>
            <a:r>
              <a:rPr lang="de-DE">
                <a:ea typeface="ＭＳ Ｐゴシック" pitchFamily="-112" charset="-128"/>
                <a:cs typeface="ＭＳ Ｐゴシック" pitchFamily="-112" charset="-128"/>
              </a:rPr>
              <a:t> </a:t>
            </a:r>
          </a:p>
        </p:txBody>
      </p:sp>
      <p:grpSp>
        <p:nvGrpSpPr>
          <p:cNvPr id="2" name="Group 1028"/>
          <p:cNvGrpSpPr>
            <a:grpSpLocks/>
          </p:cNvGrpSpPr>
          <p:nvPr/>
        </p:nvGrpSpPr>
        <p:grpSpPr bwMode="auto">
          <a:xfrm>
            <a:off x="3324225" y="5270507"/>
            <a:ext cx="2490788" cy="231776"/>
            <a:chOff x="219" y="779"/>
            <a:chExt cx="1569" cy="146"/>
          </a:xfrm>
        </p:grpSpPr>
        <p:sp>
          <p:nvSpPr>
            <p:cNvPr id="164870" name="Rectangle 1029"/>
            <p:cNvSpPr>
              <a:spLocks noChangeArrowheads="1"/>
            </p:cNvSpPr>
            <p:nvPr/>
          </p:nvSpPr>
          <p:spPr bwMode="auto">
            <a:xfrm>
              <a:off x="219" y="779"/>
              <a:ext cx="1569" cy="126"/>
            </a:xfrm>
            <a:prstGeom prst="rect">
              <a:avLst/>
            </a:prstGeom>
            <a:noFill/>
            <a:ln w="12700">
              <a:noFill/>
              <a:miter lim="800000"/>
              <a:headEnd/>
              <a:tailEnd/>
            </a:ln>
          </p:spPr>
          <p:txBody>
            <a:bodyPr>
              <a:prstTxWarp prst="textNoShape">
                <a:avLst/>
              </a:prstTxWarp>
              <a:spAutoFit/>
            </a:bodyPr>
            <a:lstStyle/>
            <a:p>
              <a:pPr defTabSz="761887"/>
              <a:endParaRPr lang="de-DE" sz="700" b="1">
                <a:solidFill>
                  <a:srgbClr val="0019A8"/>
                </a:solidFill>
              </a:endParaRPr>
            </a:p>
          </p:txBody>
        </p:sp>
        <p:sp>
          <p:nvSpPr>
            <p:cNvPr id="164871" name="Rectangle 1030"/>
            <p:cNvSpPr>
              <a:spLocks noChangeArrowheads="1"/>
            </p:cNvSpPr>
            <p:nvPr/>
          </p:nvSpPr>
          <p:spPr bwMode="auto">
            <a:xfrm>
              <a:off x="1564" y="780"/>
              <a:ext cx="144" cy="145"/>
            </a:xfrm>
            <a:prstGeom prst="rect">
              <a:avLst/>
            </a:prstGeom>
            <a:noFill/>
            <a:ln w="12700">
              <a:noFill/>
              <a:miter lim="800000"/>
              <a:headEnd/>
              <a:tailEnd/>
            </a:ln>
          </p:spPr>
          <p:txBody>
            <a:bodyPr>
              <a:prstTxWarp prst="textNoShape">
                <a:avLst/>
              </a:prstTxWarp>
              <a:spAutoFit/>
            </a:bodyPr>
            <a:lstStyle/>
            <a:p>
              <a:pPr defTabSz="761887"/>
              <a:endParaRPr lang="de-DE" sz="900" b="1">
                <a:solidFill>
                  <a:srgbClr val="0019A8"/>
                </a:solidFill>
              </a:endParaRPr>
            </a:p>
          </p:txBody>
        </p:sp>
      </p:grpSp>
      <p:sp>
        <p:nvSpPr>
          <p:cNvPr id="164869" name="Rectangle 1031"/>
          <p:cNvSpPr>
            <a:spLocks noChangeArrowheads="1"/>
          </p:cNvSpPr>
          <p:nvPr/>
        </p:nvSpPr>
        <p:spPr bwMode="auto">
          <a:xfrm>
            <a:off x="1019174" y="2661916"/>
            <a:ext cx="8124826" cy="1055118"/>
          </a:xfrm>
          <a:prstGeom prst="rect">
            <a:avLst/>
          </a:prstGeom>
          <a:noFill/>
          <a:ln w="12700">
            <a:noFill/>
            <a:miter lim="800000"/>
            <a:headEnd/>
            <a:tailEnd/>
          </a:ln>
        </p:spPr>
        <p:txBody>
          <a:bodyPr wrap="none" lIns="19121" tIns="27089" rIns="19121" bIns="27089">
            <a:prstTxWarp prst="textNoShape">
              <a:avLst/>
            </a:prstTxWarp>
          </a:bodyPr>
          <a:lstStyle/>
          <a:p>
            <a:pPr algn="r" defTabSz="765062">
              <a:tabLst>
                <a:tab pos="357136" algn="l"/>
                <a:tab pos="714269" algn="l"/>
                <a:tab pos="1084104" algn="l"/>
              </a:tabLst>
            </a:pPr>
            <a:r>
              <a:rPr lang="en-US" sz="5500" b="1" dirty="0">
                <a:solidFill>
                  <a:schemeClr val="bg1">
                    <a:lumMod val="50000"/>
                  </a:schemeClr>
                </a:solidFill>
              </a:rPr>
              <a:t>Random Forests</a:t>
            </a:r>
          </a:p>
          <a:p>
            <a:pPr algn="r" defTabSz="765062">
              <a:tabLst>
                <a:tab pos="357136" algn="l"/>
                <a:tab pos="714269" algn="l"/>
                <a:tab pos="1084104" algn="l"/>
              </a:tabLst>
            </a:pPr>
            <a:endParaRPr lang="en-US" sz="5500" b="1" dirty="0">
              <a:solidFill>
                <a:schemeClr val="bg2"/>
              </a:solidFill>
            </a:endParaRPr>
          </a:p>
          <a:p>
            <a:pPr algn="r" defTabSz="765062">
              <a:tabLst>
                <a:tab pos="357136" algn="l"/>
                <a:tab pos="714269" algn="l"/>
                <a:tab pos="1084104" algn="l"/>
              </a:tabLst>
            </a:pPr>
            <a:endParaRPr lang="en-US" sz="5500" b="1" dirty="0">
              <a:solidFill>
                <a:schemeClr val="bg2"/>
              </a:solidFill>
            </a:endParaRPr>
          </a:p>
        </p:txBody>
      </p:sp>
    </p:spTree>
    <p:extLst>
      <p:ext uri="{BB962C8B-B14F-4D97-AF65-F5344CB8AC3E}">
        <p14:creationId xmlns:p14="http://schemas.microsoft.com/office/powerpoint/2010/main" val="2553310153"/>
      </p:ext>
    </p:extLst>
  </p:cSld>
  <p:clrMapOvr>
    <a:masterClrMapping/>
  </p:clrMapOvr>
  <p:transition>
    <p:zo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a:stCxn id="18" idx="3"/>
            <a:endCxn id="19" idx="0"/>
          </p:cNvCxnSpPr>
          <p:nvPr/>
        </p:nvCxnSpPr>
        <p:spPr bwMode="auto">
          <a:xfrm rot="5400000">
            <a:off x="3010991" y="1569241"/>
            <a:ext cx="497287" cy="2219980"/>
          </a:xfrm>
          <a:prstGeom prst="line">
            <a:avLst/>
          </a:prstGeom>
          <a:noFill/>
          <a:ln w="28575" cap="flat" cmpd="sng" algn="ctr">
            <a:solidFill>
              <a:srgbClr val="4F81BD">
                <a:shade val="95000"/>
                <a:satMod val="105000"/>
              </a:srgbClr>
            </a:solidFill>
            <a:prstDash val="solid"/>
          </a:ln>
          <a:effectLst/>
        </p:spPr>
      </p:cxnSp>
      <p:cxnSp>
        <p:nvCxnSpPr>
          <p:cNvPr id="5" name="Straight Connector 4"/>
          <p:cNvCxnSpPr>
            <a:stCxn id="18" idx="5"/>
            <a:endCxn id="20" idx="0"/>
          </p:cNvCxnSpPr>
          <p:nvPr/>
        </p:nvCxnSpPr>
        <p:spPr bwMode="auto">
          <a:xfrm rot="16200000" flipH="1">
            <a:off x="5472214" y="1629238"/>
            <a:ext cx="497287" cy="2099990"/>
          </a:xfrm>
          <a:prstGeom prst="line">
            <a:avLst/>
          </a:prstGeom>
          <a:noFill/>
          <a:ln w="28575" cap="flat" cmpd="sng" algn="ctr">
            <a:solidFill>
              <a:srgbClr val="4F81BD">
                <a:shade val="95000"/>
                <a:satMod val="105000"/>
              </a:srgbClr>
            </a:solidFill>
            <a:prstDash val="solid"/>
          </a:ln>
          <a:effectLst/>
        </p:spPr>
      </p:cxnSp>
      <p:cxnSp>
        <p:nvCxnSpPr>
          <p:cNvPr id="6" name="Straight Connector 5"/>
          <p:cNvCxnSpPr>
            <a:stCxn id="19" idx="3"/>
            <a:endCxn id="24" idx="0"/>
          </p:cNvCxnSpPr>
          <p:nvPr/>
        </p:nvCxnSpPr>
        <p:spPr bwMode="auto">
          <a:xfrm rot="5400000">
            <a:off x="1395499" y="3111500"/>
            <a:ext cx="423523" cy="783530"/>
          </a:xfrm>
          <a:prstGeom prst="line">
            <a:avLst/>
          </a:prstGeom>
          <a:noFill/>
          <a:ln w="28575" cap="flat" cmpd="sng" algn="ctr">
            <a:solidFill>
              <a:srgbClr val="4F81BD">
                <a:shade val="95000"/>
                <a:satMod val="105000"/>
              </a:srgbClr>
            </a:solidFill>
            <a:prstDash val="solid"/>
          </a:ln>
          <a:effectLst/>
        </p:spPr>
      </p:cxnSp>
      <p:cxnSp>
        <p:nvCxnSpPr>
          <p:cNvPr id="7" name="Straight Connector 6"/>
          <p:cNvCxnSpPr>
            <a:stCxn id="19" idx="5"/>
            <a:endCxn id="29" idx="0"/>
          </p:cNvCxnSpPr>
          <p:nvPr/>
        </p:nvCxnSpPr>
        <p:spPr bwMode="auto">
          <a:xfrm rot="16200000" flipH="1">
            <a:off x="2437898" y="3153866"/>
            <a:ext cx="423523" cy="698795"/>
          </a:xfrm>
          <a:prstGeom prst="line">
            <a:avLst/>
          </a:prstGeom>
          <a:noFill/>
          <a:ln w="28575" cap="flat" cmpd="sng" algn="ctr">
            <a:solidFill>
              <a:srgbClr val="4F81BD">
                <a:shade val="95000"/>
                <a:satMod val="105000"/>
              </a:srgbClr>
            </a:solidFill>
            <a:prstDash val="solid"/>
          </a:ln>
          <a:effectLst/>
        </p:spPr>
      </p:cxnSp>
      <p:cxnSp>
        <p:nvCxnSpPr>
          <p:cNvPr id="8" name="Straight Connector 7"/>
          <p:cNvCxnSpPr>
            <a:stCxn id="20" idx="3"/>
            <a:endCxn id="21" idx="0"/>
          </p:cNvCxnSpPr>
          <p:nvPr/>
        </p:nvCxnSpPr>
        <p:spPr bwMode="auto">
          <a:xfrm rot="5400000">
            <a:off x="5875429" y="2970222"/>
            <a:ext cx="423523" cy="1066086"/>
          </a:xfrm>
          <a:prstGeom prst="line">
            <a:avLst/>
          </a:prstGeom>
          <a:noFill/>
          <a:ln w="28575" cap="flat" cmpd="sng" algn="ctr">
            <a:solidFill>
              <a:srgbClr val="4F81BD">
                <a:shade val="95000"/>
                <a:satMod val="105000"/>
              </a:srgbClr>
            </a:solidFill>
            <a:prstDash val="solid"/>
          </a:ln>
          <a:effectLst/>
        </p:spPr>
      </p:cxnSp>
      <p:cxnSp>
        <p:nvCxnSpPr>
          <p:cNvPr id="9" name="Straight Connector 8"/>
          <p:cNvCxnSpPr>
            <a:stCxn id="20" idx="5"/>
            <a:endCxn id="22" idx="0"/>
          </p:cNvCxnSpPr>
          <p:nvPr/>
        </p:nvCxnSpPr>
        <p:spPr bwMode="auto">
          <a:xfrm rot="16200000" flipH="1">
            <a:off x="7277821" y="2935152"/>
            <a:ext cx="423523" cy="1136224"/>
          </a:xfrm>
          <a:prstGeom prst="line">
            <a:avLst/>
          </a:prstGeom>
          <a:noFill/>
          <a:ln w="28575" cap="flat" cmpd="sng" algn="ctr">
            <a:solidFill>
              <a:srgbClr val="4F81BD">
                <a:shade val="95000"/>
                <a:satMod val="105000"/>
              </a:srgbClr>
            </a:solidFill>
            <a:prstDash val="solid"/>
          </a:ln>
          <a:effectLst/>
        </p:spPr>
      </p:cxnSp>
      <p:cxnSp>
        <p:nvCxnSpPr>
          <p:cNvPr id="10" name="Straight Connector 9"/>
          <p:cNvCxnSpPr>
            <a:stCxn id="22" idx="5"/>
            <a:endCxn id="26" idx="0"/>
          </p:cNvCxnSpPr>
          <p:nvPr/>
        </p:nvCxnSpPr>
        <p:spPr bwMode="auto">
          <a:xfrm rot="16200000" flipH="1">
            <a:off x="8204019" y="4082945"/>
            <a:ext cx="503296" cy="494708"/>
          </a:xfrm>
          <a:prstGeom prst="line">
            <a:avLst/>
          </a:prstGeom>
          <a:noFill/>
          <a:ln w="28575" cap="flat" cmpd="sng" algn="ctr">
            <a:solidFill>
              <a:srgbClr val="4F81BD">
                <a:shade val="95000"/>
                <a:satMod val="105000"/>
              </a:srgbClr>
            </a:solidFill>
            <a:prstDash val="solid"/>
          </a:ln>
          <a:effectLst/>
        </p:spPr>
      </p:cxnSp>
      <p:cxnSp>
        <p:nvCxnSpPr>
          <p:cNvPr id="11" name="Straight Connector 10"/>
          <p:cNvCxnSpPr>
            <a:stCxn id="21" idx="5"/>
            <a:endCxn id="28" idx="0"/>
          </p:cNvCxnSpPr>
          <p:nvPr/>
        </p:nvCxnSpPr>
        <p:spPr bwMode="auto">
          <a:xfrm rot="16200000" flipH="1">
            <a:off x="5673069" y="4110348"/>
            <a:ext cx="503296" cy="439903"/>
          </a:xfrm>
          <a:prstGeom prst="line">
            <a:avLst/>
          </a:prstGeom>
          <a:noFill/>
          <a:ln w="28575" cap="flat" cmpd="sng" algn="ctr">
            <a:solidFill>
              <a:srgbClr val="4F81BD">
                <a:shade val="95000"/>
                <a:satMod val="105000"/>
              </a:srgbClr>
            </a:solidFill>
            <a:prstDash val="solid"/>
          </a:ln>
          <a:effectLst/>
        </p:spPr>
      </p:cxnSp>
      <p:cxnSp>
        <p:nvCxnSpPr>
          <p:cNvPr id="12" name="Straight Connector 11"/>
          <p:cNvCxnSpPr>
            <a:stCxn id="24" idx="5"/>
            <a:endCxn id="25" idx="0"/>
          </p:cNvCxnSpPr>
          <p:nvPr/>
        </p:nvCxnSpPr>
        <p:spPr bwMode="auto">
          <a:xfrm rot="16200000" flipH="1">
            <a:off x="1360740" y="4084024"/>
            <a:ext cx="503296" cy="492550"/>
          </a:xfrm>
          <a:prstGeom prst="line">
            <a:avLst/>
          </a:prstGeom>
          <a:noFill/>
          <a:ln w="28575" cap="flat" cmpd="sng" algn="ctr">
            <a:solidFill>
              <a:srgbClr val="4F81BD">
                <a:shade val="95000"/>
                <a:satMod val="105000"/>
              </a:srgbClr>
            </a:solidFill>
            <a:prstDash val="solid"/>
          </a:ln>
          <a:effectLst/>
        </p:spPr>
      </p:cxnSp>
      <p:cxnSp>
        <p:nvCxnSpPr>
          <p:cNvPr id="13" name="Straight Connector 12"/>
          <p:cNvCxnSpPr>
            <a:stCxn id="24" idx="3"/>
            <a:endCxn id="30" idx="0"/>
          </p:cNvCxnSpPr>
          <p:nvPr/>
        </p:nvCxnSpPr>
        <p:spPr bwMode="auto">
          <a:xfrm rot="5400000">
            <a:off x="565872" y="4082947"/>
            <a:ext cx="503296" cy="494709"/>
          </a:xfrm>
          <a:prstGeom prst="line">
            <a:avLst/>
          </a:prstGeom>
          <a:noFill/>
          <a:ln w="28575" cap="flat" cmpd="sng" algn="ctr">
            <a:solidFill>
              <a:srgbClr val="4F81BD">
                <a:shade val="95000"/>
                <a:satMod val="105000"/>
              </a:srgbClr>
            </a:solidFill>
            <a:prstDash val="solid"/>
          </a:ln>
          <a:effectLst/>
        </p:spPr>
      </p:cxnSp>
      <p:cxnSp>
        <p:nvCxnSpPr>
          <p:cNvPr id="14" name="Straight Connector 13"/>
          <p:cNvCxnSpPr>
            <a:stCxn id="21" idx="3"/>
            <a:endCxn id="23" idx="0"/>
          </p:cNvCxnSpPr>
          <p:nvPr/>
        </p:nvCxnSpPr>
        <p:spPr bwMode="auto">
          <a:xfrm rot="5400000">
            <a:off x="4856535" y="4034953"/>
            <a:ext cx="503296" cy="590692"/>
          </a:xfrm>
          <a:prstGeom prst="line">
            <a:avLst/>
          </a:prstGeom>
          <a:noFill/>
          <a:ln w="28575" cap="flat" cmpd="sng" algn="ctr">
            <a:solidFill>
              <a:srgbClr val="4F81BD">
                <a:shade val="95000"/>
                <a:satMod val="105000"/>
              </a:srgbClr>
            </a:solidFill>
            <a:prstDash val="solid"/>
          </a:ln>
          <a:effectLst/>
        </p:spPr>
      </p:cxnSp>
      <p:cxnSp>
        <p:nvCxnSpPr>
          <p:cNvPr id="15" name="Straight Connector 14"/>
          <p:cNvCxnSpPr>
            <a:stCxn id="22" idx="3"/>
            <a:endCxn id="27" idx="0"/>
          </p:cNvCxnSpPr>
          <p:nvPr/>
        </p:nvCxnSpPr>
        <p:spPr bwMode="auto">
          <a:xfrm rot="5400000">
            <a:off x="7409154" y="4084024"/>
            <a:ext cx="503296" cy="492550"/>
          </a:xfrm>
          <a:prstGeom prst="line">
            <a:avLst/>
          </a:prstGeom>
          <a:noFill/>
          <a:ln w="28575" cap="flat" cmpd="sng" algn="ctr">
            <a:solidFill>
              <a:srgbClr val="4F81BD">
                <a:shade val="95000"/>
                <a:satMod val="105000"/>
              </a:srgbClr>
            </a:solidFill>
            <a:prstDash val="solid"/>
          </a:ln>
          <a:effectLst/>
        </p:spPr>
      </p:cxnSp>
      <p:cxnSp>
        <p:nvCxnSpPr>
          <p:cNvPr id="16" name="Straight Connector 15"/>
          <p:cNvCxnSpPr>
            <a:stCxn id="23" idx="3"/>
            <a:endCxn id="31" idx="0"/>
          </p:cNvCxnSpPr>
          <p:nvPr/>
        </p:nvCxnSpPr>
        <p:spPr bwMode="auto">
          <a:xfrm rot="5400000">
            <a:off x="4253740" y="5166273"/>
            <a:ext cx="629178" cy="187779"/>
          </a:xfrm>
          <a:prstGeom prst="line">
            <a:avLst/>
          </a:prstGeom>
          <a:noFill/>
          <a:ln w="28575" cap="flat" cmpd="sng" algn="ctr">
            <a:solidFill>
              <a:srgbClr val="4F81BD">
                <a:shade val="95000"/>
                <a:satMod val="105000"/>
              </a:srgbClr>
            </a:solidFill>
            <a:prstDash val="solid"/>
          </a:ln>
          <a:effectLst/>
        </p:spPr>
      </p:cxnSp>
      <p:cxnSp>
        <p:nvCxnSpPr>
          <p:cNvPr id="17" name="Straight Connector 16"/>
          <p:cNvCxnSpPr>
            <a:stCxn id="23" idx="5"/>
            <a:endCxn id="32" idx="0"/>
          </p:cNvCxnSpPr>
          <p:nvPr/>
        </p:nvCxnSpPr>
        <p:spPr bwMode="auto">
          <a:xfrm rot="16200000" flipH="1">
            <a:off x="4762855" y="5146177"/>
            <a:ext cx="629178" cy="227975"/>
          </a:xfrm>
          <a:prstGeom prst="line">
            <a:avLst/>
          </a:prstGeom>
          <a:noFill/>
          <a:ln w="28575" cap="flat" cmpd="sng" algn="ctr">
            <a:solidFill>
              <a:srgbClr val="4F81BD">
                <a:shade val="95000"/>
                <a:satMod val="105000"/>
              </a:srgbClr>
            </a:solidFill>
            <a:prstDash val="solid"/>
          </a:ln>
          <a:effectLst/>
        </p:spPr>
      </p:cxnSp>
      <p:sp>
        <p:nvSpPr>
          <p:cNvPr id="18" name="Oval 17"/>
          <p:cNvSpPr/>
          <p:nvPr/>
        </p:nvSpPr>
        <p:spPr bwMode="auto">
          <a:xfrm>
            <a:off x="4307235" y="2066963"/>
            <a:ext cx="426016" cy="426015"/>
          </a:xfrm>
          <a:prstGeom prst="ellipse">
            <a:avLst/>
          </a:prstGeom>
          <a:solidFill>
            <a:schemeClr val="bg1"/>
          </a:solid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r>
              <a:rPr lang="en-GB" sz="1900" dirty="0">
                <a:solidFill>
                  <a:prstClr val="black"/>
                </a:solidFill>
                <a:latin typeface="Calibri"/>
                <a:ea typeface="+mn-ea"/>
                <a:cs typeface="+mn-cs"/>
              </a:rPr>
              <a:t>1</a:t>
            </a:r>
          </a:p>
        </p:txBody>
      </p:sp>
      <p:sp>
        <p:nvSpPr>
          <p:cNvPr id="19" name="Oval 18"/>
          <p:cNvSpPr/>
          <p:nvPr/>
        </p:nvSpPr>
        <p:spPr bwMode="auto">
          <a:xfrm>
            <a:off x="1936637" y="2927877"/>
            <a:ext cx="426016" cy="426015"/>
          </a:xfrm>
          <a:prstGeom prst="ellipse">
            <a:avLst/>
          </a:prstGeom>
          <a:solidFill>
            <a:sysClr val="window" lastClr="FFFFFF"/>
          </a:solid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r>
              <a:rPr lang="en-GB" sz="1900" dirty="0">
                <a:latin typeface="Calibri"/>
                <a:ea typeface="+mn-ea"/>
                <a:cs typeface="+mn-cs"/>
              </a:rPr>
              <a:t>2</a:t>
            </a:r>
            <a:endParaRPr lang="en-GB" sz="1400" dirty="0">
              <a:latin typeface="Calibri"/>
              <a:ea typeface="+mn-ea"/>
              <a:cs typeface="+mn-cs"/>
            </a:endParaRPr>
          </a:p>
        </p:txBody>
      </p:sp>
      <p:sp>
        <p:nvSpPr>
          <p:cNvPr id="20" name="Oval 19"/>
          <p:cNvSpPr/>
          <p:nvPr/>
        </p:nvSpPr>
        <p:spPr bwMode="auto">
          <a:xfrm>
            <a:off x="6557845" y="2927877"/>
            <a:ext cx="426016" cy="426015"/>
          </a:xfrm>
          <a:prstGeom prst="ellipse">
            <a:avLst/>
          </a:prstGeom>
          <a:solidFill>
            <a:schemeClr val="bg1"/>
          </a:solid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r>
              <a:rPr lang="en-GB" sz="1900" dirty="0">
                <a:latin typeface="Calibri"/>
                <a:ea typeface="+mn-ea"/>
                <a:cs typeface="+mn-cs"/>
              </a:rPr>
              <a:t>3</a:t>
            </a:r>
          </a:p>
        </p:txBody>
      </p:sp>
      <p:sp>
        <p:nvSpPr>
          <p:cNvPr id="21" name="Oval 20"/>
          <p:cNvSpPr/>
          <p:nvPr/>
        </p:nvSpPr>
        <p:spPr bwMode="auto">
          <a:xfrm>
            <a:off x="5341141" y="3715026"/>
            <a:ext cx="426016" cy="426015"/>
          </a:xfrm>
          <a:prstGeom prst="ellipse">
            <a:avLst/>
          </a:prstGeom>
          <a:solidFill>
            <a:schemeClr val="bg1"/>
          </a:solidFill>
          <a:ln w="25400" cap="flat" cmpd="sng" algn="ctr">
            <a:solidFill>
              <a:srgbClr val="4F81BD"/>
            </a:solidFill>
            <a:prstDash val="solid"/>
          </a:ln>
          <a:effectLst/>
        </p:spPr>
        <p:txBody>
          <a:bodyPr lIns="91426" tIns="45714" rIns="91426" bIns="45714" rtlCol="0" anchor="ctr"/>
          <a:lstStyle/>
          <a:p>
            <a:pPr lvl="0" algn="ctr">
              <a:defRPr/>
            </a:pPr>
            <a:r>
              <a:rPr lang="en-GB" sz="1900" dirty="0">
                <a:solidFill>
                  <a:srgbClr val="000000"/>
                </a:solidFill>
                <a:latin typeface="Calibri"/>
              </a:rPr>
              <a:t>6</a:t>
            </a:r>
          </a:p>
        </p:txBody>
      </p:sp>
      <p:sp>
        <p:nvSpPr>
          <p:cNvPr id="22" name="Oval 21"/>
          <p:cNvSpPr/>
          <p:nvPr/>
        </p:nvSpPr>
        <p:spPr bwMode="auto">
          <a:xfrm>
            <a:off x="7844687" y="3715026"/>
            <a:ext cx="426016" cy="426015"/>
          </a:xfrm>
          <a:prstGeom prst="ellipse">
            <a:avLst/>
          </a:prstGeom>
          <a:solidFill>
            <a:sysClr val="window" lastClr="FFFFFF"/>
          </a:solidFill>
          <a:ln w="25400" cap="flat" cmpd="sng" algn="ctr">
            <a:solidFill>
              <a:srgbClr val="4F81BD"/>
            </a:solidFill>
            <a:prstDash val="solid"/>
          </a:ln>
          <a:effectLst/>
        </p:spPr>
        <p:txBody>
          <a:bodyPr lIns="91426" tIns="45714" rIns="91426" bIns="45714" rtlCol="0" anchor="ctr"/>
          <a:lstStyle/>
          <a:p>
            <a:pPr lvl="0" algn="ctr">
              <a:defRPr/>
            </a:pPr>
            <a:r>
              <a:rPr lang="en-GB" sz="1900" dirty="0">
                <a:solidFill>
                  <a:srgbClr val="000000"/>
                </a:solidFill>
                <a:latin typeface="Calibri"/>
              </a:rPr>
              <a:t>7</a:t>
            </a:r>
          </a:p>
        </p:txBody>
      </p:sp>
      <p:sp>
        <p:nvSpPr>
          <p:cNvPr id="23" name="Oval 22"/>
          <p:cNvSpPr/>
          <p:nvPr/>
        </p:nvSpPr>
        <p:spPr bwMode="auto">
          <a:xfrm>
            <a:off x="4599830" y="4581948"/>
            <a:ext cx="426016" cy="426015"/>
          </a:xfrm>
          <a:prstGeom prst="ellipse">
            <a:avLst/>
          </a:prstGeom>
          <a:solidFill>
            <a:schemeClr val="bg1"/>
          </a:solidFill>
          <a:ln w="25400" cap="flat" cmpd="sng" algn="ctr">
            <a:solidFill>
              <a:srgbClr val="4F81BD"/>
            </a:solidFill>
            <a:prstDash val="solid"/>
          </a:ln>
          <a:effectLst/>
        </p:spPr>
        <p:txBody>
          <a:bodyPr lIns="91426" tIns="45714" rIns="91426" bIns="45714" rtlCol="0" anchor="ctr"/>
          <a:lstStyle/>
          <a:p>
            <a:pPr lvl="0" algn="ctr">
              <a:defRPr/>
            </a:pPr>
            <a:endParaRPr lang="en-GB" sz="1400" dirty="0">
              <a:solidFill>
                <a:srgbClr val="000000"/>
              </a:solidFill>
              <a:latin typeface="Calibri"/>
            </a:endParaRPr>
          </a:p>
        </p:txBody>
      </p:sp>
      <p:sp>
        <p:nvSpPr>
          <p:cNvPr id="24" name="Oval 23"/>
          <p:cNvSpPr/>
          <p:nvPr/>
        </p:nvSpPr>
        <p:spPr bwMode="auto">
          <a:xfrm>
            <a:off x="1002486" y="3715026"/>
            <a:ext cx="426016" cy="426015"/>
          </a:xfrm>
          <a:prstGeom prst="ellipse">
            <a:avLst/>
          </a:prstGeom>
          <a:solidFill>
            <a:sysClr val="window" lastClr="FFFFFF"/>
          </a:solidFill>
          <a:ln w="25400" cap="flat" cmpd="sng" algn="ctr">
            <a:solidFill>
              <a:srgbClr val="4F81BD"/>
            </a:solidFill>
            <a:prstDash val="solid"/>
          </a:ln>
          <a:effectLst/>
        </p:spPr>
        <p:txBody>
          <a:bodyPr lIns="91426" tIns="45714" rIns="91426" bIns="45714" rtlCol="0" anchor="ctr"/>
          <a:lstStyle/>
          <a:p>
            <a:pPr lvl="0" algn="ctr">
              <a:defRPr/>
            </a:pPr>
            <a:r>
              <a:rPr lang="en-GB" sz="1900" dirty="0">
                <a:solidFill>
                  <a:srgbClr val="000000"/>
                </a:solidFill>
                <a:latin typeface="Calibri"/>
              </a:rPr>
              <a:t>4</a:t>
            </a:r>
          </a:p>
        </p:txBody>
      </p:sp>
      <p:sp>
        <p:nvSpPr>
          <p:cNvPr id="25" name="Oval 24"/>
          <p:cNvSpPr/>
          <p:nvPr/>
        </p:nvSpPr>
        <p:spPr bwMode="auto">
          <a:xfrm>
            <a:off x="1645655" y="4581948"/>
            <a:ext cx="426016" cy="426015"/>
          </a:xfrm>
          <a:prstGeom prst="ellipse">
            <a:avLst/>
          </a:prstGeom>
          <a:solidFill>
            <a:sysClr val="window" lastClr="FFFFFF"/>
          </a:solidFill>
          <a:ln w="25400" cap="flat" cmpd="sng" algn="ctr">
            <a:solidFill>
              <a:srgbClr val="4F81BD"/>
            </a:solidFill>
            <a:prstDash val="solid"/>
          </a:ln>
          <a:effectLst/>
        </p:spPr>
        <p:txBody>
          <a:bodyPr lIns="91426" tIns="45714" rIns="91426" bIns="45714" rtlCol="0" anchor="ctr"/>
          <a:lstStyle/>
          <a:p>
            <a:pPr lvl="0" algn="ctr">
              <a:defRPr/>
            </a:pPr>
            <a:r>
              <a:rPr lang="en-GB" sz="1900" dirty="0">
                <a:solidFill>
                  <a:srgbClr val="000000"/>
                </a:solidFill>
                <a:latin typeface="Calibri"/>
              </a:rPr>
              <a:t>9</a:t>
            </a:r>
          </a:p>
        </p:txBody>
      </p:sp>
      <p:sp>
        <p:nvSpPr>
          <p:cNvPr id="26" name="Oval 25"/>
          <p:cNvSpPr/>
          <p:nvPr/>
        </p:nvSpPr>
        <p:spPr bwMode="auto">
          <a:xfrm>
            <a:off x="8490015" y="4581948"/>
            <a:ext cx="426016" cy="426015"/>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lvl="0" algn="ctr">
              <a:defRPr/>
            </a:pPr>
            <a:endParaRPr lang="en-GB" sz="1900" dirty="0">
              <a:solidFill>
                <a:srgbClr val="000000"/>
              </a:solidFill>
              <a:latin typeface="Calibri"/>
            </a:endParaRPr>
          </a:p>
        </p:txBody>
      </p:sp>
      <p:sp>
        <p:nvSpPr>
          <p:cNvPr id="27" name="Oval 26"/>
          <p:cNvSpPr/>
          <p:nvPr/>
        </p:nvSpPr>
        <p:spPr bwMode="auto">
          <a:xfrm>
            <a:off x="7201519" y="4581948"/>
            <a:ext cx="426016" cy="426015"/>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lvl="0" algn="ctr">
              <a:defRPr/>
            </a:pPr>
            <a:endParaRPr lang="en-GB" sz="1900" dirty="0">
              <a:solidFill>
                <a:srgbClr val="000000"/>
              </a:solidFill>
              <a:latin typeface="Calibri"/>
            </a:endParaRPr>
          </a:p>
        </p:txBody>
      </p:sp>
      <p:sp>
        <p:nvSpPr>
          <p:cNvPr id="28" name="Oval 27"/>
          <p:cNvSpPr/>
          <p:nvPr/>
        </p:nvSpPr>
        <p:spPr bwMode="auto">
          <a:xfrm>
            <a:off x="5931663" y="4581948"/>
            <a:ext cx="426016" cy="426015"/>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lvl="0" algn="ctr">
              <a:defRPr/>
            </a:pPr>
            <a:endParaRPr lang="en-GB" sz="1900" dirty="0">
              <a:solidFill>
                <a:srgbClr val="000000"/>
              </a:solidFill>
              <a:latin typeface="Calibri"/>
            </a:endParaRPr>
          </a:p>
        </p:txBody>
      </p:sp>
      <p:sp>
        <p:nvSpPr>
          <p:cNvPr id="29" name="Oval 28"/>
          <p:cNvSpPr/>
          <p:nvPr/>
        </p:nvSpPr>
        <p:spPr bwMode="auto">
          <a:xfrm>
            <a:off x="2786051" y="3715026"/>
            <a:ext cx="426016" cy="426015"/>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lvl="0" algn="ctr">
              <a:defRPr/>
            </a:pPr>
            <a:r>
              <a:rPr lang="en-GB" sz="1900" dirty="0">
                <a:solidFill>
                  <a:srgbClr val="000000"/>
                </a:solidFill>
                <a:latin typeface="Calibri"/>
              </a:rPr>
              <a:t>5</a:t>
            </a:r>
          </a:p>
        </p:txBody>
      </p:sp>
      <p:sp>
        <p:nvSpPr>
          <p:cNvPr id="30" name="Oval 29"/>
          <p:cNvSpPr/>
          <p:nvPr/>
        </p:nvSpPr>
        <p:spPr bwMode="auto">
          <a:xfrm>
            <a:off x="357159" y="4581948"/>
            <a:ext cx="426016" cy="426015"/>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lvl="0" algn="ctr">
              <a:defRPr/>
            </a:pPr>
            <a:r>
              <a:rPr lang="en-GB" sz="1900" dirty="0">
                <a:solidFill>
                  <a:srgbClr val="000000"/>
                </a:solidFill>
                <a:latin typeface="Calibri"/>
              </a:rPr>
              <a:t>8</a:t>
            </a:r>
          </a:p>
        </p:txBody>
      </p:sp>
      <p:sp>
        <p:nvSpPr>
          <p:cNvPr id="31" name="Oval 30"/>
          <p:cNvSpPr/>
          <p:nvPr/>
        </p:nvSpPr>
        <p:spPr bwMode="auto">
          <a:xfrm>
            <a:off x="4261433" y="5574753"/>
            <a:ext cx="426016" cy="426015"/>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lvl="0" algn="ctr">
              <a:defRPr/>
            </a:pPr>
            <a:endParaRPr lang="en-GB" sz="1900" dirty="0">
              <a:solidFill>
                <a:srgbClr val="000000"/>
              </a:solidFill>
              <a:latin typeface="Calibri"/>
            </a:endParaRPr>
          </a:p>
        </p:txBody>
      </p:sp>
      <p:sp>
        <p:nvSpPr>
          <p:cNvPr id="32" name="Oval 31"/>
          <p:cNvSpPr/>
          <p:nvPr/>
        </p:nvSpPr>
        <p:spPr bwMode="auto">
          <a:xfrm>
            <a:off x="4978424" y="5574753"/>
            <a:ext cx="426016" cy="426015"/>
          </a:xfrm>
          <a:prstGeom prst="ellipse">
            <a:avLst/>
          </a:prstGeom>
          <a:solidFill>
            <a:schemeClr val="bg1"/>
          </a:solidFill>
          <a:ln w="25400" cap="flat" cmpd="sng" algn="ctr">
            <a:solidFill>
              <a:srgbClr val="00B050"/>
            </a:solidFill>
            <a:prstDash val="solid"/>
          </a:ln>
          <a:effectLst/>
        </p:spPr>
        <p:txBody>
          <a:bodyPr lIns="91426" tIns="45714" rIns="91426" bIns="45714" rtlCol="0" anchor="ctr"/>
          <a:lstStyle/>
          <a:p>
            <a:pPr lvl="0" algn="ctr">
              <a:defRPr/>
            </a:pPr>
            <a:endParaRPr lang="en-GB" sz="1900" dirty="0">
              <a:solidFill>
                <a:srgbClr val="000000"/>
              </a:solidFill>
              <a:latin typeface="Calibri"/>
            </a:endParaRPr>
          </a:p>
        </p:txBody>
      </p:sp>
      <p:cxnSp>
        <p:nvCxnSpPr>
          <p:cNvPr id="33" name="Straight Connector 32"/>
          <p:cNvCxnSpPr>
            <a:stCxn id="25" idx="3"/>
            <a:endCxn id="35" idx="0"/>
          </p:cNvCxnSpPr>
          <p:nvPr/>
        </p:nvCxnSpPr>
        <p:spPr bwMode="auto">
          <a:xfrm rot="5400000">
            <a:off x="1288863" y="5155573"/>
            <a:ext cx="629178" cy="209183"/>
          </a:xfrm>
          <a:prstGeom prst="line">
            <a:avLst/>
          </a:prstGeom>
          <a:noFill/>
          <a:ln w="28575" cap="flat" cmpd="sng" algn="ctr">
            <a:solidFill>
              <a:srgbClr val="4F81BD">
                <a:shade val="95000"/>
                <a:satMod val="105000"/>
              </a:srgbClr>
            </a:solidFill>
            <a:prstDash val="solid"/>
          </a:ln>
          <a:effectLst/>
        </p:spPr>
      </p:cxnSp>
      <p:cxnSp>
        <p:nvCxnSpPr>
          <p:cNvPr id="34" name="Straight Connector 33"/>
          <p:cNvCxnSpPr>
            <a:stCxn id="25" idx="5"/>
            <a:endCxn id="36" idx="0"/>
          </p:cNvCxnSpPr>
          <p:nvPr/>
        </p:nvCxnSpPr>
        <p:spPr bwMode="auto">
          <a:xfrm rot="16200000" flipH="1">
            <a:off x="1762258" y="5192597"/>
            <a:ext cx="629178" cy="135132"/>
          </a:xfrm>
          <a:prstGeom prst="line">
            <a:avLst/>
          </a:prstGeom>
          <a:noFill/>
          <a:ln w="28575" cap="flat" cmpd="sng" algn="ctr">
            <a:solidFill>
              <a:srgbClr val="4F81BD">
                <a:shade val="95000"/>
                <a:satMod val="105000"/>
              </a:srgbClr>
            </a:solidFill>
            <a:prstDash val="solid"/>
          </a:ln>
          <a:effectLst/>
        </p:spPr>
      </p:cxnSp>
      <p:sp>
        <p:nvSpPr>
          <p:cNvPr id="35" name="Oval 34"/>
          <p:cNvSpPr/>
          <p:nvPr/>
        </p:nvSpPr>
        <p:spPr bwMode="auto">
          <a:xfrm>
            <a:off x="1285854" y="5574753"/>
            <a:ext cx="426016" cy="426015"/>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lvl="0" algn="ctr">
              <a:defRPr/>
            </a:pPr>
            <a:endParaRPr lang="en-GB" sz="1900" dirty="0">
              <a:solidFill>
                <a:srgbClr val="000000"/>
              </a:solidFill>
              <a:latin typeface="Calibri"/>
            </a:endParaRPr>
          </a:p>
        </p:txBody>
      </p:sp>
      <p:sp>
        <p:nvSpPr>
          <p:cNvPr id="36" name="Oval 35"/>
          <p:cNvSpPr/>
          <p:nvPr/>
        </p:nvSpPr>
        <p:spPr bwMode="auto">
          <a:xfrm>
            <a:off x="1931407" y="5574753"/>
            <a:ext cx="426016" cy="426015"/>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lvl="0" algn="ctr">
              <a:defRPr/>
            </a:pPr>
            <a:endParaRPr lang="en-GB" sz="1900" dirty="0">
              <a:solidFill>
                <a:srgbClr val="000000"/>
              </a:solidFill>
              <a:latin typeface="Calibri"/>
            </a:endParaRPr>
          </a:p>
        </p:txBody>
      </p:sp>
      <p:grpSp>
        <p:nvGrpSpPr>
          <p:cNvPr id="37" name="Group 107"/>
          <p:cNvGrpSpPr/>
          <p:nvPr/>
        </p:nvGrpSpPr>
        <p:grpSpPr bwMode="auto">
          <a:xfrm>
            <a:off x="6382589" y="5155469"/>
            <a:ext cx="1163671" cy="936110"/>
            <a:chOff x="2252646" y="1983412"/>
            <a:chExt cx="357190" cy="287340"/>
          </a:xfrm>
        </p:grpSpPr>
        <p:cxnSp>
          <p:nvCxnSpPr>
            <p:cNvPr id="38" name="Straight Connector 37"/>
            <p:cNvCxnSpPr/>
            <p:nvPr/>
          </p:nvCxnSpPr>
          <p:spPr bwMode="auto">
            <a:xfrm rot="5400000">
              <a:off x="2228479" y="2139192"/>
              <a:ext cx="262393" cy="726"/>
            </a:xfrm>
            <a:prstGeom prst="line">
              <a:avLst/>
            </a:prstGeom>
            <a:noFill/>
            <a:ln w="76200" cap="flat" cmpd="sng" algn="ctr">
              <a:solidFill>
                <a:srgbClr val="C00000"/>
              </a:solidFill>
              <a:prstDash val="solid"/>
            </a:ln>
            <a:effectLst/>
          </p:spPr>
        </p:cxnSp>
        <p:cxnSp>
          <p:nvCxnSpPr>
            <p:cNvPr id="39" name="Straight Connector 38"/>
            <p:cNvCxnSpPr/>
            <p:nvPr/>
          </p:nvCxnSpPr>
          <p:spPr bwMode="auto">
            <a:xfrm rot="5400000">
              <a:off x="2333641" y="2204518"/>
              <a:ext cx="131015" cy="1452"/>
            </a:xfrm>
            <a:prstGeom prst="line">
              <a:avLst/>
            </a:prstGeom>
            <a:noFill/>
            <a:ln w="76200" cap="flat" cmpd="sng" algn="ctr">
              <a:solidFill>
                <a:srgbClr val="C00000"/>
              </a:solidFill>
              <a:prstDash val="solid"/>
            </a:ln>
            <a:effectLst/>
          </p:spPr>
        </p:cxnSp>
        <p:cxnSp>
          <p:nvCxnSpPr>
            <p:cNvPr id="40" name="Straight Connector 39"/>
            <p:cNvCxnSpPr/>
            <p:nvPr/>
          </p:nvCxnSpPr>
          <p:spPr bwMode="auto">
            <a:xfrm rot="5400000">
              <a:off x="2338546" y="2171765"/>
              <a:ext cx="196522" cy="1452"/>
            </a:xfrm>
            <a:prstGeom prst="line">
              <a:avLst/>
            </a:prstGeom>
            <a:noFill/>
            <a:ln w="76200" cap="flat" cmpd="sng" algn="ctr">
              <a:solidFill>
                <a:srgbClr val="C00000"/>
              </a:solidFill>
              <a:prstDash val="solid"/>
            </a:ln>
            <a:effectLst/>
          </p:spPr>
        </p:cxnSp>
        <p:cxnSp>
          <p:nvCxnSpPr>
            <p:cNvPr id="41" name="Straight Connector 40"/>
            <p:cNvCxnSpPr/>
            <p:nvPr/>
          </p:nvCxnSpPr>
          <p:spPr bwMode="auto">
            <a:xfrm rot="5400000">
              <a:off x="2377656" y="2171765"/>
              <a:ext cx="196522" cy="1452"/>
            </a:xfrm>
            <a:prstGeom prst="line">
              <a:avLst/>
            </a:prstGeom>
            <a:noFill/>
            <a:ln w="76200" cap="flat" cmpd="sng" algn="ctr">
              <a:solidFill>
                <a:srgbClr val="C00000"/>
              </a:solidFill>
              <a:prstDash val="solid"/>
            </a:ln>
            <a:effectLst/>
          </p:spPr>
        </p:cxnSp>
        <p:cxnSp>
          <p:nvCxnSpPr>
            <p:cNvPr id="42" name="Straight Connector 41"/>
            <p:cNvCxnSpPr/>
            <p:nvPr/>
          </p:nvCxnSpPr>
          <p:spPr bwMode="auto">
            <a:xfrm rot="5400000">
              <a:off x="2497197" y="2253649"/>
              <a:ext cx="32754" cy="1452"/>
            </a:xfrm>
            <a:prstGeom prst="line">
              <a:avLst/>
            </a:prstGeom>
            <a:noFill/>
            <a:ln w="76200" cap="flat" cmpd="sng" algn="ctr">
              <a:solidFill>
                <a:srgbClr val="C00000"/>
              </a:solidFill>
              <a:prstDash val="solid"/>
            </a:ln>
            <a:effectLst/>
          </p:spPr>
        </p:cxnSp>
        <p:cxnSp>
          <p:nvCxnSpPr>
            <p:cNvPr id="43" name="Straight Connector 42"/>
            <p:cNvCxnSpPr/>
            <p:nvPr/>
          </p:nvCxnSpPr>
          <p:spPr bwMode="auto">
            <a:xfrm rot="5400000">
              <a:off x="2420943" y="2139011"/>
              <a:ext cx="262029" cy="1452"/>
            </a:xfrm>
            <a:prstGeom prst="line">
              <a:avLst/>
            </a:prstGeom>
            <a:noFill/>
            <a:ln w="76200" cap="flat" cmpd="sng" algn="ctr">
              <a:solidFill>
                <a:srgbClr val="C00000"/>
              </a:solidFill>
              <a:prstDash val="solid"/>
            </a:ln>
            <a:effectLst/>
          </p:spPr>
        </p:cxnSp>
        <p:cxnSp>
          <p:nvCxnSpPr>
            <p:cNvPr id="44" name="Straight Connector 43"/>
            <p:cNvCxnSpPr/>
            <p:nvPr/>
          </p:nvCxnSpPr>
          <p:spPr bwMode="auto">
            <a:xfrm rot="5400000">
              <a:off x="2223394" y="2171765"/>
              <a:ext cx="196522" cy="1452"/>
            </a:xfrm>
            <a:prstGeom prst="line">
              <a:avLst/>
            </a:prstGeom>
            <a:noFill/>
            <a:ln w="76200" cap="flat" cmpd="sng" algn="ctr">
              <a:solidFill>
                <a:srgbClr val="C00000"/>
              </a:solidFill>
              <a:prstDash val="solid"/>
            </a:ln>
            <a:effectLst/>
          </p:spPr>
        </p:cxnSp>
        <p:cxnSp>
          <p:nvCxnSpPr>
            <p:cNvPr id="45" name="Straight Connector 44"/>
            <p:cNvCxnSpPr/>
            <p:nvPr/>
          </p:nvCxnSpPr>
          <p:spPr bwMode="auto">
            <a:xfrm rot="5400000">
              <a:off x="2217764" y="2204518"/>
              <a:ext cx="131015" cy="1452"/>
            </a:xfrm>
            <a:prstGeom prst="line">
              <a:avLst/>
            </a:prstGeom>
            <a:noFill/>
            <a:ln w="76200" cap="flat" cmpd="sng" algn="ctr">
              <a:solidFill>
                <a:srgbClr val="C00000"/>
              </a:solidFill>
              <a:prstDash val="solid"/>
            </a:ln>
            <a:effectLst/>
          </p:spPr>
        </p:cxnSp>
        <p:cxnSp>
          <p:nvCxnSpPr>
            <p:cNvPr id="46" name="Straight Arrow Connector 45"/>
            <p:cNvCxnSpPr/>
            <p:nvPr/>
          </p:nvCxnSpPr>
          <p:spPr bwMode="auto">
            <a:xfrm rot="5400000" flipH="1" flipV="1">
              <a:off x="2110100" y="2125958"/>
              <a:ext cx="286544" cy="1452"/>
            </a:xfrm>
            <a:prstGeom prst="straightConnector1">
              <a:avLst/>
            </a:prstGeom>
            <a:noFill/>
            <a:ln w="9525" cap="rnd" cmpd="sng" algn="ctr">
              <a:solidFill>
                <a:sysClr val="windowText" lastClr="000000"/>
              </a:solidFill>
              <a:prstDash val="solid"/>
              <a:tailEnd type="triangle" w="sm" len="sm"/>
            </a:ln>
            <a:effectLst/>
          </p:spPr>
        </p:cxnSp>
        <p:cxnSp>
          <p:nvCxnSpPr>
            <p:cNvPr id="47" name="Straight Arrow Connector 46"/>
            <p:cNvCxnSpPr/>
            <p:nvPr/>
          </p:nvCxnSpPr>
          <p:spPr bwMode="auto">
            <a:xfrm>
              <a:off x="2252646" y="2269956"/>
              <a:ext cx="357190" cy="796"/>
            </a:xfrm>
            <a:prstGeom prst="straightConnector1">
              <a:avLst/>
            </a:prstGeom>
            <a:noFill/>
            <a:ln w="9525" cap="rnd" cmpd="sng" algn="ctr">
              <a:solidFill>
                <a:sysClr val="windowText" lastClr="000000"/>
              </a:solidFill>
              <a:prstDash val="solid"/>
              <a:tailEnd type="triangle" w="sm" len="sm"/>
            </a:ln>
            <a:effectLst/>
          </p:spPr>
        </p:cxnSp>
      </p:grpSp>
      <p:sp>
        <p:nvSpPr>
          <p:cNvPr id="49" name="TextBox 48"/>
          <p:cNvSpPr txBox="1"/>
          <p:nvPr/>
        </p:nvSpPr>
        <p:spPr bwMode="auto">
          <a:xfrm>
            <a:off x="6231944" y="6063681"/>
            <a:ext cx="1550321" cy="477042"/>
          </a:xfrm>
          <a:prstGeom prst="rect">
            <a:avLst/>
          </a:prstGeom>
          <a:noFill/>
        </p:spPr>
        <p:txBody>
          <a:bodyPr wrap="none" lIns="91426" tIns="45714" rIns="91426" bIns="45714" rtlCol="0">
            <a:spAutoFit/>
          </a:bodyPr>
          <a:lstStyle/>
          <a:p>
            <a:pPr defTabSz="914265" fontAlgn="auto">
              <a:spcBef>
                <a:spcPts val="0"/>
              </a:spcBef>
              <a:spcAft>
                <a:spcPts val="0"/>
              </a:spcAft>
              <a:defRPr/>
            </a:pPr>
            <a:r>
              <a:rPr lang="en-GB" sz="2500" dirty="0">
                <a:solidFill>
                  <a:srgbClr val="C00000"/>
                </a:solidFill>
                <a:latin typeface="Calibri"/>
                <a:ea typeface="+mn-ea"/>
                <a:cs typeface="+mn-cs"/>
              </a:rPr>
              <a:t>category </a:t>
            </a:r>
            <a:r>
              <a:rPr lang="en-GB" sz="2500" dirty="0">
                <a:solidFill>
                  <a:srgbClr val="C00000"/>
                </a:solidFill>
                <a:latin typeface="cmmi10"/>
                <a:ea typeface="+mn-ea"/>
                <a:cs typeface="+mn-cs"/>
              </a:rPr>
              <a:t>c</a:t>
            </a:r>
          </a:p>
        </p:txBody>
      </p:sp>
      <p:grpSp>
        <p:nvGrpSpPr>
          <p:cNvPr id="52" name="Group 51"/>
          <p:cNvGrpSpPr/>
          <p:nvPr/>
        </p:nvGrpSpPr>
        <p:grpSpPr>
          <a:xfrm>
            <a:off x="6730091" y="1128038"/>
            <a:ext cx="2329677" cy="910781"/>
            <a:chOff x="4429123" y="3738562"/>
            <a:chExt cx="1158452" cy="533401"/>
          </a:xfrm>
        </p:grpSpPr>
        <p:sp>
          <p:nvSpPr>
            <p:cNvPr id="53" name="Rounded Rectangle 52"/>
            <p:cNvSpPr/>
            <p:nvPr/>
          </p:nvSpPr>
          <p:spPr bwMode="auto">
            <a:xfrm>
              <a:off x="4429123" y="3738562"/>
              <a:ext cx="1158452" cy="533401"/>
            </a:xfrm>
            <a:prstGeom prst="roundRect">
              <a:avLst>
                <a:gd name="adj" fmla="val 10000"/>
              </a:avLst>
            </a:prstGeom>
            <a:solidFill>
              <a:schemeClr val="bg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54" name="Oval 53"/>
            <p:cNvSpPr/>
            <p:nvPr/>
          </p:nvSpPr>
          <p:spPr>
            <a:xfrm>
              <a:off x="4500562" y="3781594"/>
              <a:ext cx="176061" cy="191315"/>
            </a:xfrm>
            <a:prstGeom prst="ellipse">
              <a:avLst/>
            </a:prstGeom>
            <a:noFill/>
            <a:ln w="25400" cap="flat" cmpd="sng" algn="ctr">
              <a:solidFill>
                <a:srgbClr val="00B050"/>
              </a:solidFill>
              <a:prstDash val="solid"/>
            </a:ln>
            <a:effectLst/>
          </p:spPr>
          <p:txBody>
            <a:bodyPr rtlCol="0" anchor="ctr"/>
            <a:lstStyle/>
            <a:p>
              <a:pPr algn="ctr" defTabSz="914265" fontAlgn="auto">
                <a:spcBef>
                  <a:spcPts val="0"/>
                </a:spcBef>
                <a:spcAft>
                  <a:spcPts val="0"/>
                </a:spcAft>
                <a:defRPr/>
              </a:pPr>
              <a:endParaRPr lang="en-GB">
                <a:solidFill>
                  <a:prstClr val="white"/>
                </a:solidFill>
                <a:latin typeface="Calibri"/>
                <a:ea typeface="+mn-ea"/>
                <a:cs typeface="+mn-cs"/>
              </a:endParaRPr>
            </a:p>
          </p:txBody>
        </p:sp>
        <p:sp>
          <p:nvSpPr>
            <p:cNvPr id="55" name="Oval 54"/>
            <p:cNvSpPr/>
            <p:nvPr/>
          </p:nvSpPr>
          <p:spPr>
            <a:xfrm>
              <a:off x="4500562" y="4034406"/>
              <a:ext cx="176061" cy="172138"/>
            </a:xfrm>
            <a:prstGeom prst="ellipse">
              <a:avLst/>
            </a:prstGeom>
            <a:noFill/>
            <a:ln w="25400" cap="flat" cmpd="sng" algn="ctr">
              <a:solidFill>
                <a:srgbClr val="4F81BD"/>
              </a:solidFill>
              <a:prstDash val="solid"/>
            </a:ln>
            <a:effectLst/>
          </p:spPr>
          <p:txBody>
            <a:bodyPr rtlCol="0" anchor="ctr"/>
            <a:lstStyle/>
            <a:p>
              <a:pPr algn="ctr" defTabSz="914265" fontAlgn="auto">
                <a:spcBef>
                  <a:spcPts val="0"/>
                </a:spcBef>
                <a:spcAft>
                  <a:spcPts val="0"/>
                </a:spcAft>
                <a:defRPr/>
              </a:pPr>
              <a:endParaRPr lang="en-GB">
                <a:solidFill>
                  <a:prstClr val="white"/>
                </a:solidFill>
                <a:latin typeface="Calibri"/>
                <a:ea typeface="+mn-ea"/>
                <a:cs typeface="+mn-cs"/>
              </a:endParaRPr>
            </a:p>
          </p:txBody>
        </p:sp>
        <p:sp>
          <p:nvSpPr>
            <p:cNvPr id="56" name="TextBox 55"/>
            <p:cNvSpPr txBox="1"/>
            <p:nvPr/>
          </p:nvSpPr>
          <p:spPr>
            <a:xfrm>
              <a:off x="4708530" y="3989542"/>
              <a:ext cx="878961" cy="260446"/>
            </a:xfrm>
            <a:prstGeom prst="rect">
              <a:avLst/>
            </a:prstGeom>
            <a:noFill/>
          </p:spPr>
          <p:txBody>
            <a:bodyPr wrap="none" rtlCol="0">
              <a:spAutoFit/>
            </a:bodyPr>
            <a:lstStyle/>
            <a:p>
              <a:pPr defTabSz="914265" fontAlgn="auto">
                <a:spcBef>
                  <a:spcPts val="0"/>
                </a:spcBef>
                <a:spcAft>
                  <a:spcPts val="0"/>
                </a:spcAft>
                <a:defRPr/>
              </a:pPr>
              <a:r>
                <a:rPr lang="en-GB" sz="2800" dirty="0">
                  <a:solidFill>
                    <a:prstClr val="black"/>
                  </a:solidFill>
                  <a:latin typeface="Calibri"/>
                  <a:ea typeface="+mn-ea"/>
                  <a:cs typeface="+mn-cs"/>
                </a:rPr>
                <a:t>split nodes</a:t>
              </a:r>
            </a:p>
          </p:txBody>
        </p:sp>
        <p:sp>
          <p:nvSpPr>
            <p:cNvPr id="57" name="TextBox 56"/>
            <p:cNvSpPr txBox="1"/>
            <p:nvPr/>
          </p:nvSpPr>
          <p:spPr>
            <a:xfrm>
              <a:off x="4709289" y="3744119"/>
              <a:ext cx="843353" cy="260446"/>
            </a:xfrm>
            <a:prstGeom prst="rect">
              <a:avLst/>
            </a:prstGeom>
            <a:noFill/>
          </p:spPr>
          <p:txBody>
            <a:bodyPr wrap="none" rtlCol="0">
              <a:spAutoFit/>
            </a:bodyPr>
            <a:lstStyle/>
            <a:p>
              <a:pPr defTabSz="914265" fontAlgn="auto">
                <a:spcBef>
                  <a:spcPts val="0"/>
                </a:spcBef>
                <a:spcAft>
                  <a:spcPts val="0"/>
                </a:spcAft>
                <a:defRPr/>
              </a:pPr>
              <a:r>
                <a:rPr lang="en-GB" sz="2800" dirty="0">
                  <a:solidFill>
                    <a:prstClr val="black"/>
                  </a:solidFill>
                  <a:latin typeface="Calibri"/>
                  <a:ea typeface="+mn-ea"/>
                  <a:cs typeface="+mn-cs"/>
                </a:rPr>
                <a:t>leaf nodes</a:t>
              </a:r>
            </a:p>
          </p:txBody>
        </p:sp>
      </p:grpSp>
      <p:sp>
        <p:nvSpPr>
          <p:cNvPr id="80" name="TextBox 79"/>
          <p:cNvSpPr txBox="1"/>
          <p:nvPr/>
        </p:nvSpPr>
        <p:spPr>
          <a:xfrm>
            <a:off x="4468486" y="1278483"/>
            <a:ext cx="675019" cy="578882"/>
          </a:xfrm>
          <a:prstGeom prst="roundRect">
            <a:avLst/>
          </a:prstGeom>
          <a:noFill/>
          <a:ln w="28575">
            <a:noFill/>
          </a:ln>
          <a:effectLst/>
        </p:spPr>
        <p:txBody>
          <a:bodyPr wrap="square" lIns="91426" tIns="45714" rIns="91426" bIns="45714" rtlCol="0">
            <a:spAutoFit/>
          </a:bodyPr>
          <a:lstStyle/>
          <a:p>
            <a:pPr algn="ctr"/>
            <a:r>
              <a:rPr lang="en-GB" sz="2800" b="1" dirty="0">
                <a:solidFill>
                  <a:srgbClr val="C00000"/>
                </a:solidFill>
                <a:latin typeface="cmr10"/>
              </a:rPr>
              <a:t>v</a:t>
            </a:r>
          </a:p>
        </p:txBody>
      </p:sp>
      <p:sp>
        <p:nvSpPr>
          <p:cNvPr id="104" name="Rectangle 103"/>
          <p:cNvSpPr/>
          <p:nvPr/>
        </p:nvSpPr>
        <p:spPr>
          <a:xfrm>
            <a:off x="4593625" y="4587976"/>
            <a:ext cx="443649" cy="383772"/>
          </a:xfrm>
          <a:prstGeom prst="rect">
            <a:avLst/>
          </a:prstGeom>
        </p:spPr>
        <p:txBody>
          <a:bodyPr wrap="none" lIns="91426" tIns="45714" rIns="91426" bIns="45714">
            <a:spAutoFit/>
          </a:bodyPr>
          <a:lstStyle/>
          <a:p>
            <a:pPr lvl="0" algn="ctr">
              <a:defRPr/>
            </a:pPr>
            <a:r>
              <a:rPr lang="en-GB" sz="1900" dirty="0">
                <a:solidFill>
                  <a:srgbClr val="000000"/>
                </a:solidFill>
                <a:latin typeface="Calibri"/>
              </a:rPr>
              <a:t>10</a:t>
            </a:r>
          </a:p>
        </p:txBody>
      </p:sp>
      <p:sp>
        <p:nvSpPr>
          <p:cNvPr id="105" name="Rectangle 104"/>
          <p:cNvSpPr/>
          <p:nvPr/>
        </p:nvSpPr>
        <p:spPr>
          <a:xfrm>
            <a:off x="5929673" y="4587976"/>
            <a:ext cx="443649" cy="383772"/>
          </a:xfrm>
          <a:prstGeom prst="rect">
            <a:avLst/>
          </a:prstGeom>
        </p:spPr>
        <p:txBody>
          <a:bodyPr wrap="none" lIns="91426" tIns="45714" rIns="91426" bIns="45714">
            <a:spAutoFit/>
          </a:bodyPr>
          <a:lstStyle/>
          <a:p>
            <a:pPr lvl="0" algn="ctr">
              <a:defRPr/>
            </a:pPr>
            <a:r>
              <a:rPr lang="en-GB" sz="1900" dirty="0">
                <a:solidFill>
                  <a:srgbClr val="000000"/>
                </a:solidFill>
                <a:latin typeface="Calibri"/>
              </a:rPr>
              <a:t>11</a:t>
            </a:r>
          </a:p>
        </p:txBody>
      </p:sp>
      <p:sp>
        <p:nvSpPr>
          <p:cNvPr id="106" name="Rectangle 105"/>
          <p:cNvSpPr/>
          <p:nvPr/>
        </p:nvSpPr>
        <p:spPr>
          <a:xfrm>
            <a:off x="7192245" y="4587976"/>
            <a:ext cx="443649" cy="383772"/>
          </a:xfrm>
          <a:prstGeom prst="rect">
            <a:avLst/>
          </a:prstGeom>
        </p:spPr>
        <p:txBody>
          <a:bodyPr wrap="none" lIns="91426" tIns="45714" rIns="91426" bIns="45714">
            <a:spAutoFit/>
          </a:bodyPr>
          <a:lstStyle/>
          <a:p>
            <a:pPr lvl="0" algn="ctr">
              <a:defRPr/>
            </a:pPr>
            <a:r>
              <a:rPr lang="en-GB" sz="1900" dirty="0">
                <a:solidFill>
                  <a:srgbClr val="000000"/>
                </a:solidFill>
                <a:latin typeface="Calibri"/>
              </a:rPr>
              <a:t>12</a:t>
            </a:r>
          </a:p>
        </p:txBody>
      </p:sp>
      <p:sp>
        <p:nvSpPr>
          <p:cNvPr id="107" name="Rectangle 106"/>
          <p:cNvSpPr/>
          <p:nvPr/>
        </p:nvSpPr>
        <p:spPr>
          <a:xfrm>
            <a:off x="8485717" y="4587976"/>
            <a:ext cx="443649" cy="383772"/>
          </a:xfrm>
          <a:prstGeom prst="rect">
            <a:avLst/>
          </a:prstGeom>
        </p:spPr>
        <p:txBody>
          <a:bodyPr wrap="none" lIns="91426" tIns="45714" rIns="91426" bIns="45714">
            <a:spAutoFit/>
          </a:bodyPr>
          <a:lstStyle/>
          <a:p>
            <a:pPr lvl="0" algn="ctr">
              <a:defRPr/>
            </a:pPr>
            <a:r>
              <a:rPr lang="en-GB" sz="1900" dirty="0">
                <a:solidFill>
                  <a:srgbClr val="000000"/>
                </a:solidFill>
                <a:latin typeface="Calibri"/>
              </a:rPr>
              <a:t>13</a:t>
            </a:r>
          </a:p>
        </p:txBody>
      </p:sp>
      <p:sp>
        <p:nvSpPr>
          <p:cNvPr id="108" name="Rectangle 107"/>
          <p:cNvSpPr/>
          <p:nvPr/>
        </p:nvSpPr>
        <p:spPr>
          <a:xfrm>
            <a:off x="1271746" y="5585977"/>
            <a:ext cx="441118" cy="384709"/>
          </a:xfrm>
          <a:prstGeom prst="rect">
            <a:avLst/>
          </a:prstGeom>
        </p:spPr>
        <p:txBody>
          <a:bodyPr wrap="none" lIns="91426" tIns="45714" rIns="91426" bIns="45714">
            <a:spAutoFit/>
          </a:bodyPr>
          <a:lstStyle/>
          <a:p>
            <a:pPr lvl="0" algn="ctr">
              <a:defRPr/>
            </a:pPr>
            <a:r>
              <a:rPr lang="en-GB" sz="1900" dirty="0">
                <a:solidFill>
                  <a:srgbClr val="000000"/>
                </a:solidFill>
                <a:latin typeface="Calibri"/>
              </a:rPr>
              <a:t>14</a:t>
            </a:r>
          </a:p>
        </p:txBody>
      </p:sp>
      <p:pic>
        <p:nvPicPr>
          <p:cNvPr id="78" name="Picture 77" descr="TP_tmp.png"/>
          <p:cNvPicPr>
            <a:picLocks noChangeAspect="1"/>
          </p:cNvPicPr>
          <p:nvPr>
            <p:custDataLst>
              <p:tags r:id="rId1"/>
            </p:custDataLst>
          </p:nvPr>
        </p:nvPicPr>
        <p:blipFill>
          <a:blip r:embed="rId8">
            <a:clrChange>
              <a:clrFrom>
                <a:srgbClr val="FFFFFF"/>
              </a:clrFrom>
              <a:clrTo>
                <a:srgbClr val="FFFFFF">
                  <a:alpha val="0"/>
                </a:srgbClr>
              </a:clrTo>
            </a:clrChange>
            <a:duotone>
              <a:schemeClr val="accent1">
                <a:shade val="45000"/>
                <a:satMod val="135000"/>
              </a:schemeClr>
              <a:prstClr val="white"/>
            </a:duotone>
          </a:blip>
          <a:stretch>
            <a:fillRect/>
          </a:stretch>
        </p:blipFill>
        <p:spPr bwMode="auto">
          <a:xfrm>
            <a:off x="5435386" y="5702463"/>
            <a:ext cx="923027" cy="375364"/>
          </a:xfrm>
          <a:prstGeom prst="rect">
            <a:avLst/>
          </a:prstGeom>
          <a:noFill/>
          <a:ln/>
          <a:effectLst/>
        </p:spPr>
      </p:pic>
      <p:sp>
        <p:nvSpPr>
          <p:cNvPr id="109" name="Rectangle 108"/>
          <p:cNvSpPr/>
          <p:nvPr/>
        </p:nvSpPr>
        <p:spPr>
          <a:xfrm>
            <a:off x="1929145" y="5585977"/>
            <a:ext cx="443649" cy="383772"/>
          </a:xfrm>
          <a:prstGeom prst="rect">
            <a:avLst/>
          </a:prstGeom>
        </p:spPr>
        <p:txBody>
          <a:bodyPr wrap="none" lIns="91426" tIns="45714" rIns="91426" bIns="45714">
            <a:spAutoFit/>
          </a:bodyPr>
          <a:lstStyle/>
          <a:p>
            <a:pPr lvl="0" algn="ctr">
              <a:defRPr/>
            </a:pPr>
            <a:r>
              <a:rPr lang="en-GB" sz="1900" dirty="0">
                <a:solidFill>
                  <a:srgbClr val="000000"/>
                </a:solidFill>
                <a:latin typeface="Calibri"/>
              </a:rPr>
              <a:t>15</a:t>
            </a:r>
          </a:p>
        </p:txBody>
      </p:sp>
      <p:sp>
        <p:nvSpPr>
          <p:cNvPr id="110" name="Rectangle 109"/>
          <p:cNvSpPr/>
          <p:nvPr/>
        </p:nvSpPr>
        <p:spPr>
          <a:xfrm>
            <a:off x="4252158" y="5585977"/>
            <a:ext cx="443649" cy="383772"/>
          </a:xfrm>
          <a:prstGeom prst="rect">
            <a:avLst/>
          </a:prstGeom>
        </p:spPr>
        <p:txBody>
          <a:bodyPr wrap="none" lIns="91426" tIns="45714" rIns="91426" bIns="45714">
            <a:spAutoFit/>
          </a:bodyPr>
          <a:lstStyle/>
          <a:p>
            <a:pPr lvl="0" algn="ctr">
              <a:defRPr/>
            </a:pPr>
            <a:r>
              <a:rPr lang="en-GB" sz="1900" dirty="0">
                <a:solidFill>
                  <a:srgbClr val="000000"/>
                </a:solidFill>
                <a:latin typeface="Calibri"/>
              </a:rPr>
              <a:t>16</a:t>
            </a:r>
          </a:p>
        </p:txBody>
      </p:sp>
      <p:sp>
        <p:nvSpPr>
          <p:cNvPr id="111" name="Rectangle 110"/>
          <p:cNvSpPr/>
          <p:nvPr/>
        </p:nvSpPr>
        <p:spPr>
          <a:xfrm>
            <a:off x="4985704" y="5585977"/>
            <a:ext cx="431625" cy="384709"/>
          </a:xfrm>
          <a:prstGeom prst="rect">
            <a:avLst/>
          </a:prstGeom>
        </p:spPr>
        <p:txBody>
          <a:bodyPr wrap="none" lIns="91426" tIns="45714" rIns="91426" bIns="45714">
            <a:spAutoFit/>
          </a:bodyPr>
          <a:lstStyle/>
          <a:p>
            <a:pPr lvl="0" algn="ctr">
              <a:defRPr/>
            </a:pPr>
            <a:r>
              <a:rPr lang="en-GB" sz="1900" dirty="0">
                <a:solidFill>
                  <a:srgbClr val="000000"/>
                </a:solidFill>
                <a:latin typeface="Calibri"/>
              </a:rPr>
              <a:t>17</a:t>
            </a:r>
          </a:p>
        </p:txBody>
      </p:sp>
      <p:cxnSp>
        <p:nvCxnSpPr>
          <p:cNvPr id="113" name="Straight Arrow Connector 112"/>
          <p:cNvCxnSpPr>
            <a:stCxn id="18" idx="5"/>
            <a:endCxn id="20" idx="0"/>
          </p:cNvCxnSpPr>
          <p:nvPr/>
        </p:nvCxnSpPr>
        <p:spPr bwMode="auto">
          <a:xfrm rot="16200000" flipH="1">
            <a:off x="5472214" y="1629238"/>
            <a:ext cx="497287" cy="2099990"/>
          </a:xfrm>
          <a:prstGeom prst="straightConnector1">
            <a:avLst/>
          </a:prstGeom>
          <a:solidFill>
            <a:srgbClr val="999999"/>
          </a:solidFill>
          <a:ln w="38100" cap="flat" cmpd="sng" algn="ctr">
            <a:solidFill>
              <a:srgbClr val="C00000"/>
            </a:solidFill>
            <a:prstDash val="solid"/>
            <a:round/>
            <a:headEnd type="none" w="med" len="med"/>
            <a:tailEnd type="arrow"/>
          </a:ln>
          <a:effectLst/>
        </p:spPr>
      </p:cxnSp>
      <p:cxnSp>
        <p:nvCxnSpPr>
          <p:cNvPr id="118" name="Straight Arrow Connector 117"/>
          <p:cNvCxnSpPr>
            <a:stCxn id="20" idx="3"/>
            <a:endCxn id="21" idx="0"/>
          </p:cNvCxnSpPr>
          <p:nvPr/>
        </p:nvCxnSpPr>
        <p:spPr bwMode="auto">
          <a:xfrm rot="5400000">
            <a:off x="5875429" y="2970222"/>
            <a:ext cx="423523" cy="1066086"/>
          </a:xfrm>
          <a:prstGeom prst="straightConnector1">
            <a:avLst/>
          </a:prstGeom>
          <a:solidFill>
            <a:srgbClr val="999999"/>
          </a:solidFill>
          <a:ln w="38100" cap="flat" cmpd="sng" algn="ctr">
            <a:solidFill>
              <a:srgbClr val="C00000"/>
            </a:solidFill>
            <a:prstDash val="solid"/>
            <a:round/>
            <a:headEnd type="none" w="med" len="med"/>
            <a:tailEnd type="arrow"/>
          </a:ln>
          <a:effectLst/>
        </p:spPr>
      </p:cxnSp>
      <p:cxnSp>
        <p:nvCxnSpPr>
          <p:cNvPr id="162" name="Straight Arrow Connector 161"/>
          <p:cNvCxnSpPr>
            <a:stCxn id="21" idx="3"/>
            <a:endCxn id="104" idx="0"/>
          </p:cNvCxnSpPr>
          <p:nvPr/>
        </p:nvCxnSpPr>
        <p:spPr bwMode="auto">
          <a:xfrm flipH="1">
            <a:off x="4815450" y="4078652"/>
            <a:ext cx="588079" cy="509323"/>
          </a:xfrm>
          <a:prstGeom prst="straightConnector1">
            <a:avLst/>
          </a:prstGeom>
          <a:solidFill>
            <a:srgbClr val="999999"/>
          </a:solidFill>
          <a:ln w="38100" cap="flat" cmpd="sng" algn="ctr">
            <a:solidFill>
              <a:srgbClr val="C00000"/>
            </a:solidFill>
            <a:prstDash val="solid"/>
            <a:round/>
            <a:headEnd type="none" w="med" len="med"/>
            <a:tailEnd type="arrow"/>
          </a:ln>
          <a:effectLst/>
        </p:spPr>
      </p:cxnSp>
      <p:cxnSp>
        <p:nvCxnSpPr>
          <p:cNvPr id="167" name="Straight Arrow Connector 166"/>
          <p:cNvCxnSpPr>
            <a:stCxn id="23" idx="5"/>
            <a:endCxn id="111" idx="0"/>
          </p:cNvCxnSpPr>
          <p:nvPr/>
        </p:nvCxnSpPr>
        <p:spPr bwMode="auto">
          <a:xfrm>
            <a:off x="4963457" y="4945575"/>
            <a:ext cx="238060" cy="640402"/>
          </a:xfrm>
          <a:prstGeom prst="straightConnector1">
            <a:avLst/>
          </a:prstGeom>
          <a:solidFill>
            <a:srgbClr val="999999"/>
          </a:solidFill>
          <a:ln w="38100" cap="flat" cmpd="sng" algn="ctr">
            <a:solidFill>
              <a:srgbClr val="C00000"/>
            </a:solidFill>
            <a:prstDash val="solid"/>
            <a:round/>
            <a:headEnd type="none" w="med" len="med"/>
            <a:tailEnd type="arrow"/>
          </a:ln>
          <a:effectLst/>
        </p:spPr>
      </p:cxnSp>
      <p:pic>
        <p:nvPicPr>
          <p:cNvPr id="178" name="Picture 177" descr="TP_tmp.png"/>
          <p:cNvPicPr>
            <a:picLocks noChangeAspect="1"/>
          </p:cNvPicPr>
          <p:nvPr>
            <p:custDataLst>
              <p:tags r:id="rId2"/>
            </p:custDataLst>
          </p:nvPr>
        </p:nvPicPr>
        <p:blipFill>
          <a:blip r:embed="rId9">
            <a:clrChange>
              <a:clrFrom>
                <a:srgbClr val="FFFFFF"/>
              </a:clrFrom>
              <a:clrTo>
                <a:srgbClr val="FFFFFF">
                  <a:alpha val="0"/>
                </a:srgbClr>
              </a:clrTo>
            </a:clrChange>
            <a:duotone>
              <a:schemeClr val="accent1">
                <a:shade val="45000"/>
                <a:satMod val="135000"/>
              </a:schemeClr>
              <a:prstClr val="white"/>
            </a:duotone>
          </a:blip>
          <a:stretch>
            <a:fillRect/>
          </a:stretch>
        </p:blipFill>
        <p:spPr bwMode="auto">
          <a:xfrm>
            <a:off x="4871440" y="2071678"/>
            <a:ext cx="1430713" cy="357190"/>
          </a:xfrm>
          <a:prstGeom prst="rect">
            <a:avLst/>
          </a:prstGeom>
          <a:noFill/>
          <a:ln/>
          <a:effectLst/>
        </p:spPr>
      </p:pic>
      <p:pic>
        <p:nvPicPr>
          <p:cNvPr id="180" name="Picture 179" descr="TP_tmp.png"/>
          <p:cNvPicPr>
            <a:picLocks noChangeAspect="1"/>
          </p:cNvPicPr>
          <p:nvPr>
            <p:custDataLst>
              <p:tags r:id="rId3"/>
            </p:custDataLst>
          </p:nvPr>
        </p:nvPicPr>
        <p:blipFill>
          <a:blip r:embed="rId10">
            <a:clrChange>
              <a:clrFrom>
                <a:srgbClr val="FFFFFF"/>
              </a:clrFrom>
              <a:clrTo>
                <a:srgbClr val="FFFFFF">
                  <a:alpha val="0"/>
                </a:srgbClr>
              </a:clrTo>
            </a:clrChange>
            <a:duotone>
              <a:schemeClr val="accent1">
                <a:shade val="45000"/>
                <a:satMod val="135000"/>
              </a:schemeClr>
              <a:prstClr val="white"/>
            </a:duotone>
          </a:blip>
          <a:stretch>
            <a:fillRect/>
          </a:stretch>
        </p:blipFill>
        <p:spPr bwMode="auto">
          <a:xfrm>
            <a:off x="7053081" y="2938558"/>
            <a:ext cx="1430064" cy="357029"/>
          </a:xfrm>
          <a:prstGeom prst="rect">
            <a:avLst/>
          </a:prstGeom>
          <a:noFill/>
          <a:ln/>
          <a:effectLst/>
        </p:spPr>
      </p:pic>
      <p:pic>
        <p:nvPicPr>
          <p:cNvPr id="182" name="Picture 181" descr="TP_tmp.png"/>
          <p:cNvPicPr>
            <a:picLocks noChangeAspect="1"/>
          </p:cNvPicPr>
          <p:nvPr>
            <p:custDataLst>
              <p:tags r:id="rId4"/>
            </p:custDataLst>
          </p:nvPr>
        </p:nvPicPr>
        <p:blipFill>
          <a:blip r:embed="rId11">
            <a:clrChange>
              <a:clrFrom>
                <a:srgbClr val="FFFFFF"/>
              </a:clrFrom>
              <a:clrTo>
                <a:srgbClr val="FFFFFF">
                  <a:alpha val="0"/>
                </a:srgbClr>
              </a:clrTo>
            </a:clrChange>
            <a:duotone>
              <a:schemeClr val="accent1">
                <a:shade val="45000"/>
                <a:satMod val="135000"/>
              </a:schemeClr>
              <a:prstClr val="white"/>
            </a:duotone>
          </a:blip>
          <a:stretch>
            <a:fillRect/>
          </a:stretch>
        </p:blipFill>
        <p:spPr bwMode="auto">
          <a:xfrm>
            <a:off x="3857622" y="3754388"/>
            <a:ext cx="1429417" cy="356866"/>
          </a:xfrm>
          <a:prstGeom prst="rect">
            <a:avLst/>
          </a:prstGeom>
          <a:noFill/>
          <a:ln/>
          <a:effectLst/>
        </p:spPr>
      </p:pic>
      <p:pic>
        <p:nvPicPr>
          <p:cNvPr id="186" name="Picture 185" descr="TP_tmp.png"/>
          <p:cNvPicPr>
            <a:picLocks noChangeAspect="1"/>
          </p:cNvPicPr>
          <p:nvPr>
            <p:custDataLst>
              <p:tags r:id="rId5"/>
            </p:custDataLst>
          </p:nvPr>
        </p:nvPicPr>
        <p:blipFill>
          <a:blip r:embed="rId12">
            <a:clrChange>
              <a:clrFrom>
                <a:srgbClr val="FFFFFF"/>
              </a:clrFrom>
              <a:clrTo>
                <a:srgbClr val="FFFFFF">
                  <a:alpha val="0"/>
                </a:srgbClr>
              </a:clrTo>
            </a:clrChange>
            <a:duotone>
              <a:schemeClr val="accent1">
                <a:shade val="45000"/>
                <a:satMod val="135000"/>
              </a:schemeClr>
              <a:prstClr val="white"/>
            </a:duotone>
          </a:blip>
          <a:stretch>
            <a:fillRect/>
          </a:stretch>
        </p:blipFill>
        <p:spPr bwMode="auto">
          <a:xfrm>
            <a:off x="2857488" y="4569081"/>
            <a:ext cx="1689969" cy="356707"/>
          </a:xfrm>
          <a:prstGeom prst="rect">
            <a:avLst/>
          </a:prstGeom>
          <a:noFill/>
          <a:ln/>
          <a:effectLst/>
        </p:spPr>
      </p:pic>
      <p:sp>
        <p:nvSpPr>
          <p:cNvPr id="187" name="TextBox 186"/>
          <p:cNvSpPr txBox="1"/>
          <p:nvPr/>
        </p:nvSpPr>
        <p:spPr>
          <a:xfrm>
            <a:off x="5000629" y="2492928"/>
            <a:ext cx="675019" cy="578882"/>
          </a:xfrm>
          <a:prstGeom prst="roundRect">
            <a:avLst/>
          </a:prstGeom>
          <a:noFill/>
          <a:ln w="28575">
            <a:noFill/>
          </a:ln>
          <a:effectLst/>
        </p:spPr>
        <p:txBody>
          <a:bodyPr wrap="square" lIns="91426" tIns="45714" rIns="91426" bIns="45714" rtlCol="0">
            <a:spAutoFit/>
          </a:bodyPr>
          <a:lstStyle/>
          <a:p>
            <a:pPr algn="ctr"/>
            <a:r>
              <a:rPr lang="en-GB" sz="2800" b="1" dirty="0">
                <a:solidFill>
                  <a:srgbClr val="C00000"/>
                </a:solidFill>
                <a:latin typeface="Times New Roman"/>
                <a:cs typeface="Times New Roman"/>
              </a:rPr>
              <a:t>≥</a:t>
            </a:r>
            <a:endParaRPr lang="en-GB" sz="2800" b="1" dirty="0">
              <a:solidFill>
                <a:srgbClr val="C00000"/>
              </a:solidFill>
              <a:latin typeface="Calibri" pitchFamily="34" charset="0"/>
            </a:endParaRPr>
          </a:p>
        </p:txBody>
      </p:sp>
      <p:sp>
        <p:nvSpPr>
          <p:cNvPr id="188" name="TextBox 187"/>
          <p:cNvSpPr txBox="1"/>
          <p:nvPr/>
        </p:nvSpPr>
        <p:spPr>
          <a:xfrm>
            <a:off x="5929322" y="3278747"/>
            <a:ext cx="675019" cy="578882"/>
          </a:xfrm>
          <a:prstGeom prst="roundRect">
            <a:avLst/>
          </a:prstGeom>
          <a:noFill/>
          <a:ln w="28575">
            <a:noFill/>
          </a:ln>
          <a:effectLst/>
        </p:spPr>
        <p:txBody>
          <a:bodyPr wrap="square" lIns="91426" tIns="45714" rIns="91426" bIns="45714" rtlCol="0">
            <a:spAutoFit/>
          </a:bodyPr>
          <a:lstStyle/>
          <a:p>
            <a:pPr algn="ctr"/>
            <a:r>
              <a:rPr lang="en-GB" sz="2800" b="1" dirty="0">
                <a:solidFill>
                  <a:srgbClr val="C00000"/>
                </a:solidFill>
                <a:latin typeface="Times New Roman" pitchFamily="18" charset="0"/>
                <a:cs typeface="Times New Roman" pitchFamily="18" charset="0"/>
              </a:rPr>
              <a:t>&lt;</a:t>
            </a:r>
          </a:p>
        </p:txBody>
      </p:sp>
      <p:sp>
        <p:nvSpPr>
          <p:cNvPr id="189" name="TextBox 188"/>
          <p:cNvSpPr txBox="1"/>
          <p:nvPr/>
        </p:nvSpPr>
        <p:spPr>
          <a:xfrm>
            <a:off x="5000629" y="4016828"/>
            <a:ext cx="675019" cy="578882"/>
          </a:xfrm>
          <a:prstGeom prst="roundRect">
            <a:avLst/>
          </a:prstGeom>
          <a:noFill/>
          <a:ln w="28575">
            <a:noFill/>
          </a:ln>
          <a:effectLst/>
        </p:spPr>
        <p:txBody>
          <a:bodyPr wrap="square" lIns="91426" tIns="45714" rIns="91426" bIns="45714" rtlCol="0">
            <a:spAutoFit/>
          </a:bodyPr>
          <a:lstStyle/>
          <a:p>
            <a:pPr algn="ctr"/>
            <a:r>
              <a:rPr lang="en-GB" sz="2800" b="1" dirty="0">
                <a:solidFill>
                  <a:srgbClr val="C00000"/>
                </a:solidFill>
                <a:latin typeface="Times New Roman" pitchFamily="18" charset="0"/>
                <a:cs typeface="Times New Roman" pitchFamily="18" charset="0"/>
              </a:rPr>
              <a:t>&lt;</a:t>
            </a:r>
          </a:p>
        </p:txBody>
      </p:sp>
      <p:sp>
        <p:nvSpPr>
          <p:cNvPr id="190" name="TextBox 189"/>
          <p:cNvSpPr txBox="1"/>
          <p:nvPr/>
        </p:nvSpPr>
        <p:spPr>
          <a:xfrm>
            <a:off x="4916365" y="4786323"/>
            <a:ext cx="675019" cy="578882"/>
          </a:xfrm>
          <a:prstGeom prst="roundRect">
            <a:avLst/>
          </a:prstGeom>
          <a:noFill/>
          <a:ln w="28575">
            <a:noFill/>
          </a:ln>
          <a:effectLst/>
        </p:spPr>
        <p:txBody>
          <a:bodyPr wrap="square" lIns="91426" tIns="45714" rIns="91426" bIns="45714" rtlCol="0">
            <a:spAutoFit/>
          </a:bodyPr>
          <a:lstStyle/>
          <a:p>
            <a:pPr algn="ctr"/>
            <a:r>
              <a:rPr lang="en-GB" sz="2800" b="1" dirty="0">
                <a:solidFill>
                  <a:srgbClr val="C00000"/>
                </a:solidFill>
                <a:latin typeface="Times New Roman"/>
                <a:cs typeface="Times New Roman"/>
              </a:rPr>
              <a:t>≥</a:t>
            </a:r>
            <a:endParaRPr lang="en-GB" sz="2800" dirty="0">
              <a:solidFill>
                <a:srgbClr val="C00000"/>
              </a:solidFill>
              <a:latin typeface="Calibri" pitchFamily="34" charset="0"/>
            </a:endParaRPr>
          </a:p>
        </p:txBody>
      </p:sp>
      <p:pic>
        <p:nvPicPr>
          <p:cNvPr id="79" name="Picture 78"/>
          <p:cNvPicPr>
            <a:picLocks noChangeAspect="1"/>
          </p:cNvPicPr>
          <p:nvPr/>
        </p:nvPicPr>
        <p:blipFill rotWithShape="1">
          <a:blip r:embed="rId13"/>
          <a:srcRect r="7296" b="13976"/>
          <a:stretch/>
        </p:blipFill>
        <p:spPr>
          <a:xfrm>
            <a:off x="38059" y="1079305"/>
            <a:ext cx="4317917" cy="1557607"/>
          </a:xfrm>
          <a:prstGeom prst="rect">
            <a:avLst/>
          </a:prstGeom>
        </p:spPr>
      </p:pic>
      <p:cxnSp>
        <p:nvCxnSpPr>
          <p:cNvPr id="76" name="Straight Arrow Connector 75"/>
          <p:cNvCxnSpPr/>
          <p:nvPr/>
        </p:nvCxnSpPr>
        <p:spPr bwMode="auto">
          <a:xfrm flipH="1">
            <a:off x="4568329" y="1746423"/>
            <a:ext cx="164922" cy="254874"/>
          </a:xfrm>
          <a:prstGeom prst="straightConnector1">
            <a:avLst/>
          </a:prstGeom>
          <a:solidFill>
            <a:srgbClr val="999999"/>
          </a:solidFill>
          <a:ln w="28575"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248430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4">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5">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6">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8">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9">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1">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6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8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6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0" grpId="0"/>
      <p:bldP spid="187" grpId="0"/>
      <p:bldP spid="188" grpId="0"/>
      <p:bldP spid="189" grpId="0"/>
      <p:bldP spid="19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1124744"/>
            <a:ext cx="8229600" cy="432048"/>
          </a:xfrm>
        </p:spPr>
        <p:txBody>
          <a:bodyPr>
            <a:normAutofit fontScale="90000"/>
          </a:bodyPr>
          <a:lstStyle/>
          <a:p>
            <a:r>
              <a:rPr lang="en-GB" dirty="0"/>
              <a:t>Random Forests - A Forest of Trees</a:t>
            </a:r>
          </a:p>
        </p:txBody>
      </p:sp>
      <p:cxnSp>
        <p:nvCxnSpPr>
          <p:cNvPr id="221" name="Straight Connector 220"/>
          <p:cNvCxnSpPr>
            <a:stCxn id="235" idx="3"/>
            <a:endCxn id="236" idx="0"/>
          </p:cNvCxnSpPr>
          <p:nvPr/>
        </p:nvCxnSpPr>
        <p:spPr>
          <a:xfrm rot="5400000">
            <a:off x="1699605" y="2286243"/>
            <a:ext cx="259171" cy="844007"/>
          </a:xfrm>
          <a:prstGeom prst="line">
            <a:avLst/>
          </a:prstGeom>
          <a:noFill/>
          <a:ln w="28575" cap="flat" cmpd="sng" algn="ctr">
            <a:solidFill>
              <a:srgbClr val="4F81BD">
                <a:shade val="95000"/>
                <a:satMod val="105000"/>
              </a:srgbClr>
            </a:solidFill>
            <a:prstDash val="solid"/>
          </a:ln>
          <a:effectLst/>
        </p:spPr>
      </p:cxnSp>
      <p:cxnSp>
        <p:nvCxnSpPr>
          <p:cNvPr id="222" name="Straight Connector 221"/>
          <p:cNvCxnSpPr>
            <a:stCxn id="235" idx="5"/>
            <a:endCxn id="237" idx="0"/>
          </p:cNvCxnSpPr>
          <p:nvPr/>
        </p:nvCxnSpPr>
        <p:spPr>
          <a:xfrm rot="16200000" flipH="1">
            <a:off x="2529223" y="2409578"/>
            <a:ext cx="259171" cy="597337"/>
          </a:xfrm>
          <a:prstGeom prst="line">
            <a:avLst/>
          </a:prstGeom>
          <a:noFill/>
          <a:ln w="28575" cap="flat" cmpd="sng" algn="ctr">
            <a:solidFill>
              <a:srgbClr val="4F81BD">
                <a:shade val="95000"/>
                <a:satMod val="105000"/>
              </a:srgbClr>
            </a:solidFill>
            <a:prstDash val="solid"/>
          </a:ln>
          <a:effectLst/>
        </p:spPr>
      </p:cxnSp>
      <p:cxnSp>
        <p:nvCxnSpPr>
          <p:cNvPr id="223" name="Straight Connector 222"/>
          <p:cNvCxnSpPr>
            <a:stCxn id="236" idx="3"/>
            <a:endCxn id="241" idx="0"/>
          </p:cNvCxnSpPr>
          <p:nvPr/>
        </p:nvCxnSpPr>
        <p:spPr>
          <a:xfrm rot="5400000">
            <a:off x="1045067" y="2977265"/>
            <a:ext cx="315571" cy="299724"/>
          </a:xfrm>
          <a:prstGeom prst="line">
            <a:avLst/>
          </a:prstGeom>
          <a:noFill/>
          <a:ln w="28575" cap="flat" cmpd="sng" algn="ctr">
            <a:solidFill>
              <a:srgbClr val="4F81BD">
                <a:shade val="95000"/>
                <a:satMod val="105000"/>
              </a:srgbClr>
            </a:solidFill>
            <a:prstDash val="solid"/>
          </a:ln>
          <a:effectLst/>
        </p:spPr>
      </p:cxnSp>
      <p:cxnSp>
        <p:nvCxnSpPr>
          <p:cNvPr id="224" name="Straight Connector 223"/>
          <p:cNvCxnSpPr>
            <a:stCxn id="236" idx="5"/>
            <a:endCxn id="246" idx="0"/>
          </p:cNvCxnSpPr>
          <p:nvPr/>
        </p:nvCxnSpPr>
        <p:spPr>
          <a:xfrm rot="16200000" flipH="1">
            <a:off x="1456531" y="2974470"/>
            <a:ext cx="315571" cy="305314"/>
          </a:xfrm>
          <a:prstGeom prst="line">
            <a:avLst/>
          </a:prstGeom>
          <a:noFill/>
          <a:ln w="28575" cap="flat" cmpd="sng" algn="ctr">
            <a:solidFill>
              <a:srgbClr val="4F81BD">
                <a:shade val="95000"/>
                <a:satMod val="105000"/>
              </a:srgbClr>
            </a:solidFill>
            <a:prstDash val="solid"/>
          </a:ln>
          <a:effectLst/>
        </p:spPr>
      </p:cxnSp>
      <p:cxnSp>
        <p:nvCxnSpPr>
          <p:cNvPr id="225" name="Straight Connector 224"/>
          <p:cNvCxnSpPr>
            <a:stCxn id="237" idx="3"/>
            <a:endCxn id="238" idx="0"/>
          </p:cNvCxnSpPr>
          <p:nvPr/>
        </p:nvCxnSpPr>
        <p:spPr>
          <a:xfrm rot="5400000">
            <a:off x="2505671" y="2887581"/>
            <a:ext cx="315571" cy="479093"/>
          </a:xfrm>
          <a:prstGeom prst="line">
            <a:avLst/>
          </a:prstGeom>
          <a:noFill/>
          <a:ln w="28575" cap="flat" cmpd="sng" algn="ctr">
            <a:solidFill>
              <a:srgbClr val="4F81BD">
                <a:shade val="95000"/>
                <a:satMod val="105000"/>
              </a:srgbClr>
            </a:solidFill>
            <a:prstDash val="solid"/>
          </a:ln>
          <a:effectLst/>
        </p:spPr>
      </p:cxnSp>
      <p:cxnSp>
        <p:nvCxnSpPr>
          <p:cNvPr id="226" name="Straight Connector 225"/>
          <p:cNvCxnSpPr>
            <a:stCxn id="237" idx="5"/>
            <a:endCxn id="239" idx="0"/>
          </p:cNvCxnSpPr>
          <p:nvPr/>
        </p:nvCxnSpPr>
        <p:spPr>
          <a:xfrm rot="16200000" flipH="1">
            <a:off x="3069592" y="2911697"/>
            <a:ext cx="315571" cy="430857"/>
          </a:xfrm>
          <a:prstGeom prst="line">
            <a:avLst/>
          </a:prstGeom>
          <a:noFill/>
          <a:ln w="28575" cap="flat" cmpd="sng" algn="ctr">
            <a:solidFill>
              <a:srgbClr val="4F81BD">
                <a:shade val="95000"/>
                <a:satMod val="105000"/>
              </a:srgbClr>
            </a:solidFill>
            <a:prstDash val="solid"/>
          </a:ln>
          <a:effectLst/>
        </p:spPr>
      </p:cxnSp>
      <p:cxnSp>
        <p:nvCxnSpPr>
          <p:cNvPr id="227" name="Straight Connector 226"/>
          <p:cNvCxnSpPr>
            <a:stCxn id="239" idx="5"/>
            <a:endCxn id="243" idx="0"/>
          </p:cNvCxnSpPr>
          <p:nvPr/>
        </p:nvCxnSpPr>
        <p:spPr>
          <a:xfrm rot="16200000" flipH="1">
            <a:off x="3445851" y="3467851"/>
            <a:ext cx="356840" cy="253983"/>
          </a:xfrm>
          <a:prstGeom prst="line">
            <a:avLst/>
          </a:prstGeom>
          <a:noFill/>
          <a:ln w="28575" cap="flat" cmpd="sng" algn="ctr">
            <a:solidFill>
              <a:srgbClr val="4F81BD">
                <a:shade val="95000"/>
                <a:satMod val="105000"/>
              </a:srgbClr>
            </a:solidFill>
            <a:prstDash val="solid"/>
          </a:ln>
          <a:effectLst/>
        </p:spPr>
      </p:cxnSp>
      <p:cxnSp>
        <p:nvCxnSpPr>
          <p:cNvPr id="228" name="Straight Connector 227"/>
          <p:cNvCxnSpPr>
            <a:stCxn id="238" idx="5"/>
            <a:endCxn id="245" idx="0"/>
          </p:cNvCxnSpPr>
          <p:nvPr/>
        </p:nvCxnSpPr>
        <p:spPr>
          <a:xfrm rot="16200000" flipH="1">
            <a:off x="2426955" y="3467852"/>
            <a:ext cx="356840" cy="253981"/>
          </a:xfrm>
          <a:prstGeom prst="line">
            <a:avLst/>
          </a:prstGeom>
          <a:noFill/>
          <a:ln w="28575" cap="flat" cmpd="sng" algn="ctr">
            <a:solidFill>
              <a:srgbClr val="4F81BD">
                <a:shade val="95000"/>
                <a:satMod val="105000"/>
              </a:srgbClr>
            </a:solidFill>
            <a:prstDash val="solid"/>
          </a:ln>
          <a:effectLst/>
        </p:spPr>
      </p:cxnSp>
      <p:cxnSp>
        <p:nvCxnSpPr>
          <p:cNvPr id="229" name="Straight Connector 228"/>
          <p:cNvCxnSpPr>
            <a:stCxn id="241" idx="5"/>
            <a:endCxn id="242" idx="0"/>
          </p:cNvCxnSpPr>
          <p:nvPr/>
        </p:nvCxnSpPr>
        <p:spPr>
          <a:xfrm rot="16200000" flipH="1">
            <a:off x="1056035" y="3467851"/>
            <a:ext cx="356840" cy="253983"/>
          </a:xfrm>
          <a:prstGeom prst="line">
            <a:avLst/>
          </a:prstGeom>
          <a:noFill/>
          <a:ln w="28575" cap="flat" cmpd="sng" algn="ctr">
            <a:solidFill>
              <a:srgbClr val="4F81BD">
                <a:shade val="95000"/>
                <a:satMod val="105000"/>
              </a:srgbClr>
            </a:solidFill>
            <a:prstDash val="solid"/>
          </a:ln>
          <a:effectLst/>
        </p:spPr>
      </p:cxnSp>
      <p:cxnSp>
        <p:nvCxnSpPr>
          <p:cNvPr id="230" name="Straight Connector 229"/>
          <p:cNvCxnSpPr>
            <a:stCxn id="241" idx="3"/>
            <a:endCxn id="247" idx="0"/>
          </p:cNvCxnSpPr>
          <p:nvPr/>
        </p:nvCxnSpPr>
        <p:spPr>
          <a:xfrm rot="5400000">
            <a:off x="693107" y="3467853"/>
            <a:ext cx="356840" cy="253983"/>
          </a:xfrm>
          <a:prstGeom prst="line">
            <a:avLst/>
          </a:prstGeom>
          <a:noFill/>
          <a:ln w="28575" cap="flat" cmpd="sng" algn="ctr">
            <a:solidFill>
              <a:srgbClr val="4F81BD">
                <a:shade val="95000"/>
                <a:satMod val="105000"/>
              </a:srgbClr>
            </a:solidFill>
            <a:prstDash val="solid"/>
          </a:ln>
          <a:effectLst/>
        </p:spPr>
      </p:cxnSp>
      <p:cxnSp>
        <p:nvCxnSpPr>
          <p:cNvPr id="231" name="Straight Connector 230"/>
          <p:cNvCxnSpPr>
            <a:stCxn id="238" idx="3"/>
            <a:endCxn id="240" idx="0"/>
          </p:cNvCxnSpPr>
          <p:nvPr/>
        </p:nvCxnSpPr>
        <p:spPr>
          <a:xfrm rot="5400000">
            <a:off x="2064026" y="3467853"/>
            <a:ext cx="356840" cy="253983"/>
          </a:xfrm>
          <a:prstGeom prst="line">
            <a:avLst/>
          </a:prstGeom>
          <a:noFill/>
          <a:ln w="28575" cap="flat" cmpd="sng" algn="ctr">
            <a:solidFill>
              <a:srgbClr val="4F81BD">
                <a:shade val="95000"/>
                <a:satMod val="105000"/>
              </a:srgbClr>
            </a:solidFill>
            <a:prstDash val="solid"/>
          </a:ln>
          <a:effectLst/>
        </p:spPr>
      </p:cxnSp>
      <p:cxnSp>
        <p:nvCxnSpPr>
          <p:cNvPr id="232" name="Straight Connector 231"/>
          <p:cNvCxnSpPr>
            <a:stCxn id="239" idx="3"/>
            <a:endCxn id="244" idx="0"/>
          </p:cNvCxnSpPr>
          <p:nvPr/>
        </p:nvCxnSpPr>
        <p:spPr>
          <a:xfrm rot="5400000">
            <a:off x="3082925" y="3467852"/>
            <a:ext cx="356840" cy="253981"/>
          </a:xfrm>
          <a:prstGeom prst="line">
            <a:avLst/>
          </a:prstGeom>
          <a:noFill/>
          <a:ln w="28575" cap="flat" cmpd="sng" algn="ctr">
            <a:solidFill>
              <a:srgbClr val="4F81BD">
                <a:shade val="95000"/>
                <a:satMod val="105000"/>
              </a:srgbClr>
            </a:solidFill>
            <a:prstDash val="solid"/>
          </a:ln>
          <a:effectLst/>
        </p:spPr>
      </p:cxnSp>
      <p:cxnSp>
        <p:nvCxnSpPr>
          <p:cNvPr id="233" name="Straight Connector 232"/>
          <p:cNvCxnSpPr>
            <a:stCxn id="240" idx="3"/>
            <a:endCxn id="248" idx="0"/>
          </p:cNvCxnSpPr>
          <p:nvPr/>
        </p:nvCxnSpPr>
        <p:spPr>
          <a:xfrm rot="5400000">
            <a:off x="1784394" y="4082695"/>
            <a:ext cx="454509" cy="98667"/>
          </a:xfrm>
          <a:prstGeom prst="line">
            <a:avLst/>
          </a:prstGeom>
          <a:noFill/>
          <a:ln w="28575" cap="flat" cmpd="sng" algn="ctr">
            <a:solidFill>
              <a:srgbClr val="4F81BD">
                <a:shade val="95000"/>
                <a:satMod val="105000"/>
              </a:srgbClr>
            </a:solidFill>
            <a:prstDash val="solid"/>
          </a:ln>
          <a:effectLst/>
        </p:spPr>
      </p:cxnSp>
      <p:cxnSp>
        <p:nvCxnSpPr>
          <p:cNvPr id="234" name="Straight Connector 233"/>
          <p:cNvCxnSpPr>
            <a:stCxn id="240" idx="5"/>
            <a:endCxn id="249" idx="0"/>
          </p:cNvCxnSpPr>
          <p:nvPr/>
        </p:nvCxnSpPr>
        <p:spPr>
          <a:xfrm rot="16200000" flipH="1">
            <a:off x="1992939" y="4081761"/>
            <a:ext cx="454509" cy="100531"/>
          </a:xfrm>
          <a:prstGeom prst="line">
            <a:avLst/>
          </a:prstGeom>
          <a:noFill/>
          <a:ln w="28575" cap="flat" cmpd="sng" algn="ctr">
            <a:solidFill>
              <a:srgbClr val="4F81BD">
                <a:shade val="95000"/>
                <a:satMod val="105000"/>
              </a:srgbClr>
            </a:solidFill>
            <a:prstDash val="solid"/>
          </a:ln>
          <a:effectLst/>
        </p:spPr>
      </p:cxnSp>
      <p:sp>
        <p:nvSpPr>
          <p:cNvPr id="235" name="Oval 234"/>
          <p:cNvSpPr/>
          <p:nvPr/>
        </p:nvSpPr>
        <p:spPr>
          <a:xfrm>
            <a:off x="2228629" y="2447152"/>
            <a:ext cx="154072" cy="154072"/>
          </a:xfrm>
          <a:prstGeom prst="ellipse">
            <a:avLst/>
          </a:prstGeom>
          <a:no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100" dirty="0">
              <a:solidFill>
                <a:prstClr val="black"/>
              </a:solidFill>
              <a:latin typeface="Calibri"/>
              <a:ea typeface="+mn-ea"/>
              <a:cs typeface="+mn-cs"/>
            </a:endParaRPr>
          </a:p>
        </p:txBody>
      </p:sp>
      <p:sp>
        <p:nvSpPr>
          <p:cNvPr id="236" name="Oval 235"/>
          <p:cNvSpPr/>
          <p:nvPr/>
        </p:nvSpPr>
        <p:spPr>
          <a:xfrm>
            <a:off x="1330150" y="2837831"/>
            <a:ext cx="154072" cy="154072"/>
          </a:xfrm>
          <a:prstGeom prst="ellipse">
            <a:avLst/>
          </a:prstGeom>
          <a:solidFill>
            <a:sysClr val="window" lastClr="FFFFFF"/>
          </a:solid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37" name="Oval 236"/>
          <p:cNvSpPr/>
          <p:nvPr/>
        </p:nvSpPr>
        <p:spPr>
          <a:xfrm>
            <a:off x="2880441" y="2837831"/>
            <a:ext cx="154072" cy="154072"/>
          </a:xfrm>
          <a:prstGeom prst="ellipse">
            <a:avLst/>
          </a:prstGeom>
          <a:no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38" name="Oval 237"/>
          <p:cNvSpPr/>
          <p:nvPr/>
        </p:nvSpPr>
        <p:spPr>
          <a:xfrm>
            <a:off x="2346874" y="3284913"/>
            <a:ext cx="154072" cy="154072"/>
          </a:xfrm>
          <a:prstGeom prst="ellipse">
            <a:avLst/>
          </a:prstGeom>
          <a:no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39" name="Oval 238"/>
          <p:cNvSpPr/>
          <p:nvPr/>
        </p:nvSpPr>
        <p:spPr>
          <a:xfrm>
            <a:off x="3365770" y="3284913"/>
            <a:ext cx="154072" cy="154072"/>
          </a:xfrm>
          <a:prstGeom prst="ellipse">
            <a:avLst/>
          </a:prstGeom>
          <a:solidFill>
            <a:sysClr val="window" lastClr="FFFFFF"/>
          </a:solid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40" name="Oval 239"/>
          <p:cNvSpPr/>
          <p:nvPr/>
        </p:nvSpPr>
        <p:spPr>
          <a:xfrm>
            <a:off x="2038416" y="3773264"/>
            <a:ext cx="154072" cy="154072"/>
          </a:xfrm>
          <a:prstGeom prst="ellipse">
            <a:avLst/>
          </a:prstGeom>
          <a:no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41" name="Oval 240"/>
          <p:cNvSpPr/>
          <p:nvPr/>
        </p:nvSpPr>
        <p:spPr>
          <a:xfrm>
            <a:off x="975953" y="3284913"/>
            <a:ext cx="154072" cy="154072"/>
          </a:xfrm>
          <a:prstGeom prst="ellipse">
            <a:avLst/>
          </a:prstGeom>
          <a:solidFill>
            <a:sysClr val="window" lastClr="FFFFFF"/>
          </a:solid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42" name="Oval 241"/>
          <p:cNvSpPr/>
          <p:nvPr/>
        </p:nvSpPr>
        <p:spPr>
          <a:xfrm>
            <a:off x="1284408" y="3773264"/>
            <a:ext cx="154072" cy="154072"/>
          </a:xfrm>
          <a:prstGeom prst="ellipse">
            <a:avLst/>
          </a:prstGeom>
          <a:solidFill>
            <a:sysClr val="window" lastClr="FFFFFF"/>
          </a:solid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43" name="Oval 242"/>
          <p:cNvSpPr/>
          <p:nvPr/>
        </p:nvSpPr>
        <p:spPr>
          <a:xfrm>
            <a:off x="3674228" y="3773264"/>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44" name="Oval 243"/>
          <p:cNvSpPr/>
          <p:nvPr/>
        </p:nvSpPr>
        <p:spPr>
          <a:xfrm>
            <a:off x="3057316" y="3773264"/>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45" name="Oval 244"/>
          <p:cNvSpPr/>
          <p:nvPr/>
        </p:nvSpPr>
        <p:spPr>
          <a:xfrm>
            <a:off x="2655328" y="3773264"/>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46" name="Oval 245"/>
          <p:cNvSpPr/>
          <p:nvPr/>
        </p:nvSpPr>
        <p:spPr>
          <a:xfrm>
            <a:off x="1689938" y="3284913"/>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47" name="Oval 246"/>
          <p:cNvSpPr/>
          <p:nvPr/>
        </p:nvSpPr>
        <p:spPr>
          <a:xfrm>
            <a:off x="667497" y="3773264"/>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48" name="Oval 247"/>
          <p:cNvSpPr/>
          <p:nvPr/>
        </p:nvSpPr>
        <p:spPr>
          <a:xfrm>
            <a:off x="1885278" y="4359282"/>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49" name="Oval 248"/>
          <p:cNvSpPr/>
          <p:nvPr/>
        </p:nvSpPr>
        <p:spPr>
          <a:xfrm>
            <a:off x="2193422" y="4359282"/>
            <a:ext cx="154072" cy="154072"/>
          </a:xfrm>
          <a:prstGeom prst="ellipse">
            <a:avLst/>
          </a:prstGeom>
          <a:no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cxnSp>
        <p:nvCxnSpPr>
          <p:cNvPr id="250" name="Straight Connector 249"/>
          <p:cNvCxnSpPr>
            <a:stCxn id="242" idx="3"/>
            <a:endCxn id="252" idx="0"/>
          </p:cNvCxnSpPr>
          <p:nvPr/>
        </p:nvCxnSpPr>
        <p:spPr>
          <a:xfrm rot="5400000">
            <a:off x="1029777" y="4082084"/>
            <a:ext cx="454509" cy="99884"/>
          </a:xfrm>
          <a:prstGeom prst="line">
            <a:avLst/>
          </a:prstGeom>
          <a:noFill/>
          <a:ln w="28575" cap="flat" cmpd="sng" algn="ctr">
            <a:solidFill>
              <a:srgbClr val="4F81BD">
                <a:shade val="95000"/>
                <a:satMod val="105000"/>
              </a:srgbClr>
            </a:solidFill>
            <a:prstDash val="solid"/>
          </a:ln>
          <a:effectLst/>
        </p:spPr>
      </p:cxnSp>
      <p:cxnSp>
        <p:nvCxnSpPr>
          <p:cNvPr id="251" name="Straight Connector 250"/>
          <p:cNvCxnSpPr>
            <a:stCxn id="242" idx="5"/>
            <a:endCxn id="253" idx="0"/>
          </p:cNvCxnSpPr>
          <p:nvPr/>
        </p:nvCxnSpPr>
        <p:spPr>
          <a:xfrm rot="16200000" flipH="1">
            <a:off x="1238323" y="4082372"/>
            <a:ext cx="454509" cy="99313"/>
          </a:xfrm>
          <a:prstGeom prst="line">
            <a:avLst/>
          </a:prstGeom>
          <a:noFill/>
          <a:ln w="28575" cap="flat" cmpd="sng" algn="ctr">
            <a:solidFill>
              <a:srgbClr val="4F81BD">
                <a:shade val="95000"/>
                <a:satMod val="105000"/>
              </a:srgbClr>
            </a:solidFill>
            <a:prstDash val="solid"/>
          </a:ln>
          <a:effectLst/>
        </p:spPr>
      </p:cxnSp>
      <p:sp>
        <p:nvSpPr>
          <p:cNvPr id="252" name="Oval 251"/>
          <p:cNvSpPr/>
          <p:nvPr/>
        </p:nvSpPr>
        <p:spPr>
          <a:xfrm>
            <a:off x="1130051" y="4359282"/>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53" name="Oval 252"/>
          <p:cNvSpPr/>
          <p:nvPr/>
        </p:nvSpPr>
        <p:spPr>
          <a:xfrm>
            <a:off x="1438195" y="4359282"/>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cxnSp>
        <p:nvCxnSpPr>
          <p:cNvPr id="261" name="Straight Connector 260"/>
          <p:cNvCxnSpPr>
            <a:stCxn id="275" idx="3"/>
            <a:endCxn id="276" idx="0"/>
          </p:cNvCxnSpPr>
          <p:nvPr/>
        </p:nvCxnSpPr>
        <p:spPr>
          <a:xfrm rot="5400000">
            <a:off x="5951014" y="2322812"/>
            <a:ext cx="259171" cy="770870"/>
          </a:xfrm>
          <a:prstGeom prst="line">
            <a:avLst/>
          </a:prstGeom>
          <a:noFill/>
          <a:ln w="28575" cap="flat" cmpd="sng" algn="ctr">
            <a:solidFill>
              <a:srgbClr val="4F81BD">
                <a:shade val="95000"/>
                <a:satMod val="105000"/>
              </a:srgbClr>
            </a:solidFill>
            <a:prstDash val="solid"/>
          </a:ln>
          <a:effectLst/>
        </p:spPr>
      </p:cxnSp>
      <p:cxnSp>
        <p:nvCxnSpPr>
          <p:cNvPr id="262" name="Straight Connector 261"/>
          <p:cNvCxnSpPr>
            <a:stCxn id="275" idx="5"/>
            <a:endCxn id="277" idx="1"/>
          </p:cNvCxnSpPr>
          <p:nvPr/>
        </p:nvCxnSpPr>
        <p:spPr>
          <a:xfrm rot="16200000" flipH="1">
            <a:off x="6828215" y="2325426"/>
            <a:ext cx="281734" cy="788202"/>
          </a:xfrm>
          <a:prstGeom prst="line">
            <a:avLst/>
          </a:prstGeom>
          <a:noFill/>
          <a:ln w="28575" cap="flat" cmpd="sng" algn="ctr">
            <a:solidFill>
              <a:srgbClr val="4F81BD">
                <a:shade val="95000"/>
                <a:satMod val="105000"/>
              </a:srgbClr>
            </a:solidFill>
            <a:prstDash val="solid"/>
          </a:ln>
          <a:effectLst/>
        </p:spPr>
      </p:cxnSp>
      <p:cxnSp>
        <p:nvCxnSpPr>
          <p:cNvPr id="263" name="Straight Connector 262"/>
          <p:cNvCxnSpPr>
            <a:stCxn id="276" idx="3"/>
            <a:endCxn id="281" idx="0"/>
          </p:cNvCxnSpPr>
          <p:nvPr/>
        </p:nvCxnSpPr>
        <p:spPr>
          <a:xfrm rot="5400000">
            <a:off x="5273692" y="2917912"/>
            <a:ext cx="315571" cy="418430"/>
          </a:xfrm>
          <a:prstGeom prst="line">
            <a:avLst/>
          </a:prstGeom>
          <a:noFill/>
          <a:ln w="28575" cap="flat" cmpd="sng" algn="ctr">
            <a:solidFill>
              <a:srgbClr val="4F81BD">
                <a:shade val="95000"/>
                <a:satMod val="105000"/>
              </a:srgbClr>
            </a:solidFill>
            <a:prstDash val="solid"/>
          </a:ln>
          <a:effectLst/>
        </p:spPr>
      </p:cxnSp>
      <p:cxnSp>
        <p:nvCxnSpPr>
          <p:cNvPr id="264" name="Straight Connector 263"/>
          <p:cNvCxnSpPr>
            <a:stCxn id="276" idx="5"/>
            <a:endCxn id="301" idx="0"/>
          </p:cNvCxnSpPr>
          <p:nvPr/>
        </p:nvCxnSpPr>
        <p:spPr>
          <a:xfrm rot="16200000" flipH="1">
            <a:off x="5808790" y="2910189"/>
            <a:ext cx="315571" cy="433876"/>
          </a:xfrm>
          <a:prstGeom prst="line">
            <a:avLst/>
          </a:prstGeom>
          <a:noFill/>
          <a:ln w="28575" cap="flat" cmpd="sng" algn="ctr">
            <a:solidFill>
              <a:srgbClr val="4F81BD">
                <a:shade val="95000"/>
                <a:satMod val="105000"/>
              </a:srgbClr>
            </a:solidFill>
            <a:prstDash val="solid"/>
          </a:ln>
          <a:effectLst/>
        </p:spPr>
      </p:cxnSp>
      <p:cxnSp>
        <p:nvCxnSpPr>
          <p:cNvPr id="265" name="Straight Connector 264"/>
          <p:cNvCxnSpPr>
            <a:stCxn id="277" idx="3"/>
            <a:endCxn id="278" idx="0"/>
          </p:cNvCxnSpPr>
          <p:nvPr/>
        </p:nvCxnSpPr>
        <p:spPr>
          <a:xfrm rot="5400000">
            <a:off x="6978041" y="2899771"/>
            <a:ext cx="315571" cy="454712"/>
          </a:xfrm>
          <a:prstGeom prst="line">
            <a:avLst/>
          </a:prstGeom>
          <a:noFill/>
          <a:ln w="28575" cap="flat" cmpd="sng" algn="ctr">
            <a:solidFill>
              <a:srgbClr val="4F81BD">
                <a:shade val="95000"/>
                <a:satMod val="105000"/>
              </a:srgbClr>
            </a:solidFill>
            <a:prstDash val="solid"/>
          </a:ln>
          <a:effectLst/>
        </p:spPr>
      </p:cxnSp>
      <p:cxnSp>
        <p:nvCxnSpPr>
          <p:cNvPr id="266" name="Straight Connector 265"/>
          <p:cNvCxnSpPr>
            <a:stCxn id="277" idx="5"/>
            <a:endCxn id="279" idx="0"/>
          </p:cNvCxnSpPr>
          <p:nvPr/>
        </p:nvCxnSpPr>
        <p:spPr>
          <a:xfrm rot="16200000" flipH="1">
            <a:off x="7551600" y="2889870"/>
            <a:ext cx="315571" cy="474514"/>
          </a:xfrm>
          <a:prstGeom prst="line">
            <a:avLst/>
          </a:prstGeom>
          <a:noFill/>
          <a:ln w="28575" cap="flat" cmpd="sng" algn="ctr">
            <a:solidFill>
              <a:srgbClr val="4F81BD">
                <a:shade val="95000"/>
                <a:satMod val="105000"/>
              </a:srgbClr>
            </a:solidFill>
            <a:prstDash val="solid"/>
          </a:ln>
          <a:effectLst/>
        </p:spPr>
      </p:cxnSp>
      <p:cxnSp>
        <p:nvCxnSpPr>
          <p:cNvPr id="267" name="Straight Connector 266"/>
          <p:cNvCxnSpPr>
            <a:stCxn id="279" idx="5"/>
            <a:endCxn id="292" idx="0"/>
          </p:cNvCxnSpPr>
          <p:nvPr/>
        </p:nvCxnSpPr>
        <p:spPr>
          <a:xfrm rot="16200000" flipH="1">
            <a:off x="7949687" y="3467851"/>
            <a:ext cx="356840" cy="253983"/>
          </a:xfrm>
          <a:prstGeom prst="line">
            <a:avLst/>
          </a:prstGeom>
          <a:noFill/>
          <a:ln w="28575" cap="flat" cmpd="sng" algn="ctr">
            <a:solidFill>
              <a:srgbClr val="4F81BD">
                <a:shade val="95000"/>
                <a:satMod val="105000"/>
              </a:srgbClr>
            </a:solidFill>
            <a:prstDash val="solid"/>
          </a:ln>
          <a:effectLst/>
        </p:spPr>
      </p:cxnSp>
      <p:cxnSp>
        <p:nvCxnSpPr>
          <p:cNvPr id="268" name="Straight Connector 267"/>
          <p:cNvCxnSpPr>
            <a:stCxn id="278" idx="5"/>
            <a:endCxn id="284" idx="0"/>
          </p:cNvCxnSpPr>
          <p:nvPr/>
        </p:nvCxnSpPr>
        <p:spPr>
          <a:xfrm rot="16200000" flipH="1">
            <a:off x="6883937" y="3495430"/>
            <a:ext cx="356840" cy="198826"/>
          </a:xfrm>
          <a:prstGeom prst="line">
            <a:avLst/>
          </a:prstGeom>
          <a:noFill/>
          <a:ln w="28575" cap="flat" cmpd="sng" algn="ctr">
            <a:solidFill>
              <a:srgbClr val="4F81BD">
                <a:shade val="95000"/>
                <a:satMod val="105000"/>
              </a:srgbClr>
            </a:solidFill>
            <a:prstDash val="solid"/>
          </a:ln>
          <a:effectLst/>
        </p:spPr>
      </p:cxnSp>
      <p:cxnSp>
        <p:nvCxnSpPr>
          <p:cNvPr id="269" name="Straight Connector 268"/>
          <p:cNvCxnSpPr>
            <a:stCxn id="281" idx="5"/>
            <a:endCxn id="282" idx="0"/>
          </p:cNvCxnSpPr>
          <p:nvPr/>
        </p:nvCxnSpPr>
        <p:spPr>
          <a:xfrm rot="16200000" flipH="1">
            <a:off x="5225308" y="3467851"/>
            <a:ext cx="356840" cy="253983"/>
          </a:xfrm>
          <a:prstGeom prst="line">
            <a:avLst/>
          </a:prstGeom>
          <a:noFill/>
          <a:ln w="28575" cap="flat" cmpd="sng" algn="ctr">
            <a:solidFill>
              <a:srgbClr val="4F81BD">
                <a:shade val="95000"/>
                <a:satMod val="105000"/>
              </a:srgbClr>
            </a:solidFill>
            <a:prstDash val="solid"/>
          </a:ln>
          <a:effectLst/>
        </p:spPr>
      </p:cxnSp>
      <p:cxnSp>
        <p:nvCxnSpPr>
          <p:cNvPr id="270" name="Straight Connector 269"/>
          <p:cNvCxnSpPr>
            <a:stCxn id="281" idx="3"/>
            <a:endCxn id="285" idx="0"/>
          </p:cNvCxnSpPr>
          <p:nvPr/>
        </p:nvCxnSpPr>
        <p:spPr>
          <a:xfrm rot="5400000">
            <a:off x="4862379" y="3467853"/>
            <a:ext cx="356840" cy="253983"/>
          </a:xfrm>
          <a:prstGeom prst="line">
            <a:avLst/>
          </a:prstGeom>
          <a:noFill/>
          <a:ln w="28575" cap="flat" cmpd="sng" algn="ctr">
            <a:solidFill>
              <a:srgbClr val="4F81BD">
                <a:shade val="95000"/>
                <a:satMod val="105000"/>
              </a:srgbClr>
            </a:solidFill>
            <a:prstDash val="solid"/>
          </a:ln>
          <a:effectLst/>
        </p:spPr>
      </p:cxnSp>
      <p:cxnSp>
        <p:nvCxnSpPr>
          <p:cNvPr id="271" name="Straight Connector 270"/>
          <p:cNvCxnSpPr>
            <a:stCxn id="278" idx="3"/>
            <a:endCxn id="280" idx="0"/>
          </p:cNvCxnSpPr>
          <p:nvPr/>
        </p:nvCxnSpPr>
        <p:spPr>
          <a:xfrm rot="5400000">
            <a:off x="6593447" y="3512712"/>
            <a:ext cx="356840" cy="164262"/>
          </a:xfrm>
          <a:prstGeom prst="line">
            <a:avLst/>
          </a:prstGeom>
          <a:noFill/>
          <a:ln w="28575" cap="flat" cmpd="sng" algn="ctr">
            <a:solidFill>
              <a:srgbClr val="4F81BD">
                <a:shade val="95000"/>
                <a:satMod val="105000"/>
              </a:srgbClr>
            </a:solidFill>
            <a:prstDash val="solid"/>
          </a:ln>
          <a:effectLst/>
        </p:spPr>
      </p:cxnSp>
      <p:cxnSp>
        <p:nvCxnSpPr>
          <p:cNvPr id="272" name="Straight Connector 271"/>
          <p:cNvCxnSpPr>
            <a:stCxn id="279" idx="3"/>
            <a:endCxn id="283" idx="0"/>
          </p:cNvCxnSpPr>
          <p:nvPr/>
        </p:nvCxnSpPr>
        <p:spPr>
          <a:xfrm rot="5400000">
            <a:off x="7586759" y="3467852"/>
            <a:ext cx="356840" cy="253981"/>
          </a:xfrm>
          <a:prstGeom prst="line">
            <a:avLst/>
          </a:prstGeom>
          <a:noFill/>
          <a:ln w="28575" cap="flat" cmpd="sng" algn="ctr">
            <a:solidFill>
              <a:srgbClr val="4F81BD">
                <a:shade val="95000"/>
                <a:satMod val="105000"/>
              </a:srgbClr>
            </a:solidFill>
            <a:prstDash val="solid"/>
          </a:ln>
          <a:effectLst/>
        </p:spPr>
      </p:cxnSp>
      <p:cxnSp>
        <p:nvCxnSpPr>
          <p:cNvPr id="273" name="Straight Connector 272"/>
          <p:cNvCxnSpPr>
            <a:stCxn id="284" idx="3"/>
            <a:endCxn id="286" idx="0"/>
          </p:cNvCxnSpPr>
          <p:nvPr/>
        </p:nvCxnSpPr>
        <p:spPr>
          <a:xfrm rot="5400000">
            <a:off x="6830774" y="4082761"/>
            <a:ext cx="454509" cy="98535"/>
          </a:xfrm>
          <a:prstGeom prst="line">
            <a:avLst/>
          </a:prstGeom>
          <a:noFill/>
          <a:ln w="28575" cap="flat" cmpd="sng" algn="ctr">
            <a:solidFill>
              <a:srgbClr val="4F81BD">
                <a:shade val="95000"/>
                <a:satMod val="105000"/>
              </a:srgbClr>
            </a:solidFill>
            <a:prstDash val="solid"/>
          </a:ln>
          <a:effectLst/>
        </p:spPr>
      </p:cxnSp>
      <p:cxnSp>
        <p:nvCxnSpPr>
          <p:cNvPr id="274" name="Straight Connector 273"/>
          <p:cNvCxnSpPr>
            <a:stCxn id="284" idx="5"/>
            <a:endCxn id="287" idx="0"/>
          </p:cNvCxnSpPr>
          <p:nvPr/>
        </p:nvCxnSpPr>
        <p:spPr>
          <a:xfrm rot="16200000" flipH="1">
            <a:off x="7039319" y="4081694"/>
            <a:ext cx="454509" cy="100664"/>
          </a:xfrm>
          <a:prstGeom prst="line">
            <a:avLst/>
          </a:prstGeom>
          <a:noFill/>
          <a:ln w="28575" cap="flat" cmpd="sng" algn="ctr">
            <a:solidFill>
              <a:srgbClr val="4F81BD">
                <a:shade val="95000"/>
                <a:satMod val="105000"/>
              </a:srgbClr>
            </a:solidFill>
            <a:prstDash val="solid"/>
          </a:ln>
          <a:effectLst/>
        </p:spPr>
      </p:cxnSp>
      <p:sp>
        <p:nvSpPr>
          <p:cNvPr id="275" name="Oval 274"/>
          <p:cNvSpPr/>
          <p:nvPr/>
        </p:nvSpPr>
        <p:spPr>
          <a:xfrm>
            <a:off x="6443470" y="2447152"/>
            <a:ext cx="154072" cy="154072"/>
          </a:xfrm>
          <a:prstGeom prst="ellipse">
            <a:avLst/>
          </a:prstGeom>
          <a:no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100" dirty="0">
              <a:solidFill>
                <a:prstClr val="black"/>
              </a:solidFill>
              <a:latin typeface="Calibri"/>
              <a:ea typeface="+mn-ea"/>
              <a:cs typeface="+mn-cs"/>
            </a:endParaRPr>
          </a:p>
        </p:txBody>
      </p:sp>
      <p:sp>
        <p:nvSpPr>
          <p:cNvPr id="276" name="Oval 275"/>
          <p:cNvSpPr/>
          <p:nvPr/>
        </p:nvSpPr>
        <p:spPr>
          <a:xfrm>
            <a:off x="5618127" y="2837831"/>
            <a:ext cx="154072" cy="154072"/>
          </a:xfrm>
          <a:prstGeom prst="ellipse">
            <a:avLst/>
          </a:prstGeom>
          <a:no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77" name="Oval 276"/>
          <p:cNvSpPr/>
          <p:nvPr/>
        </p:nvSpPr>
        <p:spPr>
          <a:xfrm>
            <a:off x="7340618" y="2837831"/>
            <a:ext cx="154072" cy="154072"/>
          </a:xfrm>
          <a:prstGeom prst="ellipse">
            <a:avLst/>
          </a:prstGeom>
          <a:solidFill>
            <a:sysClr val="window" lastClr="FFFFFF"/>
          </a:solid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78" name="Oval 277"/>
          <p:cNvSpPr/>
          <p:nvPr/>
        </p:nvSpPr>
        <p:spPr>
          <a:xfrm>
            <a:off x="6831433" y="3284913"/>
            <a:ext cx="154072" cy="154072"/>
          </a:xfrm>
          <a:prstGeom prst="ellipse">
            <a:avLst/>
          </a:prstGeom>
          <a:solidFill>
            <a:sysClr val="window" lastClr="FFFFFF"/>
          </a:solid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79" name="Oval 278"/>
          <p:cNvSpPr/>
          <p:nvPr/>
        </p:nvSpPr>
        <p:spPr>
          <a:xfrm>
            <a:off x="7869604" y="3284913"/>
            <a:ext cx="154072" cy="154072"/>
          </a:xfrm>
          <a:prstGeom prst="ellipse">
            <a:avLst/>
          </a:prstGeom>
          <a:solidFill>
            <a:sysClr val="window" lastClr="FFFFFF"/>
          </a:solid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80" name="Oval 279"/>
          <p:cNvSpPr/>
          <p:nvPr/>
        </p:nvSpPr>
        <p:spPr>
          <a:xfrm>
            <a:off x="6612697" y="3773262"/>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81" name="Oval 280"/>
          <p:cNvSpPr/>
          <p:nvPr/>
        </p:nvSpPr>
        <p:spPr>
          <a:xfrm>
            <a:off x="5145225" y="3284913"/>
            <a:ext cx="154072" cy="154072"/>
          </a:xfrm>
          <a:prstGeom prst="ellipse">
            <a:avLst/>
          </a:prstGeom>
          <a:no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82" name="Oval 281"/>
          <p:cNvSpPr/>
          <p:nvPr/>
        </p:nvSpPr>
        <p:spPr>
          <a:xfrm>
            <a:off x="5453681" y="3773262"/>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83" name="Oval 282"/>
          <p:cNvSpPr/>
          <p:nvPr/>
        </p:nvSpPr>
        <p:spPr>
          <a:xfrm>
            <a:off x="7561151" y="3773262"/>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84" name="Oval 283"/>
          <p:cNvSpPr/>
          <p:nvPr/>
        </p:nvSpPr>
        <p:spPr>
          <a:xfrm>
            <a:off x="7084732" y="3773262"/>
            <a:ext cx="154072" cy="154072"/>
          </a:xfrm>
          <a:prstGeom prst="ellipse">
            <a:avLst/>
          </a:prstGeom>
          <a:solidFill>
            <a:sysClr val="window" lastClr="FFFFFF"/>
          </a:solid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85" name="Oval 284"/>
          <p:cNvSpPr/>
          <p:nvPr/>
        </p:nvSpPr>
        <p:spPr>
          <a:xfrm>
            <a:off x="4836769" y="3773262"/>
            <a:ext cx="154072" cy="154072"/>
          </a:xfrm>
          <a:prstGeom prst="ellipse">
            <a:avLst/>
          </a:prstGeom>
          <a:no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86" name="Oval 285"/>
          <p:cNvSpPr/>
          <p:nvPr/>
        </p:nvSpPr>
        <p:spPr>
          <a:xfrm>
            <a:off x="6931723" y="4359282"/>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87" name="Oval 286"/>
          <p:cNvSpPr/>
          <p:nvPr/>
        </p:nvSpPr>
        <p:spPr>
          <a:xfrm>
            <a:off x="7239867" y="4359282"/>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cxnSp>
        <p:nvCxnSpPr>
          <p:cNvPr id="288" name="Straight Connector 287"/>
          <p:cNvCxnSpPr>
            <a:stCxn id="292" idx="3"/>
            <a:endCxn id="290" idx="0"/>
          </p:cNvCxnSpPr>
          <p:nvPr/>
        </p:nvCxnSpPr>
        <p:spPr>
          <a:xfrm rot="5400000">
            <a:off x="7916222" y="4079873"/>
            <a:ext cx="459503" cy="109302"/>
          </a:xfrm>
          <a:prstGeom prst="line">
            <a:avLst/>
          </a:prstGeom>
          <a:noFill/>
          <a:ln w="28575" cap="flat" cmpd="sng" algn="ctr">
            <a:solidFill>
              <a:srgbClr val="4F81BD">
                <a:shade val="95000"/>
                <a:satMod val="105000"/>
              </a:srgbClr>
            </a:solidFill>
            <a:prstDash val="solid"/>
          </a:ln>
          <a:effectLst/>
        </p:spPr>
      </p:cxnSp>
      <p:cxnSp>
        <p:nvCxnSpPr>
          <p:cNvPr id="289" name="Straight Connector 288"/>
          <p:cNvCxnSpPr>
            <a:stCxn id="292" idx="5"/>
            <a:endCxn id="291" idx="0"/>
          </p:cNvCxnSpPr>
          <p:nvPr/>
        </p:nvCxnSpPr>
        <p:spPr>
          <a:xfrm rot="16200000" flipH="1">
            <a:off x="8124768" y="4089576"/>
            <a:ext cx="459503" cy="89897"/>
          </a:xfrm>
          <a:prstGeom prst="line">
            <a:avLst/>
          </a:prstGeom>
          <a:noFill/>
          <a:ln w="28575" cap="flat" cmpd="sng" algn="ctr">
            <a:solidFill>
              <a:srgbClr val="4F81BD">
                <a:shade val="95000"/>
                <a:satMod val="105000"/>
              </a:srgbClr>
            </a:solidFill>
            <a:prstDash val="solid"/>
          </a:ln>
          <a:effectLst/>
        </p:spPr>
      </p:cxnSp>
      <p:sp>
        <p:nvSpPr>
          <p:cNvPr id="290" name="Oval 289"/>
          <p:cNvSpPr/>
          <p:nvPr/>
        </p:nvSpPr>
        <p:spPr>
          <a:xfrm>
            <a:off x="8014285" y="4364276"/>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91" name="Oval 290"/>
          <p:cNvSpPr/>
          <p:nvPr/>
        </p:nvSpPr>
        <p:spPr>
          <a:xfrm>
            <a:off x="8322431" y="4364276"/>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292" name="Oval 291"/>
          <p:cNvSpPr/>
          <p:nvPr/>
        </p:nvSpPr>
        <p:spPr>
          <a:xfrm>
            <a:off x="8178062" y="3773262"/>
            <a:ext cx="154072" cy="154072"/>
          </a:xfrm>
          <a:prstGeom prst="ellipse">
            <a:avLst/>
          </a:prstGeom>
          <a:solidFill>
            <a:sysClr val="window" lastClr="FFFFFF"/>
          </a:solid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cxnSp>
        <p:nvCxnSpPr>
          <p:cNvPr id="293" name="Straight Connector 292"/>
          <p:cNvCxnSpPr>
            <a:stCxn id="301" idx="3"/>
            <a:endCxn id="298" idx="0"/>
          </p:cNvCxnSpPr>
          <p:nvPr/>
        </p:nvCxnSpPr>
        <p:spPr>
          <a:xfrm rot="5400000">
            <a:off x="5843467" y="3493189"/>
            <a:ext cx="362340" cy="208808"/>
          </a:xfrm>
          <a:prstGeom prst="line">
            <a:avLst/>
          </a:prstGeom>
          <a:noFill/>
          <a:ln w="28575" cap="flat" cmpd="sng" algn="ctr">
            <a:solidFill>
              <a:srgbClr val="4F81BD">
                <a:shade val="95000"/>
                <a:satMod val="105000"/>
              </a:srgbClr>
            </a:solidFill>
            <a:prstDash val="solid"/>
          </a:ln>
          <a:effectLst/>
        </p:spPr>
      </p:cxnSp>
      <p:cxnSp>
        <p:nvCxnSpPr>
          <p:cNvPr id="294" name="Straight Connector 293"/>
          <p:cNvCxnSpPr>
            <a:stCxn id="301" idx="5"/>
            <a:endCxn id="297" idx="0"/>
          </p:cNvCxnSpPr>
          <p:nvPr/>
        </p:nvCxnSpPr>
        <p:spPr>
          <a:xfrm rot="16200000" flipH="1">
            <a:off x="6142695" y="3511711"/>
            <a:ext cx="362340" cy="171761"/>
          </a:xfrm>
          <a:prstGeom prst="line">
            <a:avLst/>
          </a:prstGeom>
          <a:noFill/>
          <a:ln w="28575" cap="flat" cmpd="sng" algn="ctr">
            <a:solidFill>
              <a:srgbClr val="4F81BD">
                <a:shade val="95000"/>
                <a:satMod val="105000"/>
              </a:srgbClr>
            </a:solidFill>
            <a:prstDash val="solid"/>
          </a:ln>
          <a:effectLst/>
        </p:spPr>
      </p:cxnSp>
      <p:cxnSp>
        <p:nvCxnSpPr>
          <p:cNvPr id="295" name="Straight Connector 294"/>
          <p:cNvCxnSpPr>
            <a:stCxn id="298" idx="3"/>
            <a:endCxn id="299" idx="0"/>
          </p:cNvCxnSpPr>
          <p:nvPr/>
        </p:nvCxnSpPr>
        <p:spPr>
          <a:xfrm rot="16200000" flipH="1">
            <a:off x="5796720" y="4088260"/>
            <a:ext cx="454509" cy="98535"/>
          </a:xfrm>
          <a:prstGeom prst="line">
            <a:avLst/>
          </a:prstGeom>
          <a:noFill/>
          <a:ln w="28575" cap="flat" cmpd="sng" algn="ctr">
            <a:solidFill>
              <a:srgbClr val="4F81BD">
                <a:shade val="95000"/>
                <a:satMod val="105000"/>
              </a:srgbClr>
            </a:solidFill>
            <a:prstDash val="solid"/>
          </a:ln>
          <a:effectLst/>
        </p:spPr>
      </p:cxnSp>
      <p:cxnSp>
        <p:nvCxnSpPr>
          <p:cNvPr id="296" name="Straight Connector 295"/>
          <p:cNvCxnSpPr>
            <a:stCxn id="298" idx="5"/>
            <a:endCxn id="300" idx="0"/>
          </p:cNvCxnSpPr>
          <p:nvPr/>
        </p:nvCxnSpPr>
        <p:spPr>
          <a:xfrm rot="5400000">
            <a:off x="5588175" y="4087197"/>
            <a:ext cx="454509" cy="100664"/>
          </a:xfrm>
          <a:prstGeom prst="line">
            <a:avLst/>
          </a:prstGeom>
          <a:noFill/>
          <a:ln w="28575" cap="flat" cmpd="sng" algn="ctr">
            <a:solidFill>
              <a:srgbClr val="4F81BD">
                <a:shade val="95000"/>
                <a:satMod val="105000"/>
              </a:srgbClr>
            </a:solidFill>
            <a:prstDash val="solid"/>
          </a:ln>
          <a:effectLst/>
        </p:spPr>
      </p:cxnSp>
      <p:sp>
        <p:nvSpPr>
          <p:cNvPr id="297" name="Oval 296"/>
          <p:cNvSpPr/>
          <p:nvPr/>
        </p:nvSpPr>
        <p:spPr>
          <a:xfrm flipH="1">
            <a:off x="6332710" y="3778763"/>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u="sng">
              <a:solidFill>
                <a:prstClr val="white"/>
              </a:solidFill>
              <a:latin typeface="Calibri"/>
              <a:ea typeface="+mn-ea"/>
              <a:cs typeface="+mn-cs"/>
            </a:endParaRPr>
          </a:p>
        </p:txBody>
      </p:sp>
      <p:sp>
        <p:nvSpPr>
          <p:cNvPr id="298" name="Oval 297"/>
          <p:cNvSpPr/>
          <p:nvPr/>
        </p:nvSpPr>
        <p:spPr>
          <a:xfrm flipH="1">
            <a:off x="5843196" y="3778763"/>
            <a:ext cx="154072" cy="154072"/>
          </a:xfrm>
          <a:prstGeom prst="ellipse">
            <a:avLst/>
          </a:prstGeom>
          <a:solidFill>
            <a:sysClr val="window" lastClr="FFFFFF"/>
          </a:solid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400" u="sng">
              <a:solidFill>
                <a:prstClr val="white"/>
              </a:solidFill>
              <a:latin typeface="Calibri"/>
              <a:ea typeface="+mn-ea"/>
              <a:cs typeface="+mn-cs"/>
            </a:endParaRPr>
          </a:p>
        </p:txBody>
      </p:sp>
      <p:sp>
        <p:nvSpPr>
          <p:cNvPr id="299" name="Oval 298"/>
          <p:cNvSpPr/>
          <p:nvPr/>
        </p:nvSpPr>
        <p:spPr>
          <a:xfrm flipH="1">
            <a:off x="5996205" y="4364781"/>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u="sng">
              <a:solidFill>
                <a:prstClr val="white"/>
              </a:solidFill>
              <a:latin typeface="Calibri"/>
              <a:ea typeface="+mn-ea"/>
              <a:cs typeface="+mn-cs"/>
            </a:endParaRPr>
          </a:p>
        </p:txBody>
      </p:sp>
      <p:sp>
        <p:nvSpPr>
          <p:cNvPr id="300" name="Oval 299"/>
          <p:cNvSpPr/>
          <p:nvPr/>
        </p:nvSpPr>
        <p:spPr>
          <a:xfrm flipH="1">
            <a:off x="5688059" y="4364781"/>
            <a:ext cx="154072" cy="154072"/>
          </a:xfrm>
          <a:prstGeom prst="ellipse">
            <a:avLst/>
          </a:prstGeom>
          <a:solidFill>
            <a:sysClr val="window" lastClr="FFFFFF"/>
          </a:solidFill>
          <a:ln w="25400" cap="flat" cmpd="sng" algn="ctr">
            <a:solidFill>
              <a:srgbClr val="00B050"/>
            </a:solidFill>
            <a:prstDash val="solid"/>
          </a:ln>
          <a:effectLst/>
        </p:spPr>
        <p:txBody>
          <a:bodyPr lIns="91426" tIns="45714" rIns="91426" bIns="45714" rtlCol="0" anchor="ctr"/>
          <a:lstStyle/>
          <a:p>
            <a:pPr algn="ctr" defTabSz="914265" fontAlgn="auto">
              <a:spcBef>
                <a:spcPts val="0"/>
              </a:spcBef>
              <a:spcAft>
                <a:spcPts val="0"/>
              </a:spcAft>
              <a:defRPr/>
            </a:pPr>
            <a:endParaRPr lang="en-GB" sz="1400" u="sng">
              <a:solidFill>
                <a:prstClr val="white"/>
              </a:solidFill>
              <a:latin typeface="Calibri"/>
              <a:ea typeface="+mn-ea"/>
              <a:cs typeface="+mn-cs"/>
            </a:endParaRPr>
          </a:p>
        </p:txBody>
      </p:sp>
      <p:sp>
        <p:nvSpPr>
          <p:cNvPr id="301" name="Oval 300"/>
          <p:cNvSpPr/>
          <p:nvPr/>
        </p:nvSpPr>
        <p:spPr>
          <a:xfrm>
            <a:off x="6106476" y="3284913"/>
            <a:ext cx="154072" cy="154072"/>
          </a:xfrm>
          <a:prstGeom prst="ellipse">
            <a:avLst/>
          </a:prstGeom>
          <a:solidFill>
            <a:sysClr val="window" lastClr="FFFFFF"/>
          </a:solidFill>
          <a:ln w="25400" cap="flat" cmpd="sng" algn="ctr">
            <a:solidFill>
              <a:srgbClr val="4F81BD"/>
            </a:solidFill>
            <a:prstDash val="solid"/>
          </a:ln>
          <a:effectLst/>
        </p:spPr>
        <p:txBody>
          <a:bodyPr lIns="91426" tIns="45714" rIns="91426" bIns="45714" rtlCol="0" anchor="ctr"/>
          <a:lstStyle/>
          <a:p>
            <a:pPr algn="ctr" defTabSz="914265" fontAlgn="auto">
              <a:spcBef>
                <a:spcPts val="0"/>
              </a:spcBef>
              <a:spcAft>
                <a:spcPts val="0"/>
              </a:spcAft>
              <a:defRPr/>
            </a:pPr>
            <a:endParaRPr lang="en-GB" sz="1400">
              <a:solidFill>
                <a:prstClr val="white"/>
              </a:solidFill>
              <a:latin typeface="Calibri"/>
              <a:ea typeface="+mn-ea"/>
              <a:cs typeface="+mn-cs"/>
            </a:endParaRPr>
          </a:p>
        </p:txBody>
      </p:sp>
      <p:sp>
        <p:nvSpPr>
          <p:cNvPr id="302" name="TextBox 301"/>
          <p:cNvSpPr txBox="1"/>
          <p:nvPr/>
        </p:nvSpPr>
        <p:spPr>
          <a:xfrm>
            <a:off x="4005331" y="2754366"/>
            <a:ext cx="503385" cy="369320"/>
          </a:xfrm>
          <a:prstGeom prst="rect">
            <a:avLst/>
          </a:prstGeom>
          <a:noFill/>
        </p:spPr>
        <p:txBody>
          <a:bodyPr wrap="none" lIns="91426" tIns="45714" rIns="91426" bIns="45714" rtlCol="0">
            <a:spAutoFit/>
          </a:bodyPr>
          <a:lstStyle/>
          <a:p>
            <a:pPr algn="l" rtl="0"/>
            <a:r>
              <a:rPr lang="en-GB" dirty="0">
                <a:solidFill>
                  <a:prstClr val="black"/>
                </a:solidFill>
                <a:latin typeface="Calibri"/>
                <a:ea typeface="+mn-ea"/>
                <a:cs typeface="+mn-cs"/>
              </a:rPr>
              <a:t>……</a:t>
            </a:r>
          </a:p>
        </p:txBody>
      </p:sp>
      <p:grpSp>
        <p:nvGrpSpPr>
          <p:cNvPr id="3" name="Group 107"/>
          <p:cNvGrpSpPr/>
          <p:nvPr/>
        </p:nvGrpSpPr>
        <p:grpSpPr>
          <a:xfrm>
            <a:off x="2928926" y="4357694"/>
            <a:ext cx="714380" cy="574680"/>
            <a:chOff x="2252646" y="1983412"/>
            <a:chExt cx="357190" cy="287340"/>
          </a:xfrm>
        </p:grpSpPr>
        <p:cxnSp>
          <p:nvCxnSpPr>
            <p:cNvPr id="304" name="Straight Connector 303"/>
            <p:cNvCxnSpPr/>
            <p:nvPr/>
          </p:nvCxnSpPr>
          <p:spPr>
            <a:xfrm rot="5400000">
              <a:off x="2228479" y="2139192"/>
              <a:ext cx="262393" cy="726"/>
            </a:xfrm>
            <a:prstGeom prst="line">
              <a:avLst/>
            </a:prstGeom>
            <a:noFill/>
            <a:ln w="28575" cap="flat" cmpd="sng" algn="ctr">
              <a:solidFill>
                <a:srgbClr val="C00000"/>
              </a:solidFill>
              <a:prstDash val="solid"/>
            </a:ln>
            <a:effectLst/>
          </p:spPr>
        </p:cxnSp>
        <p:cxnSp>
          <p:nvCxnSpPr>
            <p:cNvPr id="305" name="Straight Connector 304"/>
            <p:cNvCxnSpPr/>
            <p:nvPr/>
          </p:nvCxnSpPr>
          <p:spPr>
            <a:xfrm rot="5400000">
              <a:off x="2333641" y="2204518"/>
              <a:ext cx="131015" cy="1452"/>
            </a:xfrm>
            <a:prstGeom prst="line">
              <a:avLst/>
            </a:prstGeom>
            <a:noFill/>
            <a:ln w="28575" cap="flat" cmpd="sng" algn="ctr">
              <a:solidFill>
                <a:srgbClr val="C00000"/>
              </a:solidFill>
              <a:prstDash val="solid"/>
            </a:ln>
            <a:effectLst/>
          </p:spPr>
        </p:cxnSp>
        <p:cxnSp>
          <p:nvCxnSpPr>
            <p:cNvPr id="306" name="Straight Connector 305"/>
            <p:cNvCxnSpPr/>
            <p:nvPr/>
          </p:nvCxnSpPr>
          <p:spPr>
            <a:xfrm rot="5400000">
              <a:off x="2338546" y="2171765"/>
              <a:ext cx="196522" cy="1452"/>
            </a:xfrm>
            <a:prstGeom prst="line">
              <a:avLst/>
            </a:prstGeom>
            <a:noFill/>
            <a:ln w="28575" cap="flat" cmpd="sng" algn="ctr">
              <a:solidFill>
                <a:srgbClr val="C00000"/>
              </a:solidFill>
              <a:prstDash val="solid"/>
            </a:ln>
            <a:effectLst/>
          </p:spPr>
        </p:cxnSp>
        <p:cxnSp>
          <p:nvCxnSpPr>
            <p:cNvPr id="307" name="Straight Connector 306"/>
            <p:cNvCxnSpPr/>
            <p:nvPr/>
          </p:nvCxnSpPr>
          <p:spPr>
            <a:xfrm rot="5400000">
              <a:off x="2377656" y="2171765"/>
              <a:ext cx="196522" cy="1452"/>
            </a:xfrm>
            <a:prstGeom prst="line">
              <a:avLst/>
            </a:prstGeom>
            <a:noFill/>
            <a:ln w="28575" cap="flat" cmpd="sng" algn="ctr">
              <a:solidFill>
                <a:srgbClr val="C00000"/>
              </a:solidFill>
              <a:prstDash val="solid"/>
            </a:ln>
            <a:effectLst/>
          </p:spPr>
        </p:cxnSp>
        <p:cxnSp>
          <p:nvCxnSpPr>
            <p:cNvPr id="308" name="Straight Connector 307"/>
            <p:cNvCxnSpPr/>
            <p:nvPr/>
          </p:nvCxnSpPr>
          <p:spPr>
            <a:xfrm rot="5400000">
              <a:off x="2497197" y="2253649"/>
              <a:ext cx="32754" cy="1452"/>
            </a:xfrm>
            <a:prstGeom prst="line">
              <a:avLst/>
            </a:prstGeom>
            <a:noFill/>
            <a:ln w="28575" cap="flat" cmpd="sng" algn="ctr">
              <a:solidFill>
                <a:srgbClr val="C00000"/>
              </a:solidFill>
              <a:prstDash val="solid"/>
            </a:ln>
            <a:effectLst/>
          </p:spPr>
        </p:cxnSp>
        <p:cxnSp>
          <p:nvCxnSpPr>
            <p:cNvPr id="309" name="Straight Connector 308"/>
            <p:cNvCxnSpPr/>
            <p:nvPr/>
          </p:nvCxnSpPr>
          <p:spPr>
            <a:xfrm rot="5400000">
              <a:off x="2420943" y="2139011"/>
              <a:ext cx="262029" cy="1452"/>
            </a:xfrm>
            <a:prstGeom prst="line">
              <a:avLst/>
            </a:prstGeom>
            <a:noFill/>
            <a:ln w="28575" cap="flat" cmpd="sng" algn="ctr">
              <a:solidFill>
                <a:srgbClr val="C00000"/>
              </a:solidFill>
              <a:prstDash val="solid"/>
            </a:ln>
            <a:effectLst/>
          </p:spPr>
        </p:cxnSp>
        <p:cxnSp>
          <p:nvCxnSpPr>
            <p:cNvPr id="310" name="Straight Connector 309"/>
            <p:cNvCxnSpPr/>
            <p:nvPr/>
          </p:nvCxnSpPr>
          <p:spPr>
            <a:xfrm rot="5400000">
              <a:off x="2223394" y="2171765"/>
              <a:ext cx="196522" cy="1452"/>
            </a:xfrm>
            <a:prstGeom prst="line">
              <a:avLst/>
            </a:prstGeom>
            <a:noFill/>
            <a:ln w="28575" cap="flat" cmpd="sng" algn="ctr">
              <a:solidFill>
                <a:srgbClr val="C00000"/>
              </a:solidFill>
              <a:prstDash val="solid"/>
            </a:ln>
            <a:effectLst/>
          </p:spPr>
        </p:cxnSp>
        <p:cxnSp>
          <p:nvCxnSpPr>
            <p:cNvPr id="311" name="Straight Connector 310"/>
            <p:cNvCxnSpPr/>
            <p:nvPr/>
          </p:nvCxnSpPr>
          <p:spPr>
            <a:xfrm rot="5400000">
              <a:off x="2217764" y="2204518"/>
              <a:ext cx="131015" cy="1452"/>
            </a:xfrm>
            <a:prstGeom prst="line">
              <a:avLst/>
            </a:prstGeom>
            <a:noFill/>
            <a:ln w="28575" cap="flat" cmpd="sng" algn="ctr">
              <a:solidFill>
                <a:srgbClr val="C00000"/>
              </a:solidFill>
              <a:prstDash val="solid"/>
            </a:ln>
            <a:effectLst/>
          </p:spPr>
        </p:cxnSp>
        <p:cxnSp>
          <p:nvCxnSpPr>
            <p:cNvPr id="312" name="Straight Arrow Connector 311"/>
            <p:cNvCxnSpPr/>
            <p:nvPr/>
          </p:nvCxnSpPr>
          <p:spPr>
            <a:xfrm rot="5400000" flipH="1" flipV="1">
              <a:off x="2110100" y="2125958"/>
              <a:ext cx="286544" cy="1452"/>
            </a:xfrm>
            <a:prstGeom prst="straightConnector1">
              <a:avLst/>
            </a:prstGeom>
            <a:noFill/>
            <a:ln w="9525" cap="rnd" cmpd="sng" algn="ctr">
              <a:solidFill>
                <a:sysClr val="windowText" lastClr="000000"/>
              </a:solidFill>
              <a:prstDash val="solid"/>
              <a:tailEnd type="triangle" w="sm" len="sm"/>
            </a:ln>
            <a:effectLst/>
          </p:spPr>
        </p:cxnSp>
        <p:cxnSp>
          <p:nvCxnSpPr>
            <p:cNvPr id="313" name="Straight Arrow Connector 312"/>
            <p:cNvCxnSpPr/>
            <p:nvPr/>
          </p:nvCxnSpPr>
          <p:spPr>
            <a:xfrm>
              <a:off x="2252646" y="2269956"/>
              <a:ext cx="357190" cy="796"/>
            </a:xfrm>
            <a:prstGeom prst="straightConnector1">
              <a:avLst/>
            </a:prstGeom>
            <a:noFill/>
            <a:ln w="9525" cap="rnd" cmpd="sng" algn="ctr">
              <a:solidFill>
                <a:sysClr val="windowText" lastClr="000000"/>
              </a:solidFill>
              <a:prstDash val="solid"/>
              <a:tailEnd type="triangle" w="sm" len="sm"/>
            </a:ln>
            <a:effectLst/>
          </p:spPr>
        </p:cxnSp>
      </p:grpSp>
      <p:grpSp>
        <p:nvGrpSpPr>
          <p:cNvPr id="4" name="Group 106"/>
          <p:cNvGrpSpPr/>
          <p:nvPr/>
        </p:nvGrpSpPr>
        <p:grpSpPr>
          <a:xfrm>
            <a:off x="4602480" y="4068767"/>
            <a:ext cx="714380" cy="574680"/>
            <a:chOff x="3906198" y="1831012"/>
            <a:chExt cx="357190" cy="287340"/>
          </a:xfrm>
        </p:grpSpPr>
        <p:cxnSp>
          <p:nvCxnSpPr>
            <p:cNvPr id="315" name="Straight Connector 314"/>
            <p:cNvCxnSpPr/>
            <p:nvPr/>
          </p:nvCxnSpPr>
          <p:spPr>
            <a:xfrm rot="16200000" flipH="1">
              <a:off x="3997910" y="1986792"/>
              <a:ext cx="262393" cy="726"/>
            </a:xfrm>
            <a:prstGeom prst="line">
              <a:avLst/>
            </a:prstGeom>
            <a:noFill/>
            <a:ln w="28575" cap="flat" cmpd="sng" algn="ctr">
              <a:solidFill>
                <a:srgbClr val="C00000"/>
              </a:solidFill>
              <a:prstDash val="solid"/>
            </a:ln>
            <a:effectLst/>
          </p:spPr>
        </p:cxnSp>
        <p:cxnSp>
          <p:nvCxnSpPr>
            <p:cNvPr id="316" name="Straight Connector 315"/>
            <p:cNvCxnSpPr/>
            <p:nvPr/>
          </p:nvCxnSpPr>
          <p:spPr>
            <a:xfrm rot="16200000" flipH="1">
              <a:off x="3985380" y="2052118"/>
              <a:ext cx="131015" cy="1452"/>
            </a:xfrm>
            <a:prstGeom prst="line">
              <a:avLst/>
            </a:prstGeom>
            <a:noFill/>
            <a:ln w="28575" cap="flat" cmpd="sng" algn="ctr">
              <a:solidFill>
                <a:srgbClr val="C00000"/>
              </a:solidFill>
              <a:prstDash val="solid"/>
            </a:ln>
            <a:effectLst/>
          </p:spPr>
        </p:cxnSp>
        <p:cxnSp>
          <p:nvCxnSpPr>
            <p:cNvPr id="317" name="Straight Connector 316"/>
            <p:cNvCxnSpPr/>
            <p:nvPr/>
          </p:nvCxnSpPr>
          <p:spPr>
            <a:xfrm rot="16200000" flipH="1">
              <a:off x="3991814" y="2019365"/>
              <a:ext cx="196522" cy="1452"/>
            </a:xfrm>
            <a:prstGeom prst="line">
              <a:avLst/>
            </a:prstGeom>
            <a:noFill/>
            <a:ln w="28575" cap="flat" cmpd="sng" algn="ctr">
              <a:solidFill>
                <a:srgbClr val="C00000"/>
              </a:solidFill>
              <a:prstDash val="solid"/>
            </a:ln>
            <a:effectLst/>
          </p:spPr>
        </p:cxnSp>
        <p:cxnSp>
          <p:nvCxnSpPr>
            <p:cNvPr id="318" name="Straight Connector 317"/>
            <p:cNvCxnSpPr/>
            <p:nvPr/>
          </p:nvCxnSpPr>
          <p:spPr>
            <a:xfrm rot="16200000" flipH="1">
              <a:off x="3914604" y="2019365"/>
              <a:ext cx="196522" cy="1452"/>
            </a:xfrm>
            <a:prstGeom prst="line">
              <a:avLst/>
            </a:prstGeom>
            <a:noFill/>
            <a:ln w="28575" cap="flat" cmpd="sng" algn="ctr">
              <a:solidFill>
                <a:srgbClr val="C00000"/>
              </a:solidFill>
              <a:prstDash val="solid"/>
            </a:ln>
            <a:effectLst/>
          </p:spPr>
        </p:cxnSp>
        <p:cxnSp>
          <p:nvCxnSpPr>
            <p:cNvPr id="319" name="Straight Connector 318"/>
            <p:cNvCxnSpPr/>
            <p:nvPr/>
          </p:nvCxnSpPr>
          <p:spPr>
            <a:xfrm rot="16200000" flipH="1">
              <a:off x="3921500" y="2101249"/>
              <a:ext cx="32754" cy="1452"/>
            </a:xfrm>
            <a:prstGeom prst="line">
              <a:avLst/>
            </a:prstGeom>
            <a:noFill/>
            <a:ln w="28575" cap="flat" cmpd="sng" algn="ctr">
              <a:solidFill>
                <a:srgbClr val="C00000"/>
              </a:solidFill>
              <a:prstDash val="solid"/>
            </a:ln>
            <a:effectLst/>
          </p:spPr>
        </p:cxnSp>
        <p:cxnSp>
          <p:nvCxnSpPr>
            <p:cNvPr id="320" name="Straight Connector 319"/>
            <p:cNvCxnSpPr/>
            <p:nvPr/>
          </p:nvCxnSpPr>
          <p:spPr>
            <a:xfrm rot="16200000" flipH="1">
              <a:off x="3841525" y="1986611"/>
              <a:ext cx="262029" cy="1452"/>
            </a:xfrm>
            <a:prstGeom prst="line">
              <a:avLst/>
            </a:prstGeom>
            <a:noFill/>
            <a:ln w="28575" cap="flat" cmpd="sng" algn="ctr">
              <a:solidFill>
                <a:srgbClr val="C00000"/>
              </a:solidFill>
              <a:prstDash val="solid"/>
            </a:ln>
            <a:effectLst/>
          </p:spPr>
        </p:cxnSp>
        <p:cxnSp>
          <p:nvCxnSpPr>
            <p:cNvPr id="321" name="Straight Connector 320"/>
            <p:cNvCxnSpPr/>
            <p:nvPr/>
          </p:nvCxnSpPr>
          <p:spPr>
            <a:xfrm rot="16200000" flipH="1">
              <a:off x="4068866" y="2019365"/>
              <a:ext cx="196522" cy="1452"/>
            </a:xfrm>
            <a:prstGeom prst="line">
              <a:avLst/>
            </a:prstGeom>
            <a:noFill/>
            <a:ln w="28575" cap="flat" cmpd="sng" algn="ctr">
              <a:solidFill>
                <a:srgbClr val="C00000"/>
              </a:solidFill>
              <a:prstDash val="solid"/>
            </a:ln>
            <a:effectLst/>
          </p:spPr>
        </p:cxnSp>
        <p:cxnSp>
          <p:nvCxnSpPr>
            <p:cNvPr id="322" name="Straight Connector 321"/>
            <p:cNvCxnSpPr/>
            <p:nvPr/>
          </p:nvCxnSpPr>
          <p:spPr>
            <a:xfrm rot="16200000" flipH="1">
              <a:off x="4140003" y="2052118"/>
              <a:ext cx="131015" cy="1452"/>
            </a:xfrm>
            <a:prstGeom prst="line">
              <a:avLst/>
            </a:prstGeom>
            <a:noFill/>
            <a:ln w="28575" cap="flat" cmpd="sng" algn="ctr">
              <a:solidFill>
                <a:srgbClr val="C00000"/>
              </a:solidFill>
              <a:prstDash val="solid"/>
            </a:ln>
            <a:effectLst/>
          </p:spPr>
        </p:cxnSp>
        <p:cxnSp>
          <p:nvCxnSpPr>
            <p:cNvPr id="323" name="Straight Arrow Connector 322"/>
            <p:cNvCxnSpPr/>
            <p:nvPr/>
          </p:nvCxnSpPr>
          <p:spPr>
            <a:xfrm rot="5400000" flipH="1" flipV="1">
              <a:off x="3763652" y="1973558"/>
              <a:ext cx="286544" cy="1452"/>
            </a:xfrm>
            <a:prstGeom prst="straightConnector1">
              <a:avLst/>
            </a:prstGeom>
            <a:noFill/>
            <a:ln w="9525" cap="rnd" cmpd="sng" algn="ctr">
              <a:solidFill>
                <a:sysClr val="windowText" lastClr="000000"/>
              </a:solidFill>
              <a:prstDash val="solid"/>
              <a:tailEnd type="triangle" w="sm" len="sm"/>
            </a:ln>
            <a:effectLst/>
          </p:spPr>
        </p:cxnSp>
        <p:cxnSp>
          <p:nvCxnSpPr>
            <p:cNvPr id="324" name="Straight Arrow Connector 323"/>
            <p:cNvCxnSpPr/>
            <p:nvPr/>
          </p:nvCxnSpPr>
          <p:spPr>
            <a:xfrm>
              <a:off x="3906198" y="2117556"/>
              <a:ext cx="357190" cy="796"/>
            </a:xfrm>
            <a:prstGeom prst="straightConnector1">
              <a:avLst/>
            </a:prstGeom>
            <a:noFill/>
            <a:ln w="9525" cap="rnd" cmpd="sng" algn="ctr">
              <a:solidFill>
                <a:sysClr val="windowText" lastClr="000000"/>
              </a:solidFill>
              <a:prstDash val="solid"/>
              <a:tailEnd type="triangle" w="sm" len="sm"/>
            </a:ln>
            <a:effectLst/>
          </p:spPr>
        </p:cxnSp>
      </p:grpSp>
      <p:sp>
        <p:nvSpPr>
          <p:cNvPr id="326" name="TextBox 325"/>
          <p:cNvSpPr txBox="1"/>
          <p:nvPr/>
        </p:nvSpPr>
        <p:spPr>
          <a:xfrm>
            <a:off x="357159" y="2435577"/>
            <a:ext cx="1003254" cy="477042"/>
          </a:xfrm>
          <a:prstGeom prst="rect">
            <a:avLst/>
          </a:prstGeom>
          <a:noFill/>
        </p:spPr>
        <p:txBody>
          <a:bodyPr wrap="none" lIns="91426" tIns="45714" rIns="91426" bIns="45714" rtlCol="0">
            <a:spAutoFit/>
          </a:bodyPr>
          <a:lstStyle/>
          <a:p>
            <a:pPr algn="l" rtl="0"/>
            <a:r>
              <a:rPr lang="en-GB" sz="2500" dirty="0">
                <a:solidFill>
                  <a:prstClr val="black"/>
                </a:solidFill>
                <a:latin typeface="Calibri"/>
                <a:ea typeface="+mn-ea"/>
                <a:cs typeface="+mn-cs"/>
              </a:rPr>
              <a:t>tree </a:t>
            </a:r>
            <a:r>
              <a:rPr lang="en-GB" sz="2500" dirty="0">
                <a:solidFill>
                  <a:prstClr val="black"/>
                </a:solidFill>
                <a:latin typeface="cmmi10"/>
              </a:rPr>
              <a:t>t</a:t>
            </a:r>
            <a:r>
              <a:rPr lang="en-GB" sz="2500" baseline="-25000" dirty="0">
                <a:solidFill>
                  <a:prstClr val="black"/>
                </a:solidFill>
                <a:latin typeface="cmr10"/>
              </a:rPr>
              <a:t>1</a:t>
            </a:r>
          </a:p>
        </p:txBody>
      </p:sp>
      <p:sp>
        <p:nvSpPr>
          <p:cNvPr id="327" name="TextBox 326"/>
          <p:cNvSpPr txBox="1"/>
          <p:nvPr/>
        </p:nvSpPr>
        <p:spPr>
          <a:xfrm>
            <a:off x="4572002" y="2348881"/>
            <a:ext cx="1011082" cy="477042"/>
          </a:xfrm>
          <a:prstGeom prst="rect">
            <a:avLst/>
          </a:prstGeom>
          <a:noFill/>
        </p:spPr>
        <p:txBody>
          <a:bodyPr wrap="none" lIns="91426" tIns="45714" rIns="91426" bIns="45714" rtlCol="0">
            <a:spAutoFit/>
          </a:bodyPr>
          <a:lstStyle/>
          <a:p>
            <a:pPr algn="l" rtl="0"/>
            <a:r>
              <a:rPr lang="en-GB" sz="2500" dirty="0">
                <a:solidFill>
                  <a:prstClr val="black"/>
                </a:solidFill>
                <a:latin typeface="Calibri"/>
                <a:ea typeface="+mn-ea"/>
                <a:cs typeface="+mn-cs"/>
              </a:rPr>
              <a:t>tree </a:t>
            </a:r>
            <a:r>
              <a:rPr lang="en-GB" sz="2500" dirty="0" err="1">
                <a:solidFill>
                  <a:prstClr val="black"/>
                </a:solidFill>
                <a:latin typeface="cmmi10"/>
              </a:rPr>
              <a:t>t</a:t>
            </a:r>
            <a:r>
              <a:rPr lang="en-GB" sz="2500" baseline="-25000" dirty="0" err="1">
                <a:solidFill>
                  <a:prstClr val="black"/>
                </a:solidFill>
                <a:latin typeface="cmmi10"/>
              </a:rPr>
              <a:t>T</a:t>
            </a:r>
            <a:endParaRPr lang="en-GB" sz="2500" baseline="-25000" dirty="0">
              <a:solidFill>
                <a:prstClr val="black"/>
              </a:solidFill>
              <a:latin typeface="cmmi10"/>
            </a:endParaRPr>
          </a:p>
        </p:txBody>
      </p:sp>
      <p:sp>
        <p:nvSpPr>
          <p:cNvPr id="328" name="TextBox 327"/>
          <p:cNvSpPr txBox="1"/>
          <p:nvPr/>
        </p:nvSpPr>
        <p:spPr>
          <a:xfrm>
            <a:off x="4395787" y="4578357"/>
            <a:ext cx="1172087" cy="369320"/>
          </a:xfrm>
          <a:prstGeom prst="rect">
            <a:avLst/>
          </a:prstGeom>
          <a:noFill/>
        </p:spPr>
        <p:txBody>
          <a:bodyPr wrap="none" lIns="91426" tIns="45714" rIns="91426" bIns="45714" rtlCol="0">
            <a:spAutoFit/>
          </a:bodyPr>
          <a:lstStyle/>
          <a:p>
            <a:pPr defTabSz="914265" fontAlgn="auto">
              <a:spcBef>
                <a:spcPts val="0"/>
              </a:spcBef>
              <a:spcAft>
                <a:spcPts val="0"/>
              </a:spcAft>
              <a:defRPr/>
            </a:pPr>
            <a:r>
              <a:rPr lang="en-GB" dirty="0">
                <a:solidFill>
                  <a:srgbClr val="C00000"/>
                </a:solidFill>
                <a:latin typeface="Calibri"/>
                <a:ea typeface="+mn-ea"/>
                <a:cs typeface="+mn-cs"/>
              </a:rPr>
              <a:t>category </a:t>
            </a:r>
            <a:r>
              <a:rPr lang="en-GB" dirty="0">
                <a:solidFill>
                  <a:srgbClr val="C00000"/>
                </a:solidFill>
                <a:latin typeface="cmmi10"/>
                <a:ea typeface="+mn-ea"/>
                <a:cs typeface="+mn-cs"/>
              </a:rPr>
              <a:t>c</a:t>
            </a:r>
          </a:p>
        </p:txBody>
      </p:sp>
      <p:sp>
        <p:nvSpPr>
          <p:cNvPr id="329" name="TextBox 328"/>
          <p:cNvSpPr txBox="1"/>
          <p:nvPr/>
        </p:nvSpPr>
        <p:spPr>
          <a:xfrm>
            <a:off x="2711731" y="4917056"/>
            <a:ext cx="1172087" cy="369320"/>
          </a:xfrm>
          <a:prstGeom prst="rect">
            <a:avLst/>
          </a:prstGeom>
          <a:noFill/>
        </p:spPr>
        <p:txBody>
          <a:bodyPr wrap="none" lIns="91426" tIns="45714" rIns="91426" bIns="45714" rtlCol="0">
            <a:spAutoFit/>
          </a:bodyPr>
          <a:lstStyle/>
          <a:p>
            <a:pPr defTabSz="914265" fontAlgn="auto">
              <a:spcBef>
                <a:spcPts val="0"/>
              </a:spcBef>
              <a:spcAft>
                <a:spcPts val="0"/>
              </a:spcAft>
              <a:defRPr/>
            </a:pPr>
            <a:r>
              <a:rPr lang="en-GB" dirty="0">
                <a:solidFill>
                  <a:srgbClr val="C00000"/>
                </a:solidFill>
                <a:latin typeface="Calibri"/>
                <a:ea typeface="+mn-ea"/>
                <a:cs typeface="+mn-cs"/>
              </a:rPr>
              <a:t>category </a:t>
            </a:r>
            <a:r>
              <a:rPr lang="en-GB" dirty="0">
                <a:solidFill>
                  <a:srgbClr val="C00000"/>
                </a:solidFill>
                <a:latin typeface="cmmi10"/>
                <a:ea typeface="+mn-ea"/>
                <a:cs typeface="+mn-cs"/>
              </a:rPr>
              <a:t>c</a:t>
            </a:r>
          </a:p>
        </p:txBody>
      </p:sp>
      <p:grpSp>
        <p:nvGrpSpPr>
          <p:cNvPr id="6" name="Group 122"/>
          <p:cNvGrpSpPr/>
          <p:nvPr/>
        </p:nvGrpSpPr>
        <p:grpSpPr>
          <a:xfrm>
            <a:off x="7215209" y="1620792"/>
            <a:ext cx="1785950" cy="800103"/>
            <a:chOff x="4429124" y="3738562"/>
            <a:chExt cx="1190633" cy="533401"/>
          </a:xfrm>
        </p:grpSpPr>
        <p:sp>
          <p:nvSpPr>
            <p:cNvPr id="124" name="Rounded Rectangle 123"/>
            <p:cNvSpPr/>
            <p:nvPr/>
          </p:nvSpPr>
          <p:spPr bwMode="auto">
            <a:xfrm>
              <a:off x="4429124" y="3738562"/>
              <a:ext cx="1190633" cy="533401"/>
            </a:xfrm>
            <a:prstGeom prst="roundRect">
              <a:avLst>
                <a:gd name="adj" fmla="val 10000"/>
              </a:avLst>
            </a:prstGeom>
            <a:solidFill>
              <a:schemeClr val="bg1"/>
            </a:solidFill>
            <a:ln w="19050"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0000" tIns="46800" rIns="90000" bIns="46800" numCol="1" rtlCol="0" anchor="ctr" anchorCtr="0" compatLnSpc="1">
              <a:prstTxWarp prst="textNoShape">
                <a:avLst/>
              </a:prstTxWarp>
            </a:bodyPr>
            <a:lstStyle/>
            <a:p>
              <a:pPr algn="ctr" defTabSz="968232" eaLnBrk="0" hangingPunct="0"/>
              <a:endParaRPr lang="en-GB" sz="2500">
                <a:ea typeface="ＭＳ Ｐゴシック" pitchFamily="50" charset="-128"/>
              </a:endParaRPr>
            </a:p>
          </p:txBody>
        </p:sp>
        <p:sp>
          <p:nvSpPr>
            <p:cNvPr id="125" name="Oval 124"/>
            <p:cNvSpPr/>
            <p:nvPr/>
          </p:nvSpPr>
          <p:spPr>
            <a:xfrm>
              <a:off x="4500562" y="3781594"/>
              <a:ext cx="176061" cy="176060"/>
            </a:xfrm>
            <a:prstGeom prst="ellipse">
              <a:avLst/>
            </a:prstGeom>
            <a:noFill/>
            <a:ln w="25400" cap="flat" cmpd="sng" algn="ctr">
              <a:solidFill>
                <a:srgbClr val="00B050"/>
              </a:solidFill>
              <a:prstDash val="solid"/>
            </a:ln>
            <a:effectLst/>
          </p:spPr>
          <p:txBody>
            <a:bodyPr rtlCol="0" anchor="ctr"/>
            <a:lstStyle/>
            <a:p>
              <a:pPr algn="ctr" defTabSz="914265" fontAlgn="auto">
                <a:spcBef>
                  <a:spcPts val="0"/>
                </a:spcBef>
                <a:spcAft>
                  <a:spcPts val="0"/>
                </a:spcAft>
                <a:defRPr/>
              </a:pPr>
              <a:endParaRPr lang="en-GB">
                <a:solidFill>
                  <a:prstClr val="white"/>
                </a:solidFill>
                <a:latin typeface="Calibri"/>
                <a:ea typeface="+mn-ea"/>
                <a:cs typeface="+mn-cs"/>
              </a:endParaRPr>
            </a:p>
          </p:txBody>
        </p:sp>
        <p:sp>
          <p:nvSpPr>
            <p:cNvPr id="126" name="Oval 125"/>
            <p:cNvSpPr/>
            <p:nvPr/>
          </p:nvSpPr>
          <p:spPr>
            <a:xfrm>
              <a:off x="4500562" y="4034406"/>
              <a:ext cx="176061" cy="176060"/>
            </a:xfrm>
            <a:prstGeom prst="ellipse">
              <a:avLst/>
            </a:prstGeom>
            <a:noFill/>
            <a:ln w="25400" cap="flat" cmpd="sng" algn="ctr">
              <a:solidFill>
                <a:srgbClr val="4F81BD"/>
              </a:solidFill>
              <a:prstDash val="solid"/>
            </a:ln>
            <a:effectLst/>
          </p:spPr>
          <p:txBody>
            <a:bodyPr rtlCol="0" anchor="ctr"/>
            <a:lstStyle/>
            <a:p>
              <a:pPr algn="ctr" defTabSz="914265" fontAlgn="auto">
                <a:spcBef>
                  <a:spcPts val="0"/>
                </a:spcBef>
                <a:spcAft>
                  <a:spcPts val="0"/>
                </a:spcAft>
                <a:defRPr/>
              </a:pPr>
              <a:endParaRPr lang="en-GB">
                <a:solidFill>
                  <a:prstClr val="white"/>
                </a:solidFill>
                <a:latin typeface="Calibri"/>
                <a:ea typeface="+mn-ea"/>
                <a:cs typeface="+mn-cs"/>
              </a:endParaRPr>
            </a:p>
          </p:txBody>
        </p:sp>
        <p:sp>
          <p:nvSpPr>
            <p:cNvPr id="127" name="TextBox 126"/>
            <p:cNvSpPr txBox="1"/>
            <p:nvPr/>
          </p:nvSpPr>
          <p:spPr>
            <a:xfrm>
              <a:off x="4708531" y="3989542"/>
              <a:ext cx="841256" cy="256480"/>
            </a:xfrm>
            <a:prstGeom prst="rect">
              <a:avLst/>
            </a:prstGeom>
            <a:noFill/>
          </p:spPr>
          <p:txBody>
            <a:bodyPr wrap="none" rtlCol="0">
              <a:spAutoFit/>
            </a:bodyPr>
            <a:lstStyle/>
            <a:p>
              <a:pPr defTabSz="914265" fontAlgn="auto">
                <a:spcBef>
                  <a:spcPts val="0"/>
                </a:spcBef>
                <a:spcAft>
                  <a:spcPts val="0"/>
                </a:spcAft>
                <a:defRPr/>
              </a:pPr>
              <a:r>
                <a:rPr lang="en-GB" sz="1900" dirty="0">
                  <a:solidFill>
                    <a:prstClr val="black"/>
                  </a:solidFill>
                  <a:latin typeface="Calibri"/>
                  <a:ea typeface="+mn-ea"/>
                  <a:cs typeface="+mn-cs"/>
                </a:rPr>
                <a:t>split nodes</a:t>
              </a:r>
            </a:p>
          </p:txBody>
        </p:sp>
        <p:sp>
          <p:nvSpPr>
            <p:cNvPr id="128" name="TextBox 127"/>
            <p:cNvSpPr txBox="1"/>
            <p:nvPr/>
          </p:nvSpPr>
          <p:spPr>
            <a:xfrm>
              <a:off x="4709289" y="3744119"/>
              <a:ext cx="807059" cy="256480"/>
            </a:xfrm>
            <a:prstGeom prst="rect">
              <a:avLst/>
            </a:prstGeom>
            <a:noFill/>
          </p:spPr>
          <p:txBody>
            <a:bodyPr wrap="none" rtlCol="0">
              <a:spAutoFit/>
            </a:bodyPr>
            <a:lstStyle/>
            <a:p>
              <a:pPr defTabSz="914265" fontAlgn="auto">
                <a:spcBef>
                  <a:spcPts val="0"/>
                </a:spcBef>
                <a:spcAft>
                  <a:spcPts val="0"/>
                </a:spcAft>
                <a:defRPr/>
              </a:pPr>
              <a:r>
                <a:rPr lang="en-GB" sz="1900" dirty="0">
                  <a:solidFill>
                    <a:prstClr val="black"/>
                  </a:solidFill>
                  <a:latin typeface="Calibri"/>
                  <a:ea typeface="+mn-ea"/>
                  <a:cs typeface="+mn-cs"/>
                </a:rPr>
                <a:t>leaf nodes</a:t>
              </a:r>
            </a:p>
          </p:txBody>
        </p:sp>
      </p:grpSp>
      <p:pic>
        <p:nvPicPr>
          <p:cNvPr id="146" name="Picture 145" descr="TP_tmp.png"/>
          <p:cNvPicPr>
            <a:picLocks noChangeAspect="1"/>
          </p:cNvPicPr>
          <p:nvPr>
            <p:custDataLst>
              <p:tags r:id="rId1"/>
            </p:custDataLst>
          </p:nvPr>
        </p:nvPicPr>
        <p:blipFill>
          <a:blip r:embed="rId6">
            <a:clrChange>
              <a:clrFrom>
                <a:srgbClr val="FFFFFF"/>
              </a:clrFrom>
              <a:clrTo>
                <a:srgbClr val="FFFFFF">
                  <a:alpha val="0"/>
                </a:srgbClr>
              </a:clrTo>
            </a:clrChange>
            <a:duotone>
              <a:schemeClr val="accent1">
                <a:shade val="45000"/>
                <a:satMod val="135000"/>
              </a:schemeClr>
              <a:prstClr val="white"/>
            </a:duotone>
          </a:blip>
          <a:stretch>
            <a:fillRect/>
          </a:stretch>
        </p:blipFill>
        <p:spPr bwMode="auto">
          <a:xfrm>
            <a:off x="2390979" y="4351245"/>
            <a:ext cx="481768" cy="230192"/>
          </a:xfrm>
          <a:prstGeom prst="rect">
            <a:avLst/>
          </a:prstGeom>
          <a:noFill/>
          <a:ln/>
          <a:effectLst/>
        </p:spPr>
      </p:pic>
      <p:pic>
        <p:nvPicPr>
          <p:cNvPr id="145" name="Picture 144" descr="TP_tmp.png"/>
          <p:cNvPicPr>
            <a:picLocks noChangeAspect="1"/>
          </p:cNvPicPr>
          <p:nvPr>
            <p:custDataLst>
              <p:tags r:id="rId2"/>
            </p:custDataLst>
          </p:nvPr>
        </p:nvPicPr>
        <p:blipFill>
          <a:blip r:embed="rId7">
            <a:clrChange>
              <a:clrFrom>
                <a:srgbClr val="FFFFFF"/>
              </a:clrFrom>
              <a:clrTo>
                <a:srgbClr val="FFFFFF">
                  <a:alpha val="0"/>
                </a:srgbClr>
              </a:clrTo>
            </a:clrChange>
            <a:duotone>
              <a:schemeClr val="accent1">
                <a:shade val="45000"/>
                <a:satMod val="135000"/>
              </a:schemeClr>
              <a:prstClr val="white"/>
            </a:duotone>
          </a:blip>
          <a:stretch>
            <a:fillRect/>
          </a:stretch>
        </p:blipFill>
        <p:spPr bwMode="auto">
          <a:xfrm>
            <a:off x="4019745" y="4081569"/>
            <a:ext cx="524877" cy="230341"/>
          </a:xfrm>
          <a:prstGeom prst="rect">
            <a:avLst/>
          </a:prstGeom>
          <a:noFill/>
          <a:ln/>
          <a:effectLst/>
        </p:spPr>
      </p:pic>
      <p:sp>
        <p:nvSpPr>
          <p:cNvPr id="123" name="TextBox 122"/>
          <p:cNvSpPr txBox="1"/>
          <p:nvPr/>
        </p:nvSpPr>
        <p:spPr>
          <a:xfrm>
            <a:off x="6572265" y="5229199"/>
            <a:ext cx="2357422" cy="1045263"/>
          </a:xfrm>
          <a:prstGeom prst="roundRect">
            <a:avLst>
              <a:gd name="adj" fmla="val 13241"/>
            </a:avLst>
          </a:prstGeom>
          <a:solidFill>
            <a:schemeClr val="bg1"/>
          </a:solidFill>
          <a:ln w="28575">
            <a:solidFill>
              <a:srgbClr val="002060"/>
            </a:solidFill>
          </a:ln>
          <a:effectLst>
            <a:outerShdw blurRad="50800" dist="38100" dir="2700000" algn="tl" rotWithShape="0">
              <a:prstClr val="black">
                <a:alpha val="40000"/>
              </a:prstClr>
            </a:outerShdw>
          </a:effectLst>
        </p:spPr>
        <p:txBody>
          <a:bodyPr wrap="square" lIns="91426" tIns="45714" rIns="91426" bIns="45714" rtlCol="0">
            <a:spAutoFit/>
          </a:bodyPr>
          <a:lstStyle/>
          <a:p>
            <a:pPr marL="182536" indent="-182536"/>
            <a:r>
              <a:rPr lang="en-GB" sz="1900" dirty="0">
                <a:solidFill>
                  <a:srgbClr val="002060"/>
                </a:solidFill>
                <a:latin typeface="Calibri" pitchFamily="34" charset="0"/>
              </a:rPr>
              <a:t>[</a:t>
            </a:r>
            <a:r>
              <a:rPr lang="en-GB" sz="1900" dirty="0" err="1">
                <a:solidFill>
                  <a:srgbClr val="002060"/>
                </a:solidFill>
                <a:latin typeface="Calibri" pitchFamily="34" charset="0"/>
              </a:rPr>
              <a:t>Amit</a:t>
            </a:r>
            <a:r>
              <a:rPr lang="en-GB" sz="1900" dirty="0">
                <a:solidFill>
                  <a:srgbClr val="002060"/>
                </a:solidFill>
                <a:latin typeface="Calibri" pitchFamily="34" charset="0"/>
              </a:rPr>
              <a:t> &amp; </a:t>
            </a:r>
            <a:r>
              <a:rPr lang="en-GB" sz="1900" dirty="0" err="1">
                <a:solidFill>
                  <a:srgbClr val="002060"/>
                </a:solidFill>
                <a:latin typeface="Calibri" pitchFamily="34" charset="0"/>
              </a:rPr>
              <a:t>Geman</a:t>
            </a:r>
            <a:r>
              <a:rPr lang="en-GB" sz="1900" dirty="0">
                <a:solidFill>
                  <a:srgbClr val="002060"/>
                </a:solidFill>
                <a:latin typeface="Calibri" pitchFamily="34" charset="0"/>
              </a:rPr>
              <a:t> 97]</a:t>
            </a:r>
          </a:p>
          <a:p>
            <a:pPr marL="182536" indent="-182536"/>
            <a:r>
              <a:rPr lang="en-GB" sz="1900" dirty="0">
                <a:solidFill>
                  <a:srgbClr val="002060"/>
                </a:solidFill>
                <a:latin typeface="Calibri" pitchFamily="34" charset="0"/>
              </a:rPr>
              <a:t>[</a:t>
            </a:r>
            <a:r>
              <a:rPr lang="en-GB" sz="1900" dirty="0" err="1">
                <a:solidFill>
                  <a:srgbClr val="002060"/>
                </a:solidFill>
                <a:latin typeface="Calibri" pitchFamily="34" charset="0"/>
              </a:rPr>
              <a:t>Breiman</a:t>
            </a:r>
            <a:r>
              <a:rPr lang="en-GB" sz="1900" dirty="0">
                <a:solidFill>
                  <a:srgbClr val="002060"/>
                </a:solidFill>
                <a:latin typeface="Calibri" pitchFamily="34" charset="0"/>
              </a:rPr>
              <a:t> 01]</a:t>
            </a:r>
          </a:p>
          <a:p>
            <a:pPr marL="182536" indent="-182536"/>
            <a:r>
              <a:rPr lang="en-GB" sz="1900" dirty="0">
                <a:solidFill>
                  <a:srgbClr val="002060"/>
                </a:solidFill>
                <a:latin typeface="Calibri" pitchFamily="34" charset="0"/>
              </a:rPr>
              <a:t>[</a:t>
            </a:r>
            <a:r>
              <a:rPr lang="en-GB" sz="1900" dirty="0" err="1">
                <a:solidFill>
                  <a:srgbClr val="002060"/>
                </a:solidFill>
                <a:latin typeface="Calibri" pitchFamily="34" charset="0"/>
              </a:rPr>
              <a:t>Lepetit</a:t>
            </a:r>
            <a:r>
              <a:rPr lang="en-GB" sz="1900" dirty="0">
                <a:solidFill>
                  <a:srgbClr val="002060"/>
                </a:solidFill>
                <a:latin typeface="Calibri" pitchFamily="34" charset="0"/>
              </a:rPr>
              <a:t> </a:t>
            </a:r>
            <a:r>
              <a:rPr lang="en-GB" sz="1900" i="1" dirty="0">
                <a:solidFill>
                  <a:srgbClr val="002060"/>
                </a:solidFill>
                <a:latin typeface="Calibri" pitchFamily="34" charset="0"/>
              </a:rPr>
              <a:t>et al.</a:t>
            </a:r>
            <a:r>
              <a:rPr lang="en-GB" sz="1900" dirty="0">
                <a:solidFill>
                  <a:srgbClr val="002060"/>
                </a:solidFill>
                <a:latin typeface="Calibri" pitchFamily="34" charset="0"/>
              </a:rPr>
              <a:t> 06]</a:t>
            </a:r>
          </a:p>
        </p:txBody>
      </p:sp>
      <p:sp>
        <p:nvSpPr>
          <p:cNvPr id="129" name="TextBox 128"/>
          <p:cNvSpPr txBox="1"/>
          <p:nvPr/>
        </p:nvSpPr>
        <p:spPr>
          <a:xfrm>
            <a:off x="1968157" y="1739101"/>
            <a:ext cx="675019" cy="527791"/>
          </a:xfrm>
          <a:prstGeom prst="roundRect">
            <a:avLst/>
          </a:prstGeom>
          <a:noFill/>
          <a:ln w="28575">
            <a:noFill/>
          </a:ln>
          <a:effectLst/>
        </p:spPr>
        <p:txBody>
          <a:bodyPr wrap="square" lIns="91426" tIns="45714" rIns="91426" bIns="45714" rtlCol="0">
            <a:spAutoFit/>
          </a:bodyPr>
          <a:lstStyle/>
          <a:p>
            <a:pPr algn="ctr"/>
            <a:r>
              <a:rPr lang="en-GB" sz="2500" b="1" dirty="0">
                <a:solidFill>
                  <a:srgbClr val="C00000"/>
                </a:solidFill>
                <a:latin typeface="cmr10"/>
              </a:rPr>
              <a:t>v</a:t>
            </a:r>
          </a:p>
        </p:txBody>
      </p:sp>
      <p:cxnSp>
        <p:nvCxnSpPr>
          <p:cNvPr id="131" name="Straight Arrow Connector 130"/>
          <p:cNvCxnSpPr>
            <a:endCxn id="235" idx="0"/>
          </p:cNvCxnSpPr>
          <p:nvPr/>
        </p:nvCxnSpPr>
        <p:spPr bwMode="auto">
          <a:xfrm rot="5400000">
            <a:off x="2194722" y="2336208"/>
            <a:ext cx="221886" cy="1588"/>
          </a:xfrm>
          <a:prstGeom prst="straightConnector1">
            <a:avLst/>
          </a:prstGeom>
          <a:solidFill>
            <a:srgbClr val="999999"/>
          </a:solidFill>
          <a:ln w="28575" cap="flat" cmpd="sng" algn="ctr">
            <a:solidFill>
              <a:srgbClr val="C00000"/>
            </a:solidFill>
            <a:prstDash val="solid"/>
            <a:round/>
            <a:headEnd type="none" w="med" len="med"/>
            <a:tailEnd type="arrow"/>
          </a:ln>
          <a:effectLst/>
        </p:spPr>
      </p:cxnSp>
      <p:sp>
        <p:nvSpPr>
          <p:cNvPr id="136" name="TextBox 135"/>
          <p:cNvSpPr txBox="1"/>
          <p:nvPr/>
        </p:nvSpPr>
        <p:spPr>
          <a:xfrm>
            <a:off x="6182999" y="1775213"/>
            <a:ext cx="675019" cy="527791"/>
          </a:xfrm>
          <a:prstGeom prst="roundRect">
            <a:avLst/>
          </a:prstGeom>
          <a:noFill/>
          <a:ln w="28575">
            <a:noFill/>
          </a:ln>
          <a:effectLst/>
        </p:spPr>
        <p:txBody>
          <a:bodyPr wrap="square" lIns="91426" tIns="45714" rIns="91426" bIns="45714" rtlCol="0">
            <a:spAutoFit/>
          </a:bodyPr>
          <a:lstStyle/>
          <a:p>
            <a:pPr algn="ctr"/>
            <a:r>
              <a:rPr lang="en-GB" sz="2500" b="1" dirty="0">
                <a:solidFill>
                  <a:srgbClr val="C00000"/>
                </a:solidFill>
                <a:latin typeface="cmr10"/>
              </a:rPr>
              <a:t>v</a:t>
            </a:r>
          </a:p>
        </p:txBody>
      </p:sp>
      <p:cxnSp>
        <p:nvCxnSpPr>
          <p:cNvPr id="147" name="Straight Arrow Connector 146"/>
          <p:cNvCxnSpPr>
            <a:stCxn id="235" idx="5"/>
            <a:endCxn id="237" idx="0"/>
          </p:cNvCxnSpPr>
          <p:nvPr/>
        </p:nvCxnSpPr>
        <p:spPr bwMode="auto">
          <a:xfrm rot="16200000" flipH="1">
            <a:off x="2529223" y="2409578"/>
            <a:ext cx="259171" cy="597337"/>
          </a:xfrm>
          <a:prstGeom prst="straightConnector1">
            <a:avLst/>
          </a:prstGeom>
          <a:solidFill>
            <a:srgbClr val="999999"/>
          </a:solidFill>
          <a:ln w="28575" cap="flat" cmpd="sng" algn="ctr">
            <a:solidFill>
              <a:srgbClr val="C00000"/>
            </a:solidFill>
            <a:prstDash val="solid"/>
            <a:round/>
            <a:headEnd type="none" w="med" len="med"/>
            <a:tailEnd type="arrow"/>
          </a:ln>
          <a:effectLst/>
        </p:spPr>
      </p:cxnSp>
      <p:cxnSp>
        <p:nvCxnSpPr>
          <p:cNvPr id="150" name="Straight Arrow Connector 149"/>
          <p:cNvCxnSpPr>
            <a:stCxn id="237" idx="3"/>
            <a:endCxn id="238" idx="0"/>
          </p:cNvCxnSpPr>
          <p:nvPr/>
        </p:nvCxnSpPr>
        <p:spPr bwMode="auto">
          <a:xfrm rot="5400000">
            <a:off x="2505672" y="2887581"/>
            <a:ext cx="315573" cy="479093"/>
          </a:xfrm>
          <a:prstGeom prst="straightConnector1">
            <a:avLst/>
          </a:prstGeom>
          <a:solidFill>
            <a:srgbClr val="999999"/>
          </a:solidFill>
          <a:ln w="28575" cap="flat" cmpd="sng" algn="ctr">
            <a:solidFill>
              <a:srgbClr val="C00000"/>
            </a:solidFill>
            <a:prstDash val="solid"/>
            <a:round/>
            <a:headEnd type="none" w="med" len="med"/>
            <a:tailEnd type="arrow"/>
          </a:ln>
          <a:effectLst/>
        </p:spPr>
      </p:cxnSp>
      <p:cxnSp>
        <p:nvCxnSpPr>
          <p:cNvPr id="153" name="Straight Arrow Connector 152"/>
          <p:cNvCxnSpPr>
            <a:stCxn id="238" idx="3"/>
            <a:endCxn id="240" idx="0"/>
          </p:cNvCxnSpPr>
          <p:nvPr/>
        </p:nvCxnSpPr>
        <p:spPr bwMode="auto">
          <a:xfrm rot="5400000">
            <a:off x="2064025" y="3467850"/>
            <a:ext cx="356842" cy="253985"/>
          </a:xfrm>
          <a:prstGeom prst="straightConnector1">
            <a:avLst/>
          </a:prstGeom>
          <a:solidFill>
            <a:srgbClr val="999999"/>
          </a:solidFill>
          <a:ln w="28575" cap="flat" cmpd="sng" algn="ctr">
            <a:solidFill>
              <a:srgbClr val="C00000"/>
            </a:solidFill>
            <a:prstDash val="solid"/>
            <a:round/>
            <a:headEnd type="none" w="med" len="med"/>
            <a:tailEnd type="arrow"/>
          </a:ln>
          <a:effectLst/>
        </p:spPr>
      </p:cxnSp>
      <p:cxnSp>
        <p:nvCxnSpPr>
          <p:cNvPr id="158" name="Straight Arrow Connector 157"/>
          <p:cNvCxnSpPr>
            <a:stCxn id="240" idx="5"/>
            <a:endCxn id="249" idx="0"/>
          </p:cNvCxnSpPr>
          <p:nvPr/>
        </p:nvCxnSpPr>
        <p:spPr bwMode="auto">
          <a:xfrm rot="16200000" flipH="1">
            <a:off x="1992939" y="4081763"/>
            <a:ext cx="454509" cy="100531"/>
          </a:xfrm>
          <a:prstGeom prst="straightConnector1">
            <a:avLst/>
          </a:prstGeom>
          <a:solidFill>
            <a:srgbClr val="999999"/>
          </a:solidFill>
          <a:ln w="28575" cap="flat" cmpd="sng" algn="ctr">
            <a:solidFill>
              <a:srgbClr val="C00000"/>
            </a:solidFill>
            <a:prstDash val="solid"/>
            <a:round/>
            <a:headEnd type="none" w="med" len="med"/>
            <a:tailEnd type="arrow"/>
          </a:ln>
          <a:effectLst/>
        </p:spPr>
      </p:cxnSp>
      <p:cxnSp>
        <p:nvCxnSpPr>
          <p:cNvPr id="161" name="Straight Arrow Connector 160"/>
          <p:cNvCxnSpPr>
            <a:stCxn id="275" idx="3"/>
            <a:endCxn id="276" idx="0"/>
          </p:cNvCxnSpPr>
          <p:nvPr/>
        </p:nvCxnSpPr>
        <p:spPr bwMode="auto">
          <a:xfrm rot="5400000">
            <a:off x="5951014" y="2322812"/>
            <a:ext cx="259171" cy="770870"/>
          </a:xfrm>
          <a:prstGeom prst="straightConnector1">
            <a:avLst/>
          </a:prstGeom>
          <a:solidFill>
            <a:srgbClr val="999999"/>
          </a:solidFill>
          <a:ln w="28575" cap="flat" cmpd="sng" algn="ctr">
            <a:solidFill>
              <a:srgbClr val="C00000"/>
            </a:solidFill>
            <a:prstDash val="solid"/>
            <a:round/>
            <a:headEnd type="none" w="med" len="med"/>
            <a:tailEnd type="arrow"/>
          </a:ln>
          <a:effectLst/>
        </p:spPr>
      </p:cxnSp>
      <p:cxnSp>
        <p:nvCxnSpPr>
          <p:cNvPr id="165" name="Straight Arrow Connector 164"/>
          <p:cNvCxnSpPr>
            <a:stCxn id="276" idx="3"/>
            <a:endCxn id="281" idx="0"/>
          </p:cNvCxnSpPr>
          <p:nvPr/>
        </p:nvCxnSpPr>
        <p:spPr bwMode="auto">
          <a:xfrm rot="5400000">
            <a:off x="5273691" y="2917911"/>
            <a:ext cx="315573" cy="418430"/>
          </a:xfrm>
          <a:prstGeom prst="straightConnector1">
            <a:avLst/>
          </a:prstGeom>
          <a:solidFill>
            <a:srgbClr val="999999"/>
          </a:solidFill>
          <a:ln w="28575" cap="flat" cmpd="sng" algn="ctr">
            <a:solidFill>
              <a:srgbClr val="C00000"/>
            </a:solidFill>
            <a:prstDash val="solid"/>
            <a:round/>
            <a:headEnd type="none" w="med" len="med"/>
            <a:tailEnd type="arrow"/>
          </a:ln>
          <a:effectLst/>
        </p:spPr>
      </p:cxnSp>
      <p:cxnSp>
        <p:nvCxnSpPr>
          <p:cNvPr id="168" name="Straight Arrow Connector 167"/>
          <p:cNvCxnSpPr>
            <a:stCxn id="281" idx="3"/>
            <a:endCxn id="285" idx="0"/>
          </p:cNvCxnSpPr>
          <p:nvPr/>
        </p:nvCxnSpPr>
        <p:spPr bwMode="auto">
          <a:xfrm rot="5400000">
            <a:off x="4862378" y="3467853"/>
            <a:ext cx="356840" cy="253983"/>
          </a:xfrm>
          <a:prstGeom prst="straightConnector1">
            <a:avLst/>
          </a:prstGeom>
          <a:solidFill>
            <a:srgbClr val="999999"/>
          </a:solidFill>
          <a:ln w="28575" cap="flat" cmpd="sng" algn="ctr">
            <a:solidFill>
              <a:srgbClr val="C00000"/>
            </a:solidFill>
            <a:prstDash val="solid"/>
            <a:round/>
            <a:headEnd type="none" w="med" len="med"/>
            <a:tailEnd type="arrow"/>
          </a:ln>
          <a:effectLst/>
        </p:spPr>
      </p:cxnSp>
      <p:grpSp>
        <p:nvGrpSpPr>
          <p:cNvPr id="8" name="Group 7"/>
          <p:cNvGrpSpPr/>
          <p:nvPr/>
        </p:nvGrpSpPr>
        <p:grpSpPr>
          <a:xfrm>
            <a:off x="2870190" y="5486189"/>
            <a:ext cx="3110113" cy="959878"/>
            <a:chOff x="2870189" y="5486188"/>
            <a:chExt cx="3110114" cy="959879"/>
          </a:xfrm>
        </p:grpSpPr>
        <p:pic>
          <p:nvPicPr>
            <p:cNvPr id="142" name="Picture 141" descr="TP_tmp.png"/>
            <p:cNvPicPr>
              <a:picLocks noChangeAspect="1"/>
            </p:cNvPicPr>
            <p:nvPr>
              <p:custDataLst>
                <p:tags r:id="rId3"/>
              </p:custDataLst>
            </p:nvPr>
          </p:nvPicPr>
          <p:blipFill rotWithShape="1">
            <a:blip r:embed="rId8">
              <a:clrChange>
                <a:clrFrom>
                  <a:srgbClr val="FFFFFF"/>
                </a:clrFrom>
                <a:clrTo>
                  <a:srgbClr val="FFFFFF">
                    <a:alpha val="0"/>
                  </a:srgbClr>
                </a:clrTo>
              </a:clrChange>
            </a:blip>
            <a:srcRect r="53498"/>
            <a:stretch/>
          </p:blipFill>
          <p:spPr bwMode="auto">
            <a:xfrm>
              <a:off x="2870189" y="5517371"/>
              <a:ext cx="1280898" cy="928696"/>
            </a:xfrm>
            <a:prstGeom prst="rect">
              <a:avLst/>
            </a:prstGeom>
            <a:noFill/>
            <a:ln/>
            <a:effectLst/>
          </p:spPr>
        </p:pic>
        <p:pic>
          <p:nvPicPr>
            <p:cNvPr id="130" name="Picture 129" descr="TP_tmp.png"/>
            <p:cNvPicPr>
              <a:picLocks noChangeAspect="1"/>
            </p:cNvPicPr>
            <p:nvPr>
              <p:custDataLst>
                <p:tags r:id="rId4"/>
              </p:custDataLst>
            </p:nvPr>
          </p:nvPicPr>
          <p:blipFill rotWithShape="1">
            <a:blip r:embed="rId8">
              <a:clrChange>
                <a:clrFrom>
                  <a:srgbClr val="FFFFFF"/>
                </a:clrFrom>
                <a:clrTo>
                  <a:srgbClr val="FFFFFF">
                    <a:alpha val="0"/>
                  </a:srgbClr>
                </a:clrTo>
              </a:clrChange>
            </a:blip>
            <a:srcRect l="47251"/>
            <a:stretch/>
          </p:blipFill>
          <p:spPr bwMode="auto">
            <a:xfrm>
              <a:off x="4527326" y="5517371"/>
              <a:ext cx="1452977" cy="928696"/>
            </a:xfrm>
            <a:prstGeom prst="rect">
              <a:avLst/>
            </a:prstGeom>
            <a:noFill/>
            <a:ln/>
            <a:effectLst/>
          </p:spPr>
        </p:pic>
        <mc:AlternateContent xmlns:mc="http://schemas.openxmlformats.org/markup-compatibility/2006">
          <mc:Choice xmlns:a14="http://schemas.microsoft.com/office/drawing/2007/7/7/main" xmlns="" Requires="a14">
            <p:sp>
              <p:nvSpPr>
                <p:cNvPr id="5" name="TextBox 4"/>
                <p:cNvSpPr txBox="1"/>
                <p:nvPr/>
              </p:nvSpPr>
              <p:spPr>
                <a:xfrm>
                  <a:off x="3958086" y="5486188"/>
                  <a:ext cx="714380" cy="89896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m:fPr>
                          <m:num>
                            <m:r>
                              <a:rPr lang="x-none" sz="2800" i="1" smtClean="0">
                                <a:latin typeface="Cambria Math"/>
                              </a:rPr>
                              <m:t>1</m:t>
                            </m:r>
                          </m:num>
                          <m:den>
                            <m:r>
                              <a:rPr lang="en-GB" sz="2800" i="1" dirty="0" smtClean="0"/>
                              <m:t>T</m:t>
                            </m:r>
                          </m:den>
                        </m:f>
                      </m:oMath>
                    </m:oMathPara>
                  </a14:m>
                  <a:endParaRPr lang="en-GB" sz="2800" dirty="0"/>
                </a:p>
              </p:txBody>
            </p:sp>
          </mc:Choice>
          <mc:Fallback>
            <p:sp>
              <p:nvSpPr>
                <p:cNvPr id="5" name="TextBox 4"/>
                <p:cNvSpPr txBox="1">
                  <a:spLocks noRot="1" noChangeAspect="1" noMove="1" noResize="1" noEditPoints="1" noAdjustHandles="1" noChangeArrowheads="1" noChangeShapeType="1" noTextEdit="1"/>
                </p:cNvSpPr>
                <p:nvPr/>
              </p:nvSpPr>
              <p:spPr>
                <a:xfrm>
                  <a:off x="3958086" y="5486188"/>
                  <a:ext cx="714380" cy="898964"/>
                </a:xfrm>
                <a:prstGeom prst="rect">
                  <a:avLst/>
                </a:prstGeom>
                <a:blipFill rotWithShape="1">
                  <a:blip r:embed="rId9"/>
                  <a:stretch>
                    <a:fillRect b="-7285"/>
                  </a:stretch>
                </a:blipFill>
              </p:spPr>
              <p:txBody>
                <a:bodyPr/>
                <a:lstStyle/>
                <a:p>
                  <a:r>
                    <a:rPr lang="en-GB">
                      <a:noFill/>
                    </a:rPr>
                    <a:t> </a:t>
                  </a:r>
                </a:p>
              </p:txBody>
            </p:sp>
          </mc:Fallback>
        </mc:AlternateContent>
      </p:grpSp>
      <p:cxnSp>
        <p:nvCxnSpPr>
          <p:cNvPr id="132" name="Straight Arrow Connector 131"/>
          <p:cNvCxnSpPr/>
          <p:nvPr/>
        </p:nvCxnSpPr>
        <p:spPr bwMode="auto">
          <a:xfrm rot="5400000">
            <a:off x="6411081" y="2354829"/>
            <a:ext cx="221886" cy="1588"/>
          </a:xfrm>
          <a:prstGeom prst="straightConnector1">
            <a:avLst/>
          </a:prstGeom>
          <a:solidFill>
            <a:srgbClr val="999999"/>
          </a:solidFill>
          <a:ln w="28575" cap="flat" cmpd="sng" algn="ctr">
            <a:solidFill>
              <a:srgbClr val="C00000"/>
            </a:solidFill>
            <a:prstDash val="solid"/>
            <a:round/>
            <a:headEnd type="none" w="med" len="med"/>
            <a:tailEnd type="arrow"/>
          </a:ln>
          <a:effectLst/>
        </p:spPr>
      </p:cxnSp>
    </p:spTree>
    <p:extLst>
      <p:ext uri="{BB962C8B-B14F-4D97-AF65-F5344CB8AC3E}">
        <p14:creationId xmlns:p14="http://schemas.microsoft.com/office/powerpoint/2010/main" val="25553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p:bldP spid="329" grpId="0"/>
      <p:bldP spid="129" grpId="0"/>
      <p:bldP spid="13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a Forest</a:t>
            </a:r>
          </a:p>
        </p:txBody>
      </p:sp>
      <p:sp>
        <p:nvSpPr>
          <p:cNvPr id="3" name="Content Placeholder 2"/>
          <p:cNvSpPr>
            <a:spLocks noGrp="1"/>
          </p:cNvSpPr>
          <p:nvPr>
            <p:ph idx="1"/>
          </p:nvPr>
        </p:nvSpPr>
        <p:spPr/>
        <p:txBody>
          <a:bodyPr/>
          <a:lstStyle/>
          <a:p>
            <a:r>
              <a:rPr lang="en-GB" sz="2800" dirty="0"/>
              <a:t>Divide training examples into </a:t>
            </a:r>
            <a:r>
              <a:rPr lang="en-GB" sz="2800" dirty="0">
                <a:latin typeface="cmmi10"/>
              </a:rPr>
              <a:t>T</a:t>
            </a:r>
            <a:r>
              <a:rPr lang="en-GB" sz="2800" dirty="0"/>
              <a:t> subsets </a:t>
            </a:r>
            <a:r>
              <a:rPr lang="en-GB" sz="2800" dirty="0">
                <a:latin typeface="cmmi10"/>
              </a:rPr>
              <a:t>I</a:t>
            </a:r>
            <a:r>
              <a:rPr lang="en-GB" sz="2800" baseline="-25000" dirty="0">
                <a:latin typeface="cmmi10"/>
              </a:rPr>
              <a:t>t</a:t>
            </a:r>
            <a:r>
              <a:rPr lang="en-GB" sz="2800" dirty="0"/>
              <a:t> </a:t>
            </a:r>
            <a:r>
              <a:rPr lang="en-GB" sz="2800" dirty="0">
                <a:latin typeface="cmsy10"/>
              </a:rPr>
              <a:t>µ</a:t>
            </a:r>
            <a:r>
              <a:rPr lang="en-GB" sz="2800" dirty="0"/>
              <a:t> </a:t>
            </a:r>
            <a:r>
              <a:rPr lang="en-GB" sz="2800" dirty="0">
                <a:latin typeface="cmmi10"/>
              </a:rPr>
              <a:t>I</a:t>
            </a:r>
            <a:endParaRPr lang="en-GB" baseline="-25000" dirty="0">
              <a:latin typeface="cmmi10"/>
            </a:endParaRPr>
          </a:p>
          <a:p>
            <a:pPr lvl="1"/>
            <a:r>
              <a:rPr lang="en-GB" sz="2500" b="1" dirty="0">
                <a:solidFill>
                  <a:schemeClr val="tx2">
                    <a:lumMod val="75000"/>
                  </a:schemeClr>
                </a:solidFill>
              </a:rPr>
              <a:t>improves generalization</a:t>
            </a:r>
          </a:p>
          <a:p>
            <a:pPr lvl="1"/>
            <a:r>
              <a:rPr lang="en-GB" sz="2500" dirty="0"/>
              <a:t>reduces </a:t>
            </a:r>
            <a:r>
              <a:rPr lang="en-GB" sz="2500" b="1" dirty="0">
                <a:solidFill>
                  <a:schemeClr val="tx2">
                    <a:lumMod val="75000"/>
                  </a:schemeClr>
                </a:solidFill>
              </a:rPr>
              <a:t>memory requirements</a:t>
            </a:r>
            <a:r>
              <a:rPr lang="en-GB" sz="2500" b="1" i="1" dirty="0">
                <a:solidFill>
                  <a:schemeClr val="tx2">
                    <a:lumMod val="75000"/>
                  </a:schemeClr>
                </a:solidFill>
              </a:rPr>
              <a:t> </a:t>
            </a:r>
            <a:r>
              <a:rPr lang="en-GB" sz="2500" dirty="0"/>
              <a:t>&amp; </a:t>
            </a:r>
            <a:r>
              <a:rPr lang="en-GB" sz="2500" b="1" dirty="0">
                <a:solidFill>
                  <a:schemeClr val="tx2">
                    <a:lumMod val="75000"/>
                  </a:schemeClr>
                </a:solidFill>
              </a:rPr>
              <a:t>training time</a:t>
            </a:r>
            <a:endParaRPr lang="en-GB" dirty="0"/>
          </a:p>
          <a:p>
            <a:r>
              <a:rPr lang="en-GB" sz="2800" dirty="0"/>
              <a:t>Train each decision tree </a:t>
            </a:r>
            <a:r>
              <a:rPr lang="en-GB" sz="2800" dirty="0">
                <a:latin typeface="cmmi10"/>
              </a:rPr>
              <a:t>t</a:t>
            </a:r>
            <a:r>
              <a:rPr lang="en-GB" sz="2800" dirty="0"/>
              <a:t> on subset </a:t>
            </a:r>
            <a:r>
              <a:rPr lang="en-GB" sz="2800" dirty="0">
                <a:latin typeface="cmmi10"/>
              </a:rPr>
              <a:t>I</a:t>
            </a:r>
            <a:r>
              <a:rPr lang="en-GB" sz="2800" baseline="-25000" dirty="0">
                <a:latin typeface="cmmi10"/>
              </a:rPr>
              <a:t>t</a:t>
            </a:r>
            <a:endParaRPr lang="en-GB" sz="2800" dirty="0"/>
          </a:p>
          <a:p>
            <a:pPr lvl="1"/>
            <a:r>
              <a:rPr lang="en-GB" sz="2500" dirty="0"/>
              <a:t>same decision tree learning as before</a:t>
            </a:r>
            <a:endParaRPr lang="en-GB" dirty="0"/>
          </a:p>
          <a:p>
            <a:r>
              <a:rPr lang="en-GB" sz="2800" dirty="0">
                <a:solidFill>
                  <a:schemeClr val="tx2">
                    <a:lumMod val="75000"/>
                  </a:schemeClr>
                </a:solidFill>
              </a:rPr>
              <a:t>Multi-core friendly</a:t>
            </a:r>
          </a:p>
          <a:p>
            <a:endParaRPr lang="en-GB" sz="2800" dirty="0">
              <a:solidFill>
                <a:schemeClr val="tx2">
                  <a:lumMod val="75000"/>
                </a:schemeClr>
              </a:solidFill>
            </a:endParaRPr>
          </a:p>
          <a:p>
            <a:endParaRPr lang="en-GB" sz="2800" dirty="0"/>
          </a:p>
          <a:p>
            <a:pPr>
              <a:buNone/>
            </a:pPr>
            <a:endParaRPr lang="en-GB" sz="2800" dirty="0">
              <a:solidFill>
                <a:schemeClr val="tx2">
                  <a:lumMod val="75000"/>
                </a:schemeClr>
              </a:solidFill>
            </a:endParaRPr>
          </a:p>
        </p:txBody>
      </p:sp>
      <p:sp>
        <p:nvSpPr>
          <p:cNvPr id="4" name="TextBox 3"/>
          <p:cNvSpPr txBox="1"/>
          <p:nvPr/>
        </p:nvSpPr>
        <p:spPr>
          <a:xfrm>
            <a:off x="1312643" y="5120041"/>
            <a:ext cx="6643733" cy="1045263"/>
          </a:xfrm>
          <a:prstGeom prst="roundRect">
            <a:avLst>
              <a:gd name="adj" fmla="val 13241"/>
            </a:avLst>
          </a:prstGeom>
          <a:solidFill>
            <a:schemeClr val="bg1"/>
          </a:solidFill>
          <a:ln w="28575">
            <a:solidFill>
              <a:srgbClr val="002060"/>
            </a:solidFill>
          </a:ln>
          <a:effectLst>
            <a:outerShdw blurRad="50800" dist="38100" dir="2700000" algn="tl" rotWithShape="0">
              <a:prstClr val="black">
                <a:alpha val="40000"/>
              </a:prstClr>
            </a:outerShdw>
          </a:effectLst>
        </p:spPr>
        <p:txBody>
          <a:bodyPr wrap="square" lIns="91426" tIns="45714" rIns="91426" bIns="45714" rtlCol="0">
            <a:spAutoFit/>
          </a:bodyPr>
          <a:lstStyle/>
          <a:p>
            <a:pPr marL="182536" indent="-182536">
              <a:buFont typeface="Arial" pitchFamily="34" charset="0"/>
              <a:buChar char="•"/>
            </a:pPr>
            <a:r>
              <a:rPr lang="en-GB" sz="1900" dirty="0">
                <a:solidFill>
                  <a:srgbClr val="002060"/>
                </a:solidFill>
                <a:latin typeface="Calibri" pitchFamily="34" charset="0"/>
              </a:rPr>
              <a:t>Subsets can be chosen at random or hand-picked</a:t>
            </a:r>
          </a:p>
          <a:p>
            <a:pPr marL="182536" indent="-182536">
              <a:buFont typeface="Arial" pitchFamily="34" charset="0"/>
              <a:buChar char="•"/>
            </a:pPr>
            <a:r>
              <a:rPr lang="en-GB" sz="1900" dirty="0">
                <a:solidFill>
                  <a:srgbClr val="002060"/>
                </a:solidFill>
                <a:latin typeface="Calibri" pitchFamily="34" charset="0"/>
              </a:rPr>
              <a:t>Subsets can have overlap (and usually do)</a:t>
            </a:r>
          </a:p>
          <a:p>
            <a:pPr marL="182536" indent="-182536">
              <a:buFont typeface="Arial" pitchFamily="34" charset="0"/>
              <a:buChar char="•"/>
            </a:pPr>
            <a:r>
              <a:rPr lang="en-GB" sz="1900" dirty="0">
                <a:solidFill>
                  <a:srgbClr val="002060"/>
                </a:solidFill>
                <a:latin typeface="Calibri" pitchFamily="34" charset="0"/>
              </a:rPr>
              <a:t>Could also divide the feature pool into subsets</a:t>
            </a:r>
          </a:p>
        </p:txBody>
      </p:sp>
    </p:spTree>
    <p:extLst>
      <p:ext uri="{BB962C8B-B14F-4D97-AF65-F5344CB8AC3E}">
        <p14:creationId xmlns:p14="http://schemas.microsoft.com/office/powerpoint/2010/main" val="17487808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Strengths of Random Forests</a:t>
            </a:r>
          </a:p>
        </p:txBody>
      </p:sp>
      <p:sp>
        <p:nvSpPr>
          <p:cNvPr id="3" name="Content Placeholder 2"/>
          <p:cNvSpPr>
            <a:spLocks noGrp="1"/>
          </p:cNvSpPr>
          <p:nvPr>
            <p:ph idx="1"/>
          </p:nvPr>
        </p:nvSpPr>
        <p:spPr/>
        <p:txBody>
          <a:bodyPr>
            <a:normAutofit lnSpcReduction="10000"/>
          </a:bodyPr>
          <a:lstStyle/>
          <a:p>
            <a:r>
              <a:rPr lang="en-US" dirty="0"/>
              <a:t>Based on Decision Trees</a:t>
            </a:r>
          </a:p>
          <a:p>
            <a:pPr lvl="1"/>
            <a:r>
              <a:rPr lang="en-US" dirty="0">
                <a:solidFill>
                  <a:srgbClr val="FF0000"/>
                </a:solidFill>
              </a:rPr>
              <a:t>[</a:t>
            </a:r>
            <a:r>
              <a:rPr lang="en-US" dirty="0" err="1">
                <a:solidFill>
                  <a:srgbClr val="FF0000"/>
                </a:solidFill>
              </a:rPr>
              <a:t>Explainability</a:t>
            </a:r>
            <a:r>
              <a:rPr lang="en-US" dirty="0">
                <a:solidFill>
                  <a:srgbClr val="FF0000"/>
                </a:solidFill>
              </a:rPr>
              <a:t> of classification results]</a:t>
            </a:r>
          </a:p>
          <a:p>
            <a:pPr lvl="1"/>
            <a:r>
              <a:rPr lang="en-US" dirty="0"/>
              <a:t>Extremely fast: Test attribute values one at a time</a:t>
            </a:r>
          </a:p>
          <a:p>
            <a:r>
              <a:rPr lang="en-US" dirty="0"/>
              <a:t>Randomized training</a:t>
            </a:r>
          </a:p>
          <a:p>
            <a:pPr lvl="1"/>
            <a:r>
              <a:rPr lang="en-US" dirty="0"/>
              <a:t>Built in feature selection</a:t>
            </a:r>
          </a:p>
          <a:p>
            <a:pPr lvl="1"/>
            <a:r>
              <a:rPr lang="en-US" dirty="0"/>
              <a:t>Can handle very large datasets</a:t>
            </a:r>
          </a:p>
          <a:p>
            <a:r>
              <a:rPr lang="en-US" dirty="0"/>
              <a:t>Bagging (collecting results from multiple decision trees)</a:t>
            </a:r>
          </a:p>
          <a:p>
            <a:pPr lvl="1"/>
            <a:r>
              <a:rPr lang="en-US" dirty="0"/>
              <a:t>Built in regularization</a:t>
            </a:r>
          </a:p>
          <a:p>
            <a:pPr lvl="1"/>
            <a:endParaRPr lang="en-US" dirty="0"/>
          </a:p>
          <a:p>
            <a:r>
              <a:rPr lang="en-US" dirty="0">
                <a:solidFill>
                  <a:srgbClr val="7030A0"/>
                </a:solidFill>
              </a:rPr>
              <a:t>Favorite classifier for real-time applications</a:t>
            </a:r>
          </a:p>
          <a:p>
            <a:pPr marL="0" indent="0">
              <a:buNone/>
            </a:pPr>
            <a:endParaRPr lang="en-US" dirty="0"/>
          </a:p>
        </p:txBody>
      </p:sp>
    </p:spTree>
    <p:extLst>
      <p:ext uri="{BB962C8B-B14F-4D97-AF65-F5344CB8AC3E}">
        <p14:creationId xmlns:p14="http://schemas.microsoft.com/office/powerpoint/2010/main" val="41262867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2-D Contingency Table</a:t>
            </a:r>
          </a:p>
        </p:txBody>
      </p:sp>
      <p:sp>
        <p:nvSpPr>
          <p:cNvPr id="10" name="Content Placeholder 9"/>
          <p:cNvSpPr>
            <a:spLocks noGrp="1"/>
          </p:cNvSpPr>
          <p:nvPr>
            <p:ph sz="half" idx="1"/>
          </p:nvPr>
        </p:nvSpPr>
        <p:spPr>
          <a:xfrm>
            <a:off x="457200" y="2177409"/>
            <a:ext cx="4038601" cy="3483839"/>
          </a:xfrm>
        </p:spPr>
        <p:txBody>
          <a:bodyPr/>
          <a:lstStyle/>
          <a:p>
            <a:r>
              <a:rPr lang="en-US" dirty="0"/>
              <a:t>For each pair of values for attributes (no. of cylinders, mpg), we can see how many records match</a:t>
            </a:r>
          </a:p>
          <a:p>
            <a:endParaRPr lang="en-US" dirty="0"/>
          </a:p>
        </p:txBody>
      </p:sp>
      <p:graphicFrame>
        <p:nvGraphicFramePr>
          <p:cNvPr id="12" name="Content Placeholder 11"/>
          <p:cNvGraphicFramePr>
            <a:graphicFrameLocks noGrp="1"/>
          </p:cNvGraphicFramePr>
          <p:nvPr>
            <p:ph sz="half" idx="2"/>
            <p:extLst>
              <p:ext uri="{D42A27DB-BD31-4B8C-83A1-F6EECF244321}">
                <p14:modId xmlns:p14="http://schemas.microsoft.com/office/powerpoint/2010/main" val="1881920844"/>
              </p:ext>
            </p:extLst>
          </p:nvPr>
        </p:nvGraphicFramePr>
        <p:xfrm>
          <a:off x="4648201" y="2199507"/>
          <a:ext cx="4038600" cy="3749773"/>
        </p:xfrm>
        <a:graphic>
          <a:graphicData uri="http://schemas.openxmlformats.org/drawingml/2006/table">
            <a:tbl>
              <a:tblPr firstRow="1" bandRow="1">
                <a:tableStyleId>{5C22544A-7EE6-4342-B048-85BDC9FD1C3A}</a:tableStyleId>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tblGrid>
              <a:tr h="640081">
                <a:tc>
                  <a:txBody>
                    <a:bodyPr/>
                    <a:lstStyle/>
                    <a:p>
                      <a:pPr algn="ctr"/>
                      <a:r>
                        <a:rPr lang="en-US" sz="1700" dirty="0"/>
                        <a:t>No. of Cylinders</a:t>
                      </a:r>
                    </a:p>
                  </a:txBody>
                  <a:tcPr/>
                </a:tc>
                <a:tc>
                  <a:txBody>
                    <a:bodyPr/>
                    <a:lstStyle/>
                    <a:p>
                      <a:pPr algn="ctr"/>
                      <a:r>
                        <a:rPr lang="en-US" sz="1700" dirty="0"/>
                        <a:t>MPG</a:t>
                      </a:r>
                      <a:br>
                        <a:rPr lang="en-US" sz="1700" dirty="0"/>
                      </a:br>
                      <a:r>
                        <a:rPr lang="en-US" sz="1700" dirty="0"/>
                        <a:t>good</a:t>
                      </a:r>
                    </a:p>
                  </a:txBody>
                  <a:tcPr/>
                </a:tc>
                <a:tc>
                  <a:txBody>
                    <a:bodyPr/>
                    <a:lstStyle/>
                    <a:p>
                      <a:pPr algn="ctr"/>
                      <a:r>
                        <a:rPr lang="en-US" sz="1700" dirty="0"/>
                        <a:t>MPG</a:t>
                      </a:r>
                      <a:br>
                        <a:rPr lang="en-US" sz="1700" dirty="0"/>
                      </a:br>
                      <a:r>
                        <a:rPr lang="en-US" sz="1700" dirty="0"/>
                        <a:t>bad</a:t>
                      </a:r>
                    </a:p>
                  </a:txBody>
                  <a:tcPr/>
                </a:tc>
                <a:extLst>
                  <a:ext uri="{0D108BD9-81ED-4DB2-BD59-A6C34878D82A}">
                    <a16:rowId xmlns:a16="http://schemas.microsoft.com/office/drawing/2014/main" val="10000"/>
                  </a:ext>
                </a:extLst>
              </a:tr>
              <a:tr h="518282">
                <a:tc>
                  <a:txBody>
                    <a:bodyPr/>
                    <a:lstStyle/>
                    <a:p>
                      <a:pPr algn="r"/>
                      <a:r>
                        <a:rPr lang="en-US" sz="1700" dirty="0"/>
                        <a:t>3</a:t>
                      </a:r>
                    </a:p>
                  </a:txBody>
                  <a:tcPr/>
                </a:tc>
                <a:tc>
                  <a:txBody>
                    <a:bodyPr/>
                    <a:lstStyle/>
                    <a:p>
                      <a:pPr algn="r"/>
                      <a:r>
                        <a:rPr lang="en-US" sz="1700" dirty="0">
                          <a:solidFill>
                            <a:srgbClr val="FF0000"/>
                          </a:solidFill>
                        </a:rPr>
                        <a:t>0</a:t>
                      </a:r>
                    </a:p>
                  </a:txBody>
                  <a:tcPr/>
                </a:tc>
                <a:tc>
                  <a:txBody>
                    <a:bodyPr/>
                    <a:lstStyle/>
                    <a:p>
                      <a:pPr algn="r"/>
                      <a:r>
                        <a:rPr lang="en-US" sz="1700" dirty="0">
                          <a:solidFill>
                            <a:srgbClr val="0000FF"/>
                          </a:solidFill>
                        </a:rPr>
                        <a:t>0</a:t>
                      </a:r>
                    </a:p>
                  </a:txBody>
                  <a:tcPr/>
                </a:tc>
                <a:extLst>
                  <a:ext uri="{0D108BD9-81ED-4DB2-BD59-A6C34878D82A}">
                    <a16:rowId xmlns:a16="http://schemas.microsoft.com/office/drawing/2014/main" val="10001"/>
                  </a:ext>
                </a:extLst>
              </a:tr>
              <a:tr h="518282">
                <a:tc>
                  <a:txBody>
                    <a:bodyPr/>
                    <a:lstStyle/>
                    <a:p>
                      <a:pPr algn="r"/>
                      <a:r>
                        <a:rPr lang="en-US" sz="1700" dirty="0"/>
                        <a:t>4</a:t>
                      </a:r>
                    </a:p>
                  </a:txBody>
                  <a:tcPr/>
                </a:tc>
                <a:tc>
                  <a:txBody>
                    <a:bodyPr/>
                    <a:lstStyle/>
                    <a:p>
                      <a:pPr algn="r"/>
                      <a:r>
                        <a:rPr lang="en-US" sz="1700" dirty="0">
                          <a:solidFill>
                            <a:srgbClr val="FF0000"/>
                          </a:solidFill>
                        </a:rPr>
                        <a:t>17</a:t>
                      </a:r>
                    </a:p>
                  </a:txBody>
                  <a:tcPr/>
                </a:tc>
                <a:tc>
                  <a:txBody>
                    <a:bodyPr/>
                    <a:lstStyle/>
                    <a:p>
                      <a:pPr algn="r"/>
                      <a:r>
                        <a:rPr lang="en-US" sz="1700" dirty="0">
                          <a:solidFill>
                            <a:srgbClr val="0000FF"/>
                          </a:solidFill>
                        </a:rPr>
                        <a:t>4</a:t>
                      </a:r>
                    </a:p>
                  </a:txBody>
                  <a:tcPr/>
                </a:tc>
                <a:extLst>
                  <a:ext uri="{0D108BD9-81ED-4DB2-BD59-A6C34878D82A}">
                    <a16:rowId xmlns:a16="http://schemas.microsoft.com/office/drawing/2014/main" val="10002"/>
                  </a:ext>
                </a:extLst>
              </a:tr>
              <a:tr h="518282">
                <a:tc>
                  <a:txBody>
                    <a:bodyPr/>
                    <a:lstStyle/>
                    <a:p>
                      <a:pPr algn="r"/>
                      <a:r>
                        <a:rPr lang="en-US" sz="1700" dirty="0"/>
                        <a:t>5</a:t>
                      </a:r>
                    </a:p>
                  </a:txBody>
                  <a:tcPr/>
                </a:tc>
                <a:tc>
                  <a:txBody>
                    <a:bodyPr/>
                    <a:lstStyle/>
                    <a:p>
                      <a:pPr algn="r"/>
                      <a:r>
                        <a:rPr lang="en-US" sz="1700" dirty="0">
                          <a:solidFill>
                            <a:srgbClr val="FF0000"/>
                          </a:solidFill>
                        </a:rPr>
                        <a:t>0</a:t>
                      </a:r>
                    </a:p>
                  </a:txBody>
                  <a:tcPr/>
                </a:tc>
                <a:tc>
                  <a:txBody>
                    <a:bodyPr/>
                    <a:lstStyle/>
                    <a:p>
                      <a:pPr algn="r"/>
                      <a:r>
                        <a:rPr lang="en-US" sz="1700" dirty="0">
                          <a:solidFill>
                            <a:srgbClr val="0000FF"/>
                          </a:solidFill>
                        </a:rPr>
                        <a:t>1</a:t>
                      </a:r>
                    </a:p>
                  </a:txBody>
                  <a:tcPr/>
                </a:tc>
                <a:extLst>
                  <a:ext uri="{0D108BD9-81ED-4DB2-BD59-A6C34878D82A}">
                    <a16:rowId xmlns:a16="http://schemas.microsoft.com/office/drawing/2014/main" val="10003"/>
                  </a:ext>
                </a:extLst>
              </a:tr>
              <a:tr h="518282">
                <a:tc>
                  <a:txBody>
                    <a:bodyPr/>
                    <a:lstStyle/>
                    <a:p>
                      <a:pPr algn="r"/>
                      <a:r>
                        <a:rPr lang="en-US" sz="1700" dirty="0"/>
                        <a:t>6</a:t>
                      </a:r>
                    </a:p>
                  </a:txBody>
                  <a:tcPr/>
                </a:tc>
                <a:tc>
                  <a:txBody>
                    <a:bodyPr/>
                    <a:lstStyle/>
                    <a:p>
                      <a:pPr algn="r"/>
                      <a:r>
                        <a:rPr lang="en-US" sz="1700" dirty="0">
                          <a:solidFill>
                            <a:srgbClr val="FF0000"/>
                          </a:solidFill>
                        </a:rPr>
                        <a:t>0</a:t>
                      </a:r>
                    </a:p>
                  </a:txBody>
                  <a:tcPr/>
                </a:tc>
                <a:tc>
                  <a:txBody>
                    <a:bodyPr/>
                    <a:lstStyle/>
                    <a:p>
                      <a:pPr algn="r"/>
                      <a:r>
                        <a:rPr lang="en-US" sz="1700" dirty="0">
                          <a:solidFill>
                            <a:srgbClr val="0000FF"/>
                          </a:solidFill>
                        </a:rPr>
                        <a:t>8</a:t>
                      </a:r>
                    </a:p>
                  </a:txBody>
                  <a:tcPr/>
                </a:tc>
                <a:extLst>
                  <a:ext uri="{0D108BD9-81ED-4DB2-BD59-A6C34878D82A}">
                    <a16:rowId xmlns:a16="http://schemas.microsoft.com/office/drawing/2014/main" val="10004"/>
                  </a:ext>
                </a:extLst>
              </a:tr>
              <a:tr h="518282">
                <a:tc>
                  <a:txBody>
                    <a:bodyPr/>
                    <a:lstStyle/>
                    <a:p>
                      <a:pPr algn="r"/>
                      <a:r>
                        <a:rPr lang="en-US" sz="1700" dirty="0"/>
                        <a:t>7</a:t>
                      </a:r>
                    </a:p>
                  </a:txBody>
                  <a:tcPr/>
                </a:tc>
                <a:tc>
                  <a:txBody>
                    <a:bodyPr/>
                    <a:lstStyle/>
                    <a:p>
                      <a:pPr algn="r"/>
                      <a:r>
                        <a:rPr lang="en-US" sz="1700" dirty="0">
                          <a:solidFill>
                            <a:srgbClr val="FF0000"/>
                          </a:solidFill>
                        </a:rPr>
                        <a:t>0</a:t>
                      </a:r>
                    </a:p>
                  </a:txBody>
                  <a:tcPr/>
                </a:tc>
                <a:tc>
                  <a:txBody>
                    <a:bodyPr/>
                    <a:lstStyle/>
                    <a:p>
                      <a:pPr algn="r"/>
                      <a:r>
                        <a:rPr lang="en-US" sz="1700" dirty="0">
                          <a:solidFill>
                            <a:srgbClr val="0000FF"/>
                          </a:solidFill>
                        </a:rPr>
                        <a:t>0</a:t>
                      </a:r>
                    </a:p>
                  </a:txBody>
                  <a:tcPr/>
                </a:tc>
                <a:extLst>
                  <a:ext uri="{0D108BD9-81ED-4DB2-BD59-A6C34878D82A}">
                    <a16:rowId xmlns:a16="http://schemas.microsoft.com/office/drawing/2014/main" val="10005"/>
                  </a:ext>
                </a:extLst>
              </a:tr>
              <a:tr h="518282">
                <a:tc>
                  <a:txBody>
                    <a:bodyPr/>
                    <a:lstStyle/>
                    <a:p>
                      <a:pPr algn="r"/>
                      <a:r>
                        <a:rPr lang="en-US" sz="1700" dirty="0"/>
                        <a:t>8</a:t>
                      </a:r>
                    </a:p>
                  </a:txBody>
                  <a:tcPr/>
                </a:tc>
                <a:tc>
                  <a:txBody>
                    <a:bodyPr/>
                    <a:lstStyle/>
                    <a:p>
                      <a:pPr algn="r"/>
                      <a:r>
                        <a:rPr lang="en-US" sz="1700" dirty="0">
                          <a:solidFill>
                            <a:srgbClr val="FF0000"/>
                          </a:solidFill>
                        </a:rPr>
                        <a:t>1</a:t>
                      </a:r>
                    </a:p>
                  </a:txBody>
                  <a:tcPr/>
                </a:tc>
                <a:tc>
                  <a:txBody>
                    <a:bodyPr/>
                    <a:lstStyle/>
                    <a:p>
                      <a:pPr algn="r"/>
                      <a:r>
                        <a:rPr lang="en-US" sz="1700" dirty="0">
                          <a:solidFill>
                            <a:srgbClr val="0000FF"/>
                          </a:solidFill>
                        </a:rPr>
                        <a:t>9</a:t>
                      </a:r>
                    </a:p>
                  </a:txBody>
                  <a:tcPr/>
                </a:tc>
                <a:extLst>
                  <a:ext uri="{0D108BD9-81ED-4DB2-BD59-A6C34878D82A}">
                    <a16:rowId xmlns:a16="http://schemas.microsoft.com/office/drawing/2014/main" val="10006"/>
                  </a:ext>
                </a:extLst>
              </a:tr>
            </a:tbl>
          </a:graphicData>
        </a:graphic>
      </p:graphicFrame>
      <p:sp>
        <p:nvSpPr>
          <p:cNvPr id="3" name="Date Placeholder 2"/>
          <p:cNvSpPr>
            <a:spLocks noGrp="1"/>
          </p:cNvSpPr>
          <p:nvPr>
            <p:ph type="dt" sz="half" idx="10"/>
          </p:nvPr>
        </p:nvSpPr>
        <p:spPr/>
        <p:txBody>
          <a:bodyPr/>
          <a:lstStyle/>
          <a:p>
            <a:fld id="{7F97EA09-79E3-4903-8AF6-EE440E127234}" type="datetime1">
              <a:rPr lang="en-US" smtClean="0"/>
              <a:t>8/5/2024</a:t>
            </a:fld>
            <a:endParaRPr lang="en-US"/>
          </a:p>
        </p:txBody>
      </p:sp>
      <p:sp>
        <p:nvSpPr>
          <p:cNvPr id="4" name="Footer Placeholder 3"/>
          <p:cNvSpPr>
            <a:spLocks noGrp="1"/>
          </p:cNvSpPr>
          <p:nvPr>
            <p:ph type="ftr" sz="quarter" idx="11"/>
          </p:nvPr>
        </p:nvSpPr>
        <p:spPr/>
        <p:txBody>
          <a:bodyPr/>
          <a:lstStyle/>
          <a:p>
            <a:r>
              <a:rPr lang="de-DE"/>
              <a:t>Shafait: AI &amp; Machine Learning</a:t>
            </a:r>
          </a:p>
        </p:txBody>
      </p:sp>
      <p:sp>
        <p:nvSpPr>
          <p:cNvPr id="5" name="Slide Number Placeholder 4"/>
          <p:cNvSpPr>
            <a:spLocks noGrp="1"/>
          </p:cNvSpPr>
          <p:nvPr>
            <p:ph type="sldNum" sz="quarter" idx="12"/>
          </p:nvPr>
        </p:nvSpPr>
        <p:spPr/>
        <p:txBody>
          <a:bodyPr/>
          <a:lstStyle/>
          <a:p>
            <a:fld id="{E9F01FFC-0287-7E41-9708-A427EB01488A}" type="slidenum">
              <a:rPr lang="de-DE" smtClean="0"/>
              <a:pPr/>
              <a:t>4</a:t>
            </a:fld>
            <a:endParaRPr lang="de-DE"/>
          </a:p>
        </p:txBody>
      </p:sp>
    </p:spTree>
    <p:extLst>
      <p:ext uri="{BB962C8B-B14F-4D97-AF65-F5344CB8AC3E}">
        <p14:creationId xmlns:p14="http://schemas.microsoft.com/office/powerpoint/2010/main" val="2955797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2-D Contingency Table</a:t>
            </a:r>
          </a:p>
        </p:txBody>
      </p:sp>
      <p:sp>
        <p:nvSpPr>
          <p:cNvPr id="10" name="Content Placeholder 9"/>
          <p:cNvSpPr>
            <a:spLocks noGrp="1"/>
          </p:cNvSpPr>
          <p:nvPr>
            <p:ph idx="1"/>
          </p:nvPr>
        </p:nvSpPr>
        <p:spPr/>
        <p:txBody>
          <a:bodyPr/>
          <a:lstStyle/>
          <a:p>
            <a:r>
              <a:rPr lang="en-US" dirty="0"/>
              <a:t>Easier to appreciate graphically</a:t>
            </a:r>
          </a:p>
          <a:p>
            <a:r>
              <a:rPr lang="en-US" dirty="0" smtClean="0"/>
              <a:t>Easier </a:t>
            </a:r>
            <a:r>
              <a:rPr lang="en-US" dirty="0"/>
              <a:t>to see patterns if we stretch out the histogram bars</a:t>
            </a:r>
          </a:p>
          <a:p>
            <a:endParaRPr lang="en-US" dirty="0"/>
          </a:p>
        </p:txBody>
      </p:sp>
      <p:sp>
        <p:nvSpPr>
          <p:cNvPr id="3" name="Date Placeholder 2"/>
          <p:cNvSpPr>
            <a:spLocks noGrp="1"/>
          </p:cNvSpPr>
          <p:nvPr>
            <p:ph type="dt" sz="half" idx="2"/>
          </p:nvPr>
        </p:nvSpPr>
        <p:spPr/>
        <p:txBody>
          <a:bodyPr/>
          <a:lstStyle/>
          <a:p>
            <a:fld id="{BDF65BA8-A11D-4E36-84DF-0773D7B858E0}" type="datetime1">
              <a:rPr lang="en-US" smtClean="0"/>
              <a:t>8/5/2024</a:t>
            </a:fld>
            <a:endParaRPr lang="en-AU" dirty="0"/>
          </a:p>
        </p:txBody>
      </p:sp>
      <p:sp>
        <p:nvSpPr>
          <p:cNvPr id="4" name="Footer Placeholder 3"/>
          <p:cNvSpPr>
            <a:spLocks noGrp="1"/>
          </p:cNvSpPr>
          <p:nvPr>
            <p:ph type="ftr" sz="quarter" idx="11"/>
          </p:nvPr>
        </p:nvSpPr>
        <p:spPr/>
        <p:txBody>
          <a:bodyPr/>
          <a:lstStyle/>
          <a:p>
            <a:r>
              <a:rPr lang="en-US"/>
              <a:t>Shafait: AI &amp; Machine Learning</a:t>
            </a:r>
            <a:endParaRPr lang="en-AU" dirty="0"/>
          </a:p>
        </p:txBody>
      </p:sp>
      <p:sp>
        <p:nvSpPr>
          <p:cNvPr id="5" name="Slide Number Placeholder 4"/>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5</a:t>
            </a:fld>
            <a:endParaRPr lang="en-AU" dirty="0">
              <a:cs typeface="Times New Roman" pitchFamily="18" charset="0"/>
            </a:endParaRPr>
          </a:p>
        </p:txBody>
      </p:sp>
      <p:pic>
        <p:nvPicPr>
          <p:cNvPr id="9" name="Picture 8"/>
          <p:cNvPicPr>
            <a:picLocks noChangeAspect="1"/>
          </p:cNvPicPr>
          <p:nvPr/>
        </p:nvPicPr>
        <p:blipFill>
          <a:blip r:embed="rId2"/>
          <a:stretch>
            <a:fillRect/>
          </a:stretch>
        </p:blipFill>
        <p:spPr>
          <a:xfrm>
            <a:off x="4932040" y="3414861"/>
            <a:ext cx="4124325" cy="3038475"/>
          </a:xfrm>
          <a:prstGeom prst="rect">
            <a:avLst/>
          </a:prstGeom>
        </p:spPr>
      </p:pic>
      <p:pic>
        <p:nvPicPr>
          <p:cNvPr id="11" name="Picture 10"/>
          <p:cNvPicPr>
            <a:picLocks noChangeAspect="1"/>
          </p:cNvPicPr>
          <p:nvPr/>
        </p:nvPicPr>
        <p:blipFill>
          <a:blip r:embed="rId3"/>
          <a:stretch>
            <a:fillRect/>
          </a:stretch>
        </p:blipFill>
        <p:spPr>
          <a:xfrm>
            <a:off x="435750" y="3345669"/>
            <a:ext cx="4010025" cy="3009900"/>
          </a:xfrm>
          <a:prstGeom prst="rect">
            <a:avLst/>
          </a:prstGeom>
        </p:spPr>
      </p:pic>
    </p:spTree>
    <p:extLst>
      <p:ext uri="{BB962C8B-B14F-4D97-AF65-F5344CB8AC3E}">
        <p14:creationId xmlns:p14="http://schemas.microsoft.com/office/powerpoint/2010/main" val="244435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Contingency Tables?</a:t>
            </a:r>
          </a:p>
        </p:txBody>
      </p:sp>
      <p:sp>
        <p:nvSpPr>
          <p:cNvPr id="3" name="Content Placeholder 2"/>
          <p:cNvSpPr>
            <a:spLocks noGrp="1"/>
          </p:cNvSpPr>
          <p:nvPr>
            <p:ph idx="1"/>
          </p:nvPr>
        </p:nvSpPr>
        <p:spPr>
          <a:xfrm>
            <a:off x="457199" y="2008584"/>
            <a:ext cx="8363273" cy="4228728"/>
          </a:xfrm>
        </p:spPr>
        <p:txBody>
          <a:bodyPr/>
          <a:lstStyle/>
          <a:p>
            <a:r>
              <a:rPr lang="en-US" dirty="0"/>
              <a:t>With 7 attributes, how many 1-D contingency tables are there?</a:t>
            </a:r>
            <a:endParaRPr lang="en-US" b="1" dirty="0">
              <a:solidFill>
                <a:srgbClr val="A53926"/>
              </a:solidFill>
            </a:endParaRPr>
          </a:p>
          <a:p>
            <a:r>
              <a:rPr lang="en-US" dirty="0"/>
              <a:t>How many 2-D contingency tables? </a:t>
            </a:r>
            <a:br>
              <a:rPr lang="en-US" dirty="0"/>
            </a:br>
            <a:endParaRPr lang="en-US" b="1" dirty="0">
              <a:solidFill>
                <a:srgbClr val="A53926"/>
              </a:solidFill>
            </a:endParaRPr>
          </a:p>
          <a:p>
            <a:r>
              <a:rPr lang="en-US" dirty="0"/>
              <a:t>How many 3-D contingency tables?           </a:t>
            </a:r>
            <a:br>
              <a:rPr lang="en-US" dirty="0"/>
            </a:br>
            <a:r>
              <a:rPr lang="en-US" dirty="0"/>
              <a:t>  </a:t>
            </a:r>
          </a:p>
          <a:p>
            <a:r>
              <a:rPr lang="en-US" dirty="0"/>
              <a:t>With 100 attributes how many 3-D contingency tables are there?  </a:t>
            </a:r>
            <a:endParaRPr lang="en-US" dirty="0">
              <a:solidFill>
                <a:srgbClr val="A53926"/>
              </a:solidFill>
            </a:endParaRPr>
          </a:p>
        </p:txBody>
      </p:sp>
      <p:sp>
        <p:nvSpPr>
          <p:cNvPr id="4" name="Date Placeholder 3"/>
          <p:cNvSpPr>
            <a:spLocks noGrp="1"/>
          </p:cNvSpPr>
          <p:nvPr>
            <p:ph type="dt" sz="half" idx="2"/>
          </p:nvPr>
        </p:nvSpPr>
        <p:spPr/>
        <p:txBody>
          <a:bodyPr/>
          <a:lstStyle/>
          <a:p>
            <a:fld id="{32536122-C256-496A-A670-BC94C6AA9FA9}" type="datetime1">
              <a:rPr lang="en-US" smtClean="0"/>
              <a:t>8/5/2024</a:t>
            </a:fld>
            <a:endParaRPr lang="en-AU" dirty="0"/>
          </a:p>
        </p:txBody>
      </p:sp>
      <p:sp>
        <p:nvSpPr>
          <p:cNvPr id="5" name="Footer Placeholder 4"/>
          <p:cNvSpPr>
            <a:spLocks noGrp="1"/>
          </p:cNvSpPr>
          <p:nvPr>
            <p:ph type="ftr" sz="quarter" idx="11"/>
          </p:nvPr>
        </p:nvSpPr>
        <p:spPr/>
        <p:txBody>
          <a:bodyPr/>
          <a:lstStyle/>
          <a:p>
            <a:r>
              <a:rPr lang="en-US"/>
              <a:t>Shafait: AI &amp; Machine Learning</a:t>
            </a:r>
            <a:endParaRPr lang="en-AU" dirty="0"/>
          </a:p>
        </p:txBody>
      </p:sp>
      <p:sp>
        <p:nvSpPr>
          <p:cNvPr id="6" name="Slide Number Placeholder 5"/>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6</a:t>
            </a:fld>
            <a:endParaRPr lang="en-AU" dirty="0">
              <a:cs typeface="Times New Roman" pitchFamily="18" charset="0"/>
            </a:endParaRPr>
          </a:p>
        </p:txBody>
      </p:sp>
    </p:spTree>
    <p:extLst>
      <p:ext uri="{BB962C8B-B14F-4D97-AF65-F5344CB8AC3E}">
        <p14:creationId xmlns:p14="http://schemas.microsoft.com/office/powerpoint/2010/main" val="16473463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Contingency Tables?</a:t>
            </a:r>
          </a:p>
        </p:txBody>
      </p:sp>
      <p:sp>
        <p:nvSpPr>
          <p:cNvPr id="3" name="Content Placeholder 2"/>
          <p:cNvSpPr>
            <a:spLocks noGrp="1"/>
          </p:cNvSpPr>
          <p:nvPr>
            <p:ph idx="1"/>
          </p:nvPr>
        </p:nvSpPr>
        <p:spPr>
          <a:xfrm>
            <a:off x="457199" y="2008584"/>
            <a:ext cx="8363273" cy="4228728"/>
          </a:xfrm>
        </p:spPr>
        <p:txBody>
          <a:bodyPr/>
          <a:lstStyle/>
          <a:p>
            <a:r>
              <a:rPr lang="en-US" dirty="0"/>
              <a:t>With 7 attributes, how many 1-D contingency tables are there? </a:t>
            </a:r>
            <a:r>
              <a:rPr lang="en-US" b="1" dirty="0">
                <a:solidFill>
                  <a:srgbClr val="A53926"/>
                </a:solidFill>
              </a:rPr>
              <a:t>7</a:t>
            </a:r>
          </a:p>
          <a:p>
            <a:r>
              <a:rPr lang="en-US" dirty="0"/>
              <a:t>How many 2-D contingency tables? </a:t>
            </a:r>
            <a:br>
              <a:rPr lang="en-US" dirty="0"/>
            </a:br>
            <a:r>
              <a:rPr lang="en-US" b="1" dirty="0">
                <a:solidFill>
                  <a:srgbClr val="A53926"/>
                </a:solidFill>
              </a:rPr>
              <a:t>7-choose-2 = 7*6/2 = 21</a:t>
            </a:r>
          </a:p>
          <a:p>
            <a:r>
              <a:rPr lang="en-US" dirty="0"/>
              <a:t>How many 3-D contingency tables? </a:t>
            </a:r>
            <a:r>
              <a:rPr lang="en-US" b="1" dirty="0">
                <a:solidFill>
                  <a:srgbClr val="A53926"/>
                </a:solidFill>
              </a:rPr>
              <a:t>35</a:t>
            </a:r>
            <a:r>
              <a:rPr lang="en-US" dirty="0"/>
              <a:t>           </a:t>
            </a:r>
            <a:br>
              <a:rPr lang="en-US" dirty="0"/>
            </a:br>
            <a:r>
              <a:rPr lang="en-US" dirty="0"/>
              <a:t>  </a:t>
            </a:r>
          </a:p>
          <a:p>
            <a:r>
              <a:rPr lang="en-US" dirty="0"/>
              <a:t>With 100 attributes how many 3-D contingency tables are there?  </a:t>
            </a:r>
            <a:r>
              <a:rPr lang="en-US" b="1" dirty="0">
                <a:solidFill>
                  <a:srgbClr val="A53926"/>
                </a:solidFill>
              </a:rPr>
              <a:t>161,700</a:t>
            </a:r>
            <a:endParaRPr lang="en-US" dirty="0">
              <a:solidFill>
                <a:srgbClr val="A53926"/>
              </a:solidFill>
            </a:endParaRPr>
          </a:p>
          <a:p>
            <a:r>
              <a:rPr lang="en-US" dirty="0"/>
              <a:t>Which patterns are interesting?</a:t>
            </a:r>
          </a:p>
          <a:p>
            <a:pPr lvl="1"/>
            <a:r>
              <a:rPr lang="en-US" dirty="0"/>
              <a:t>Data mining!</a:t>
            </a:r>
          </a:p>
        </p:txBody>
      </p:sp>
      <p:sp>
        <p:nvSpPr>
          <p:cNvPr id="4" name="Date Placeholder 3"/>
          <p:cNvSpPr>
            <a:spLocks noGrp="1"/>
          </p:cNvSpPr>
          <p:nvPr>
            <p:ph type="dt" sz="half" idx="2"/>
          </p:nvPr>
        </p:nvSpPr>
        <p:spPr/>
        <p:txBody>
          <a:bodyPr/>
          <a:lstStyle/>
          <a:p>
            <a:fld id="{A8F8220B-2230-4672-84C5-A5FACFA02714}" type="datetime1">
              <a:rPr lang="en-US" smtClean="0"/>
              <a:t>8/5/2024</a:t>
            </a:fld>
            <a:endParaRPr lang="en-AU" dirty="0"/>
          </a:p>
        </p:txBody>
      </p:sp>
      <p:sp>
        <p:nvSpPr>
          <p:cNvPr id="5" name="Footer Placeholder 4"/>
          <p:cNvSpPr>
            <a:spLocks noGrp="1"/>
          </p:cNvSpPr>
          <p:nvPr>
            <p:ph type="ftr" sz="quarter" idx="11"/>
          </p:nvPr>
        </p:nvSpPr>
        <p:spPr/>
        <p:txBody>
          <a:bodyPr/>
          <a:lstStyle/>
          <a:p>
            <a:r>
              <a:rPr lang="en-US"/>
              <a:t>Shafait: AI &amp; Machine Learning</a:t>
            </a:r>
            <a:endParaRPr lang="en-AU" dirty="0"/>
          </a:p>
        </p:txBody>
      </p:sp>
      <p:sp>
        <p:nvSpPr>
          <p:cNvPr id="6" name="Slide Number Placeholder 5"/>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7</a:t>
            </a:fld>
            <a:endParaRPr lang="en-AU" dirty="0">
              <a:cs typeface="Times New Roman" pitchFamily="18" charset="0"/>
            </a:endParaRPr>
          </a:p>
        </p:txBody>
      </p:sp>
    </p:spTree>
    <p:extLst>
      <p:ext uri="{BB962C8B-B14F-4D97-AF65-F5344CB8AC3E}">
        <p14:creationId xmlns:p14="http://schemas.microsoft.com/office/powerpoint/2010/main" val="112428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866" name="Picture 1026"/>
          <p:cNvPicPr>
            <a:picLocks noChangeAspect="1" noChangeArrowheads="1"/>
          </p:cNvPicPr>
          <p:nvPr/>
        </p:nvPicPr>
        <p:blipFill>
          <a:blip r:embed="rId3">
            <a:lum bright="70000"/>
            <a:grayscl/>
          </a:blip>
          <a:srcRect/>
          <a:stretch>
            <a:fillRect/>
          </a:stretch>
        </p:blipFill>
        <p:spPr bwMode="auto">
          <a:xfrm>
            <a:off x="639763" y="2500314"/>
            <a:ext cx="5618161" cy="3308349"/>
          </a:xfrm>
          <a:prstGeom prst="rect">
            <a:avLst/>
          </a:prstGeom>
          <a:noFill/>
          <a:ln w="9525">
            <a:noFill/>
            <a:miter lim="800000"/>
            <a:headEnd/>
            <a:tailEnd/>
          </a:ln>
        </p:spPr>
      </p:pic>
      <p:sp>
        <p:nvSpPr>
          <p:cNvPr id="164867" name="Rectangle 1027"/>
          <p:cNvSpPr>
            <a:spLocks noGrp="1" noChangeArrowheads="1"/>
          </p:cNvSpPr>
          <p:nvPr>
            <p:ph type="title" idx="4294967295"/>
          </p:nvPr>
        </p:nvSpPr>
        <p:spPr/>
        <p:txBody>
          <a:bodyPr/>
          <a:lstStyle/>
          <a:p>
            <a:pPr eaLnBrk="1" hangingPunct="1"/>
            <a:r>
              <a:rPr lang="de-DE">
                <a:ea typeface="ＭＳ Ｐゴシック" pitchFamily="-112" charset="-128"/>
                <a:cs typeface="ＭＳ Ｐゴシック" pitchFamily="-112" charset="-128"/>
              </a:rPr>
              <a:t> </a:t>
            </a:r>
          </a:p>
        </p:txBody>
      </p:sp>
      <p:grpSp>
        <p:nvGrpSpPr>
          <p:cNvPr id="2" name="Group 1028"/>
          <p:cNvGrpSpPr>
            <a:grpSpLocks/>
          </p:cNvGrpSpPr>
          <p:nvPr/>
        </p:nvGrpSpPr>
        <p:grpSpPr bwMode="auto">
          <a:xfrm>
            <a:off x="3324225" y="5270507"/>
            <a:ext cx="2490788" cy="231776"/>
            <a:chOff x="219" y="779"/>
            <a:chExt cx="1569" cy="146"/>
          </a:xfrm>
        </p:grpSpPr>
        <p:sp>
          <p:nvSpPr>
            <p:cNvPr id="164870" name="Rectangle 1029"/>
            <p:cNvSpPr>
              <a:spLocks noChangeArrowheads="1"/>
            </p:cNvSpPr>
            <p:nvPr/>
          </p:nvSpPr>
          <p:spPr bwMode="auto">
            <a:xfrm>
              <a:off x="219" y="779"/>
              <a:ext cx="1569" cy="126"/>
            </a:xfrm>
            <a:prstGeom prst="rect">
              <a:avLst/>
            </a:prstGeom>
            <a:noFill/>
            <a:ln w="12700">
              <a:noFill/>
              <a:miter lim="800000"/>
              <a:headEnd/>
              <a:tailEnd/>
            </a:ln>
          </p:spPr>
          <p:txBody>
            <a:bodyPr>
              <a:prstTxWarp prst="textNoShape">
                <a:avLst/>
              </a:prstTxWarp>
              <a:spAutoFit/>
            </a:bodyPr>
            <a:lstStyle/>
            <a:p>
              <a:pPr defTabSz="761887"/>
              <a:endParaRPr lang="de-DE" sz="700" b="1">
                <a:solidFill>
                  <a:srgbClr val="0019A8"/>
                </a:solidFill>
              </a:endParaRPr>
            </a:p>
          </p:txBody>
        </p:sp>
        <p:sp>
          <p:nvSpPr>
            <p:cNvPr id="164871" name="Rectangle 1030"/>
            <p:cNvSpPr>
              <a:spLocks noChangeArrowheads="1"/>
            </p:cNvSpPr>
            <p:nvPr/>
          </p:nvSpPr>
          <p:spPr bwMode="auto">
            <a:xfrm>
              <a:off x="1564" y="780"/>
              <a:ext cx="144" cy="145"/>
            </a:xfrm>
            <a:prstGeom prst="rect">
              <a:avLst/>
            </a:prstGeom>
            <a:noFill/>
            <a:ln w="12700">
              <a:noFill/>
              <a:miter lim="800000"/>
              <a:headEnd/>
              <a:tailEnd/>
            </a:ln>
          </p:spPr>
          <p:txBody>
            <a:bodyPr>
              <a:prstTxWarp prst="textNoShape">
                <a:avLst/>
              </a:prstTxWarp>
              <a:spAutoFit/>
            </a:bodyPr>
            <a:lstStyle/>
            <a:p>
              <a:pPr defTabSz="761887"/>
              <a:endParaRPr lang="de-DE" sz="900" b="1">
                <a:solidFill>
                  <a:srgbClr val="0019A8"/>
                </a:solidFill>
              </a:endParaRPr>
            </a:p>
          </p:txBody>
        </p:sp>
      </p:grpSp>
      <p:sp>
        <p:nvSpPr>
          <p:cNvPr id="164869" name="Rectangle 1031"/>
          <p:cNvSpPr>
            <a:spLocks noChangeArrowheads="1"/>
          </p:cNvSpPr>
          <p:nvPr/>
        </p:nvSpPr>
        <p:spPr bwMode="auto">
          <a:xfrm>
            <a:off x="1019174" y="2661916"/>
            <a:ext cx="8124826" cy="1055118"/>
          </a:xfrm>
          <a:prstGeom prst="rect">
            <a:avLst/>
          </a:prstGeom>
          <a:noFill/>
          <a:ln w="12700">
            <a:noFill/>
            <a:miter lim="800000"/>
            <a:headEnd/>
            <a:tailEnd/>
          </a:ln>
        </p:spPr>
        <p:txBody>
          <a:bodyPr wrap="none" lIns="19121" tIns="27089" rIns="19121" bIns="27089">
            <a:prstTxWarp prst="textNoShape">
              <a:avLst/>
            </a:prstTxWarp>
          </a:bodyPr>
          <a:lstStyle/>
          <a:p>
            <a:pPr algn="r" defTabSz="765062">
              <a:tabLst>
                <a:tab pos="357136" algn="l"/>
                <a:tab pos="714269" algn="l"/>
                <a:tab pos="1084104" algn="l"/>
              </a:tabLst>
            </a:pPr>
            <a:r>
              <a:rPr lang="en-US" sz="5500" b="1" dirty="0">
                <a:solidFill>
                  <a:schemeClr val="bg1">
                    <a:lumMod val="50000"/>
                  </a:schemeClr>
                </a:solidFill>
              </a:rPr>
              <a:t>Information Gain</a:t>
            </a:r>
            <a:endParaRPr lang="en-US" sz="5500" b="1" dirty="0">
              <a:solidFill>
                <a:schemeClr val="bg2"/>
              </a:solidFill>
            </a:endParaRPr>
          </a:p>
          <a:p>
            <a:pPr algn="r" defTabSz="765062">
              <a:tabLst>
                <a:tab pos="357136" algn="l"/>
                <a:tab pos="714269" algn="l"/>
                <a:tab pos="1084104" algn="l"/>
              </a:tabLst>
            </a:pPr>
            <a:endParaRPr lang="en-US" sz="5500" b="1" dirty="0">
              <a:solidFill>
                <a:schemeClr val="bg2"/>
              </a:solidFill>
            </a:endParaRPr>
          </a:p>
        </p:txBody>
      </p:sp>
      <p:sp>
        <p:nvSpPr>
          <p:cNvPr id="3" name="Date Placeholder 2"/>
          <p:cNvSpPr>
            <a:spLocks noGrp="1"/>
          </p:cNvSpPr>
          <p:nvPr>
            <p:ph type="dt" sz="half" idx="2"/>
          </p:nvPr>
        </p:nvSpPr>
        <p:spPr/>
        <p:txBody>
          <a:bodyPr/>
          <a:lstStyle/>
          <a:p>
            <a:fld id="{8808ACC9-E846-47E0-A4AC-E1B7EE2932FD}" type="datetime1">
              <a:rPr lang="en-US" smtClean="0"/>
              <a:t>8/5/2024</a:t>
            </a:fld>
            <a:endParaRPr lang="en-AU" dirty="0"/>
          </a:p>
        </p:txBody>
      </p:sp>
      <p:sp>
        <p:nvSpPr>
          <p:cNvPr id="4" name="Footer Placeholder 3"/>
          <p:cNvSpPr>
            <a:spLocks noGrp="1"/>
          </p:cNvSpPr>
          <p:nvPr>
            <p:ph type="ftr" sz="quarter" idx="11"/>
          </p:nvPr>
        </p:nvSpPr>
        <p:spPr/>
        <p:txBody>
          <a:bodyPr/>
          <a:lstStyle/>
          <a:p>
            <a:r>
              <a:rPr lang="en-US"/>
              <a:t>Shafait: AI &amp; Machine Learning</a:t>
            </a:r>
            <a:endParaRPr lang="en-AU"/>
          </a:p>
        </p:txBody>
      </p:sp>
      <p:sp>
        <p:nvSpPr>
          <p:cNvPr id="5" name="Slide Number Placeholder 4"/>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8</a:t>
            </a:fld>
            <a:endParaRPr lang="en-AU" dirty="0">
              <a:cs typeface="Times New Roman" pitchFamily="18" charset="0"/>
            </a:endParaRPr>
          </a:p>
        </p:txBody>
      </p:sp>
    </p:spTree>
    <p:extLst>
      <p:ext uri="{BB962C8B-B14F-4D97-AF65-F5344CB8AC3E}">
        <p14:creationId xmlns:p14="http://schemas.microsoft.com/office/powerpoint/2010/main" val="745232440"/>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GB" dirty="0">
                <a:latin typeface="Calibri" charset="0"/>
              </a:rPr>
              <a:t>Entropy Revisited</a:t>
            </a:r>
          </a:p>
        </p:txBody>
      </p:sp>
      <p:sp>
        <p:nvSpPr>
          <p:cNvPr id="4" name="Content Placeholder 3"/>
          <p:cNvSpPr>
            <a:spLocks noGrp="1"/>
          </p:cNvSpPr>
          <p:nvPr>
            <p:ph idx="1"/>
          </p:nvPr>
        </p:nvSpPr>
        <p:spPr/>
        <p:txBody>
          <a:bodyPr/>
          <a:lstStyle/>
          <a:p>
            <a:endParaRPr lang="en-GB" dirty="0">
              <a:latin typeface="Calibri" charset="0"/>
            </a:endParaRPr>
          </a:p>
          <a:p>
            <a:endParaRPr lang="en-GB" dirty="0">
              <a:latin typeface="Calibri" charset="0"/>
            </a:endParaRPr>
          </a:p>
          <a:p>
            <a:r>
              <a:rPr lang="en-GB" dirty="0"/>
              <a:t>Important quantity in coding theory,  statistical physics,  machine learning</a:t>
            </a:r>
          </a:p>
          <a:p>
            <a:r>
              <a:rPr lang="en-GB" dirty="0"/>
              <a:t>Coding theory: x discrete with 8 possible states; how many bits to transmit the state of x?</a:t>
            </a:r>
          </a:p>
          <a:p>
            <a:endParaRPr lang="en-GB" dirty="0"/>
          </a:p>
          <a:p>
            <a:r>
              <a:rPr lang="en-GB" dirty="0"/>
              <a:t>All states equally likely</a:t>
            </a:r>
          </a:p>
          <a:p>
            <a:endParaRPr lang="en-US" dirty="0"/>
          </a:p>
        </p:txBody>
      </p:sp>
      <p:pic>
        <p:nvPicPr>
          <p:cNvPr id="59395" name="Picture 6" descr="TP_tmp.png"/>
          <p:cNvPicPr>
            <a:picLocks noChangeAspect="1"/>
          </p:cNvPicPr>
          <p:nvPr>
            <p:custDataLst>
              <p:tags r:id="rId1"/>
            </p:custDataLst>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39752" y="2060848"/>
            <a:ext cx="4149999" cy="792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 descr="TP_tmp.png"/>
          <p:cNvPicPr>
            <a:picLocks noChangeAspect="1"/>
          </p:cNvPicPr>
          <p:nvPr>
            <p:custDataLst>
              <p:tags r:id="rId2"/>
            </p:custDataLst>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39752" y="5589240"/>
            <a:ext cx="4802170" cy="792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Date Placeholder 1"/>
          <p:cNvSpPr>
            <a:spLocks noGrp="1"/>
          </p:cNvSpPr>
          <p:nvPr>
            <p:ph type="dt" sz="half" idx="2"/>
          </p:nvPr>
        </p:nvSpPr>
        <p:spPr/>
        <p:txBody>
          <a:bodyPr/>
          <a:lstStyle/>
          <a:p>
            <a:fld id="{3B1A9D9E-1CD1-4764-8DF9-DD15A1269057}" type="datetime1">
              <a:rPr lang="en-US" smtClean="0"/>
              <a:t>8/5/2024</a:t>
            </a:fld>
            <a:endParaRPr lang="en-AU" dirty="0"/>
          </a:p>
        </p:txBody>
      </p:sp>
      <p:sp>
        <p:nvSpPr>
          <p:cNvPr id="3" name="Footer Placeholder 2"/>
          <p:cNvSpPr>
            <a:spLocks noGrp="1"/>
          </p:cNvSpPr>
          <p:nvPr>
            <p:ph type="ftr" sz="quarter" idx="11"/>
          </p:nvPr>
        </p:nvSpPr>
        <p:spPr/>
        <p:txBody>
          <a:bodyPr/>
          <a:lstStyle/>
          <a:p>
            <a:r>
              <a:rPr lang="en-US"/>
              <a:t>Shafait: AI &amp; Machine Learning</a:t>
            </a:r>
            <a:endParaRPr lang="en-AU" dirty="0"/>
          </a:p>
        </p:txBody>
      </p:sp>
      <p:sp>
        <p:nvSpPr>
          <p:cNvPr id="5" name="Slide Number Placeholder 4"/>
          <p:cNvSpPr>
            <a:spLocks noGrp="1"/>
          </p:cNvSpPr>
          <p:nvPr>
            <p:ph type="sldNum" sz="quarter" idx="4"/>
          </p:nvPr>
        </p:nvSpPr>
        <p:spPr/>
        <p:txBody>
          <a:bodyPr/>
          <a:lstStyle/>
          <a:p>
            <a:pPr algn="l"/>
            <a:r>
              <a:rPr lang="en-AU" b="1">
                <a:sym typeface="Symbol"/>
              </a:rPr>
              <a:t> </a:t>
            </a:r>
            <a:fld id="{CEA3B86A-D8D9-41B4-AC9E-71B6F5E22BD6}" type="slidenum">
              <a:rPr lang="en-AU" smtClean="0">
                <a:cs typeface="Times New Roman" pitchFamily="18" charset="0"/>
              </a:rPr>
              <a:pPr algn="l"/>
              <a:t>9</a:t>
            </a:fld>
            <a:endParaRPr lang="en-AU" dirty="0">
              <a:cs typeface="Times New Roman" pitchFamily="18" charset="0"/>
            </a:endParaRPr>
          </a:p>
        </p:txBody>
      </p:sp>
    </p:spTree>
    <p:extLst>
      <p:ext uri="{BB962C8B-B14F-4D97-AF65-F5344CB8AC3E}">
        <p14:creationId xmlns:p14="http://schemas.microsoft.com/office/powerpoint/2010/main" val="256290981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entrop[x] = - \sum_x p(x) \log_2 p(x)&#10;\]&#10;\end{document}&#10;"/>
  <p:tag name="FILENAME" val="TP_tmp"/>
  <p:tag name="FORMAT" val="png256"/>
  <p:tag name="RES" val="600"/>
  <p:tag name="BLEND" val="0"/>
  <p:tag name="TRANSPARENT" val="1"/>
  <p:tag name="TBUG" val="0"/>
  <p:tag name="ALLOWFS" val="0"/>
  <p:tag name="ORIGWIDTH" val="115"/>
  <p:tag name="PICTUREFILESIZE" val="3876"/>
</p:tagLst>
</file>

<file path=ppt/tags/tag10.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10;\begin{document}&#10;$f_{10}(\mathbf{v}) \lessgtr t_{10}$&#10;\end{document}&#10;"/>
  <p:tag name="FILENAME" val="TP_tmp"/>
  <p:tag name="FORMAT" val="png16m"/>
  <p:tag name="RES" val="1200"/>
  <p:tag name="BLEND" val="0"/>
  <p:tag name="TRANSPARENT" val="1"/>
  <p:tag name="TBUG" val="0"/>
  <p:tag name="ALLOWFS" val="0"/>
  <p:tag name="ORIGWIDTH" val="52"/>
  <p:tag name="PICTUREFILESIZE" val="3811"/>
</p:tagLst>
</file>

<file path=ppt/tags/tag11.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P_1(c)&#10;\]&#10;\end{document}&#10;"/>
  <p:tag name="FILENAME" val="TP_tmp"/>
  <p:tag name="FORMAT" val="pngmono"/>
  <p:tag name="RES" val="1200"/>
  <p:tag name="BLEND" val="0"/>
  <p:tag name="TRANSPARENT" val="1"/>
  <p:tag name="TBUG" val="0"/>
  <p:tag name="ALLOWFS" val="0"/>
  <p:tag name="ORIGWIDTH" val="23"/>
  <p:tag name="PICTUREFILESIZE" val="1165"/>
</p:tagLst>
</file>

<file path=ppt/tags/tag12.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P_T(c)&#10;\]&#10;\end{document}&#10;"/>
  <p:tag name="FILENAME" val="TP_tmp"/>
  <p:tag name="FORMAT" val="pngmono"/>
  <p:tag name="RES" val="1200"/>
  <p:tag name="BLEND" val="0"/>
  <p:tag name="TRANSPARENT" val="1"/>
  <p:tag name="TBUG" val="0"/>
  <p:tag name="ALLOWFS" val="0"/>
  <p:tag name="ORIGWIDTH" val="25"/>
  <p:tag name="PICTUREFILESIZE" val="1274"/>
</p:tagLst>
</file>

<file path=ppt/tags/tag13.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P(c|\mathbf{v}) = \sum_{t=1}^T P_t(c|\mathbf{v})&#10;\]&#10;\end{document}&#10;"/>
  <p:tag name="FILENAME" val="TP_tmp"/>
  <p:tag name="FORMAT" val="pngmono"/>
  <p:tag name="RES" val="1200"/>
  <p:tag name="BLEND" val="0"/>
  <p:tag name="TRANSPARENT" val="1"/>
  <p:tag name="TBUG" val="0"/>
  <p:tag name="ALLOWFS" val="0"/>
  <p:tag name="ORIGWIDTH" val="89"/>
  <p:tag name="PICTUREFILESIZE" val="5263"/>
</p:tagLst>
</file>

<file path=ppt/tags/tag14.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P(c|\mathbf{v}) = \sum_{t=1}^T P_t(c|\mathbf{v})&#10;\]&#10;\end{document}&#10;"/>
  <p:tag name="FILENAME" val="TP_tmp"/>
  <p:tag name="FORMAT" val="pngmono"/>
  <p:tag name="RES" val="1200"/>
  <p:tag name="BLEND" val="0"/>
  <p:tag name="TRANSPARENT" val="1"/>
  <p:tag name="TBUG" val="0"/>
  <p:tag name="ALLOWFS" val="0"/>
  <p:tag name="ORIGWIDTH" val="89"/>
  <p:tag name="PICTUREFILESIZE" val="526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10;\entrop[x] = - 8 \times \frac{1}{8} \log_2 \frac{1}{8} = 3~{\rm bits}.&#10;\]&#10;\end{document}&#10;"/>
  <p:tag name="FILENAME" val="TP_tmp"/>
  <p:tag name="FORMAT" val="png256"/>
  <p:tag name="RES" val="600"/>
  <p:tag name="BLEND" val="0"/>
  <p:tag name="TRANSPARENT" val="1"/>
  <p:tag name="TBUG" val="0"/>
  <p:tag name="ALLOWFS" val="0"/>
  <p:tag name="ORIGWIDTH" val="133"/>
  <p:tag name="PICTUREFILESIZE" val="4384"/>
</p:tagLst>
</file>

<file path=ppt/tags/tag3.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tabular}{r|cccccccc}&#10;$x$  &amp; a &amp; b &amp; c &amp; d &amp; e &amp; f &amp; g &amp; h \\ \hline&#10;$p(x)$ &amp; \rule{0mm}{4mm} $\frac{1}{2}$ &amp; $\frac{1}{4}$ &amp; $\frac{1}{8}$ &amp; $\frac{1}{16}$ &amp; $\frac{1}{64}$ &amp; $\frac{1}{64}$ &amp; $\frac{1}{64}$ &amp; $\frac{1}{64}$  \\&#10;code &amp; \rule{0mm}{4mm} 0 &amp; 10 &amp; 110 &amp; 1110 &amp; 111100 &amp; 111101 &amp; 111110 &amp; 111111&#10;\end{tabular}&#10;\end{document}&#10;"/>
  <p:tag name="FILENAME" val="TP_tmp"/>
  <p:tag name="FORMAT" val="png256"/>
  <p:tag name="RES" val="600"/>
  <p:tag name="BLEND" val="0"/>
  <p:tag name="TRANSPARENT" val="1"/>
  <p:tag name="TBUG" val="0"/>
  <p:tag name="ALLOWFS" val="0"/>
  <p:tag name="ORIGWIDTH" val="303"/>
  <p:tag name="PICTUREFILESIZE" val="11129"/>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entrop[x] &amp; = &amp; - \frac{1}{2} \log_2 \frac{1}{2}&#10;    - \frac{1}{4} \log_2 \frac{1}{4}&#10;    - \frac{1}{8} \log_2 \frac{1}{8}&#10;    - \frac{1}{16} \log_2 \frac{1}{16}&#10;    - \frac{4}{64} \log_2 \frac{1}{64} \\&#10;   &amp;  = &amp; 2~{\rm bits}&#10;\end{eqnarray*}&#10;\end{document}&#10;"/>
  <p:tag name="FILENAME" val="TP_tmp"/>
  <p:tag name="FORMAT" val="png256"/>
  <p:tag name="RES" val="600"/>
  <p:tag name="BLEND" val="0"/>
  <p:tag name="TRANSPARENT" val="1"/>
  <p:tag name="TBUG" val="0"/>
  <p:tag name="ALLOWFS" val="0"/>
  <p:tag name="ORIGWIDTH" val="299"/>
  <p:tag name="PICTUREFILESIZE" val="8881"/>
</p:tagLst>
</file>

<file path=ppt/tags/tag5.xml><?xml version="1.0" encoding="utf-8"?>
<p:tagLst xmlns:a="http://schemas.openxmlformats.org/drawingml/2006/main" xmlns:r="http://schemas.openxmlformats.org/officeDocument/2006/relationships" xmlns:p="http://schemas.openxmlformats.org/presentationml/2006/main">
  <p:tag name="TEXPOINT" val="latex"/>
  <p:tag name="SOURCE" val="\documentclass{book}&#10;\pagestyle{empty}&#10;\input{C:/Users/markussv/depots/CMBBOOK/latex/prml-utils}&#10;\begin{document}&#10;\begin{eqnarray*}&#10;    {\rm average~code~length} &amp; = &amp; \frac{1}{2} \times 1 +&#10;    \frac{1}{4} \times 2 + \frac{1}{8} \times 3 +&#10;    \frac{1}{16}  \times4 + 4 \times&#10;    \frac{1}{64}  \times 6 \\&#10; &amp; = &amp; 2~{\rm bits}&#10;\end{eqnarray*}&#10;\end{document}&#10;"/>
  <p:tag name="FILENAME" val="TP_tmp"/>
  <p:tag name="FORMAT" val="png256"/>
  <p:tag name="RES" val="600"/>
  <p:tag name="BLEND" val="0"/>
  <p:tag name="TRANSPARENT" val="1"/>
  <p:tag name="TBUG" val="0"/>
  <p:tag name="ALLOWFS" val="0"/>
  <p:tag name="ORIGWIDTH" val="312"/>
  <p:tag name="PICTUREFILESIZE" val="9682"/>
</p:tagLst>
</file>

<file path=ppt/tags/tag6.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begin{document}&#10;\[&#10;P_{17}(c)&#10;\]&#10;\end{document}&#10;"/>
  <p:tag name="FILENAME" val="TP_tmp"/>
  <p:tag name="FORMAT" val="pngmono"/>
  <p:tag name="RES" val="1200"/>
  <p:tag name="BLEND" val="0"/>
  <p:tag name="TRANSPARENT" val="1"/>
  <p:tag name="TBUG" val="0"/>
  <p:tag name="ALLOWFS" val="0"/>
  <p:tag name="ORIGWIDTH" val="27"/>
  <p:tag name="PICTUREFILESIZE" val="1327"/>
</p:tagLst>
</file>

<file path=ppt/tags/tag7.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10;\begin{document}&#10;$f_1(\mathbf{v}) \lessgtr t_1$&#10;&#10;\end{document}&#10;"/>
  <p:tag name="FILENAME" val="TP_tmp"/>
  <p:tag name="FORMAT" val="png16m"/>
  <p:tag name="RES" val="1200"/>
  <p:tag name="BLEND" val="0"/>
  <p:tag name="TRANSPARENT" val="1"/>
  <p:tag name="TBUG" val="0"/>
  <p:tag name="ALLOWFS" val="0"/>
  <p:tag name="ORIGWIDTH" val="44"/>
  <p:tag name="PICTUREFILESIZE" val="3315"/>
</p:tagLst>
</file>

<file path=ppt/tags/tag8.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10;\begin{document}&#10;$f_3(\mathbf{v}) \lessgtr t_3$&#10;&#10;\end{document}&#10;"/>
  <p:tag name="FILENAME" val="TP_tmp"/>
  <p:tag name="FORMAT" val="png16m"/>
  <p:tag name="RES" val="1200"/>
  <p:tag name="BLEND" val="0"/>
  <p:tag name="TRANSPARENT" val="1"/>
  <p:tag name="TBUG" val="0"/>
  <p:tag name="ALLOWFS" val="0"/>
  <p:tag name="ORIGWIDTH" val="44"/>
  <p:tag name="PICTUREFILESIZE" val="3817"/>
</p:tagLst>
</file>

<file path=ppt/tags/tag9.xml><?xml version="1.0" encoding="utf-8"?>
<p:tagLst xmlns:a="http://schemas.openxmlformats.org/drawingml/2006/main" xmlns:r="http://schemas.openxmlformats.org/officeDocument/2006/relationships" xmlns:p="http://schemas.openxmlformats.org/presentationml/2006/main">
  <p:tag name="TEXPOINT" val="latex"/>
  <p:tag name="SOURCE" val="\documentclass{article}\pagestyle{empty}&#10;\usepackage{amssymb}&#10;&#10;\begin{document}&#10;$f_6(\mathbf{v}) \lessgtr t_6$&#10;&#10;\end{document}&#10;"/>
  <p:tag name="FILENAME" val="TP_tmp"/>
  <p:tag name="FORMAT" val="png16m"/>
  <p:tag name="RES" val="1200"/>
  <p:tag name="BLEND" val="0"/>
  <p:tag name="TRANSPARENT" val="1"/>
  <p:tag name="TBUG" val="0"/>
  <p:tag name="ALLOWFS" val="0"/>
  <p:tag name="ORIGWIDTH" val="44"/>
  <p:tag name="PICTUREFILESIZE" val="3771"/>
</p:tagLst>
</file>

<file path=ppt/theme/theme1.xml><?xml version="1.0" encoding="utf-8"?>
<a:theme xmlns:a="http://schemas.openxmlformats.org/drawingml/2006/main" name="UWA template">
  <a:themeElements>
    <a:clrScheme name="UWA">
      <a:dk1>
        <a:sysClr val="windowText" lastClr="000000"/>
      </a:dk1>
      <a:lt1>
        <a:sysClr val="window" lastClr="FFFFFF"/>
      </a:lt1>
      <a:dk2>
        <a:srgbClr val="3F4231"/>
      </a:dk2>
      <a:lt2>
        <a:srgbClr val="EEECE1"/>
      </a:lt2>
      <a:accent1>
        <a:srgbClr val="64BCC1"/>
      </a:accent1>
      <a:accent2>
        <a:srgbClr val="C3F97B"/>
      </a:accent2>
      <a:accent3>
        <a:srgbClr val="918071"/>
      </a:accent3>
      <a:accent4>
        <a:srgbClr val="F0E4C6"/>
      </a:accent4>
      <a:accent5>
        <a:srgbClr val="304C87"/>
      </a:accent5>
      <a:accent6>
        <a:srgbClr val="D7AA29"/>
      </a:accent6>
      <a:hlink>
        <a:srgbClr val="0000FF"/>
      </a:hlink>
      <a:folHlink>
        <a:srgbClr val="21241B"/>
      </a:folHlink>
    </a:clrScheme>
    <a:fontScheme name="UW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UWA template</Template>
  <TotalTime>8887</TotalTime>
  <Words>1683</Words>
  <Application>Microsoft Office PowerPoint</Application>
  <PresentationFormat>On-screen Show (4:3)</PresentationFormat>
  <Paragraphs>404</Paragraphs>
  <Slides>38</Slides>
  <Notes>13</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1" baseType="lpstr">
      <vt:lpstr>ＭＳ Ｐゴシック</vt:lpstr>
      <vt:lpstr>Arial</vt:lpstr>
      <vt:lpstr>Calibri</vt:lpstr>
      <vt:lpstr>cmmi10</vt:lpstr>
      <vt:lpstr>cmr10</vt:lpstr>
      <vt:lpstr>cmsy10</vt:lpstr>
      <vt:lpstr>Georgia</vt:lpstr>
      <vt:lpstr>Symbol</vt:lpstr>
      <vt:lpstr>Times New Roman</vt:lpstr>
      <vt:lpstr>UKIJ CJK</vt:lpstr>
      <vt:lpstr>Wingdings</vt:lpstr>
      <vt:lpstr>UWA template</vt:lpstr>
      <vt:lpstr>Document</vt:lpstr>
      <vt:lpstr>PowerPoint Presentation</vt:lpstr>
      <vt:lpstr>State-of-the-Art Classifiers</vt:lpstr>
      <vt:lpstr>A contingency tables is special type of frequency distribution table, where at least two variables are shown simultaneouly. It displays frequencies for combinations of these variables. It is tabular representation of categorial data. Shows the frequencies for particular combination of two discrete random variables X and Y. The values at intersetion are unique frequencies for each combination of the two variables.  </vt:lpstr>
      <vt:lpstr>A 2-D Contingency Table</vt:lpstr>
      <vt:lpstr>A 2-D Contingency Table</vt:lpstr>
      <vt:lpstr>How Many Contingency Tables?</vt:lpstr>
      <vt:lpstr>How Many Contingency Tables?</vt:lpstr>
      <vt:lpstr> </vt:lpstr>
      <vt:lpstr>Entropy Revisited</vt:lpstr>
      <vt:lpstr>Entropy Revisited</vt:lpstr>
      <vt:lpstr>Entropy Revisited</vt:lpstr>
      <vt:lpstr>Specific Conditional Entropy</vt:lpstr>
      <vt:lpstr>Information Gain</vt:lpstr>
      <vt:lpstr>What is Information Gain used for?</vt:lpstr>
      <vt:lpstr> </vt:lpstr>
      <vt:lpstr>Learning Decision Trees</vt:lpstr>
      <vt:lpstr>PowerPoint Presentation</vt:lpstr>
      <vt:lpstr>Compute IG of all Attributes</vt:lpstr>
      <vt:lpstr>A Decision Stump</vt:lpstr>
      <vt:lpstr>Recursion Step</vt:lpstr>
      <vt:lpstr>The Final Tree</vt:lpstr>
      <vt:lpstr>Example 2: What makes a loan risky?</vt:lpstr>
      <vt:lpstr>PowerPoint Presentation</vt:lpstr>
      <vt:lpstr>PowerPoint Presentation</vt:lpstr>
      <vt:lpstr>PowerPoint Presentation</vt:lpstr>
      <vt:lpstr>PowerPoint Presentation</vt:lpstr>
      <vt:lpstr>Decision Trees – Avoiding overfitting</vt:lpstr>
      <vt:lpstr> </vt:lpstr>
      <vt:lpstr>Toy Learning Example</vt:lpstr>
      <vt:lpstr>Toy Learning Example</vt:lpstr>
      <vt:lpstr>Toy Learning Example</vt:lpstr>
      <vt:lpstr>Toy Learning Example</vt:lpstr>
      <vt:lpstr>Implementation Details</vt:lpstr>
      <vt:lpstr> </vt:lpstr>
      <vt:lpstr>PowerPoint Presentation</vt:lpstr>
      <vt:lpstr>Random Forests - A Forest of Trees</vt:lpstr>
      <vt:lpstr>Learning a Forest</vt:lpstr>
      <vt:lpstr>Strengths of Random Forests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Shafait</dc:creator>
  <cp:lastModifiedBy>Khuram Shahzad</cp:lastModifiedBy>
  <cp:revision>371</cp:revision>
  <dcterms:created xsi:type="dcterms:W3CDTF">2014-08-19T00:39:23Z</dcterms:created>
  <dcterms:modified xsi:type="dcterms:W3CDTF">2024-08-05T09:02:42Z</dcterms:modified>
</cp:coreProperties>
</file>